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797" r:id="rId1"/>
  </p:sldMasterIdLst>
  <p:notesMasterIdLst>
    <p:notesMasterId r:id="rId94"/>
  </p:notesMasterIdLst>
  <p:handoutMasterIdLst>
    <p:handoutMasterId r:id="rId95"/>
  </p:handoutMasterIdLst>
  <p:sldIdLst>
    <p:sldId id="256" r:id="rId2"/>
    <p:sldId id="257" r:id="rId3"/>
    <p:sldId id="299" r:id="rId4"/>
    <p:sldId id="300" r:id="rId5"/>
    <p:sldId id="370" r:id="rId6"/>
    <p:sldId id="367" r:id="rId7"/>
    <p:sldId id="368" r:id="rId8"/>
    <p:sldId id="369" r:id="rId9"/>
    <p:sldId id="366" r:id="rId10"/>
    <p:sldId id="360" r:id="rId11"/>
    <p:sldId id="365" r:id="rId12"/>
    <p:sldId id="363" r:id="rId13"/>
    <p:sldId id="266" r:id="rId14"/>
    <p:sldId id="328" r:id="rId15"/>
    <p:sldId id="330" r:id="rId16"/>
    <p:sldId id="261" r:id="rId17"/>
    <p:sldId id="331" r:id="rId18"/>
    <p:sldId id="272" r:id="rId19"/>
    <p:sldId id="279" r:id="rId20"/>
    <p:sldId id="294" r:id="rId21"/>
    <p:sldId id="315" r:id="rId22"/>
    <p:sldId id="302" r:id="rId23"/>
    <p:sldId id="304" r:id="rId24"/>
    <p:sldId id="309" r:id="rId25"/>
    <p:sldId id="273" r:id="rId26"/>
    <p:sldId id="268" r:id="rId27"/>
    <p:sldId id="281" r:id="rId28"/>
    <p:sldId id="270" r:id="rId29"/>
    <p:sldId id="301" r:id="rId30"/>
    <p:sldId id="342" r:id="rId31"/>
    <p:sldId id="343" r:id="rId32"/>
    <p:sldId id="282" r:id="rId33"/>
    <p:sldId id="310" r:id="rId34"/>
    <p:sldId id="311" r:id="rId35"/>
    <p:sldId id="358" r:id="rId36"/>
    <p:sldId id="271" r:id="rId37"/>
    <p:sldId id="332" r:id="rId38"/>
    <p:sldId id="344" r:id="rId39"/>
    <p:sldId id="345" r:id="rId40"/>
    <p:sldId id="346" r:id="rId41"/>
    <p:sldId id="347" r:id="rId42"/>
    <p:sldId id="349" r:id="rId43"/>
    <p:sldId id="350" r:id="rId44"/>
    <p:sldId id="371" r:id="rId45"/>
    <p:sldId id="361" r:id="rId46"/>
    <p:sldId id="362" r:id="rId47"/>
    <p:sldId id="303" r:id="rId48"/>
    <p:sldId id="351" r:id="rId49"/>
    <p:sldId id="353" r:id="rId50"/>
    <p:sldId id="354" r:id="rId51"/>
    <p:sldId id="334" r:id="rId52"/>
    <p:sldId id="335" r:id="rId53"/>
    <p:sldId id="312" r:id="rId54"/>
    <p:sldId id="313" r:id="rId55"/>
    <p:sldId id="314" r:id="rId56"/>
    <p:sldId id="320" r:id="rId57"/>
    <p:sldId id="284" r:id="rId58"/>
    <p:sldId id="285" r:id="rId59"/>
    <p:sldId id="319" r:id="rId60"/>
    <p:sldId id="318" r:id="rId61"/>
    <p:sldId id="305" r:id="rId62"/>
    <p:sldId id="286" r:id="rId63"/>
    <p:sldId id="306" r:id="rId64"/>
    <p:sldId id="321" r:id="rId65"/>
    <p:sldId id="322" r:id="rId66"/>
    <p:sldId id="337" r:id="rId67"/>
    <p:sldId id="323" r:id="rId68"/>
    <p:sldId id="324" r:id="rId69"/>
    <p:sldId id="338" r:id="rId70"/>
    <p:sldId id="339" r:id="rId71"/>
    <p:sldId id="340" r:id="rId72"/>
    <p:sldId id="341" r:id="rId73"/>
    <p:sldId id="292" r:id="rId74"/>
    <p:sldId id="277" r:id="rId75"/>
    <p:sldId id="307" r:id="rId76"/>
    <p:sldId id="308" r:id="rId77"/>
    <p:sldId id="276" r:id="rId78"/>
    <p:sldId id="316" r:id="rId79"/>
    <p:sldId id="290" r:id="rId80"/>
    <p:sldId id="317" r:id="rId81"/>
    <p:sldId id="274" r:id="rId82"/>
    <p:sldId id="288" r:id="rId83"/>
    <p:sldId id="333" r:id="rId84"/>
    <p:sldId id="326" r:id="rId85"/>
    <p:sldId id="289" r:id="rId86"/>
    <p:sldId id="278" r:id="rId87"/>
    <p:sldId id="357" r:id="rId88"/>
    <p:sldId id="355" r:id="rId89"/>
    <p:sldId id="356" r:id="rId90"/>
    <p:sldId id="364" r:id="rId91"/>
    <p:sldId id="280" r:id="rId92"/>
    <p:sldId id="297" r:id="rId9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clrMru>
    <a:srgbClr val="7928A7"/>
    <a:srgbClr val="289DEB"/>
    <a:srgbClr val="D0D0D0"/>
    <a:srgbClr val="DFDFDF"/>
    <a:srgbClr val="DADADA"/>
    <a:srgbClr val="041924"/>
    <a:srgbClr val="54A638"/>
    <a:srgbClr val="FB001C"/>
    <a:srgbClr val="FFB500"/>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49" autoAdjust="0"/>
    <p:restoredTop sz="74746" autoAdjust="0"/>
  </p:normalViewPr>
  <p:slideViewPr>
    <p:cSldViewPr snapToGrid="0" snapToObjects="1">
      <p:cViewPr varScale="1">
        <p:scale>
          <a:sx n="156" d="100"/>
          <a:sy n="156" d="100"/>
        </p:scale>
        <p:origin x="-592" y="-112"/>
      </p:cViewPr>
      <p:guideLst>
        <p:guide orient="horz" pos="1939"/>
        <p:guide pos="2374"/>
      </p:guideLst>
    </p:cSldViewPr>
  </p:slideViewPr>
  <p:notesTextViewPr>
    <p:cViewPr>
      <p:scale>
        <a:sx n="125" d="100"/>
        <a:sy n="125" d="100"/>
      </p:scale>
      <p:origin x="0" y="0"/>
    </p:cViewPr>
  </p:notesTextViewPr>
  <p:sorterViewPr>
    <p:cViewPr>
      <p:scale>
        <a:sx n="154" d="100"/>
        <a:sy n="154" d="100"/>
      </p:scale>
      <p:origin x="0" y="7968"/>
    </p:cViewPr>
  </p:sorterViewPr>
  <p:notesViewPr>
    <p:cSldViewPr snapToGrid="0" snapToObjects="1" showGuides="1">
      <p:cViewPr varScale="1">
        <p:scale>
          <a:sx n="148" d="100"/>
          <a:sy n="148" d="100"/>
        </p:scale>
        <p:origin x="-3704" y="-12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28612" y="186531"/>
            <a:ext cx="4803632" cy="585788"/>
          </a:xfrm>
          <a:prstGeom prst="rect">
            <a:avLst/>
          </a:prstGeom>
        </p:spPr>
        <p:txBody>
          <a:bodyPr vert="horz" lIns="91440" tIns="45720" rIns="91440" bIns="45720" rtlCol="0"/>
          <a:lstStyle>
            <a:lvl1pPr algn="l">
              <a:defRPr sz="1200"/>
            </a:lvl1pPr>
          </a:lstStyle>
          <a:p>
            <a:r>
              <a:rPr lang="en-US" sz="1000" i="1" dirty="0" smtClean="0"/>
              <a:t>CS 147 – HCI+D: UI </a:t>
            </a:r>
            <a:r>
              <a:rPr lang="en-US" sz="1000" i="1" dirty="0"/>
              <a:t>Design, Prototyping, and Evaluation, </a:t>
            </a:r>
            <a:r>
              <a:rPr lang="en-US" sz="1000" i="1" dirty="0" smtClean="0"/>
              <a:t>Autumn 2014</a:t>
            </a:r>
            <a:endParaRPr lang="en-US" sz="1000" i="1" dirty="0"/>
          </a:p>
          <a:p>
            <a:r>
              <a:rPr lang="en-US" sz="1000" i="1" dirty="0"/>
              <a:t>Prof. James A. Landay</a:t>
            </a:r>
          </a:p>
          <a:p>
            <a:r>
              <a:rPr lang="en-US" sz="1000" i="1" dirty="0" smtClean="0"/>
              <a:t>Stanford University</a:t>
            </a:r>
            <a:endParaRPr lang="en-US" sz="1000" i="1" dirty="0"/>
          </a:p>
          <a:p>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mtClean="0"/>
              <a:t>‹#›</a:t>
            </a:fld>
            <a:endParaRPr lang="en-US"/>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10/29/2014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finished 15 minutes early INCLUDING a 25 minute team break. Could add a video about design?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12</a:t>
            </a:fld>
            <a:endParaRPr lang="en-US" sz="1000"/>
          </a:p>
        </p:txBody>
      </p:sp>
      <p:sp>
        <p:nvSpPr>
          <p:cNvPr id="136194" name="Rectangle 2"/>
          <p:cNvSpPr>
            <a:spLocks noGrp="1" noRot="1" noChangeAspect="1" noChangeArrowheads="1" noTextEdit="1"/>
          </p:cNvSpPr>
          <p:nvPr>
            <p:ph type="sldImg"/>
          </p:nvPr>
        </p:nvSpPr>
        <p:spPr>
          <a:ln cap="flat"/>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lot of what I will</a:t>
            </a:r>
            <a:r>
              <a:rPr lang="en-US" baseline="0" dirty="0" smtClean="0"/>
              <a:t> talk about comes from this guy – David </a:t>
            </a:r>
            <a:r>
              <a:rPr lang="en-US" baseline="0" dirty="0" err="1" smtClean="0"/>
              <a:t>McCandless</a:t>
            </a:r>
            <a:r>
              <a:rPr lang="en-US" baseline="0" dirty="0" smtClean="0"/>
              <a:t> who published a book filled with incredible visual designs.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13</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Wilfred Castillo: 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www.wilfredcastillo.com</a:t>
            </a:r>
            <a:r>
              <a:rPr lang="en-US" dirty="0" smtClean="0"/>
              <a:t>/Tide-Prediction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14</a:t>
            </a:fld>
            <a:endParaRPr lang="en-US" dirty="0"/>
          </a:p>
        </p:txBody>
      </p:sp>
    </p:spTree>
    <p:extLst>
      <p:ext uri="{BB962C8B-B14F-4D97-AF65-F5344CB8AC3E}">
        <p14:creationId xmlns:p14="http://schemas.microsoft.com/office/powerpoint/2010/main" val="193384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graphic illustrates what should be balanced to achieve a design that can convey useful information to `its observers by creating desire in the information itself.</a:t>
            </a:r>
          </a:p>
          <a:p>
            <a:endParaRPr lang="en-US" baseline="0" dirty="0" smtClean="0"/>
          </a:p>
          <a:p>
            <a:r>
              <a:rPr lang="en-US" baseline="0" dirty="0" smtClean="0"/>
              <a:t>This part refers to the information itself, whether the data is accurate or useful. Arguably you are all rather talented at this part.</a:t>
            </a:r>
          </a:p>
          <a:p>
            <a:endParaRPr lang="en-US" baseline="0" dirty="0" smtClean="0"/>
          </a:p>
          <a:p>
            <a:r>
              <a:rPr lang="en-US" baseline="0" dirty="0" smtClean="0"/>
              <a:t>So today Im going to talk about the other two – some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we come back to balance.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dirty="0"/>
          </a:p>
        </p:txBody>
      </p:sp>
    </p:spTree>
    <p:extLst>
      <p:ext uri="{BB962C8B-B14F-4D97-AF65-F5344CB8AC3E}">
        <p14:creationId xmlns:p14="http://schemas.microsoft.com/office/powerpoint/2010/main" val="2492033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I’ve mentioned</a:t>
            </a:r>
            <a:r>
              <a:rPr lang="en-US" baseline="0" dirty="0" smtClean="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Information should be prioritized based on its importance</a:t>
            </a:r>
            <a:r>
              <a:rPr lang="en-US" baseline="0" dirty="0" smtClean="0"/>
              <a:t> or </a:t>
            </a:r>
            <a:r>
              <a:rPr lang="en-US" dirty="0" smtClean="0"/>
              <a:t>relationship to other information</a:t>
            </a:r>
            <a:endParaRPr lang="en-US" sz="1600" dirty="0" smtClean="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 color, size, position and the</a:t>
            </a:r>
            <a:r>
              <a:rPr lang="en-US" sz="1200" baseline="0" dirty="0" smtClean="0"/>
              <a:t> other things we have discussed</a:t>
            </a:r>
            <a:r>
              <a:rPr lang="en-US" sz="1200" dirty="0" smtClean="0"/>
              <a:t> are methods to suggest this.</a:t>
            </a:r>
            <a:r>
              <a:rPr lang="en-US" sz="12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If we look at objects on a scale of importance, we can decide best how to use those techniques.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am going to mention several techniques.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 like to stress one very important point.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Don</a:t>
            </a:r>
            <a:r>
              <a:rPr lang="fr-FR" baseline="0" dirty="0" smtClean="0"/>
              <a:t>’</a:t>
            </a:r>
            <a:r>
              <a:rPr lang="en-US" baseline="0" dirty="0" smtClean="0"/>
              <a:t>t use them all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19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a:t>
            </a:r>
            <a:r>
              <a:rPr lang="en-US" baseline="0" dirty="0" smtClean="0"/>
              <a:t> physical devices REQUIRE different user interactions and thus the layout of elements should be different across platforms.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Traditionally the more space available, the more objects can be both viewed and interacted with.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Luckily this also parallels with the nature of the need for smaller sized objects for better mobility.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20</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more mobile an object Is,</a:t>
            </a:r>
            <a:r>
              <a:rPr lang="en-US" baseline="0" dirty="0" smtClean="0"/>
              <a:t> the less space there is to put stuff, the less time people will want to spend on tasks and therefor the less elements we should display.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also means for mobile interfaces, we need to be extremely selective about which information we actually display.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why mobile applications often do a lot less than desktop equivalents, but the successful ones need to do it a lot better to succeed.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a practical standard, web designers tried to</a:t>
            </a:r>
            <a:r>
              <a:rPr lang="en-US" baseline="0" dirty="0" smtClean="0"/>
              <a:t> alleviate </a:t>
            </a:r>
            <a:r>
              <a:rPr lang="en-US" dirty="0" smtClean="0"/>
              <a:t>the more</a:t>
            </a:r>
            <a:r>
              <a:rPr lang="en-US" baseline="0" dirty="0" smtClean="0"/>
              <a:t> recent issue of multiple devices </a:t>
            </a:r>
            <a:r>
              <a:rPr lang="en-US" dirty="0" smtClean="0"/>
              <a:t>with “Responsive Content”.</a:t>
            </a:r>
          </a:p>
          <a:p>
            <a:r>
              <a:rPr lang="en-US" dirty="0" smtClean="0"/>
              <a:t>Responsive layouts</a:t>
            </a:r>
            <a:r>
              <a:rPr lang="en-US" baseline="0" dirty="0" smtClean="0"/>
              <a:t> adjust the layout of the elements on a page appropriately to the device which is using the layout.</a:t>
            </a:r>
          </a:p>
          <a:p>
            <a:endParaRPr lang="en-US" baseline="0" dirty="0" smtClean="0"/>
          </a:p>
          <a:p>
            <a:r>
              <a:rPr lang="en-US" baseline="0" dirty="0" smtClean="0"/>
              <a:t>Now that we understand the context the information will be viewed in, we can consider how to position elements.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22</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Non-standard interactions for date and weight (over a number of days)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how this…. changes to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23</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Light"/>
                <a:cs typeface="Helvetica Light"/>
              </a:rPr>
              <a:t>On</a:t>
            </a:r>
            <a:r>
              <a:rPr lang="en-US" baseline="0" dirty="0" smtClean="0">
                <a:latin typeface="Helvetica Light"/>
                <a:cs typeface="Helvetica Light"/>
              </a:rPr>
              <a:t>e of the six Gestalt Principles, “The Proximity </a:t>
            </a:r>
            <a:r>
              <a:rPr lang="en-US" dirty="0" smtClean="0">
                <a:latin typeface="Helvetica Light"/>
                <a:cs typeface="Helvetica Light"/>
              </a:rPr>
              <a:t>principle” is often used in information design</a:t>
            </a:r>
            <a:r>
              <a:rPr lang="en-US" baseline="0" dirty="0" smtClean="0">
                <a:latin typeface="Helvetica Light"/>
                <a:cs typeface="Helvetica Light"/>
              </a:rPr>
              <a:t>.</a:t>
            </a:r>
            <a:endParaRPr lang="en-US" dirty="0" smtClean="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Light"/>
                <a:cs typeface="Helvetica Light"/>
              </a:rPr>
              <a:t>We</a:t>
            </a:r>
            <a:r>
              <a:rPr lang="en-US" baseline="0" dirty="0" smtClean="0">
                <a:latin typeface="Helvetica Light"/>
                <a:cs typeface="Helvetica Light"/>
              </a:rPr>
              <a:t> can use proximity to describe how elements are related to each other.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divide a blank space into a layout, we can prioritize a groups importance by just its size. As with any hierarchy, our eyes are drawn towards the largest sized objects and eventually down to the smaller. In many cases it</a:t>
            </a:r>
            <a:r>
              <a:rPr lang="fr-FR" baseline="0" dirty="0" smtClean="0"/>
              <a:t>’</a:t>
            </a:r>
            <a:r>
              <a:rPr lang="en-US" baseline="0" dirty="0" smtClean="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27</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Positioning</a:t>
            </a:r>
            <a:r>
              <a:rPr lang="en-US" baseline="0" dirty="0" smtClean="0"/>
              <a:t> can here be more powerful than </a:t>
            </a:r>
            <a:r>
              <a:rPr lang="en-US" baseline="0" dirty="0" err="1" smtClean="0"/>
              <a:t>colour</a:t>
            </a:r>
            <a:r>
              <a:rPr lang="en-US" baseline="0" dirty="0" smtClean="0"/>
              <a:t>, fonts or any other arguably "obvious” methods of suggesting importance. A good layout can remove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without </a:t>
            </a:r>
            <a:r>
              <a:rPr lang="en-US" baseline="0" dirty="0" err="1" smtClean="0"/>
              <a:t>colour</a:t>
            </a:r>
            <a:r>
              <a:rPr lang="en-US" baseline="0" dirty="0" smtClean="0"/>
              <a:t>, we can tell these elements are grouped simply by where they are positioned and how similar they are to each other.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30</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34" charset="-128"/>
              </a:rPr>
              <a:t>Japanese book for children on t-shirt colors that match</a:t>
            </a:r>
          </a:p>
          <a:p>
            <a:pPr eaLnBrk="1" hangingPunct="1"/>
            <a:endParaRPr lang="en-US" smtClean="0">
              <a:ea typeface="ＭＳ Ｐゴシック" pitchFamily="34" charset="-128"/>
            </a:endParaRPr>
          </a:p>
          <a:p>
            <a:pPr eaLnBrk="1" hangingPunct="1"/>
            <a:r>
              <a:rPr lang="en-US" smtClean="0">
                <a:ea typeface="ＭＳ Ｐゴシック" pitchFamily="34" charset="-128"/>
              </a:rPr>
              <a:t>The person is gray… just enough to tell us there is a person.  The important thing is that they are holding lights and what they are doing with the lights (the important information is bright – red &amp; yellow)</a:t>
            </a:r>
          </a:p>
          <a:p>
            <a:pPr eaLnBrk="1" hangingPunct="1"/>
            <a:endParaRPr 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31</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7515" indent="-237515"/>
            <a:r>
              <a:rPr lang="en-US" dirty="0" smtClean="0">
                <a:ea typeface="ＭＳ Ｐゴシック" pitchFamily="34" charset="-128"/>
              </a:rPr>
              <a:t>Small multiples convey the important information:</a:t>
            </a:r>
          </a:p>
          <a:p>
            <a:pPr marL="237515" indent="-237515"/>
            <a:endParaRPr lang="en-US" dirty="0" smtClean="0">
              <a:ea typeface="ＭＳ Ｐゴシック" pitchFamily="34" charset="-128"/>
            </a:endParaRPr>
          </a:p>
          <a:p>
            <a:pPr marL="237515" indent="-237515">
              <a:buFontTx/>
              <a:buAutoNum type="arabicParenR"/>
            </a:pPr>
            <a:r>
              <a:rPr lang="en-US" dirty="0" smtClean="0">
                <a:ea typeface="ＭＳ Ｐゴシック" pitchFamily="34" charset="-128"/>
              </a:rPr>
              <a:t>multi-racial society &amp; everyone is included (same exact form – the only data is the different colors!)</a:t>
            </a:r>
          </a:p>
          <a:p>
            <a:pPr marL="237515" indent="-237515">
              <a:buFontTx/>
              <a:buAutoNum type="arabicParenR"/>
            </a:pPr>
            <a:endParaRPr lang="en-US" dirty="0" smtClean="0">
              <a:ea typeface="ＭＳ Ｐゴシック" pitchFamily="34" charset="-128"/>
            </a:endParaRPr>
          </a:p>
          <a:p>
            <a:pPr marL="237515" indent="-237515">
              <a:buFontTx/>
              <a:buAutoNum type="arabicParenR"/>
            </a:pPr>
            <a:r>
              <a:rPr lang="en-US" dirty="0" smtClean="0">
                <a:ea typeface="ＭＳ Ｐゴシック" pitchFamily="34" charset="-128"/>
              </a:rPr>
              <a:t>The woman is the same – but different professions.  A woman can be anything she wants! Everyone is included.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elements are grouped together</a:t>
            </a:r>
            <a:r>
              <a:rPr lang="en-US" baseline="0" dirty="0" smtClean="0"/>
              <a:t> really well</a:t>
            </a:r>
          </a:p>
          <a:p>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32</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Defaults</a:t>
            </a:r>
            <a:r>
              <a:rPr lang="en-US" baseline="0" dirty="0" smtClean="0"/>
              <a:t> to your city but easy to change and then gives the list of direct cities you can fly to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interface also uses Small Multiples (repetition) of colors and imagery to make groups even more identifiable.</a:t>
            </a:r>
            <a:endParaRPr lang="en-US" dirty="0" smtClean="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viewers can SEE that </a:t>
            </a:r>
            <a:r>
              <a:rPr lang="en-US" baseline="0" dirty="0" smtClean="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34</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 blank space as an object</a:t>
            </a:r>
            <a:r>
              <a:rPr lang="en-US" baseline="0" dirty="0" smtClean="0"/>
              <a:t>. This is a good way to avoid clutter.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 design provides good</a:t>
            </a:r>
            <a:r>
              <a:rPr lang="en-US" baseline="0" dirty="0" smtClean="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often sacrifice</a:t>
            </a:r>
            <a:r>
              <a:rPr lang="en-US" baseline="0" dirty="0" smtClean="0"/>
              <a:t> proximity to fit more things in a page. Mistaken idea that the more we offer, the more people will find the need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37</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38</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Graphic design as we know it today started with the Bauhaus</a:t>
            </a:r>
          </a:p>
          <a:p>
            <a:pPr eaLnBrk="1" hangingPunct="1"/>
            <a:endParaRPr lang="en-US" dirty="0" smtClean="0">
              <a:ea typeface="ＭＳ Ｐゴシック" pitchFamily="34" charset="-128"/>
            </a:endParaRPr>
          </a:p>
          <a:p>
            <a:pPr eaLnBrk="1" hangingPunct="1"/>
            <a:r>
              <a:rPr lang="en-US" dirty="0" smtClean="0">
                <a:ea typeface="ＭＳ Ｐゴシック" pitchFamily="34" charset="-128"/>
              </a:rPr>
              <a:t>Jan </a:t>
            </a:r>
            <a:r>
              <a:rPr lang="en-US" dirty="0" err="1" smtClean="0">
                <a:ea typeface="ＭＳ Ｐゴシック" pitchFamily="34" charset="-128"/>
              </a:rPr>
              <a:t>Tschichold</a:t>
            </a:r>
            <a:r>
              <a:rPr lang="en-US" dirty="0" smtClean="0">
                <a:ea typeface="ＭＳ Ｐゴシック" pitchFamily="34" charset="-128"/>
              </a:rPr>
              <a:t> (CHEE-HOLD) was the lead graphic designer in the </a:t>
            </a:r>
            <a:r>
              <a:rPr lang="en-US" dirty="0" err="1" smtClean="0">
                <a:ea typeface="ＭＳ Ｐゴシック" pitchFamily="34" charset="-128"/>
              </a:rPr>
              <a:t>Bahuaus</a:t>
            </a:r>
            <a:r>
              <a:rPr lang="en-US" dirty="0" smtClean="0">
                <a:ea typeface="ＭＳ Ｐゴシック" pitchFamily="34" charset="-128"/>
              </a:rPr>
              <a:t> and pioneered modernist</a:t>
            </a:r>
            <a:r>
              <a:rPr lang="en-US" baseline="0" dirty="0" smtClean="0">
                <a:ea typeface="ＭＳ Ｐゴシック" pitchFamily="34" charset="-128"/>
              </a:rPr>
              <a:t> design principles.</a:t>
            </a:r>
            <a:endParaRPr lang="en-US" dirty="0"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39</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Simple place to start is the difference between Sans Serif and Serif typefaces</a:t>
            </a:r>
          </a:p>
          <a:p>
            <a:pPr eaLnBrk="1" hangingPunct="1"/>
            <a:r>
              <a:rPr lang="en-US" dirty="0" smtClean="0">
                <a:ea typeface="ＭＳ Ｐゴシック" pitchFamily="34" charset="-128"/>
              </a:rPr>
              <a:t>Until 1900, all type faces were Serif type faces.</a:t>
            </a:r>
            <a:r>
              <a:rPr lang="en-US" baseline="0" dirty="0" smtClean="0">
                <a:ea typeface="ＭＳ Ｐゴシック" pitchFamily="34" charset="-128"/>
              </a:rPr>
              <a:t> </a:t>
            </a:r>
            <a:r>
              <a:rPr lang="en-US" dirty="0" smtClean="0">
                <a:ea typeface="ＭＳ Ｐゴシック" pitchFamily="34" charset="-128"/>
              </a:rPr>
              <a:t>Most modernist are Sans Serif,</a:t>
            </a:r>
          </a:p>
          <a:p>
            <a:pPr eaLnBrk="1" hangingPunct="1"/>
            <a:r>
              <a:rPr lang="en-US" dirty="0" smtClean="0">
                <a:ea typeface="ＭＳ Ｐゴシック" pitchFamily="34" charset="-128"/>
              </a:rPr>
              <a:t>Both are useful, depends on what you are trying to use them for.</a:t>
            </a:r>
          </a:p>
          <a:p>
            <a:pPr eaLnBrk="1" hangingPunct="1"/>
            <a:r>
              <a:rPr lang="en-US" dirty="0" smtClean="0">
                <a:ea typeface="ＭＳ Ｐゴシック" pitchFamily="34" charset="-128"/>
              </a:rPr>
              <a:t>German type faces were original straight up and the Italians had a slant to it.  At some point in the 18</a:t>
            </a:r>
            <a:r>
              <a:rPr lang="en-US" baseline="30000" dirty="0" smtClean="0">
                <a:ea typeface="ＭＳ Ｐゴシック" pitchFamily="34" charset="-128"/>
              </a:rPr>
              <a:t>th</a:t>
            </a:r>
            <a:r>
              <a:rPr lang="en-US" dirty="0" smtClean="0">
                <a:ea typeface="ＭＳ Ｐゴシック" pitchFamily="34" charset="-128"/>
              </a:rPr>
              <a:t> &amp; 19</a:t>
            </a:r>
            <a:r>
              <a:rPr lang="en-US" baseline="30000" dirty="0" smtClean="0">
                <a:ea typeface="ＭＳ Ｐゴシック" pitchFamily="34" charset="-128"/>
              </a:rPr>
              <a:t>th</a:t>
            </a:r>
            <a:r>
              <a:rPr lang="en-US" dirty="0" smtClean="0">
                <a:ea typeface="ＭＳ Ｐゴシック" pitchFamily="34" charset="-128"/>
              </a:rPr>
              <a:t> century, people figured out they could make 2 versions of the same typeface and use the difference to convey information.</a:t>
            </a:r>
          </a:p>
          <a:p>
            <a:pPr eaLnBrk="1" hangingPunct="1"/>
            <a:r>
              <a:rPr lang="en-US" dirty="0" smtClean="0">
                <a:ea typeface="ＭＳ Ｐゴシック" pitchFamily="34" charset="-128"/>
              </a:rPr>
              <a:t>Oblique is bad. That is the automatically transformed typeface you get if you don</a:t>
            </a:r>
            <a:r>
              <a:rPr lang="ja-JP" altLang="en-US" dirty="0" smtClean="0">
                <a:ea typeface="ＭＳ Ｐゴシック" pitchFamily="34" charset="-128"/>
              </a:rPr>
              <a:t>’</a:t>
            </a:r>
            <a:r>
              <a:rPr lang="en-US" altLang="ja-JP" dirty="0" smtClean="0">
                <a:ea typeface="ＭＳ Ｐゴシック" pitchFamily="34" charset="-128"/>
              </a:rPr>
              <a:t>t own the Italic version.</a:t>
            </a:r>
            <a:endParaRPr lang="en-US" dirty="0"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40</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Main tenant of modernist design</a:t>
            </a:r>
          </a:p>
          <a:p>
            <a:pPr eaLnBrk="1" hangingPunct="1"/>
            <a:r>
              <a:rPr lang="en-US" dirty="0" smtClean="0">
                <a:ea typeface="ＭＳ Ｐゴシック" pitchFamily="34" charset="-128"/>
              </a:rPr>
              <a:t>In books before the Bauhaus, everything was centered.</a:t>
            </a:r>
          </a:p>
          <a:p>
            <a:pPr eaLnBrk="1" hangingPunct="1"/>
            <a:r>
              <a:rPr lang="en-US" dirty="0" smtClean="0">
                <a:ea typeface="ＭＳ Ｐゴシック" pitchFamily="34" charset="-128"/>
              </a:rPr>
              <a:t>Harder to read.</a:t>
            </a:r>
          </a:p>
          <a:p>
            <a:pPr eaLnBrk="1" hangingPunct="1"/>
            <a:r>
              <a:rPr lang="en-US" dirty="0" smtClean="0">
                <a:ea typeface="ＭＳ Ｐゴシック" pitchFamily="34" charset="-128"/>
              </a:rPr>
              <a:t>Asymmetric: 1) feels more dynamic (energy to the type),  2) don</a:t>
            </a:r>
            <a:r>
              <a:rPr lang="ja-JP" altLang="en-US" dirty="0" smtClean="0">
                <a:ea typeface="ＭＳ Ｐゴシック" pitchFamily="34" charset="-128"/>
              </a:rPr>
              <a:t>’</a:t>
            </a:r>
            <a:r>
              <a:rPr lang="en-US" altLang="ja-JP" dirty="0" smtClean="0">
                <a:ea typeface="ＭＳ Ｐゴシック" pitchFamily="34" charset="-128"/>
              </a:rPr>
              <a:t>t have difficult to read narrow columns around the figures.</a:t>
            </a:r>
            <a:endParaRPr lang="en-US" dirty="0"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41</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One take-away on how to design a lot of information on a page, a grid system is a good place to start.</a:t>
            </a:r>
          </a:p>
          <a:p>
            <a:pPr eaLnBrk="1" hangingPunct="1"/>
            <a:r>
              <a:rPr lang="en-US" dirty="0" smtClean="0">
                <a:ea typeface="ＭＳ Ｐゴシック" pitchFamily="34" charset="-128"/>
              </a:rPr>
              <a:t>Using the grid gives you consistency and if you use someone else's grid, you get to take advantage of professional designed system.</a:t>
            </a:r>
          </a:p>
          <a:p>
            <a:pPr eaLnBrk="1" hangingPunct="1"/>
            <a:r>
              <a:rPr lang="en-US" dirty="0" smtClean="0">
                <a:ea typeface="ＭＳ Ｐゴシック" pitchFamily="34" charset="-128"/>
              </a:rPr>
              <a:t>Find is easy to see since it is in a column all by itself.</a:t>
            </a:r>
          </a:p>
          <a:p>
            <a:pPr eaLnBrk="1" hangingPunct="1"/>
            <a:r>
              <a:rPr lang="en-US" dirty="0" smtClean="0">
                <a:ea typeface="ＭＳ Ｐゴシック" pitchFamily="34" charset="-128"/>
              </a:rPr>
              <a:t>Space is consistent between the buttons.</a:t>
            </a:r>
          </a:p>
          <a:p>
            <a:pPr eaLnBrk="1" hangingPunct="1"/>
            <a:r>
              <a:rPr lang="en-US" dirty="0" smtClean="0">
                <a:ea typeface="ＭＳ Ｐゴシック" pitchFamily="34" charset="-128"/>
              </a:rPr>
              <a:t>Things that are similar are closer (i.e., radio buttons).</a:t>
            </a:r>
          </a:p>
          <a:p>
            <a:pPr eaLnBrk="1" hangingPunct="1"/>
            <a:r>
              <a:rPr lang="en-US" dirty="0" smtClean="0">
                <a:ea typeface="ＭＳ Ｐゴシック" pitchFamily="34" charset="-128"/>
              </a:rPr>
              <a:t>Bigger space to the buttons at the bottom – there different.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300" dirty="0">
                <a:cs typeface="Lucida Grande" charset="0"/>
                <a:sym typeface="Lucida Grande" charset="0"/>
              </a:rPr>
              <a:t>Left has same symbols. Only flipped.</a:t>
            </a:r>
          </a:p>
          <a:p>
            <a:r>
              <a:rPr lang="en-US" sz="2300" dirty="0">
                <a:cs typeface="Lucida Grande" charset="0"/>
                <a:sym typeface="Lucida Grande" charset="0"/>
              </a:rPr>
              <a:t>Right has greater iconic differences. Also size and color.</a:t>
            </a:r>
          </a:p>
          <a:p>
            <a:r>
              <a:rPr lang="en-US" sz="2300" dirty="0">
                <a:cs typeface="Lucida Grande" charset="0"/>
                <a:sym typeface="Lucida Grande" charset="0"/>
              </a:rPr>
              <a:t>Radical change? ...Get rid of the close button entirely.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number of passengers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n extremely useful tool for those (including myself) lacking in the creative capacity to think of metaphors, the noun project is a great tool for translating words into icons that you can then use in your interface. The key is to pick icons appropriately and test if they mean the same thing to you as others.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43</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7637C8-BC68-9D41-9482-C88985EFDE1C}" type="slidenum">
              <a:rPr lang="en-US" smtClean="0"/>
              <a:pPr>
                <a:defRPr/>
              </a:pPr>
              <a:t>46</a:t>
            </a:fld>
            <a:endParaRPr lang="en-US"/>
          </a:p>
        </p:txBody>
      </p:sp>
    </p:spTree>
    <p:extLst>
      <p:ext uri="{BB962C8B-B14F-4D97-AF65-F5344CB8AC3E}">
        <p14:creationId xmlns:p14="http://schemas.microsoft.com/office/powerpoint/2010/main" val="2393064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is often</a:t>
            </a:r>
            <a:r>
              <a:rPr lang="en-US" baseline="0" dirty="0" smtClean="0"/>
              <a:t> difficult to get right. I</a:t>
            </a:r>
            <a:r>
              <a:rPr lang="en-US" sz="1200" kern="1200" dirty="0" smtClean="0">
                <a:solidFill>
                  <a:schemeClr val="tx1"/>
                </a:solidFill>
                <a:latin typeface="+mn-lt"/>
                <a:ea typeface="+mn-ea"/>
                <a:cs typeface="+mn-cs"/>
              </a:rPr>
              <a:t>t plays a major role in stimulating a person’s reaction or attitude which may vary from individual to individual</a:t>
            </a:r>
            <a:r>
              <a:rPr lang="en-US" sz="1200" kern="1200" baseline="0" dirty="0" smtClean="0">
                <a:solidFill>
                  <a:schemeClr val="tx1"/>
                </a:solidFill>
                <a:latin typeface="+mn-lt"/>
                <a:ea typeface="+mn-ea"/>
                <a:cs typeface="+mn-cs"/>
              </a:rPr>
              <a:t> and yet across cultures, colors have different meanings.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47</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48</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49</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34" charset="-128"/>
              </a:rPr>
              <a:t>While it is certainly true that hues have a physical order via their wavelength, and that every kindergartener knows the rainbow ordering, our visual system has a very difficult time treating hue in an ordered way. As we see in this image, it is clear that each area is *different*, but none of the areas have an intuitive relationship between each other. </a:t>
            </a:r>
            <a:br>
              <a:rPr lang="en-US" dirty="0" smtClean="0">
                <a:ea typeface="ＭＳ Ｐゴシック" pitchFamily="34" charset="-128"/>
              </a:rPr>
            </a:br>
            <a:r>
              <a:rPr lang="en-US" dirty="0" smtClean="0">
                <a:ea typeface="ＭＳ Ｐゴシック" pitchFamily="34" charset="-128"/>
              </a:rPr>
              <a:t>This is supposed to convey height above sea level.</a:t>
            </a:r>
          </a:p>
          <a:p>
            <a:pPr eaLnBrk="1" hangingPunct="1"/>
            <a:r>
              <a:rPr lang="en-US" dirty="0" smtClean="0">
                <a:ea typeface="ＭＳ Ｐゴシック" pitchFamily="34" charset="-128"/>
              </a:rPr>
              <a:t>Where is above ground? Where is below? What</a:t>
            </a:r>
            <a:r>
              <a:rPr lang="ja-JP" altLang="en-US" dirty="0" smtClean="0">
                <a:ea typeface="ＭＳ Ｐゴシック" pitchFamily="34" charset="-128"/>
              </a:rPr>
              <a:t>’</a:t>
            </a:r>
            <a:r>
              <a:rPr lang="en-US" altLang="ja-JP" dirty="0" smtClean="0">
                <a:ea typeface="ＭＳ Ｐゴシック" pitchFamily="34" charset="-128"/>
              </a:rPr>
              <a:t>s the highest point? These questions are hard to answer. (Saturation as a cue is nearly impossible to handle.)</a:t>
            </a:r>
          </a:p>
          <a:p>
            <a:pPr eaLnBrk="1" hangingPunct="1"/>
            <a:r>
              <a:rPr lang="en-US" dirty="0" smtClean="0">
                <a:ea typeface="ＭＳ Ｐゴシック" pitchFamily="34" charset="-128"/>
              </a:rPr>
              <a:t>This is how most computer scientist would design a map.</a:t>
            </a:r>
          </a:p>
          <a:p>
            <a:pPr eaLnBrk="1" hangingPunct="1"/>
            <a:endParaRPr lang="en-US" dirty="0"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50</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Color sets that vary primarily by luminance are much easier for us to order. This image uses two color sets: browns for above ground, blues for below. The questions I mentioned before are now much easier to answer. The much more muted colors also much easier to read the information.</a:t>
            </a:r>
          </a:p>
          <a:p>
            <a:pPr eaLnBrk="1" hangingPunct="1"/>
            <a:r>
              <a:rPr lang="en-US" dirty="0" smtClean="0">
                <a:ea typeface="ＭＳ Ｐゴシック" pitchFamily="34" charset="-128"/>
              </a:rPr>
              <a:t>[Eastern Sea, not Japan Sea]</a:t>
            </a:r>
          </a:p>
          <a:p>
            <a:pPr eaLnBrk="1" hangingPunct="1"/>
            <a:r>
              <a:rPr lang="en-US" dirty="0" smtClean="0">
                <a:ea typeface="ＭＳ Ｐゴシック" pitchFamily="34" charset="-128"/>
              </a:rPr>
              <a:t>Cartographers have been doing this for 2000 years.</a:t>
            </a:r>
          </a:p>
          <a:p>
            <a:pPr eaLnBrk="1" hangingPunct="1"/>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The key is to know: under water or not under water?  Then, how far for each case? Our perception system can</a:t>
            </a:r>
            <a:r>
              <a:rPr lang="ja-JP" altLang="en-US" dirty="0" smtClean="0">
                <a:ea typeface="ＭＳ Ｐゴシック" pitchFamily="34" charset="-128"/>
              </a:rPr>
              <a:t>’</a:t>
            </a:r>
            <a:r>
              <a:rPr lang="en-US" altLang="ja-JP" dirty="0" smtClean="0">
                <a:ea typeface="ＭＳ Ｐゴシック" pitchFamily="34" charset="-128"/>
              </a:rPr>
              <a:t>t use hue for how much!  But, we can use intensity.  As I go deeper, the color gets darker.  Intensity is a great axis for presenting quantitative info.</a:t>
            </a:r>
            <a:endParaRPr lang="en-US" dirty="0" smtClean="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diagram of what colors mean for different cultures again from Dave </a:t>
            </a:r>
            <a:r>
              <a:rPr lang="en-US" dirty="0" err="1" smtClean="0"/>
              <a:t>McCandless</a:t>
            </a:r>
            <a:r>
              <a:rPr lang="en-US" dirty="0" smtClean="0"/>
              <a:t>’ </a:t>
            </a:r>
            <a:r>
              <a:rPr lang="en-US" i="1" dirty="0" smtClean="0"/>
              <a:t>Information</a:t>
            </a:r>
            <a:r>
              <a:rPr lang="en-US" i="1" baseline="0" dirty="0" smtClean="0"/>
              <a:t> is Beautiful.</a:t>
            </a:r>
          </a:p>
          <a:p>
            <a:endParaRPr lang="en-US" i="1" baseline="0" dirty="0" smtClean="0"/>
          </a:p>
          <a:p>
            <a:r>
              <a:rPr lang="en-US" i="1" baseline="0" dirty="0" smtClean="0"/>
              <a:t>key to note is the set of colors &amp; their order in each slice differ!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51</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Aside from the fact that it has an interesting layout, one thing becomes scarily apparent – colors don</a:t>
            </a:r>
            <a:r>
              <a:rPr lang="fr-FR" baseline="0" dirty="0" smtClean="0"/>
              <a:t>’</a:t>
            </a:r>
            <a:r>
              <a:rPr lang="en-US" baseline="0" dirty="0" smtClean="0"/>
              <a:t>t represent the same thing for everyone. At its most basic, this means don</a:t>
            </a:r>
            <a:r>
              <a:rPr lang="fr-FR" baseline="0" dirty="0" smtClean="0"/>
              <a:t>’</a:t>
            </a:r>
            <a:r>
              <a:rPr lang="en-US" baseline="0" dirty="0" smtClean="0"/>
              <a:t>t make a button with “yes” on it green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52</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thing is similar across cultures with color at its most basic level. We can separate color into “warm” and “cool” colors which have a very similar emotional response to all people as the theory is based on our innate understanding of the natural world.</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53</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Colors like yellow, orange and red and its variations are all called as warm colors. These colors are in the sunrises and sunsets, fallen leaves, fire and these colors are denoted as sensual, positive and triggering</a:t>
            </a:r>
            <a:r>
              <a:rPr lang="en-US" sz="1200" kern="120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Departure date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Purple, blue and green are all called as the cool colors and are generally less</a:t>
            </a:r>
            <a:r>
              <a:rPr lang="en-US" sz="1200" kern="1200" baseline="0" dirty="0" smtClean="0">
                <a:solidFill>
                  <a:schemeClr val="tx1"/>
                </a:solidFill>
                <a:latin typeface="+mn-lt"/>
                <a:ea typeface="+mn-ea"/>
                <a:cs typeface="+mn-cs"/>
              </a:rPr>
              <a:t> intense </a:t>
            </a:r>
            <a:r>
              <a:rPr lang="en-US" sz="1200" kern="1200" dirty="0" smtClean="0">
                <a:solidFill>
                  <a:schemeClr val="tx1"/>
                </a:solidFill>
                <a:latin typeface="+mn-lt"/>
                <a:ea typeface="+mn-ea"/>
                <a:cs typeface="+mn-cs"/>
              </a:rPr>
              <a:t>than the warm colors. They are connected with relaxation, serenity and conserved and because of which they are associated with nature, water and night.</a:t>
            </a:r>
          </a:p>
        </p:txBody>
      </p:sp>
      <p:sp>
        <p:nvSpPr>
          <p:cNvPr id="4" name="Slide Number Placeholder 3"/>
          <p:cNvSpPr>
            <a:spLocks noGrp="1"/>
          </p:cNvSpPr>
          <p:nvPr>
            <p:ph type="sldNum" sz="quarter" idx="10"/>
          </p:nvPr>
        </p:nvSpPr>
        <p:spPr/>
        <p:txBody>
          <a:bodyPr/>
          <a:lstStyle/>
          <a:p>
            <a:fld id="{209FDB91-B962-BA42-88C3-D2DF5A2C8EAF}" type="slidenum">
              <a:rPr lang="en-US" smtClean="0"/>
              <a:t>55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how to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 my suggestion</a:t>
            </a:r>
            <a:r>
              <a:rPr lang="en-US" baseline="0" dirty="0" smtClean="0"/>
              <a:t> for beginners is to stick to one color or “monochrome” pallets, there is the odd occasion where information must have multiple colors to be distinguishable, such as in graphs. In these cases, Color harmonies are particularly useful. They involve picking a primary color and using a color wheel to determine the best colors to go along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beginners, I suggest using these two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see: http://</a:t>
            </a:r>
            <a:r>
              <a:rPr lang="en-US" baseline="0" dirty="0" err="1" smtClean="0"/>
              <a:t>www.tigercolor.com</a:t>
            </a:r>
            <a:r>
              <a:rPr lang="en-US" baseline="0" dirty="0" smtClean="0"/>
              <a:t>/color-lab/color-theory/color-</a:t>
            </a:r>
            <a:r>
              <a:rPr lang="en-US" baseline="0" dirty="0" err="1" smtClean="0"/>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57</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Complimentary</a:t>
            </a:r>
            <a:r>
              <a:rPr lang="en-US" baseline="0" noProof="0" dirty="0" smtClean="0"/>
              <a:t> colors provide extreme contrast. </a:t>
            </a:r>
            <a:r>
              <a:rPr lang="en-US" sz="1200" kern="1200" dirty="0" smtClean="0">
                <a:solidFill>
                  <a:schemeClr val="tx1"/>
                </a:solidFill>
                <a:latin typeface="+mn-lt"/>
                <a:ea typeface="+mn-ea"/>
                <a:cs typeface="+mn-cs"/>
              </a:rPr>
              <a:t>This high creates a vibrant look especially when used at full saturation.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Complementary colors are tricky to use in large doses, but work well when you want something to stand out.</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Complementary colors are really bad for text.	</a:t>
            </a:r>
          </a:p>
        </p:txBody>
      </p:sp>
      <p:sp>
        <p:nvSpPr>
          <p:cNvPr id="4" name="Slide Number Placeholder 3"/>
          <p:cNvSpPr>
            <a:spLocks noGrp="1"/>
          </p:cNvSpPr>
          <p:nvPr>
            <p:ph type="sldNum" sz="quarter" idx="10"/>
          </p:nvPr>
        </p:nvSpPr>
        <p:spPr/>
        <p:txBody>
          <a:bodyPr/>
          <a:lstStyle/>
          <a:p>
            <a:fld id="{209FDB91-B962-BA42-88C3-D2DF5A2C8EAF}" type="slidenum">
              <a:rPr lang="en-US" smtClean="0"/>
              <a:t>58</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We often</a:t>
            </a:r>
            <a:r>
              <a:rPr lang="en-US" baseline="0" noProof="0" dirty="0" smtClean="0"/>
              <a:t> use complimentary colors in </a:t>
            </a:r>
            <a:r>
              <a:rPr lang="en-US" baseline="0" noProof="0" dirty="0" err="1" smtClean="0"/>
              <a:t>childrens</a:t>
            </a:r>
            <a:r>
              <a:rPr lang="en-US" baseline="0" noProof="0" dirty="0" smtClean="0"/>
              <a:t> products and services. The high contrast makes things easier to distinguish though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59</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Analogous</a:t>
            </a:r>
            <a:r>
              <a:rPr lang="en-US" baseline="0" noProof="0" dirty="0" smtClean="0"/>
              <a:t> colors tend to relate closely to what we find in nature and thus are easiest on the eyes. Visual designs using these colors are always pleasant to look at yet have enough difference in color to be distinguishable in terms of priority.</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60</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BP, who propose that they are a company beyond oil choose an analogous scheme as it invokes nature. The mixture of green and yellow here, not to mention its flower like shape, is comforting and rather powerfully suggests a oil company cares about the environment.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61</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complimentary</a:t>
            </a:r>
            <a:r>
              <a:rPr lang="en-US" baseline="0" dirty="0" smtClean="0"/>
              <a:t> colors are often used when the elements of a design have a need for stronger need for distinction. </a:t>
            </a:r>
            <a:r>
              <a:rPr lang="en-US" sz="1200" kern="1200" dirty="0" smtClean="0">
                <a:solidFill>
                  <a:schemeClr val="tx1"/>
                </a:solidFill>
                <a:latin typeface="+mn-lt"/>
                <a:ea typeface="+mn-ea"/>
                <a:cs typeface="+mn-cs"/>
              </a:rPr>
              <a:t>This color scheme has the same strong visual contrast as the complementary color scheme, but has less tension.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what</a:t>
            </a:r>
            <a:r>
              <a:rPr lang="en-US" baseline="0" dirty="0" smtClean="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 date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 contrast of </a:t>
            </a:r>
            <a:r>
              <a:rPr lang="en-US" dirty="0" err="1" smtClean="0"/>
              <a:t>greyscale</a:t>
            </a:r>
            <a:r>
              <a:rPr lang="en-US" dirty="0" smtClean="0"/>
              <a:t> allows you to really focus</a:t>
            </a:r>
            <a:r>
              <a:rPr lang="en-US" baseline="0" dirty="0" smtClean="0"/>
              <a:t> on getting the best layout and hierarchy of elements to then be </a:t>
            </a:r>
            <a:r>
              <a:rPr lang="en-US" b="1" baseline="0" dirty="0" smtClean="0"/>
              <a:t>accented</a:t>
            </a:r>
            <a:r>
              <a:rPr lang="en-US" baseline="0" dirty="0" smtClean="0"/>
              <a:t> or </a:t>
            </a:r>
            <a:r>
              <a:rPr lang="en-US" b="1" baseline="0" dirty="0" smtClean="0"/>
              <a:t>enhanced</a:t>
            </a:r>
            <a:r>
              <a:rPr lang="en-US" baseline="0" dirty="0" smtClean="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66</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noun project is a very good example of an interface</a:t>
            </a:r>
            <a:r>
              <a:rPr lang="en-US" baseline="0" dirty="0" smtClean="0"/>
              <a:t> without any color. Here, the layout design and discovery is done so well that color is not needed at all to navigate. In fact this web interface feels to me better than many others using color</a:t>
            </a:r>
          </a:p>
          <a:p>
            <a:endParaRPr lang="en-US" baseline="0" dirty="0" smtClean="0"/>
          </a:p>
          <a:p>
            <a:r>
              <a:rPr lang="en-US" baseline="0" dirty="0" smtClean="0"/>
              <a:t>Also has good use of SMALL MULTIPLES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67</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68</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recent trend in design,</a:t>
            </a:r>
            <a:r>
              <a:rPr lang="en-US" baseline="0" dirty="0" smtClean="0"/>
              <a:t> most noticeable in things like Windows Phone and </a:t>
            </a:r>
            <a:r>
              <a:rPr lang="en-US" baseline="0" dirty="0" err="1" smtClean="0"/>
              <a:t>iOS</a:t>
            </a:r>
            <a:r>
              <a:rPr lang="en-US" baseline="0" dirty="0" smtClean="0"/>
              <a:t> is the use of the </a:t>
            </a:r>
            <a:r>
              <a:rPr lang="en-US" b="1" i="1" baseline="0" dirty="0" smtClean="0"/>
              <a:t>isolation effect</a:t>
            </a:r>
            <a:r>
              <a:rPr lang="en-US" baseline="0" dirty="0" smtClean="0"/>
              <a:t>. In this example, color harmonies are near irrelevant. These types of designs are so focused in their layouts that </a:t>
            </a:r>
            <a:r>
              <a:rPr lang="en-US" b="1" i="1" baseline="0" dirty="0" smtClean="0"/>
              <a:t>color is only used to describe an element that is “actionable”</a:t>
            </a:r>
            <a:r>
              <a:rPr lang="en-US" baseline="0" dirty="0" smtClean="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a:t>
            </a:r>
            <a:r>
              <a:rPr lang="en-US" b="1" dirty="0" smtClean="0"/>
              <a:t>of poor color use</a:t>
            </a:r>
            <a:r>
              <a:rPr lang="en-US" dirty="0" smtClean="0"/>
              <a:t>. The</a:t>
            </a:r>
            <a:r>
              <a:rPr lang="en-US" baseline="0" dirty="0" smtClean="0"/>
              <a:t> colors </a:t>
            </a:r>
            <a:r>
              <a:rPr lang="en-US" b="1" i="1" baseline="0" dirty="0" smtClean="0"/>
              <a:t>don</a:t>
            </a:r>
            <a:r>
              <a:rPr lang="fr-FR" b="1" i="1" baseline="0" dirty="0" smtClean="0"/>
              <a:t>’</a:t>
            </a:r>
            <a:r>
              <a:rPr lang="en-US" b="1" i="1" baseline="0" dirty="0" smtClean="0"/>
              <a:t>t match to any particular task or function </a:t>
            </a:r>
            <a:r>
              <a:rPr lang="en-US" baseline="0" dirty="0" smtClean="0"/>
              <a:t>and as a result, it is near impossible to figure out what to do – and as a result, a horrible user experience perhaps more hindering than any functionality.</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Luke’s </a:t>
            </a:r>
            <a:r>
              <a:rPr lang="en-US" baseline="0" dirty="0" smtClean="0"/>
              <a:t>goal was to pick a color harmony that was relaxing while only ever using 3 colors. Anything that is colored is actionable (</a:t>
            </a:r>
            <a:r>
              <a:rPr lang="en-US" baseline="0" dirty="0" err="1" smtClean="0"/>
              <a:t>tappable</a:t>
            </a:r>
            <a:r>
              <a:rPr lang="en-US" baseline="0" dirty="0" smtClean="0"/>
              <a:t>, important). Anything grey is a “passive” color and requires the user to explore this information.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tools are useful for both exploration of colors and for</a:t>
            </a:r>
            <a:r>
              <a:rPr lang="en-US" baseline="0" dirty="0" smtClean="0"/>
              <a:t> figuring out harmonies. Tools like </a:t>
            </a:r>
            <a:r>
              <a:rPr lang="en-US" baseline="0" dirty="0" err="1" smtClean="0"/>
              <a:t>photoshop</a:t>
            </a:r>
            <a:r>
              <a:rPr lang="en-US" baseline="0" dirty="0" smtClean="0"/>
              <a:t>, illustrator and most interface designers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perhaps the most difficult</a:t>
            </a:r>
            <a:r>
              <a:rPr lang="en-US" baseline="0" dirty="0" smtClean="0"/>
              <a:t> thing to achieve. It’s very easy to use templates for data graphs, websites and applications – and for the most part they do very well. The following techniques for most are difficult to do right, but when done well create interest.</a:t>
            </a:r>
          </a:p>
        </p:txBody>
      </p:sp>
      <p:sp>
        <p:nvSpPr>
          <p:cNvPr id="4" name="Slide Number Placeholder 3"/>
          <p:cNvSpPr>
            <a:spLocks noGrp="1"/>
          </p:cNvSpPr>
          <p:nvPr>
            <p:ph type="sldNum" sz="quarter" idx="10"/>
          </p:nvPr>
        </p:nvSpPr>
        <p:spPr/>
        <p:txBody>
          <a:bodyPr/>
          <a:lstStyle/>
          <a:p>
            <a:fld id="{209FDB91-B962-BA42-88C3-D2DF5A2C8EAF}" type="slidenum">
              <a:rPr lang="en-US" smtClean="0"/>
              <a:t>74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diagram of what colors mean for different cultures</a:t>
            </a:r>
            <a:r>
              <a:rPr lang="en-US" baseline="0" dirty="0" smtClean="0"/>
              <a:t> and is exciting enough that no matter the subject, you want to know what it’s about. </a:t>
            </a:r>
          </a:p>
          <a:p>
            <a:endParaRPr lang="en-US" baseline="0" dirty="0" smtClean="0"/>
          </a:p>
          <a:p>
            <a:r>
              <a:rPr lang="en-US" baseline="0" dirty="0" smtClean="0"/>
              <a:t>We can create “Interest” by using non standard layouts such as circles. Here the layout itself is so interesting, that the designer has chosen to reduce the text size knowing that the reader will gladly look closer.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77</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information change dynamically</a:t>
            </a:r>
            <a:r>
              <a:rPr lang="en-US" baseline="0" dirty="0" smtClean="0"/>
              <a:t> has taken off recently and again, is difficult to do correctly. The best way for me to consider animation is to only use it to connect an input to a display of the information the input is modifying.</a:t>
            </a:r>
          </a:p>
          <a:p>
            <a:endParaRPr lang="en-US" baseline="0" dirty="0" smtClean="0"/>
          </a:p>
          <a:p>
            <a:r>
              <a:rPr lang="en-US" baseline="0" dirty="0" smtClean="0"/>
              <a:t>This connects to a usability principle that will be discussed in the next lecture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78</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t>
            </a:r>
            <a:r>
              <a:rPr lang="en-US" dirty="0" err="1" smtClean="0"/>
              <a:t>sokanu.com</a:t>
            </a:r>
            <a:r>
              <a:rPr lang="en-US" dirty="0" smtClean="0"/>
              <a:t> , a</a:t>
            </a:r>
            <a:r>
              <a:rPr lang="en-US" baseline="0" dirty="0" smtClean="0"/>
              <a:t> website for discovering careers through simple engaging questioners.</a:t>
            </a:r>
            <a:endParaRPr lang="en-US" dirty="0" smtClean="0"/>
          </a:p>
          <a:p>
            <a:endParaRPr lang="en-US" baseline="0" dirty="0" smtClean="0"/>
          </a:p>
          <a:p>
            <a:r>
              <a:rPr lang="en-US" baseline="0" dirty="0" smtClean="0"/>
              <a:t>In this case, as you answer questions, its career suggestions theoretically get better and better. Having this information change dynamically connects the information to your interaction and is both interesting, and informative.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79</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80</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a:t>
            </a:r>
            <a:r>
              <a:rPr lang="en-US" baseline="0" dirty="0" smtClean="0"/>
              <a:t> changes in global emissions of CO2 and uses the metaphor of clouds of smoke coming out of a factory</a:t>
            </a:r>
          </a:p>
          <a:p>
            <a:endParaRPr lang="en-US" baseline="0" dirty="0" smtClean="0"/>
          </a:p>
          <a:p>
            <a:r>
              <a:rPr lang="en-US" dirty="0" smtClean="0"/>
              <a:t>http://</a:t>
            </a:r>
            <a:r>
              <a:rPr lang="en-US" dirty="0" err="1" smtClean="0"/>
              <a:t>awesome.good.is</a:t>
            </a:r>
            <a:r>
              <a:rPr lang="en-US" dirty="0" smtClean="0"/>
              <a:t>/transparency/web/0911/</a:t>
            </a:r>
            <a:r>
              <a:rPr lang="en-US" dirty="0" err="1" smtClean="0"/>
              <a:t>globalemissions</a:t>
            </a:r>
            <a:r>
              <a:rPr lang="en-US" dirty="0" smtClean="0"/>
              <a:t>/</a:t>
            </a:r>
            <a:r>
              <a:rPr lang="en-US" dirty="0" err="1" smtClean="0"/>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81</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have discussed now what may seem is an overwhelming amount of techniques designers use all the time. </a:t>
            </a:r>
            <a:br>
              <a:rPr lang="en-US" baseline="0" dirty="0" smtClean="0"/>
            </a:b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how it should seem – Overwhelming. It is exactly the way customers will feel if they see too many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hardest part is knowing what to remove and the only way to really get a good feel for these techniques is to practice with them repetitively.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82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83</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have discussed now what may seem is an overwhelming amount of techniques designers use all the time. </a:t>
            </a:r>
            <a:br>
              <a:rPr lang="en-US" baseline="0" dirty="0" smtClean="0"/>
            </a:b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how it should seem – Overwhelming. It is exactly the way customers will feel if they see too many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hardest part is knowing what to remove and the only way to really get a good feel for these techniques is to practice with them repetitively.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84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85</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86</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10</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87</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1266825" y="727075"/>
            <a:ext cx="478155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3" tIns="50341" rIns="99003" bIns="50341"/>
          <a:lstStyle/>
          <a:p>
            <a:pPr defTabSz="1004493">
              <a:spcBef>
                <a:spcPct val="0"/>
              </a:spcBef>
            </a:pPr>
            <a:endParaRPr lang="en-US" sz="260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88</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85E0F1E4-6BDB-42A1-96B2-1817603F25B7}" type="slidenum">
              <a:rPr lang="en-US" sz="1200" b="0">
                <a:solidFill>
                  <a:schemeClr val="tx1"/>
                </a:solidFill>
                <a:latin typeface="Times New Roman" pitchFamily="18" charset="0"/>
              </a:rPr>
              <a:pPr eaLnBrk="1" hangingPunct="1"/>
              <a:t>89</a:t>
            </a:fld>
            <a:endParaRPr lang="en-US" sz="1200" b="0">
              <a:solidFill>
                <a:schemeClr val="tx1"/>
              </a:solidFill>
              <a:latin typeface="Times New Roman" pitchFamily="18"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90</a:t>
            </a:fld>
            <a:endParaRPr lang="en-US" sz="1000"/>
          </a:p>
        </p:txBody>
      </p:sp>
      <p:sp>
        <p:nvSpPr>
          <p:cNvPr id="138242" name="Rectangle 2"/>
          <p:cNvSpPr>
            <a:spLocks noGrp="1" noRot="1" noChangeAspect="1" noChangeArrowheads="1" noTextEdit="1"/>
          </p:cNvSpPr>
          <p:nvPr>
            <p:ph type="sldImg"/>
          </p:nvPr>
        </p:nvSpPr>
        <p:spPr>
          <a:ln cap="flat"/>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have heard</a:t>
            </a:r>
            <a:r>
              <a:rPr lang="en-US" baseline="0" dirty="0" smtClean="0"/>
              <a:t> from James about a bunch of techniques people use in information design. Id like to stress one very important point. Don</a:t>
            </a:r>
            <a:r>
              <a:rPr lang="fr-FR" baseline="0" dirty="0" smtClean="0"/>
              <a:t>’</a:t>
            </a:r>
            <a:r>
              <a:rPr lang="en-US" baseline="0" dirty="0" smtClean="0"/>
              <a:t>t use them 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91</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11</a:t>
            </a:fld>
            <a:endParaRPr lang="en-US" sz="1000"/>
          </a:p>
        </p:txBody>
      </p:sp>
      <p:sp>
        <p:nvSpPr>
          <p:cNvPr id="80898" name="Rectangle 2"/>
          <p:cNvSpPr>
            <a:spLocks noGrp="1" noRot="1" noChangeAspect="1" noChangeArrowheads="1" noTextEdit="1"/>
          </p:cNvSpPr>
          <p:nvPr>
            <p:ph type="sldImg"/>
          </p:nvPr>
        </p:nvSpPr>
        <p:spPr>
          <a:ln cap="flat"/>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2014</a:t>
            </a:r>
          </a:p>
        </p:txBody>
      </p:sp>
      <p:sp>
        <p:nvSpPr>
          <p:cNvPr id="8" name="Rectangle 2"/>
          <p:cNvSpPr txBox="1">
            <a:spLocks noChangeArrowheads="1"/>
          </p:cNvSpPr>
          <p:nvPr/>
        </p:nvSpPr>
        <p:spPr bwMode="auto">
          <a:xfrm>
            <a:off x="36069" y="0"/>
            <a:ext cx="8894980"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HCI+D: USER INTERFACE DESIGN +</a:t>
            </a:r>
            <a:r>
              <a:rPr lang="en-US" sz="2000" baseline="0" dirty="0" smtClean="0"/>
              <a:t> PROTOTYPING + EVALUATION</a:t>
            </a:r>
            <a:endParaRPr lang="en-US" sz="2000" dirty="0"/>
          </a:p>
        </p:txBody>
      </p:sp>
    </p:spTree>
    <p:extLst>
      <p:ext uri="{BB962C8B-B14F-4D97-AF65-F5344CB8AC3E}">
        <p14:creationId xmlns:p14="http://schemas.microsoft.com/office/powerpoint/2010/main" val="2804547785"/>
      </p:ext>
    </p:extLst>
  </p:cSld>
  <p:clrMapOvr>
    <a:masterClrMapping/>
  </p:clrMapOvr>
  <p:transition xmlns:p14="http://schemas.microsoft.com/office/powerpoint/2010/mai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05510334"/>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36667297"/>
      </p:ext>
    </p:extLst>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1"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385038867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1"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10396945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3518330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08575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3"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73706323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0386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0" y="6553200"/>
            <a:ext cx="1905000" cy="457200"/>
          </a:xfrm>
          <a:ln/>
        </p:spPr>
        <p:txBody>
          <a:bodyPr/>
          <a:lstStyle>
            <a:lvl1pPr>
              <a:defRPr/>
            </a:lvl1pPr>
          </a:lstStyle>
          <a:p>
            <a:pPr>
              <a:defRPr/>
            </a:pPr>
            <a:r>
              <a:rPr lang="en-US" smtClean="0"/>
              <a:t>Autumn 2014</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 User Interface Design, Prototyping, &amp; Evaluation</a:t>
            </a:r>
            <a:endParaRPr lang="en-US" dirty="0"/>
          </a:p>
        </p:txBody>
      </p:sp>
      <p:sp>
        <p:nvSpPr>
          <p:cNvPr id="11"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191414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830997"/>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Cornell Tech</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lang="en-US" sz="3700" b="0" i="0" dirty="0" smtClean="0">
                <a:solidFill>
                  <a:srgbClr val="6D6D6D"/>
                </a:solidFill>
                <a:latin typeface="Helvetica Light"/>
                <a:ea typeface="ＭＳ Ｐゴシック" charset="0"/>
                <a:cs typeface="Helvetica Light"/>
              </a:defRPr>
            </a:lvl1pPr>
          </a:lstStyle>
          <a:p>
            <a:r>
              <a:rPr lang="en-US" dirty="0" smtClean="0"/>
              <a:t>Click to edit Master title style</a:t>
            </a:r>
            <a:endParaRPr lang="en-US" dirty="0"/>
          </a:p>
        </p:txBody>
      </p:sp>
      <p:sp>
        <p:nvSpPr>
          <p:cNvPr id="8" name="Rectangle 2"/>
          <p:cNvSpPr txBox="1">
            <a:spLocks noChangeArrowheads="1"/>
          </p:cNvSpPr>
          <p:nvPr/>
        </p:nvSpPr>
        <p:spPr bwMode="auto">
          <a:xfrm>
            <a:off x="36068" y="0"/>
            <a:ext cx="9184131"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HCI+D: USER INTERFACE DESIGN +</a:t>
            </a:r>
            <a:r>
              <a:rPr lang="en-US" sz="2000" baseline="0" dirty="0" smtClean="0"/>
              <a:t> PROTOTYPING + EVALUATION</a:t>
            </a:r>
            <a:endParaRPr lang="en-US" sz="2000" dirty="0"/>
          </a:p>
        </p:txBody>
      </p:sp>
      <p:sp>
        <p:nvSpPr>
          <p:cNvPr id="10" name="Text Box 3"/>
          <p:cNvSpPr txBox="1">
            <a:spLocks noChangeArrowheads="1"/>
          </p:cNvSpPr>
          <p:nvPr userDrawn="1"/>
        </p:nvSpPr>
        <p:spPr bwMode="auto">
          <a:xfrm>
            <a:off x="762000" y="5036403"/>
            <a:ext cx="6019800" cy="830997"/>
          </a:xfrm>
          <a:prstGeom prst="rect">
            <a:avLst/>
          </a:prstGeom>
          <a:noFill/>
          <a:ln w="9525">
            <a:noFill/>
            <a:miter lim="800000"/>
            <a:headEnd/>
            <a:tailEnd/>
          </a:ln>
          <a:effectLst/>
        </p:spPr>
        <p:txBody>
          <a:bodyPr wrap="square">
            <a:spAutoFit/>
          </a:bodyPr>
          <a:lstStyle/>
          <a:p>
            <a:pPr algn="l">
              <a:defRPr/>
            </a:pPr>
            <a:r>
              <a:rPr lang="en-US" dirty="0" smtClean="0">
                <a:solidFill>
                  <a:srgbClr val="6D6D6D"/>
                </a:solidFill>
                <a:latin typeface="Helvetica"/>
                <a:ea typeface="+mn-ea"/>
                <a:cs typeface="Helvetica"/>
              </a:rPr>
              <a:t>INFO</a:t>
            </a:r>
            <a:r>
              <a:rPr lang="en-US" baseline="0" dirty="0" smtClean="0">
                <a:solidFill>
                  <a:srgbClr val="6D6D6D"/>
                </a:solidFill>
                <a:latin typeface="Helvetica"/>
                <a:ea typeface="+mn-ea"/>
                <a:cs typeface="Helvetica"/>
              </a:rPr>
              <a:t> </a:t>
            </a:r>
            <a:r>
              <a:rPr lang="en-US" dirty="0" smtClean="0">
                <a:solidFill>
                  <a:srgbClr val="6D6D6D"/>
                </a:solidFill>
                <a:latin typeface="Helvetica"/>
                <a:ea typeface="+mn-ea"/>
                <a:cs typeface="Helvetica"/>
              </a:rPr>
              <a:t>6410</a:t>
            </a:r>
            <a:br>
              <a:rPr lang="en-US" dirty="0" smtClean="0">
                <a:solidFill>
                  <a:srgbClr val="6D6D6D"/>
                </a:solidFill>
                <a:latin typeface="Helvetica"/>
                <a:ea typeface="+mn-ea"/>
                <a:cs typeface="Helvetica"/>
              </a:rPr>
            </a:br>
            <a:r>
              <a:rPr lang="en-US" dirty="0" smtClean="0">
                <a:solidFill>
                  <a:srgbClr val="6D6D6D"/>
                </a:solidFill>
                <a:latin typeface="Helvetica"/>
                <a:ea typeface="+mn-ea"/>
                <a:cs typeface="Helvetica"/>
              </a:rPr>
              <a:t>Spring 2014</a:t>
            </a:r>
            <a:endParaRPr lang="en-US" dirty="0">
              <a:solidFill>
                <a:srgbClr val="6D6D6D"/>
              </a:solidFill>
              <a:latin typeface="Helvetica"/>
              <a:ea typeface="+mn-ea"/>
              <a:cs typeface="Helvetica"/>
            </a:endParaRPr>
          </a:p>
        </p:txBody>
      </p:sp>
    </p:spTree>
    <p:extLst>
      <p:ext uri="{BB962C8B-B14F-4D97-AF65-F5344CB8AC3E}">
        <p14:creationId xmlns:p14="http://schemas.microsoft.com/office/powerpoint/2010/main" val="105836124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Foote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
        <p:nvSpPr>
          <p:cNvPr id="6" name="Title 1"/>
          <p:cNvSpPr>
            <a:spLocks noGrp="1"/>
          </p:cNvSpPr>
          <p:nvPr>
            <p:ph type="title"/>
          </p:nvPr>
        </p:nvSpPr>
        <p:spPr>
          <a:xfrm>
            <a:off x="352430" y="0"/>
            <a:ext cx="8664575" cy="1143000"/>
          </a:xfrm>
        </p:spPr>
        <p:txBody>
          <a:bodyPr/>
          <a:lstStyle>
            <a:lvl1pPr>
              <a:defRPr>
                <a:solidFill>
                  <a:schemeClr val="bg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4378975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Autumn 2014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6" name="Rectangle 7"/>
          <p:cNvSpPr>
            <a:spLocks noGrp="1" noChangeArrowheads="1"/>
          </p:cNvSpPr>
          <p:nvPr>
            <p:ph type="sldNum" sz="quarter" idx="12"/>
          </p:nvPr>
        </p:nvSpPr>
        <p:spPr>
          <a:xfrm>
            <a:off x="8151813" y="6553201"/>
            <a:ext cx="990600" cy="457200"/>
          </a:xfrm>
          <a:ln/>
        </p:spPr>
        <p:txBody>
          <a:bodyPr/>
          <a:lstStyle>
            <a:lvl1pPr>
              <a:defRPr/>
            </a:lvl1pPr>
          </a:lstStyle>
          <a:p>
            <a:pPr>
              <a:defRPr/>
            </a:pPr>
            <a:fld id="{D71D7C31-5DB5-47AD-AB94-4B6B5EAB431F}"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313239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2"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2371879256"/>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10299624"/>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256137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75311174"/>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Autumn 2014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1"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3471884542"/>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Autumn 2014</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 User Interface Design, Prototyping, &amp;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hyperlink" Target="http://www.jensondesign.com/1+1=3.pdf" TargetMode="External"/><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1" Type="http://schemas.openxmlformats.org/officeDocument/2006/relationships/image" Target="../media/image55.gif"/><Relationship Id="rId12" Type="http://schemas.openxmlformats.org/officeDocument/2006/relationships/image" Target="../media/image56.gif"/><Relationship Id="rId13" Type="http://schemas.openxmlformats.org/officeDocument/2006/relationships/image" Target="../media/image57.gif"/><Relationship Id="rId14" Type="http://schemas.openxmlformats.org/officeDocument/2006/relationships/image" Target="../media/image58.gif"/><Relationship Id="rId1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7.gif"/><Relationship Id="rId4" Type="http://schemas.openxmlformats.org/officeDocument/2006/relationships/image" Target="../media/image48.gif"/><Relationship Id="rId5" Type="http://schemas.openxmlformats.org/officeDocument/2006/relationships/image" Target="../media/image49.gif"/><Relationship Id="rId6" Type="http://schemas.openxmlformats.org/officeDocument/2006/relationships/image" Target="../media/image50.gif"/><Relationship Id="rId7" Type="http://schemas.openxmlformats.org/officeDocument/2006/relationships/image" Target="../media/image51.gif"/><Relationship Id="rId8" Type="http://schemas.openxmlformats.org/officeDocument/2006/relationships/image" Target="../media/image52.gif"/><Relationship Id="rId9" Type="http://schemas.openxmlformats.org/officeDocument/2006/relationships/image" Target="../media/image53.gif"/><Relationship Id="rId10" Type="http://schemas.openxmlformats.org/officeDocument/2006/relationships/image" Target="../media/image54.gif"/></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7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3.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3.xml.rels><?xml version="1.0" encoding="UTF-8" standalone="yes"?>
<Relationships xmlns="http://schemas.openxmlformats.org/package/2006/relationships"><Relationship Id="rId3" Type="http://schemas.openxmlformats.org/officeDocument/2006/relationships/hyperlink" Target="http://colorschemedesigner.com/" TargetMode="External"/><Relationship Id="rId4" Type="http://schemas.openxmlformats.org/officeDocument/2006/relationships/hyperlink" Target="http://kuler.adobe.com/" TargetMode="External"/><Relationship Id="rId5" Type="http://schemas.openxmlformats.org/officeDocument/2006/relationships/hyperlink" Target="http://www.colourlovers.com" TargetMode="External"/><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4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8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2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8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hyperlink" Target="http://www.useit.com/articles/how-to-conduct-a-heuristic-evaluation/"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Visual Information Design</a:t>
            </a:r>
            <a:endParaRPr lang="en-US" dirty="0"/>
          </a:p>
        </p:txBody>
      </p:sp>
      <p:sp>
        <p:nvSpPr>
          <p:cNvPr id="3" name="Text Box 3"/>
          <p:cNvSpPr txBox="1">
            <a:spLocks noChangeArrowheads="1"/>
          </p:cNvSpPr>
          <p:nvPr/>
        </p:nvSpPr>
        <p:spPr bwMode="auto">
          <a:xfrm>
            <a:off x="762000" y="5820026"/>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October 28, 2014</a:t>
            </a:r>
          </a:p>
        </p:txBody>
      </p:sp>
      <p:sp>
        <p:nvSpPr>
          <p:cNvPr id="4" name="TextBox 3"/>
          <p:cNvSpPr txBox="1"/>
          <p:nvPr/>
        </p:nvSpPr>
        <p:spPr>
          <a:xfrm>
            <a:off x="762000" y="6341180"/>
            <a:ext cx="3352200" cy="369332"/>
          </a:xfrm>
          <a:prstGeom prst="rect">
            <a:avLst/>
          </a:prstGeom>
          <a:noFill/>
        </p:spPr>
        <p:txBody>
          <a:bodyPr wrap="none" rtlCol="0">
            <a:spAutoFit/>
          </a:bodyPr>
          <a:lstStyle/>
          <a:p>
            <a:r>
              <a:rPr lang="en-US" sz="1800" dirty="0" smtClean="0">
                <a:solidFill>
                  <a:schemeClr val="bg2">
                    <a:lumMod val="75000"/>
                  </a:schemeClr>
                </a:solidFill>
                <a:latin typeface="Helvetica"/>
                <a:cs typeface="Helvetica"/>
              </a:rPr>
              <a:t>* Based on slides by Luke Vink</a:t>
            </a:r>
            <a:endParaRPr lang="en-US" sz="1800" dirty="0">
              <a:solidFill>
                <a:schemeClr val="bg2">
                  <a:lumMod val="75000"/>
                </a:schemeClr>
              </a:solidFill>
              <a:latin typeface="Helvetica"/>
              <a:cs typeface="Helvetica"/>
            </a:endParaRP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Visual Information Design</a:t>
            </a:r>
            <a:endParaRPr lang="en-US" dirty="0"/>
          </a:p>
        </p:txBody>
      </p:sp>
      <p:sp>
        <p:nvSpPr>
          <p:cNvPr id="3" name="Text Box 3"/>
          <p:cNvSpPr txBox="1">
            <a:spLocks noChangeArrowheads="1"/>
          </p:cNvSpPr>
          <p:nvPr/>
        </p:nvSpPr>
        <p:spPr bwMode="auto">
          <a:xfrm>
            <a:off x="762000" y="5820026"/>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October 28, 2014</a:t>
            </a:r>
          </a:p>
        </p:txBody>
      </p:sp>
      <p:sp>
        <p:nvSpPr>
          <p:cNvPr id="4" name="TextBox 3"/>
          <p:cNvSpPr txBox="1"/>
          <p:nvPr/>
        </p:nvSpPr>
        <p:spPr>
          <a:xfrm>
            <a:off x="762000" y="6341180"/>
            <a:ext cx="3352200" cy="369332"/>
          </a:xfrm>
          <a:prstGeom prst="rect">
            <a:avLst/>
          </a:prstGeom>
          <a:noFill/>
        </p:spPr>
        <p:txBody>
          <a:bodyPr wrap="none" rtlCol="0">
            <a:spAutoFit/>
          </a:bodyPr>
          <a:lstStyle/>
          <a:p>
            <a:r>
              <a:rPr lang="en-US" sz="1800" dirty="0" smtClean="0">
                <a:solidFill>
                  <a:schemeClr val="bg2">
                    <a:lumMod val="75000"/>
                  </a:schemeClr>
                </a:solidFill>
                <a:latin typeface="Helvetica"/>
                <a:cs typeface="Helvetica"/>
              </a:rPr>
              <a:t>* Based on slides by Luke Vink</a:t>
            </a:r>
            <a:endParaRPr lang="en-US" sz="1800" dirty="0">
              <a:solidFill>
                <a:schemeClr val="bg2">
                  <a:lumMod val="75000"/>
                </a:schemeClr>
              </a:solidFill>
              <a:latin typeface="Helvetica"/>
              <a:cs typeface="Helvetica"/>
            </a:endParaRPr>
          </a:p>
        </p:txBody>
      </p:sp>
    </p:spTree>
    <p:extLst>
      <p:ext uri="{BB962C8B-B14F-4D97-AF65-F5344CB8AC3E}">
        <p14:creationId xmlns:p14="http://schemas.microsoft.com/office/powerpoint/2010/main" val="8775741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type="body" sz="half" idx="1"/>
          </p:nvPr>
        </p:nvSpPr>
        <p:spPr>
          <a:xfrm>
            <a:off x="558077" y="1351317"/>
            <a:ext cx="8434466" cy="5053331"/>
          </a:xfrm>
        </p:spPr>
        <p:txBody>
          <a:bodyPr>
            <a:normAutofit fontScale="92500"/>
          </a:bodyPr>
          <a:lstStyle/>
          <a:p>
            <a:pPr>
              <a:lnSpc>
                <a:spcPct val="150000"/>
              </a:lnSpc>
            </a:pPr>
            <a:r>
              <a:rPr lang="en-US" dirty="0" smtClean="0"/>
              <a:t>Review of Conceptual Models &amp; Metaphors</a:t>
            </a:r>
          </a:p>
          <a:p>
            <a:pPr>
              <a:lnSpc>
                <a:spcPct val="150000"/>
              </a:lnSpc>
            </a:pPr>
            <a:r>
              <a:rPr lang="en-US" dirty="0" smtClean="0"/>
              <a:t>Good Form</a:t>
            </a:r>
          </a:p>
          <a:p>
            <a:pPr lvl="1">
              <a:lnSpc>
                <a:spcPct val="150000"/>
              </a:lnSpc>
            </a:pPr>
            <a:r>
              <a:rPr lang="en-US" sz="2600" dirty="0" smtClean="0"/>
              <a:t>layout, proximity, small multiples, space, grids, &amp; icons </a:t>
            </a:r>
          </a:p>
          <a:p>
            <a:pPr>
              <a:lnSpc>
                <a:spcPct val="150000"/>
              </a:lnSpc>
            </a:pPr>
            <a:r>
              <a:rPr lang="en-US" dirty="0" smtClean="0"/>
              <a:t>Team Break</a:t>
            </a:r>
          </a:p>
          <a:p>
            <a:pPr>
              <a:lnSpc>
                <a:spcPct val="150000"/>
              </a:lnSpc>
            </a:pPr>
            <a:r>
              <a:rPr lang="en-US" dirty="0" smtClean="0"/>
              <a:t>Color</a:t>
            </a:r>
          </a:p>
          <a:p>
            <a:pPr>
              <a:lnSpc>
                <a:spcPct val="150000"/>
              </a:lnSpc>
            </a:pPr>
            <a:r>
              <a:rPr lang="en-US" dirty="0" smtClean="0"/>
              <a:t>Interesting Design</a:t>
            </a:r>
          </a:p>
        </p:txBody>
      </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BE6F9046-7345-B649-8343-1046AD18565B}" type="slidenum">
              <a:rPr lang="en-US" smtClean="0"/>
              <a:pPr>
                <a:defRPr/>
              </a:pPr>
              <a:t>11</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noFill/>
        </p:spPr>
        <p:txBody>
          <a:bodyPr lIns="92075" tIns="46038" rIns="92075" bIns="46038"/>
          <a:lstStyle/>
          <a:p>
            <a:r>
              <a:rPr lang="en-US" dirty="0" smtClean="0"/>
              <a:t>Review</a:t>
            </a:r>
            <a:endParaRPr lang="en-US" dirty="0"/>
          </a:p>
        </p:txBody>
      </p:sp>
      <p:sp>
        <p:nvSpPr>
          <p:cNvPr id="27660" name="Rectangle 12"/>
          <p:cNvSpPr>
            <a:spLocks noGrp="1" noChangeArrowheads="1"/>
          </p:cNvSpPr>
          <p:nvPr>
            <p:ph idx="1"/>
          </p:nvPr>
        </p:nvSpPr>
        <p:spPr/>
        <p:txBody>
          <a:bodyPr/>
          <a:lstStyle/>
          <a:p>
            <a:pPr>
              <a:lnSpc>
                <a:spcPct val="80000"/>
              </a:lnSpc>
            </a:pPr>
            <a:r>
              <a:rPr lang="en-US" sz="2800" dirty="0"/>
              <a:t>Conceptual models </a:t>
            </a:r>
            <a:r>
              <a:rPr lang="en-US" sz="1200" dirty="0"/>
              <a:t>?</a:t>
            </a:r>
          </a:p>
          <a:p>
            <a:pPr lvl="1">
              <a:lnSpc>
                <a:spcPct val="80000"/>
              </a:lnSpc>
            </a:pPr>
            <a:r>
              <a:rPr lang="en-US" sz="2400" dirty="0"/>
              <a:t>mental representation of how the object works &amp; how interface controls effect it </a:t>
            </a:r>
            <a:r>
              <a:rPr lang="en-US" sz="2400" dirty="0" smtClean="0"/>
              <a:t/>
            </a:r>
            <a:br>
              <a:rPr lang="en-US" sz="2400" dirty="0" smtClean="0"/>
            </a:br>
            <a:endParaRPr lang="en-US" sz="2400" dirty="0"/>
          </a:p>
          <a:p>
            <a:pPr>
              <a:lnSpc>
                <a:spcPct val="80000"/>
              </a:lnSpc>
            </a:pPr>
            <a:r>
              <a:rPr lang="en-US" sz="2800" dirty="0"/>
              <a:t>Design model should equal </a:t>
            </a:r>
            <a:r>
              <a:rPr lang="en-US" sz="2800" dirty="0" smtClean="0"/>
              <a:t>customer’</a:t>
            </a:r>
            <a:r>
              <a:rPr lang="en-US" altLang="ja-JP" sz="2800" dirty="0" smtClean="0"/>
              <a:t>s </a:t>
            </a:r>
            <a:r>
              <a:rPr lang="en-US" altLang="ja-JP" sz="2800" dirty="0"/>
              <a:t>model </a:t>
            </a:r>
            <a:r>
              <a:rPr lang="en-US" altLang="ja-JP" sz="1200" dirty="0"/>
              <a:t>?</a:t>
            </a:r>
            <a:endParaRPr lang="en-US" altLang="ja-JP" sz="2800" dirty="0"/>
          </a:p>
          <a:p>
            <a:pPr lvl="1">
              <a:lnSpc>
                <a:spcPct val="80000"/>
              </a:lnSpc>
            </a:pPr>
            <a:r>
              <a:rPr lang="en-US" sz="2400" dirty="0"/>
              <a:t>mismatches lead to errors</a:t>
            </a:r>
          </a:p>
          <a:p>
            <a:pPr lvl="1">
              <a:lnSpc>
                <a:spcPct val="80000"/>
              </a:lnSpc>
            </a:pPr>
            <a:r>
              <a:rPr lang="en-US" sz="2400" dirty="0"/>
              <a:t>use </a:t>
            </a:r>
            <a:r>
              <a:rPr lang="en-US" sz="2400" dirty="0" smtClean="0"/>
              <a:t>customer’</a:t>
            </a:r>
            <a:r>
              <a:rPr lang="en-US" altLang="ja-JP" sz="2400" dirty="0" smtClean="0"/>
              <a:t>s </a:t>
            </a:r>
            <a:r>
              <a:rPr lang="en-US" altLang="ja-JP" sz="2400" dirty="0"/>
              <a:t>likely conceptual model to </a:t>
            </a:r>
            <a:r>
              <a:rPr lang="en-US" altLang="ja-JP" sz="2400" dirty="0" smtClean="0"/>
              <a:t>design</a:t>
            </a:r>
            <a:br>
              <a:rPr lang="en-US" altLang="ja-JP" sz="2400" dirty="0" smtClean="0"/>
            </a:br>
            <a:endParaRPr lang="en-US" sz="2400" dirty="0"/>
          </a:p>
          <a:p>
            <a:pPr>
              <a:lnSpc>
                <a:spcPct val="80000"/>
              </a:lnSpc>
            </a:pPr>
            <a:r>
              <a:rPr lang="en-US" sz="2800" dirty="0"/>
              <a:t>Design guides </a:t>
            </a:r>
            <a:r>
              <a:rPr lang="en-US" sz="1200" dirty="0"/>
              <a:t>?</a:t>
            </a:r>
            <a:endParaRPr lang="en-US" sz="2800" dirty="0"/>
          </a:p>
          <a:p>
            <a:pPr lvl="1">
              <a:lnSpc>
                <a:spcPct val="80000"/>
              </a:lnSpc>
            </a:pPr>
            <a:r>
              <a:rPr lang="en-US" sz="2400" dirty="0"/>
              <a:t>make things visible</a:t>
            </a:r>
          </a:p>
          <a:p>
            <a:pPr lvl="1">
              <a:lnSpc>
                <a:spcPct val="80000"/>
              </a:lnSpc>
            </a:pPr>
            <a:r>
              <a:rPr lang="en-US" sz="2400" dirty="0"/>
              <a:t>map interface controls to </a:t>
            </a:r>
            <a:r>
              <a:rPr lang="en-US" sz="2400" dirty="0" smtClean="0"/>
              <a:t/>
            </a:r>
            <a:br>
              <a:rPr lang="en-US" sz="2400" dirty="0" smtClean="0"/>
            </a:br>
            <a:r>
              <a:rPr lang="en-US" sz="2400" dirty="0" smtClean="0"/>
              <a:t>customer’</a:t>
            </a:r>
            <a:r>
              <a:rPr lang="en-US" altLang="ja-JP" sz="2400" dirty="0" smtClean="0"/>
              <a:t>s </a:t>
            </a:r>
            <a:r>
              <a:rPr lang="en-US" altLang="ja-JP" sz="2400" dirty="0"/>
              <a:t>model</a:t>
            </a:r>
          </a:p>
          <a:p>
            <a:pPr lvl="1">
              <a:lnSpc>
                <a:spcPct val="80000"/>
              </a:lnSpc>
            </a:pPr>
            <a:r>
              <a:rPr lang="en-US" sz="2400" dirty="0"/>
              <a:t>provide feedback</a:t>
            </a:r>
          </a:p>
        </p:txBody>
      </p:sp>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BE6F9046-7345-B649-8343-1046AD18565B}" type="slidenum">
              <a:rPr lang="en-US" smtClean="0"/>
              <a:pPr>
                <a:defRPr/>
              </a:pPr>
              <a:t>12</a:t>
            </a:fld>
            <a:endParaRPr lang="en-US" dirty="0"/>
          </a:p>
        </p:txBody>
      </p:sp>
      <p:grpSp>
        <p:nvGrpSpPr>
          <p:cNvPr id="2" name="Group 11"/>
          <p:cNvGrpSpPr>
            <a:grpSpLocks/>
          </p:cNvGrpSpPr>
          <p:nvPr/>
        </p:nvGrpSpPr>
        <p:grpSpPr bwMode="auto">
          <a:xfrm>
            <a:off x="5065059" y="4479606"/>
            <a:ext cx="3469318" cy="1452134"/>
            <a:chOff x="3948" y="2801"/>
            <a:chExt cx="1756" cy="735"/>
          </a:xfrm>
        </p:grpSpPr>
        <p:sp>
          <p:nvSpPr>
            <p:cNvPr id="135175" name="AutoShape 5"/>
            <p:cNvSpPr>
              <a:spLocks noChangeArrowheads="1"/>
            </p:cNvSpPr>
            <p:nvPr/>
          </p:nvSpPr>
          <p:spPr bwMode="auto">
            <a:xfrm>
              <a:off x="3948" y="2801"/>
              <a:ext cx="529" cy="281"/>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5183" y="2801"/>
              <a:ext cx="521" cy="281"/>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4556" y="3295"/>
              <a:ext cx="541" cy="241"/>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Image</a:t>
              </a:r>
            </a:p>
          </p:txBody>
        </p:sp>
        <p:cxnSp>
          <p:nvCxnSpPr>
            <p:cNvPr id="135178" name="AutoShape 8"/>
            <p:cNvCxnSpPr>
              <a:cxnSpLocks noChangeShapeType="1"/>
            </p:cNvCxnSpPr>
            <p:nvPr/>
          </p:nvCxnSpPr>
          <p:spPr bwMode="auto">
            <a:xfrm flipV="1">
              <a:off x="5105" y="3118"/>
              <a:ext cx="272" cy="291"/>
            </a:xfrm>
            <a:prstGeom prst="curvedConnector2">
              <a:avLst/>
            </a:prstGeom>
            <a:noFill/>
            <a:ln w="38100">
              <a:solidFill>
                <a:schemeClr val="tx2"/>
              </a:solidFill>
              <a:round/>
              <a:headEnd type="none" w="sm" len="sm"/>
              <a:tailEnd type="triangle" w="lg" len="med"/>
            </a:ln>
            <a:extLst>
              <a:ext uri="{909E8E84-426E-40dd-AFC4-6F175D3DCCD1}">
                <a14:hiddenFill xmlns:a14="http://schemas.microsoft.com/office/drawing/2010/main">
                  <a:noFill/>
                </a14:hiddenFill>
              </a:ext>
            </a:extLst>
          </p:spPr>
        </p:cxnSp>
        <p:cxnSp>
          <p:nvCxnSpPr>
            <p:cNvPr id="135179" name="AutoShape 9"/>
            <p:cNvCxnSpPr>
              <a:cxnSpLocks noChangeShapeType="1"/>
            </p:cNvCxnSpPr>
            <p:nvPr/>
          </p:nvCxnSpPr>
          <p:spPr bwMode="auto">
            <a:xfrm rot="5400000">
              <a:off x="5142" y="3081"/>
              <a:ext cx="370" cy="372"/>
            </a:xfrm>
            <a:prstGeom prst="curvedConnector2">
              <a:avLst/>
            </a:prstGeom>
            <a:noFill/>
            <a:ln w="38100">
              <a:solidFill>
                <a:schemeClr val="tx2"/>
              </a:solidFill>
              <a:round/>
              <a:headEnd type="none" w="sm" len="sm"/>
              <a:tailEnd type="triangle" w="lg" len="med"/>
            </a:ln>
            <a:extLst>
              <a:ext uri="{909E8E84-426E-40dd-AFC4-6F175D3DCCD1}">
                <a14:hiddenFill xmlns:a14="http://schemas.microsoft.com/office/drawing/2010/main">
                  <a:noFill/>
                </a14:hiddenFill>
              </a:ext>
            </a:extLst>
          </p:spPr>
        </p:cxnSp>
        <p:cxnSp>
          <p:nvCxnSpPr>
            <p:cNvPr id="135180" name="AutoShape 10"/>
            <p:cNvCxnSpPr>
              <a:cxnSpLocks noChangeShapeType="1"/>
            </p:cNvCxnSpPr>
            <p:nvPr/>
          </p:nvCxnSpPr>
          <p:spPr bwMode="auto">
            <a:xfrm rot="16200000" flipH="1">
              <a:off x="4207" y="3109"/>
              <a:ext cx="353" cy="372"/>
            </a:xfrm>
            <a:prstGeom prst="curvedConnector2">
              <a:avLst/>
            </a:prstGeom>
            <a:noFill/>
            <a:ln w="38100">
              <a:solidFill>
                <a:schemeClr val="tx2"/>
              </a:solidFill>
              <a:round/>
              <a:headEnd type="none" w="sm" len="sm"/>
              <a:tailEnd type="triangle" w="lg"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992138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6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6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6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13</a:t>
            </a:fld>
            <a:endParaRPr lang="en-US" dirty="0"/>
          </a:p>
        </p:txBody>
      </p:sp>
      <p:sp>
        <p:nvSpPr>
          <p:cNvPr id="7" name="Title 1"/>
          <p:cNvSpPr>
            <a:spLocks noGrp="1"/>
          </p:cNvSpPr>
          <p:nvPr>
            <p:ph type="title"/>
          </p:nvPr>
        </p:nvSpPr>
        <p:spPr/>
        <p:txBody>
          <a:bodyPr/>
          <a:lstStyle/>
          <a:p>
            <a:r>
              <a:rPr lang="en-US" dirty="0" smtClean="0">
                <a:solidFill>
                  <a:schemeClr val="tx2">
                    <a:lumMod val="75000"/>
                  </a:schemeClr>
                </a:solidFill>
              </a:rPr>
              <a:t>Information is Beautiful</a:t>
            </a:r>
            <a:endParaRPr lang="en-US" dirty="0">
              <a:solidFill>
                <a:schemeClr val="tx2">
                  <a:lumMod val="75000"/>
                </a:schemeClr>
              </a:solidFill>
            </a:endParaRPr>
          </a:p>
        </p:txBody>
      </p:sp>
      <p:sp>
        <p:nvSpPr>
          <p:cNvPr id="8" name="Content Placeholder 2"/>
          <p:cNvSpPr>
            <a:spLocks noGrp="1"/>
          </p:cNvSpPr>
          <p:nvPr>
            <p:ph idx="4294967295"/>
          </p:nvPr>
        </p:nvSpPr>
        <p:spPr>
          <a:xfrm>
            <a:off x="5108575" y="1285875"/>
            <a:ext cx="4035425" cy="4724400"/>
          </a:xfrm>
        </p:spPr>
        <p:txBody>
          <a:bodyPr/>
          <a:lstStyle/>
          <a:p>
            <a:pPr marL="0" indent="0">
              <a:buNone/>
            </a:pPr>
            <a:r>
              <a:rPr lang="en-US" sz="2400" dirty="0">
                <a:solidFill>
                  <a:srgbClr val="414141"/>
                </a:solidFill>
              </a:rPr>
              <a:t>A collection of intriguing visualizations that strike a balance between art and </a:t>
            </a:r>
            <a:r>
              <a:rPr lang="en-US" sz="2400" dirty="0" smtClean="0">
                <a:solidFill>
                  <a:srgbClr val="414141"/>
                </a:solidFill>
              </a:rPr>
              <a:t>data representation</a:t>
            </a:r>
            <a:endParaRPr lang="en-US" sz="2400" dirty="0">
              <a:solidFill>
                <a:srgbClr val="414141"/>
              </a:solidFill>
            </a:endParaRPr>
          </a:p>
          <a:p>
            <a:pPr marL="0" indent="0">
              <a:buNone/>
            </a:pPr>
            <a:endParaRPr lang="en-US" sz="4000" dirty="0">
              <a:solidFill>
                <a:schemeClr val="accent2"/>
              </a:solidFill>
            </a:endParaRPr>
          </a:p>
          <a:p>
            <a:pPr marL="0" indent="0">
              <a:buNone/>
            </a:pPr>
            <a:r>
              <a:rPr lang="en-US" sz="2400" dirty="0" smtClean="0">
                <a:solidFill>
                  <a:schemeClr val="bg2"/>
                </a:solidFill>
              </a:rPr>
              <a:t>David </a:t>
            </a:r>
            <a:r>
              <a:rPr lang="en-US" sz="2400" dirty="0" err="1" smtClean="0">
                <a:solidFill>
                  <a:schemeClr val="bg2"/>
                </a:solidFill>
              </a:rPr>
              <a:t>McCandless</a:t>
            </a:r>
            <a:endParaRPr lang="en-US" sz="2400" dirty="0" smtClean="0">
              <a:solidFill>
                <a:schemeClr val="bg2"/>
              </a:solidFill>
            </a:endParaRPr>
          </a:p>
          <a:p>
            <a:pPr marL="0" indent="0">
              <a:buNone/>
            </a:pPr>
            <a:endParaRPr lang="en-US" dirty="0" smtClean="0">
              <a:solidFill>
                <a:schemeClr val="accent2"/>
              </a:solidFill>
            </a:endParaRPr>
          </a:p>
          <a:p>
            <a:pPr marL="0" indent="0">
              <a:buNone/>
            </a:pPr>
            <a:endParaRPr lang="en-US" dirty="0">
              <a:solidFill>
                <a:schemeClr val="accent2"/>
              </a:solidFill>
            </a:endParaRPr>
          </a:p>
        </p:txBody>
      </p:sp>
      <p:pic>
        <p:nvPicPr>
          <p:cNvPr id="9" name="Picture 8" descr="Info_is_beautiful.jpeg"/>
          <p:cNvPicPr>
            <a:picLocks noChangeAspect="1"/>
          </p:cNvPicPr>
          <p:nvPr/>
        </p:nvPicPr>
        <p:blipFill rotWithShape="1">
          <a:blip r:embed="rId3" cstate="email">
            <a:extLst>
              <a:ext uri="{28A0092B-C50C-407E-A947-70E740481C1C}">
                <a14:useLocalDpi xmlns:a14="http://schemas.microsoft.com/office/drawing/2010/main" val="0"/>
              </a:ext>
            </a:extLst>
          </a:blip>
          <a:srcRect l="5969" t="2978" r="4307" b="6118"/>
          <a:stretch/>
        </p:blipFill>
        <p:spPr>
          <a:xfrm>
            <a:off x="442220" y="1258497"/>
            <a:ext cx="3723148" cy="4839897"/>
          </a:xfrm>
          <a:prstGeom prst="rect">
            <a:avLst/>
          </a:prstGeom>
        </p:spPr>
      </p:pic>
    </p:spTree>
    <p:extLst>
      <p:ext uri="{BB962C8B-B14F-4D97-AF65-F5344CB8AC3E}">
        <p14:creationId xmlns:p14="http://schemas.microsoft.com/office/powerpoint/2010/main" val="14110767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0"/>
            <a:ext cx="9144000" cy="6858000"/>
          </a:xfrm>
          <a:prstGeom prst="rect">
            <a:avLst/>
          </a:prstGeom>
          <a:solidFill>
            <a:srgbClr val="04192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3" name="Picture 12" descr="wilfredcastillo_tideprediction.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3464" y="-1168400"/>
            <a:ext cx="20314928" cy="12992102"/>
          </a:xfrm>
          <a:prstGeom prst="rect">
            <a:avLst/>
          </a:prstGeom>
        </p:spPr>
      </p:pic>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14</a:t>
            </a:fld>
            <a:endParaRPr lang="en-US"/>
          </a:p>
        </p:txBody>
      </p:sp>
      <p:pic>
        <p:nvPicPr>
          <p:cNvPr id="5" name="Picture 4"/>
          <p:cNvPicPr>
            <a:picLocks noChangeAspect="1"/>
          </p:cNvPicPr>
          <p:nvPr/>
        </p:nvPicPr>
        <p:blipFill>
          <a:blip r:embed="rId4"/>
          <a:stretch>
            <a:fillRect/>
          </a:stretch>
        </p:blipFill>
        <p:spPr>
          <a:xfrm>
            <a:off x="-1383" y="-127042"/>
            <a:ext cx="9075034" cy="7997157"/>
          </a:xfrm>
          <a:prstGeom prst="rect">
            <a:avLst/>
          </a:prstGeom>
        </p:spPr>
      </p:pic>
      <p:sp>
        <p:nvSpPr>
          <p:cNvPr id="7" name="TextBox 6"/>
          <p:cNvSpPr txBox="1"/>
          <p:nvPr/>
        </p:nvSpPr>
        <p:spPr>
          <a:xfrm>
            <a:off x="192773"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a:t>
            </a:r>
            <a:r>
              <a:rPr lang="en-US" sz="1600" dirty="0" smtClean="0">
                <a:solidFill>
                  <a:schemeClr val="bg2">
                    <a:lumMod val="60000"/>
                    <a:lumOff val="40000"/>
                  </a:schemeClr>
                </a:solidFill>
                <a:latin typeface="Helvetica Light"/>
                <a:cs typeface="Helvetica Light"/>
              </a:rPr>
              <a:t>Prediction: http</a:t>
            </a:r>
            <a:r>
              <a:rPr lang="en-US" sz="1600" dirty="0">
                <a:solidFill>
                  <a:schemeClr val="bg2">
                    <a:lumMod val="60000"/>
                    <a:lumOff val="40000"/>
                  </a:schemeClr>
                </a:solidFill>
                <a:latin typeface="Helvetica Light"/>
                <a:cs typeface="Helvetica Light"/>
              </a:rPr>
              <a:t>://</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a:t>
            </a:r>
            <a:r>
              <a:rPr lang="en-US" sz="1600" dirty="0" smtClean="0">
                <a:solidFill>
                  <a:schemeClr val="bg2">
                    <a:lumMod val="60000"/>
                    <a:lumOff val="40000"/>
                  </a:schemeClr>
                </a:solidFill>
                <a:latin typeface="Helvetica Light"/>
                <a:cs typeface="Helvetica Light"/>
              </a:rPr>
              <a:t>Prediction</a:t>
            </a:r>
            <a:endParaRPr lang="en-US" sz="1600" dirty="0">
              <a:solidFill>
                <a:schemeClr val="bg2">
                  <a:lumMod val="60000"/>
                  <a:lumOff val="40000"/>
                </a:schemeClr>
              </a:solidFill>
              <a:latin typeface="Helvetica Light"/>
              <a:cs typeface="Helvetica Light"/>
            </a:endParaRPr>
          </a:p>
        </p:txBody>
      </p:sp>
    </p:spTree>
    <p:extLst>
      <p:ext uri="{BB962C8B-B14F-4D97-AF65-F5344CB8AC3E}">
        <p14:creationId xmlns:p14="http://schemas.microsoft.com/office/powerpoint/2010/main" val="7617400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decel="50000" fill="hold" nodeType="clickEffect">
                                  <p:stCondLst>
                                    <p:cond delay="0"/>
                                  </p:stCondLst>
                                  <p:childTnLst>
                                    <p:animScale>
                                      <p:cBhvr>
                                        <p:cTn id="10" dur="1000" fill="hold"/>
                                        <p:tgtEl>
                                          <p:spTgt spid="13"/>
                                        </p:tgtEl>
                                      </p:cBhvr>
                                      <p:by x="50000" y="50000"/>
                                    </p:animScale>
                                  </p:childTnLst>
                                </p:cTn>
                              </p:par>
                              <p:par>
                                <p:cTn id="11" presetID="0" presetClass="path" presetSubtype="0" accel="50000" decel="50000" fill="hold" nodeType="withEffect">
                                  <p:stCondLst>
                                    <p:cond delay="0"/>
                                  </p:stCondLst>
                                  <p:childTnLst>
                                    <p:animMotion origin="layout" path="M 3.33333E-6 -1.85185E-6 L 0.33611 -0.23704 " pathEditMode="relative" rAng="0" ptsTypes="AA">
                                      <p:cBhvr>
                                        <p:cTn id="12" dur="1000" fill="hold"/>
                                        <p:tgtEl>
                                          <p:spTgt spid="13"/>
                                        </p:tgtEl>
                                        <p:attrNameLst>
                                          <p:attrName>ppt_x</p:attrName>
                                          <p:attrName>ppt_y</p:attrName>
                                        </p:attrNameLst>
                                      </p:cBhvr>
                                      <p:rCtr x="16806"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dirty="0" smtClean="0"/>
              <a:t>HCI+D: User Interface Design, Prototyping, &amp; Evaluation</a:t>
            </a:r>
          </a:p>
        </p:txBody>
      </p:sp>
      <p:sp>
        <p:nvSpPr>
          <p:cNvPr id="5" name="Slide Number Placeholder 4"/>
          <p:cNvSpPr>
            <a:spLocks noGrp="1"/>
          </p:cNvSpPr>
          <p:nvPr>
            <p:ph type="sldNum" sz="quarter" idx="12"/>
          </p:nvPr>
        </p:nvSpPr>
        <p:spPr/>
        <p:txBody>
          <a:bodyPr/>
          <a:lstStyle/>
          <a:p>
            <a:fld id="{F2949DCA-4B18-234C-AD4E-11144FC20355}" type="slidenum">
              <a:rPr lang="en-US" smtClean="0"/>
              <a:pPr/>
              <a:t>15</a:t>
            </a:fld>
            <a:endParaRPr lang="en-US"/>
          </a:p>
        </p:txBody>
      </p:sp>
      <p:pic>
        <p:nvPicPr>
          <p:cNvPr id="7" name="Picture 6" descr="partlycloudy-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2" y="-410308"/>
            <a:ext cx="4962768" cy="7444154"/>
          </a:xfrm>
          <a:prstGeom prst="rect">
            <a:avLst/>
          </a:prstGeom>
        </p:spPr>
      </p:pic>
      <p:pic>
        <p:nvPicPr>
          <p:cNvPr id="4" name="Picture 3"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616" y="0"/>
            <a:ext cx="3241964" cy="6858000"/>
          </a:xfrm>
          <a:prstGeom prst="rect">
            <a:avLst/>
          </a:prstGeom>
        </p:spPr>
      </p:pic>
      <p:sp>
        <p:nvSpPr>
          <p:cNvPr id="8" name="Rectangle 7"/>
          <p:cNvSpPr/>
          <p:nvPr/>
        </p:nvSpPr>
        <p:spPr bwMode="auto">
          <a:xfrm>
            <a:off x="4552462" y="5069680"/>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TextBox 8"/>
          <p:cNvSpPr txBox="1"/>
          <p:nvPr/>
        </p:nvSpPr>
        <p:spPr>
          <a:xfrm>
            <a:off x="4711435" y="5169623"/>
            <a:ext cx="4191000" cy="1015663"/>
          </a:xfrm>
          <a:prstGeom prst="rect">
            <a:avLst/>
          </a:prstGeom>
          <a:noFill/>
        </p:spPr>
        <p:txBody>
          <a:bodyPr wrap="square" rtlCol="0">
            <a:spAutoFit/>
          </a:bodyPr>
          <a:lstStyle/>
          <a:p>
            <a:r>
              <a:rPr lang="en-US" sz="4000" dirty="0" smtClean="0">
                <a:latin typeface="Helvetica Light"/>
                <a:cs typeface="Helvetica Light"/>
              </a:rPr>
              <a:t>Partly Cloudy</a:t>
            </a:r>
          </a:p>
          <a:p>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spTree>
    <p:extLst>
      <p:ext uri="{BB962C8B-B14F-4D97-AF65-F5344CB8AC3E}">
        <p14:creationId xmlns:p14="http://schemas.microsoft.com/office/powerpoint/2010/main" val="38315939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16</a:t>
            </a:fld>
            <a:endParaRPr lang="en-US"/>
          </a:p>
        </p:txBody>
      </p:sp>
      <p:sp>
        <p:nvSpPr>
          <p:cNvPr id="8" name="Rectangle 7"/>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684642" y="16024"/>
            <a:ext cx="7769979" cy="6608958"/>
          </a:xfrm>
          <a:prstGeom prst="rect">
            <a:avLst/>
          </a:prstGeom>
        </p:spPr>
      </p:pic>
      <p:sp>
        <p:nvSpPr>
          <p:cNvPr id="11" name="TextBox 10"/>
          <p:cNvSpPr txBox="1"/>
          <p:nvPr/>
        </p:nvSpPr>
        <p:spPr>
          <a:xfrm>
            <a:off x="74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4512461" y="6495952"/>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2833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2"/>
                </a:solidFill>
                <a:effectLst/>
                <a:latin typeface="Times New Roman" pitchFamily="18" charset="0"/>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2"/>
                </a:solidFill>
                <a:effectLst/>
                <a:latin typeface="Times New Roman" pitchFamily="18" charset="0"/>
              </a:endParaRPr>
            </a:p>
          </p:txBody>
        </p:sp>
      </p:grpSp>
      <p:sp>
        <p:nvSpPr>
          <p:cNvPr id="4" name="TextBox 3"/>
          <p:cNvSpPr txBox="1"/>
          <p:nvPr/>
        </p:nvSpPr>
        <p:spPr>
          <a:xfrm>
            <a:off x="3410352" y="2937930"/>
            <a:ext cx="2216726" cy="707886"/>
          </a:xfrm>
          <a:prstGeom prst="rect">
            <a:avLst/>
          </a:prstGeom>
          <a:noFill/>
        </p:spPr>
        <p:txBody>
          <a:bodyPr wrap="square" rtlCol="0">
            <a:spAutoFit/>
          </a:bodyPr>
          <a:lstStyle/>
          <a:p>
            <a:pPr algn="ctr"/>
            <a:r>
              <a:rPr lang="en-US" sz="2000" dirty="0" smtClean="0">
                <a:latin typeface="Helvetica"/>
                <a:cs typeface="Helvetica"/>
              </a:rPr>
              <a:t>How well does it work?</a:t>
            </a:r>
            <a:endParaRPr lang="en-US" sz="2000" dirty="0">
              <a:latin typeface="Helvetica"/>
              <a:cs typeface="Helvetica"/>
            </a:endParaRPr>
          </a:p>
        </p:txBody>
      </p:sp>
      <p:sp>
        <p:nvSpPr>
          <p:cNvPr id="13" name="TextBox 12"/>
          <p:cNvSpPr txBox="1"/>
          <p:nvPr/>
        </p:nvSpPr>
        <p:spPr>
          <a:xfrm>
            <a:off x="2924112" y="2937930"/>
            <a:ext cx="3189205" cy="707886"/>
          </a:xfrm>
          <a:prstGeom prst="rect">
            <a:avLst/>
          </a:prstGeom>
          <a:noFill/>
        </p:spPr>
        <p:txBody>
          <a:bodyPr wrap="square" rtlCol="0">
            <a:spAutoFit/>
          </a:bodyPr>
          <a:lstStyle/>
          <a:p>
            <a:pPr algn="ctr"/>
            <a:r>
              <a:rPr lang="en-US" sz="2000" dirty="0" smtClean="0">
                <a:latin typeface="Helvetica"/>
                <a:cs typeface="Helvetica"/>
              </a:rPr>
              <a:t>How well does it communicate?</a:t>
            </a:r>
            <a:endParaRPr lang="en-US" sz="2000" dirty="0">
              <a:latin typeface="Helvetica"/>
              <a:cs typeface="Helvetica"/>
            </a:endParaRP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s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2834" y="-159850"/>
            <a:ext cx="6863639" cy="6857543"/>
          </a:xfrm>
          <a:prstGeom prst="rect">
            <a:avLst/>
          </a:prstGeom>
          <a:effectLst>
            <a:outerShdw blurRad="95250" algn="tl" rotWithShape="0">
              <a:srgbClr val="000000">
                <a:alpha val="58000"/>
              </a:srgbClr>
            </a:outerShdw>
          </a:effectLst>
        </p:spPr>
      </p:pic>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4" name="Footer Placeholder 3"/>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17</a:t>
            </a:fld>
            <a:endParaRPr lang="en-US"/>
          </a:p>
        </p:txBody>
      </p:sp>
    </p:spTree>
    <p:extLst>
      <p:ext uri="{BB962C8B-B14F-4D97-AF65-F5344CB8AC3E}">
        <p14:creationId xmlns:p14="http://schemas.microsoft.com/office/powerpoint/2010/main" val="15141579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The Art of Balance</a:t>
            </a:r>
            <a:endParaRPr lang="en-US" dirty="0"/>
          </a:p>
        </p:txBody>
      </p:sp>
      <p:sp>
        <p:nvSpPr>
          <p:cNvPr id="8" name="Content Placeholder 2"/>
          <p:cNvSpPr>
            <a:spLocks noGrp="1"/>
          </p:cNvSpPr>
          <p:nvPr>
            <p:ph idx="1"/>
          </p:nvPr>
        </p:nvSpPr>
        <p:spPr>
          <a:xfrm>
            <a:off x="685799" y="1420613"/>
            <a:ext cx="8283853" cy="4724400"/>
          </a:xfrm>
        </p:spPr>
        <p:txBody>
          <a:bodyPr/>
          <a:lstStyle/>
          <a:p>
            <a:pPr marL="0" indent="0">
              <a:buNone/>
            </a:pPr>
            <a:r>
              <a:rPr lang="en-US" dirty="0" smtClean="0"/>
              <a:t>Promotion &amp; demotion of important objects</a:t>
            </a:r>
          </a:p>
          <a:p>
            <a:pPr marL="0" indent="0">
              <a:buNone/>
            </a:pPr>
            <a:endParaRPr lang="en-US" dirty="0" smtClean="0"/>
          </a:p>
          <a:p>
            <a:pPr marL="0" indent="0">
              <a:buNone/>
            </a:pPr>
            <a:r>
              <a:rPr lang="en-US" dirty="0" smtClean="0"/>
              <a:t>First Question for any design</a:t>
            </a:r>
          </a:p>
          <a:p>
            <a:pPr>
              <a:buFont typeface="Wingdings" charset="0"/>
              <a:buChar char="Ø"/>
            </a:pPr>
            <a:r>
              <a:rPr lang="en-US" dirty="0" smtClean="0">
                <a:solidFill>
                  <a:srgbClr val="289DEB"/>
                </a:solidFill>
              </a:rPr>
              <a:t> What are the most important things?</a:t>
            </a:r>
          </a:p>
          <a:p>
            <a:pPr>
              <a:buFont typeface="Wingdings" charset="0"/>
              <a:buChar char="Ø"/>
            </a:pPr>
            <a:endParaRPr lang="en-US" dirty="0">
              <a:solidFill>
                <a:schemeClr val="accent2"/>
              </a:solidFill>
            </a:endParaRPr>
          </a:p>
          <a:p>
            <a:pPr marL="0" indent="0">
              <a:buNone/>
            </a:pPr>
            <a:r>
              <a:rPr lang="en-US" dirty="0" smtClean="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18</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34143" y="2060385"/>
            <a:ext cx="707571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rgbClr val="FFFFFF"/>
                </a:solidFill>
              </a:rPr>
              <a:t>Visual Design that has</a:t>
            </a:r>
            <a:endParaRPr lang="en-US" sz="3600" dirty="0">
              <a:solidFill>
                <a:srgbClr val="FFFFFF"/>
              </a:solidFill>
            </a:endParaRPr>
          </a:p>
        </p:txBody>
      </p:sp>
      <p:sp>
        <p:nvSpPr>
          <p:cNvPr id="3" name="Rectangle 2"/>
          <p:cNvSpPr/>
          <p:nvPr/>
        </p:nvSpPr>
        <p:spPr>
          <a:xfrm>
            <a:off x="1663475" y="2852936"/>
            <a:ext cx="5891707" cy="1446550"/>
          </a:xfrm>
          <a:prstGeom prst="rect">
            <a:avLst/>
          </a:prstGeom>
        </p:spPr>
        <p:txBody>
          <a:bodyPr wrap="none">
            <a:spAutoFit/>
          </a:bodyPr>
          <a:lstStyle/>
          <a:p>
            <a:r>
              <a:rPr lang="en-US" sz="8800" dirty="0" smtClean="0">
                <a:solidFill>
                  <a:srgbClr val="FF6600"/>
                </a:solidFill>
                <a:latin typeface="Helvetica"/>
                <a:cs typeface="Helvetica"/>
              </a:rPr>
              <a:t>Good Form</a:t>
            </a:r>
            <a:endParaRPr lang="en-US" sz="8800" dirty="0">
              <a:solidFill>
                <a:srgbClr val="FF6600"/>
              </a:solidFill>
              <a:latin typeface="Helvetica"/>
              <a:cs typeface="Helvetica"/>
            </a:endParaRPr>
          </a:p>
        </p:txBody>
      </p:sp>
      <p:sp>
        <p:nvSpPr>
          <p:cNvPr id="4" name="Title 1"/>
          <p:cNvSpPr txBox="1">
            <a:spLocks/>
          </p:cNvSpPr>
          <p:nvPr/>
        </p:nvSpPr>
        <p:spPr bwMode="auto">
          <a:xfrm>
            <a:off x="1034143" y="4025947"/>
            <a:ext cx="707571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rgbClr val="FFFFFF"/>
                </a:solidFill>
              </a:rPr>
              <a:t>(Purpose)</a:t>
            </a:r>
            <a:endParaRPr lang="en-US" sz="3600" dirty="0">
              <a:solidFill>
                <a:srgbClr val="FFFFFF"/>
              </a:solidFill>
            </a:endParaRPr>
          </a:p>
        </p:txBody>
      </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7" name="Slide Number Placeholder 6"/>
          <p:cNvSpPr>
            <a:spLocks noGrp="1"/>
          </p:cNvSpPr>
          <p:nvPr>
            <p:ph type="sldNum" sz="quarter" idx="12"/>
          </p:nvPr>
        </p:nvSpPr>
        <p:spPr/>
        <p:txBody>
          <a:bodyPr/>
          <a:lstStyle/>
          <a:p>
            <a:fld id="{F2949DCA-4B18-234C-AD4E-11144FC20355}" type="slidenum">
              <a:rPr lang="en-US" smtClean="0"/>
              <a:pPr/>
              <a:t>19</a:t>
            </a:fld>
            <a:endParaRPr lang="en-US"/>
          </a:p>
        </p:txBody>
      </p:sp>
    </p:spTree>
    <p:extLst>
      <p:ext uri="{BB962C8B-B14F-4D97-AF65-F5344CB8AC3E}">
        <p14:creationId xmlns:p14="http://schemas.microsoft.com/office/powerpoint/2010/main" val="24200409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963064"/>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pic>
        <p:nvPicPr>
          <p:cNvPr id="2" name="Picture 1"/>
          <p:cNvPicPr>
            <a:picLocks noChangeAspect="1"/>
          </p:cNvPicPr>
          <p:nvPr/>
        </p:nvPicPr>
        <p:blipFill rotWithShape="1">
          <a:blip r:embed="rId4"/>
          <a:srcRect l="1641" t="9443" r="58965" b="1398"/>
          <a:stretch/>
        </p:blipFill>
        <p:spPr>
          <a:xfrm>
            <a:off x="141934" y="1593273"/>
            <a:ext cx="3289372" cy="4997310"/>
          </a:xfrm>
          <a:prstGeom prst="rect">
            <a:avLst/>
          </a:prstGeom>
        </p:spPr>
      </p:pic>
      <p:sp>
        <p:nvSpPr>
          <p:cNvPr id="3" name="TextBox 2"/>
          <p:cNvSpPr txBox="1"/>
          <p:nvPr/>
        </p:nvSpPr>
        <p:spPr>
          <a:xfrm>
            <a:off x="4144820" y="2063007"/>
            <a:ext cx="4191000" cy="1015663"/>
          </a:xfrm>
          <a:prstGeom prst="rect">
            <a:avLst/>
          </a:prstGeom>
          <a:noFill/>
        </p:spPr>
        <p:txBody>
          <a:bodyPr wrap="square" rtlCol="0">
            <a:spAutoFit/>
          </a:bodyPr>
          <a:lstStyle/>
          <a:p>
            <a:r>
              <a:rPr lang="en-US" sz="4000" dirty="0" err="1" smtClean="0">
                <a:latin typeface="Helvetica Light"/>
                <a:cs typeface="Helvetica Light"/>
              </a:rPr>
              <a:t>iFitness</a:t>
            </a:r>
            <a:endParaRPr lang="en-US" sz="4000" dirty="0" smtClean="0">
              <a:latin typeface="Helvetica Light"/>
              <a:cs typeface="Helvetica Light"/>
            </a:endParaRPr>
          </a:p>
          <a:p>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sp>
        <p:nvSpPr>
          <p:cNvPr id="11" name="Title 10"/>
          <p:cNvSpPr>
            <a:spLocks noGrp="1"/>
          </p:cNvSpPr>
          <p:nvPr>
            <p:ph type="title"/>
          </p:nvPr>
        </p:nvSpPr>
        <p:spPr/>
        <p:txBody>
          <a:bodyPr/>
          <a:lstStyle/>
          <a:p>
            <a:r>
              <a:rPr lang="en-US" dirty="0" smtClean="0"/>
              <a:t>Hall of Fame or Shame?</a:t>
            </a:r>
            <a:endParaRPr lang="en-US" dirty="0"/>
          </a:p>
        </p:txBody>
      </p:sp>
    </p:spTree>
    <p:extLst>
      <p:ext uri="{BB962C8B-B14F-4D97-AF65-F5344CB8AC3E}">
        <p14:creationId xmlns:p14="http://schemas.microsoft.com/office/powerpoint/2010/main" val="18751024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a:off x="0" y="1611370"/>
            <a:ext cx="4669692"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7" name="Picture 6"/>
          <p:cNvPicPr>
            <a:picLocks noChangeAspect="1"/>
          </p:cNvPicPr>
          <p:nvPr/>
        </p:nvPicPr>
        <p:blipFill rotWithShape="1">
          <a:blip r:embed="rId3"/>
          <a:srcRect l="22287" r="26833"/>
          <a:stretch/>
        </p:blipFill>
        <p:spPr>
          <a:xfrm>
            <a:off x="5202494" y="1143000"/>
            <a:ext cx="3941506" cy="5410200"/>
          </a:xfrm>
          <a:prstGeom prst="rect">
            <a:avLst/>
          </a:prstGeom>
        </p:spPr>
      </p:pic>
      <p:sp>
        <p:nvSpPr>
          <p:cNvPr id="25" name="Rectangle 24"/>
          <p:cNvSpPr/>
          <p:nvPr/>
        </p:nvSpPr>
        <p:spPr bwMode="auto">
          <a:xfrm>
            <a:off x="6382651"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Using Context to determine layouts</a:t>
            </a:r>
            <a:endParaRPr lang="en-US" dirty="0"/>
          </a:p>
        </p:txBody>
      </p:sp>
      <p:sp>
        <p:nvSpPr>
          <p:cNvPr id="3" name="Content Placeholder 2"/>
          <p:cNvSpPr>
            <a:spLocks noGrp="1"/>
          </p:cNvSpPr>
          <p:nvPr>
            <p:ph idx="1"/>
          </p:nvPr>
        </p:nvSpPr>
        <p:spPr>
          <a:xfrm>
            <a:off x="340885" y="1873732"/>
            <a:ext cx="4231115" cy="4657436"/>
          </a:xfrm>
        </p:spPr>
        <p:txBody>
          <a:bodyPr/>
          <a:lstStyle/>
          <a:p>
            <a:pPr marL="0" indent="0">
              <a:buNone/>
            </a:pPr>
            <a:r>
              <a:rPr lang="en-US" sz="3000" dirty="0" smtClean="0"/>
              <a:t>Know Thy Users! (Design Discovery)</a:t>
            </a:r>
          </a:p>
          <a:p>
            <a:pPr marL="0" indent="0">
              <a:buNone/>
            </a:pPr>
            <a:endParaRPr lang="en-US" sz="3000" dirty="0" smtClean="0"/>
          </a:p>
          <a:p>
            <a:pPr marL="0" indent="0">
              <a:buNone/>
            </a:pPr>
            <a:r>
              <a:rPr lang="en-US" sz="3000" dirty="0" smtClean="0"/>
              <a:t>Context is extremely important to how much “Stuff” should be visible</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20</a:t>
            </a:fld>
            <a:endParaRPr lang="en-US" dirty="0"/>
          </a:p>
        </p:txBody>
      </p:sp>
      <p:grpSp>
        <p:nvGrpSpPr>
          <p:cNvPr id="46" name="Group 45"/>
          <p:cNvGrpSpPr/>
          <p:nvPr/>
        </p:nvGrpSpPr>
        <p:grpSpPr>
          <a:xfrm>
            <a:off x="6405741" y="2317082"/>
            <a:ext cx="1933251" cy="3291695"/>
            <a:chOff x="6405741" y="2297545"/>
            <a:chExt cx="1933251" cy="2968504"/>
          </a:xfrm>
        </p:grpSpPr>
        <p:grpSp>
          <p:nvGrpSpPr>
            <p:cNvPr id="24" name="Group 23"/>
            <p:cNvGrpSpPr/>
            <p:nvPr/>
          </p:nvGrpSpPr>
          <p:grpSpPr>
            <a:xfrm>
              <a:off x="6405741" y="2297545"/>
              <a:ext cx="1933131" cy="1166091"/>
              <a:chOff x="460701" y="1143000"/>
              <a:chExt cx="8270717" cy="4989009"/>
            </a:xfrm>
          </p:grpSpPr>
          <p:sp>
            <p:nvSpPr>
              <p:cNvPr id="8" name="Rectangle 7"/>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2" name="Group 11"/>
              <p:cNvGrpSpPr/>
              <p:nvPr/>
            </p:nvGrpSpPr>
            <p:grpSpPr>
              <a:xfrm>
                <a:off x="3029813" y="1143000"/>
                <a:ext cx="744571" cy="2418303"/>
                <a:chOff x="3029812" y="966758"/>
                <a:chExt cx="2416711" cy="5165250"/>
              </a:xfrm>
              <a:solidFill>
                <a:schemeClr val="accent1"/>
              </a:solidFill>
            </p:grpSpPr>
            <p:sp>
              <p:nvSpPr>
                <p:cNvPr id="13" name="Rectangle 1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5" name="Group 14"/>
              <p:cNvGrpSpPr/>
              <p:nvPr/>
            </p:nvGrpSpPr>
            <p:grpSpPr>
              <a:xfrm>
                <a:off x="3944546" y="1143001"/>
                <a:ext cx="744571" cy="2418303"/>
                <a:chOff x="3029812" y="966758"/>
                <a:chExt cx="2416711" cy="5165250"/>
              </a:xfrm>
              <a:solidFill>
                <a:schemeClr val="accent1"/>
              </a:solidFill>
            </p:grpSpPr>
            <p:sp>
              <p:nvSpPr>
                <p:cNvPr id="16" name="Rectangle 1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8" name="Group 17"/>
              <p:cNvGrpSpPr/>
              <p:nvPr/>
            </p:nvGrpSpPr>
            <p:grpSpPr>
              <a:xfrm>
                <a:off x="3029813" y="3713705"/>
                <a:ext cx="744571" cy="2418303"/>
                <a:chOff x="3029812" y="966758"/>
                <a:chExt cx="2416711" cy="5165250"/>
              </a:xfrm>
              <a:solidFill>
                <a:schemeClr val="accent1"/>
              </a:solidFill>
            </p:grpSpPr>
            <p:sp>
              <p:nvSpPr>
                <p:cNvPr id="19" name="Rectangle 1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ectangle 1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1" name="Group 20"/>
              <p:cNvGrpSpPr/>
              <p:nvPr/>
            </p:nvGrpSpPr>
            <p:grpSpPr>
              <a:xfrm>
                <a:off x="3944546" y="3713706"/>
                <a:ext cx="744571" cy="2418303"/>
                <a:chOff x="3029812" y="966758"/>
                <a:chExt cx="2416711" cy="5165250"/>
              </a:xfrm>
              <a:solidFill>
                <a:schemeClr val="accent1"/>
              </a:solidFill>
            </p:grpSpPr>
            <p:sp>
              <p:nvSpPr>
                <p:cNvPr id="22" name="Rectangle 21"/>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26" name="Group 25"/>
            <p:cNvGrpSpPr/>
            <p:nvPr/>
          </p:nvGrpSpPr>
          <p:grpSpPr>
            <a:xfrm>
              <a:off x="6405861" y="3500088"/>
              <a:ext cx="1933131" cy="1166091"/>
              <a:chOff x="460701" y="1143000"/>
              <a:chExt cx="8270717" cy="4989009"/>
            </a:xfrm>
          </p:grpSpPr>
          <p:sp>
            <p:nvSpPr>
              <p:cNvPr id="27" name="Rectangle 2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Rectangle 27"/>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Rectangle 2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Rectangle 29"/>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 name="Group 30"/>
              <p:cNvGrpSpPr/>
              <p:nvPr/>
            </p:nvGrpSpPr>
            <p:grpSpPr>
              <a:xfrm>
                <a:off x="3029813" y="1143000"/>
                <a:ext cx="744571" cy="2418303"/>
                <a:chOff x="3029812" y="966758"/>
                <a:chExt cx="2416711" cy="5165250"/>
              </a:xfrm>
              <a:solidFill>
                <a:schemeClr val="accent1"/>
              </a:solidFill>
            </p:grpSpPr>
            <p:sp>
              <p:nvSpPr>
                <p:cNvPr id="41" name="Rectangle 4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2" name="Rectangle 4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2" name="Group 31"/>
              <p:cNvGrpSpPr/>
              <p:nvPr/>
            </p:nvGrpSpPr>
            <p:grpSpPr>
              <a:xfrm>
                <a:off x="3944546" y="1143001"/>
                <a:ext cx="744571" cy="2418303"/>
                <a:chOff x="3029812" y="966758"/>
                <a:chExt cx="2416711" cy="5165250"/>
              </a:xfrm>
              <a:solidFill>
                <a:schemeClr val="accent1"/>
              </a:solidFill>
            </p:grpSpPr>
            <p:sp>
              <p:nvSpPr>
                <p:cNvPr id="39" name="Rectangle 3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0" name="Rectangle 3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3" name="Group 32"/>
              <p:cNvGrpSpPr/>
              <p:nvPr/>
            </p:nvGrpSpPr>
            <p:grpSpPr>
              <a:xfrm>
                <a:off x="3029813" y="3713705"/>
                <a:ext cx="744571" cy="2418303"/>
                <a:chOff x="3029812" y="966758"/>
                <a:chExt cx="2416711" cy="5165250"/>
              </a:xfrm>
              <a:solidFill>
                <a:schemeClr val="accent1"/>
              </a:solidFill>
            </p:grpSpPr>
            <p:sp>
              <p:nvSpPr>
                <p:cNvPr id="37" name="Rectangle 3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Rectangle 3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4" name="Group 33"/>
              <p:cNvGrpSpPr/>
              <p:nvPr/>
            </p:nvGrpSpPr>
            <p:grpSpPr>
              <a:xfrm>
                <a:off x="3944546" y="3713706"/>
                <a:ext cx="744571" cy="2418303"/>
                <a:chOff x="3029812" y="966758"/>
                <a:chExt cx="2416711" cy="5165250"/>
              </a:xfrm>
              <a:solidFill>
                <a:schemeClr val="accent1"/>
              </a:solidFill>
            </p:grpSpPr>
            <p:sp>
              <p:nvSpPr>
                <p:cNvPr id="35" name="Rectangle 3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Rectangle 3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43" name="Group 42"/>
            <p:cNvGrpSpPr/>
            <p:nvPr/>
          </p:nvGrpSpPr>
          <p:grpSpPr>
            <a:xfrm>
              <a:off x="6405741" y="4700814"/>
              <a:ext cx="1933131" cy="565235"/>
              <a:chOff x="460701" y="1143000"/>
              <a:chExt cx="8270717" cy="2418304"/>
            </a:xfrm>
          </p:grpSpPr>
          <p:sp>
            <p:nvSpPr>
              <p:cNvPr id="44" name="Rectangle 43"/>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5" name="Rectangle 44"/>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48" name="Group 47"/>
              <p:cNvGrpSpPr/>
              <p:nvPr/>
            </p:nvGrpSpPr>
            <p:grpSpPr>
              <a:xfrm>
                <a:off x="3029813" y="1143000"/>
                <a:ext cx="744571" cy="2418303"/>
                <a:chOff x="3029812" y="966758"/>
                <a:chExt cx="2416711" cy="5165250"/>
              </a:xfrm>
              <a:solidFill>
                <a:schemeClr val="accent1"/>
              </a:solidFill>
            </p:grpSpPr>
            <p:sp>
              <p:nvSpPr>
                <p:cNvPr id="58" name="Rectangle 57"/>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9" name="Rectangle 58"/>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49" name="Group 48"/>
              <p:cNvGrpSpPr/>
              <p:nvPr/>
            </p:nvGrpSpPr>
            <p:grpSpPr>
              <a:xfrm>
                <a:off x="3944546" y="1143001"/>
                <a:ext cx="744571" cy="2418303"/>
                <a:chOff x="3029812" y="966758"/>
                <a:chExt cx="2416711" cy="5165250"/>
              </a:xfrm>
              <a:solidFill>
                <a:schemeClr val="accent1"/>
              </a:solidFill>
            </p:grpSpPr>
            <p:sp>
              <p:nvSpPr>
                <p:cNvPr id="56" name="Rectangle 5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7" name="Rectangle 5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grpSp>
        <p:nvGrpSpPr>
          <p:cNvPr id="47" name="Group 46"/>
          <p:cNvGrpSpPr/>
          <p:nvPr/>
        </p:nvGrpSpPr>
        <p:grpSpPr>
          <a:xfrm>
            <a:off x="6379153" y="2262910"/>
            <a:ext cx="2005773" cy="3398338"/>
            <a:chOff x="6379153" y="2262910"/>
            <a:chExt cx="2005773" cy="3398338"/>
          </a:xfrm>
        </p:grpSpPr>
        <p:sp>
          <p:nvSpPr>
            <p:cNvPr id="53" name="Rectangle 52"/>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54" name="Group 53"/>
            <p:cNvGrpSpPr/>
            <p:nvPr/>
          </p:nvGrpSpPr>
          <p:grpSpPr>
            <a:xfrm>
              <a:off x="6415175" y="2356159"/>
              <a:ext cx="1916720" cy="3222033"/>
              <a:chOff x="6415175" y="2356159"/>
              <a:chExt cx="1916720" cy="3222033"/>
            </a:xfrm>
          </p:grpSpPr>
          <p:sp>
            <p:nvSpPr>
              <p:cNvPr id="55" name="Rectangle 54"/>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0" name="Rectangle 59"/>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1" name="Rectangle 60"/>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2" name="Rectangle 61"/>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63" name="Group 62"/>
              <p:cNvGrpSpPr/>
              <p:nvPr/>
            </p:nvGrpSpPr>
            <p:grpSpPr>
              <a:xfrm>
                <a:off x="6418229" y="3252052"/>
                <a:ext cx="1911587" cy="920030"/>
                <a:chOff x="6838025" y="3182360"/>
                <a:chExt cx="1491785" cy="717983"/>
              </a:xfrm>
            </p:grpSpPr>
            <p:sp>
              <p:nvSpPr>
                <p:cNvPr id="64" name="Rectangle 63"/>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5" name="Rectangle 64"/>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32813211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438575" y="1890211"/>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Using Context to determine layouts</a:t>
            </a:r>
            <a:endParaRPr lang="en-US"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21</a:t>
            </a:fld>
            <a:endParaRPr lang="en-US" dirty="0"/>
          </a:p>
        </p:txBody>
      </p:sp>
      <p:sp>
        <p:nvSpPr>
          <p:cNvPr id="67" name="TextBox 66"/>
          <p:cNvSpPr txBox="1"/>
          <p:nvPr/>
        </p:nvSpPr>
        <p:spPr>
          <a:xfrm>
            <a:off x="58614" y="1948825"/>
            <a:ext cx="2520462" cy="461665"/>
          </a:xfrm>
          <a:prstGeom prst="rect">
            <a:avLst/>
          </a:prstGeom>
          <a:noFill/>
        </p:spPr>
        <p:txBody>
          <a:bodyPr wrap="square" rtlCol="0">
            <a:spAutoFit/>
          </a:bodyPr>
          <a:lstStyle/>
          <a:p>
            <a:pPr algn="r"/>
            <a:r>
              <a:rPr lang="en-US" dirty="0" smtClean="0">
                <a:latin typeface="Helvetica"/>
                <a:cs typeface="Helvetica"/>
              </a:rPr>
              <a:t>Screen Space</a:t>
            </a:r>
            <a:endParaRPr lang="en-US" dirty="0">
              <a:latin typeface="Helvetica"/>
              <a:cs typeface="Helvetica"/>
            </a:endParaRPr>
          </a:p>
        </p:txBody>
      </p:sp>
      <p:grpSp>
        <p:nvGrpSpPr>
          <p:cNvPr id="75" name="Group 74"/>
          <p:cNvGrpSpPr/>
          <p:nvPr/>
        </p:nvGrpSpPr>
        <p:grpSpPr>
          <a:xfrm>
            <a:off x="2653466" y="1929287"/>
            <a:ext cx="5972761" cy="3935480"/>
            <a:chOff x="898769" y="2246923"/>
            <a:chExt cx="7033846" cy="2946400"/>
          </a:xfrm>
        </p:grpSpPr>
        <p:cxnSp>
          <p:nvCxnSpPr>
            <p:cNvPr id="52" name="Straight Connector 51"/>
            <p:cNvCxnSpPr/>
            <p:nvPr/>
          </p:nvCxnSpPr>
          <p:spPr bwMode="auto">
            <a:xfrm flipV="1">
              <a:off x="898769" y="2246923"/>
              <a:ext cx="7033846" cy="2794000"/>
            </a:xfrm>
            <a:prstGeom prst="line">
              <a:avLst/>
            </a:prstGeom>
            <a:solidFill>
              <a:schemeClr val="accent1"/>
            </a:solidFill>
            <a:ln w="57150" cap="flat" cmpd="sng" algn="ctr">
              <a:solidFill>
                <a:schemeClr val="tx1"/>
              </a:solidFill>
              <a:prstDash val="solid"/>
              <a:round/>
              <a:headEnd type="none" w="sm" len="sm"/>
              <a:tailEnd type="arrow" w="sm" len="sm"/>
            </a:ln>
            <a:effectLst/>
          </p:spPr>
        </p:cxnSp>
        <p:cxnSp>
          <p:nvCxnSpPr>
            <p:cNvPr id="69" name="Straight Connector 68"/>
            <p:cNvCxnSpPr/>
            <p:nvPr/>
          </p:nvCxnSpPr>
          <p:spPr bwMode="auto">
            <a:xfrm>
              <a:off x="898769" y="2246923"/>
              <a:ext cx="7033846" cy="2946400"/>
            </a:xfrm>
            <a:prstGeom prst="line">
              <a:avLst/>
            </a:prstGeom>
            <a:solidFill>
              <a:schemeClr val="accent1"/>
            </a:solidFill>
            <a:ln w="57150" cap="flat" cmpd="sng" algn="ctr">
              <a:solidFill>
                <a:schemeClr val="tx1"/>
              </a:solidFill>
              <a:prstDash val="solid"/>
              <a:round/>
              <a:headEnd type="none" w="sm" len="sm"/>
              <a:tailEnd type="arrow" w="sm" len="sm"/>
            </a:ln>
            <a:effectLst/>
          </p:spPr>
        </p:cxnSp>
      </p:grpSp>
      <p:sp>
        <p:nvSpPr>
          <p:cNvPr id="76" name="TextBox 75"/>
          <p:cNvSpPr txBox="1"/>
          <p:nvPr/>
        </p:nvSpPr>
        <p:spPr>
          <a:xfrm>
            <a:off x="58614" y="2481385"/>
            <a:ext cx="2520462" cy="461665"/>
          </a:xfrm>
          <a:prstGeom prst="rect">
            <a:avLst/>
          </a:prstGeom>
          <a:noFill/>
        </p:spPr>
        <p:txBody>
          <a:bodyPr wrap="square" rtlCol="0">
            <a:spAutoFit/>
          </a:bodyPr>
          <a:lstStyle/>
          <a:p>
            <a:pPr algn="r"/>
            <a:r>
              <a:rPr lang="en-US" dirty="0" smtClean="0">
                <a:latin typeface="Helvetica"/>
                <a:cs typeface="Helvetica"/>
              </a:rPr>
              <a:t>Time for tasks</a:t>
            </a:r>
            <a:endParaRPr lang="en-US" dirty="0">
              <a:latin typeface="Helvetica"/>
              <a:cs typeface="Helvetica"/>
            </a:endParaRPr>
          </a:p>
        </p:txBody>
      </p:sp>
      <p:sp>
        <p:nvSpPr>
          <p:cNvPr id="77" name="TextBox 76"/>
          <p:cNvSpPr txBox="1"/>
          <p:nvPr/>
        </p:nvSpPr>
        <p:spPr>
          <a:xfrm>
            <a:off x="58614" y="3005014"/>
            <a:ext cx="2520462" cy="461665"/>
          </a:xfrm>
          <a:prstGeom prst="rect">
            <a:avLst/>
          </a:prstGeom>
          <a:noFill/>
        </p:spPr>
        <p:txBody>
          <a:bodyPr wrap="square" rtlCol="0">
            <a:spAutoFit/>
          </a:bodyPr>
          <a:lstStyle/>
          <a:p>
            <a:pPr algn="r"/>
            <a:r>
              <a:rPr lang="en-US" dirty="0" smtClean="0">
                <a:latin typeface="Helvetica"/>
                <a:cs typeface="Helvetica"/>
              </a:rPr>
              <a:t>UI Elements</a:t>
            </a:r>
            <a:endParaRPr lang="en-US" dirty="0">
              <a:latin typeface="Helvetica"/>
              <a:cs typeface="Helvetica"/>
            </a:endParaRPr>
          </a:p>
        </p:txBody>
      </p:sp>
      <p:sp>
        <p:nvSpPr>
          <p:cNvPr id="80" name="TextBox 79"/>
          <p:cNvSpPr txBox="1"/>
          <p:nvPr/>
        </p:nvSpPr>
        <p:spPr>
          <a:xfrm>
            <a:off x="10808" y="4098054"/>
            <a:ext cx="2520462" cy="461665"/>
          </a:xfrm>
          <a:prstGeom prst="rect">
            <a:avLst/>
          </a:prstGeom>
          <a:noFill/>
        </p:spPr>
        <p:txBody>
          <a:bodyPr wrap="square" rtlCol="0">
            <a:spAutoFit/>
          </a:bodyPr>
          <a:lstStyle/>
          <a:p>
            <a:pPr algn="r"/>
            <a:r>
              <a:rPr lang="en-US" dirty="0" smtClean="0">
                <a:latin typeface="Helvetica"/>
                <a:cs typeface="Helvetica"/>
              </a:rPr>
              <a:t>Mobility</a:t>
            </a:r>
            <a:endParaRPr lang="en-US" dirty="0">
              <a:latin typeface="Helvetica"/>
              <a:cs typeface="Helvetica"/>
            </a:endParaRPr>
          </a:p>
        </p:txBody>
      </p:sp>
      <p:sp>
        <p:nvSpPr>
          <p:cNvPr id="81" name="TextBox 80"/>
          <p:cNvSpPr txBox="1"/>
          <p:nvPr/>
        </p:nvSpPr>
        <p:spPr>
          <a:xfrm>
            <a:off x="39076" y="4559719"/>
            <a:ext cx="2520462" cy="1015663"/>
          </a:xfrm>
          <a:prstGeom prst="rect">
            <a:avLst/>
          </a:prstGeom>
          <a:noFill/>
        </p:spPr>
        <p:txBody>
          <a:bodyPr wrap="square" rtlCol="0">
            <a:spAutoFit/>
          </a:bodyPr>
          <a:lstStyle/>
          <a:p>
            <a:pPr algn="r"/>
            <a:r>
              <a:rPr lang="en-US" sz="2000" dirty="0" smtClean="0">
                <a:latin typeface="Helvetica"/>
                <a:cs typeface="Helvetica"/>
              </a:rPr>
              <a:t>Importance of Information Hierarchy</a:t>
            </a:r>
            <a:endParaRPr lang="en-US" sz="2000" dirty="0">
              <a:latin typeface="Helvetica"/>
              <a:cs typeface="Helvetica"/>
            </a:endParaRPr>
          </a:p>
        </p:txBody>
      </p:sp>
      <p:sp>
        <p:nvSpPr>
          <p:cNvPr id="83" name="Rectangle 82"/>
          <p:cNvSpPr/>
          <p:nvPr/>
        </p:nvSpPr>
        <p:spPr bwMode="auto">
          <a:xfrm>
            <a:off x="438575" y="4019902"/>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rot="1958960">
            <a:off x="3145695" y="2496339"/>
            <a:ext cx="2383692" cy="461665"/>
          </a:xfrm>
          <a:prstGeom prst="rect">
            <a:avLst/>
          </a:prstGeom>
          <a:noFill/>
        </p:spPr>
        <p:txBody>
          <a:bodyPr wrap="square" rtlCol="0">
            <a:spAutoFit/>
          </a:bodyPr>
          <a:lstStyle/>
          <a:p>
            <a:r>
              <a:rPr lang="en-US" dirty="0" smtClean="0">
                <a:latin typeface="Helvetica Light"/>
                <a:cs typeface="Helvetica Light"/>
              </a:rPr>
              <a:t>decreases</a:t>
            </a:r>
            <a:endParaRPr lang="en-US" dirty="0">
              <a:latin typeface="Helvetica Light"/>
              <a:cs typeface="Helvetica Light"/>
            </a:endParaRPr>
          </a:p>
        </p:txBody>
      </p:sp>
      <p:sp>
        <p:nvSpPr>
          <p:cNvPr id="17" name="TextBox 16"/>
          <p:cNvSpPr txBox="1"/>
          <p:nvPr/>
        </p:nvSpPr>
        <p:spPr>
          <a:xfrm rot="19661905">
            <a:off x="3165226" y="4058473"/>
            <a:ext cx="2383692" cy="461665"/>
          </a:xfrm>
          <a:prstGeom prst="rect">
            <a:avLst/>
          </a:prstGeom>
          <a:noFill/>
        </p:spPr>
        <p:txBody>
          <a:bodyPr wrap="square" rtlCol="0">
            <a:spAutoFit/>
          </a:bodyPr>
          <a:lstStyle/>
          <a:p>
            <a:r>
              <a:rPr lang="en-US" dirty="0" smtClean="0">
                <a:latin typeface="Helvetica Light"/>
                <a:cs typeface="Helvetica Light"/>
              </a:rPr>
              <a:t>increases</a:t>
            </a:r>
            <a:endParaRPr lang="en-US" dirty="0">
              <a:latin typeface="Helvetica Light"/>
              <a:cs typeface="Helvetica Light"/>
            </a:endParaRPr>
          </a:p>
        </p:txBody>
      </p:sp>
    </p:spTree>
    <p:extLst>
      <p:ext uri="{BB962C8B-B14F-4D97-AF65-F5344CB8AC3E}">
        <p14:creationId xmlns:p14="http://schemas.microsoft.com/office/powerpoint/2010/main" val="9821092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6" name="Picture 45"/>
          <p:cNvPicPr>
            <a:picLocks noChangeAspect="1"/>
          </p:cNvPicPr>
          <p:nvPr/>
        </p:nvPicPr>
        <p:blipFill rotWithShape="1">
          <a:blip r:embed="rId3"/>
          <a:srcRect l="17424" r="16288"/>
          <a:stretch/>
        </p:blipFill>
        <p:spPr>
          <a:xfrm>
            <a:off x="-81401" y="1609438"/>
            <a:ext cx="5477674" cy="4648198"/>
          </a:xfrm>
          <a:prstGeom prst="rect">
            <a:avLst/>
          </a:prstGeom>
        </p:spPr>
      </p:pic>
      <p:pic>
        <p:nvPicPr>
          <p:cNvPr id="7" name="Picture 6"/>
          <p:cNvPicPr>
            <a:picLocks noChangeAspect="1"/>
          </p:cNvPicPr>
          <p:nvPr/>
        </p:nvPicPr>
        <p:blipFill rotWithShape="1">
          <a:blip r:embed="rId4"/>
          <a:srcRect l="22287" r="26833"/>
          <a:stretch/>
        </p:blipFill>
        <p:spPr>
          <a:xfrm>
            <a:off x="5202494" y="1143000"/>
            <a:ext cx="3941506" cy="5410200"/>
          </a:xfrm>
          <a:prstGeom prst="rect">
            <a:avLst/>
          </a:prstGeom>
        </p:spPr>
      </p:pic>
      <p:sp>
        <p:nvSpPr>
          <p:cNvPr id="25" name="Rectangle 24"/>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smtClean="0">
                <a:solidFill>
                  <a:srgbClr val="414141"/>
                </a:solidFill>
              </a:rPr>
              <a:t>Responsive Layout Design for Web</a:t>
            </a:r>
            <a:endParaRPr lang="en-US" dirty="0">
              <a:solidFill>
                <a:srgbClr val="414141"/>
              </a:solidFill>
            </a:endParaRP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22</a:t>
            </a:fld>
            <a:endParaRPr lang="en-US" dirty="0"/>
          </a:p>
        </p:txBody>
      </p:sp>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60" name="Group 59"/>
          <p:cNvGrpSpPr/>
          <p:nvPr/>
        </p:nvGrpSpPr>
        <p:grpSpPr>
          <a:xfrm>
            <a:off x="1127555" y="2185309"/>
            <a:ext cx="3028808" cy="1827018"/>
            <a:chOff x="460701" y="1143000"/>
            <a:chExt cx="8270717" cy="4989009"/>
          </a:xfrm>
        </p:grpSpPr>
        <p:sp>
          <p:nvSpPr>
            <p:cNvPr id="61" name="Rectangle 60"/>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2" name="Rectangle 61"/>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3" name="Rectangle 62"/>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4" name="Rectangle 63"/>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65" name="Group 64"/>
            <p:cNvGrpSpPr/>
            <p:nvPr/>
          </p:nvGrpSpPr>
          <p:grpSpPr>
            <a:xfrm>
              <a:off x="3029813" y="1143000"/>
              <a:ext cx="744571" cy="2418303"/>
              <a:chOff x="3029812" y="966758"/>
              <a:chExt cx="2416711" cy="5165250"/>
            </a:xfrm>
            <a:solidFill>
              <a:schemeClr val="accent1"/>
            </a:solidFill>
          </p:grpSpPr>
          <p:sp>
            <p:nvSpPr>
              <p:cNvPr id="75" name="Rectangle 7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Rectangle 7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66" name="Group 65"/>
            <p:cNvGrpSpPr/>
            <p:nvPr/>
          </p:nvGrpSpPr>
          <p:grpSpPr>
            <a:xfrm>
              <a:off x="3944546" y="1143001"/>
              <a:ext cx="744571" cy="2418303"/>
              <a:chOff x="3029812" y="966758"/>
              <a:chExt cx="2416711" cy="5165250"/>
            </a:xfrm>
            <a:solidFill>
              <a:schemeClr val="accent1"/>
            </a:solidFill>
          </p:grpSpPr>
          <p:sp>
            <p:nvSpPr>
              <p:cNvPr id="73" name="Rectangle 7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4" name="Rectangle 7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67" name="Group 66"/>
            <p:cNvGrpSpPr/>
            <p:nvPr/>
          </p:nvGrpSpPr>
          <p:grpSpPr>
            <a:xfrm>
              <a:off x="3029813" y="3713705"/>
              <a:ext cx="744571" cy="2418303"/>
              <a:chOff x="3029812" y="966758"/>
              <a:chExt cx="2416711" cy="5165250"/>
            </a:xfrm>
            <a:solidFill>
              <a:schemeClr val="accent1"/>
            </a:solidFill>
          </p:grpSpPr>
          <p:sp>
            <p:nvSpPr>
              <p:cNvPr id="71" name="Rectangle 7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68" name="Group 67"/>
            <p:cNvGrpSpPr/>
            <p:nvPr/>
          </p:nvGrpSpPr>
          <p:grpSpPr>
            <a:xfrm>
              <a:off x="3944546" y="3713706"/>
              <a:ext cx="744571" cy="2418303"/>
              <a:chOff x="3029812" y="966758"/>
              <a:chExt cx="2416711" cy="5165250"/>
            </a:xfrm>
            <a:solidFill>
              <a:schemeClr val="accent1"/>
            </a:solidFill>
          </p:grpSpPr>
          <p:sp>
            <p:nvSpPr>
              <p:cNvPr id="69" name="Rectangle 6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12" name="Group 11"/>
          <p:cNvGrpSpPr/>
          <p:nvPr/>
        </p:nvGrpSpPr>
        <p:grpSpPr>
          <a:xfrm>
            <a:off x="6415175" y="2356159"/>
            <a:ext cx="1916720" cy="3222033"/>
            <a:chOff x="6415175" y="2356159"/>
            <a:chExt cx="1916720" cy="3222033"/>
          </a:xfrm>
        </p:grpSpPr>
        <p:sp>
          <p:nvSpPr>
            <p:cNvPr id="9" name="Rectangle 8"/>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Rectangle 77"/>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5" name="Rectangle 44"/>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7" name="Rectangle 46"/>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 name="Group 2"/>
            <p:cNvGrpSpPr/>
            <p:nvPr/>
          </p:nvGrpSpPr>
          <p:grpSpPr>
            <a:xfrm>
              <a:off x="6418229" y="3252052"/>
              <a:ext cx="1911587" cy="920030"/>
              <a:chOff x="6838025" y="3182360"/>
              <a:chExt cx="1491785" cy="717983"/>
            </a:xfrm>
          </p:grpSpPr>
          <p:sp>
            <p:nvSpPr>
              <p:cNvPr id="48" name="Rectangle 47"/>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9" name="Rectangle 48"/>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13059701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smtClean="0">
                <a:solidFill>
                  <a:schemeClr val="bg2"/>
                </a:solidFill>
              </a:rPr>
              <a:t>Responsive Layout Design for Web</a:t>
            </a:r>
            <a:endParaRPr lang="en-US" dirty="0">
              <a:solidFill>
                <a:schemeClr val="bg2"/>
              </a:solidFill>
            </a:endParaRP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23</a:t>
            </a:fld>
            <a:endParaRPr lang="en-US" dirty="0"/>
          </a:p>
        </p:txBody>
      </p:sp>
      <p:grpSp>
        <p:nvGrpSpPr>
          <p:cNvPr id="12" name="Group 11"/>
          <p:cNvGrpSpPr/>
          <p:nvPr/>
        </p:nvGrpSpPr>
        <p:grpSpPr>
          <a:xfrm>
            <a:off x="-233289" y="661458"/>
            <a:ext cx="9611752" cy="8156258"/>
            <a:chOff x="-81401" y="1609438"/>
            <a:chExt cx="5477674" cy="4648198"/>
          </a:xfrm>
        </p:grpSpPr>
        <p:pic>
          <p:nvPicPr>
            <p:cNvPr id="46" name="Picture 45"/>
            <p:cNvPicPr>
              <a:picLocks noChangeAspect="1"/>
            </p:cNvPicPr>
            <p:nvPr/>
          </p:nvPicPr>
          <p:blipFill rotWithShape="1">
            <a:blip r:embed="rId3"/>
            <a:srcRect l="17424" r="16288"/>
            <a:stretch/>
          </p:blipFill>
          <p:spPr>
            <a:xfrm>
              <a:off x="-81401" y="1609438"/>
              <a:ext cx="5477674" cy="4648198"/>
            </a:xfrm>
            <a:prstGeom prst="rect">
              <a:avLst/>
            </a:prstGeom>
          </p:spPr>
        </p:pic>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47" name="Picture 46" descr="Icarus 2013-01-14 at 11.05.12.png"/>
          <p:cNvPicPr>
            <a:picLocks noChangeAspect="1"/>
          </p:cNvPicPr>
          <p:nvPr/>
        </p:nvPicPr>
        <p:blipFill rotWithShape="1">
          <a:blip r:embed="rId4">
            <a:extLst>
              <a:ext uri="{28A0092B-C50C-407E-A947-70E740481C1C}">
                <a14:useLocalDpi xmlns:a14="http://schemas.microsoft.com/office/drawing/2010/main" val="0"/>
              </a:ext>
            </a:extLst>
          </a:blip>
          <a:srcRect l="3913" r="3913"/>
          <a:stretch/>
        </p:blipFill>
        <p:spPr>
          <a:xfrm>
            <a:off x="1449227" y="1503508"/>
            <a:ext cx="6199245" cy="3519400"/>
          </a:xfrm>
          <a:prstGeom prst="rect">
            <a:avLst/>
          </a:prstGeom>
        </p:spPr>
      </p:pic>
    </p:spTree>
    <p:extLst>
      <p:ext uri="{BB962C8B-B14F-4D97-AF65-F5344CB8AC3E}">
        <p14:creationId xmlns:p14="http://schemas.microsoft.com/office/powerpoint/2010/main" val="2620631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smtClean="0">
                <a:solidFill>
                  <a:schemeClr val="bg2"/>
                </a:solidFill>
              </a:rPr>
              <a:t>Responsive Layout Design for Web</a:t>
            </a:r>
            <a:endParaRPr lang="en-US" dirty="0">
              <a:solidFill>
                <a:schemeClr val="bg2"/>
              </a:solidFill>
            </a:endParaRP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24</a:t>
            </a:fld>
            <a:endParaRPr lang="en-US" dirty="0"/>
          </a:p>
        </p:txBody>
      </p:sp>
      <p:pic>
        <p:nvPicPr>
          <p:cNvPr id="10" name="Picture 9"/>
          <p:cNvPicPr>
            <a:picLocks noChangeAspect="1"/>
          </p:cNvPicPr>
          <p:nvPr/>
        </p:nvPicPr>
        <p:blipFill rotWithShape="1">
          <a:blip r:embed="rId3"/>
          <a:srcRect l="-601" r="357"/>
          <a:stretch/>
        </p:blipFill>
        <p:spPr>
          <a:xfrm>
            <a:off x="-136769" y="1201614"/>
            <a:ext cx="9280769" cy="6465749"/>
          </a:xfrm>
          <a:prstGeom prst="rect">
            <a:avLst/>
          </a:prstGeom>
        </p:spPr>
      </p:pic>
      <p:sp>
        <p:nvSpPr>
          <p:cNvPr id="11" name="Rectangle 10"/>
          <p:cNvSpPr/>
          <p:nvPr/>
        </p:nvSpPr>
        <p:spPr bwMode="auto">
          <a:xfrm>
            <a:off x="3399694" y="2544088"/>
            <a:ext cx="2373998" cy="3989401"/>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 name="Picture 7" descr="Icarus 2013-01-14 at 11.18.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093" y="2563625"/>
            <a:ext cx="2422137" cy="3989401"/>
          </a:xfrm>
          <a:prstGeom prst="rect">
            <a:avLst/>
          </a:prstGeom>
        </p:spPr>
      </p:pic>
    </p:spTree>
    <p:extLst>
      <p:ext uri="{BB962C8B-B14F-4D97-AF65-F5344CB8AC3E}">
        <p14:creationId xmlns:p14="http://schemas.microsoft.com/office/powerpoint/2010/main" val="3897944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25</a:t>
            </a:fld>
            <a:endParaRPr lang="en-US" dirty="0"/>
          </a:p>
        </p:txBody>
      </p:sp>
      <p:sp>
        <p:nvSpPr>
          <p:cNvPr id="3" name="Rectangle 2"/>
          <p:cNvSpPr/>
          <p:nvPr/>
        </p:nvSpPr>
        <p:spPr>
          <a:xfrm>
            <a:off x="369667" y="4454543"/>
            <a:ext cx="8651557" cy="1384995"/>
          </a:xfrm>
          <a:prstGeom prst="rect">
            <a:avLst/>
          </a:prstGeom>
        </p:spPr>
        <p:txBody>
          <a:bodyPr wrap="square">
            <a:spAutoFit/>
          </a:bodyPr>
          <a:lstStyle/>
          <a:p>
            <a:r>
              <a:rPr lang="en-US" sz="2800" dirty="0" smtClean="0">
                <a:latin typeface="Helvetica Light"/>
                <a:cs typeface="Helvetica Light"/>
              </a:rPr>
              <a:t>Information </a:t>
            </a:r>
            <a:r>
              <a:rPr lang="en-US" sz="2800" dirty="0">
                <a:latin typeface="Helvetica Light"/>
                <a:cs typeface="Helvetica Light"/>
              </a:rPr>
              <a:t>blocks should be grouped </a:t>
            </a:r>
            <a:r>
              <a:rPr lang="en-US" sz="2800" dirty="0" smtClean="0">
                <a:latin typeface="Helvetica Light"/>
                <a:cs typeface="Helvetica Light"/>
              </a:rPr>
              <a:t>together if related, </a:t>
            </a:r>
            <a:r>
              <a:rPr lang="en-US" sz="2800" dirty="0">
                <a:latin typeface="Helvetica Light"/>
                <a:cs typeface="Helvetica Light"/>
              </a:rPr>
              <a:t>but </a:t>
            </a:r>
            <a:r>
              <a:rPr lang="en-US" sz="2800" dirty="0" smtClean="0">
                <a:latin typeface="Helvetica Light"/>
                <a:cs typeface="Helvetica Light"/>
              </a:rPr>
              <a:t>unrelated </a:t>
            </a:r>
            <a:r>
              <a:rPr lang="en-US" sz="2800" dirty="0">
                <a:latin typeface="Helvetica Light"/>
                <a:cs typeface="Helvetica Light"/>
              </a:rPr>
              <a:t>elements </a:t>
            </a:r>
            <a:r>
              <a:rPr lang="en-US" sz="2800" dirty="0" smtClean="0">
                <a:latin typeface="Helvetica Light"/>
                <a:cs typeface="Helvetica Light"/>
              </a:rPr>
              <a:t>should be located </a:t>
            </a:r>
            <a:r>
              <a:rPr lang="en-US" sz="2800" dirty="0">
                <a:latin typeface="Helvetica Light"/>
                <a:cs typeface="Helvetica Light"/>
              </a:rPr>
              <a:t>at some distance from </a:t>
            </a:r>
            <a:r>
              <a:rPr lang="en-US" sz="2800" dirty="0" smtClean="0">
                <a:latin typeface="Helvetica Light"/>
                <a:cs typeface="Helvetica Light"/>
              </a:rPr>
              <a:t>each other. </a:t>
            </a:r>
            <a:endParaRPr lang="en-US" sz="2800" dirty="0">
              <a:latin typeface="Helvetica Light"/>
              <a:cs typeface="Helvetica Light"/>
            </a:endParaRPr>
          </a:p>
        </p:txBody>
      </p:sp>
      <p:sp>
        <p:nvSpPr>
          <p:cNvPr id="11" name="Rectangle 10"/>
          <p:cNvSpPr/>
          <p:nvPr/>
        </p:nvSpPr>
        <p:spPr>
          <a:xfrm>
            <a:off x="982200" y="1898450"/>
            <a:ext cx="7960870" cy="892552"/>
          </a:xfrm>
          <a:prstGeom prst="rect">
            <a:avLst/>
          </a:prstGeom>
        </p:spPr>
        <p:txBody>
          <a:bodyPr wrap="square">
            <a:spAutoFit/>
          </a:bodyPr>
          <a:lstStyle/>
          <a:p>
            <a:r>
              <a:rPr lang="en-US" sz="2800" dirty="0" smtClean="0">
                <a:latin typeface="Helvetica"/>
                <a:cs typeface="Helvetica"/>
              </a:rPr>
              <a:t>“The </a:t>
            </a:r>
            <a:r>
              <a:rPr lang="en-US" sz="2800" dirty="0">
                <a:latin typeface="Helvetica"/>
                <a:cs typeface="Helvetica"/>
              </a:rPr>
              <a:t>whole is greater than the sum of the parts</a:t>
            </a:r>
            <a:r>
              <a:rPr lang="en-US" sz="2800" dirty="0" smtClean="0">
                <a:latin typeface="Helvetica"/>
                <a:cs typeface="Helvetica"/>
              </a:rPr>
              <a:t>.” </a:t>
            </a:r>
            <a:r>
              <a:rPr lang="en-US" dirty="0">
                <a:solidFill>
                  <a:schemeClr val="bg2">
                    <a:lumMod val="40000"/>
                    <a:lumOff val="60000"/>
                  </a:schemeClr>
                </a:solidFill>
                <a:latin typeface="Helvetica"/>
                <a:cs typeface="Helvetica"/>
              </a:rPr>
              <a:t>– David </a:t>
            </a:r>
            <a:r>
              <a:rPr lang="en-US" dirty="0" err="1">
                <a:solidFill>
                  <a:schemeClr val="bg2">
                    <a:lumMod val="40000"/>
                    <a:lumOff val="60000"/>
                  </a:schemeClr>
                </a:solidFill>
                <a:latin typeface="Helvetica"/>
                <a:cs typeface="Helvetica"/>
              </a:rPr>
              <a:t>Hothersall</a:t>
            </a:r>
            <a:endParaRPr lang="en-US" dirty="0">
              <a:solidFill>
                <a:schemeClr val="bg2">
                  <a:lumMod val="40000"/>
                  <a:lumOff val="60000"/>
                </a:schemeClr>
              </a:solidFill>
              <a:latin typeface="Helvetica"/>
              <a:cs typeface="Helvetica"/>
            </a:endParaRPr>
          </a:p>
        </p:txBody>
      </p:sp>
      <p:sp>
        <p:nvSpPr>
          <p:cNvPr id="12" name="Rectangle 11"/>
          <p:cNvSpPr/>
          <p:nvPr/>
        </p:nvSpPr>
        <p:spPr>
          <a:xfrm>
            <a:off x="369667" y="3805005"/>
            <a:ext cx="6148915" cy="400110"/>
          </a:xfrm>
          <a:prstGeom prst="rect">
            <a:avLst/>
          </a:prstGeom>
        </p:spPr>
        <p:txBody>
          <a:bodyPr wrap="square">
            <a:spAutoFit/>
          </a:bodyPr>
          <a:lstStyle/>
          <a:p>
            <a:r>
              <a:rPr lang="en-US" sz="2000" dirty="0">
                <a:latin typeface="Helvetica"/>
                <a:cs typeface="Helvetica"/>
              </a:rPr>
              <a:t>Gestalt </a:t>
            </a:r>
            <a:r>
              <a:rPr lang="en-US" sz="2000" dirty="0" smtClean="0">
                <a:latin typeface="Helvetica"/>
                <a:cs typeface="Helvetica"/>
              </a:rPr>
              <a:t>Psychology in information design</a:t>
            </a:r>
            <a:endParaRPr lang="en-US" sz="2000" dirty="0">
              <a:latin typeface="Helvetica"/>
              <a:cs typeface="Helvetica"/>
            </a:endParaRP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26</a:t>
            </a:fld>
            <a:endParaRPr lang="en-US" dirty="0"/>
          </a:p>
        </p:txBody>
      </p:sp>
      <p:sp>
        <p:nvSpPr>
          <p:cNvPr id="7" name="Rectangle 6"/>
          <p:cNvSpPr/>
          <p:nvPr/>
        </p:nvSpPr>
        <p:spPr bwMode="auto">
          <a:xfrm>
            <a:off x="460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60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27</a:t>
            </a:fld>
            <a:endParaRPr lang="en-US" dirty="0"/>
          </a:p>
        </p:txBody>
      </p:sp>
      <p:grpSp>
        <p:nvGrpSpPr>
          <p:cNvPr id="3" name="Group 2"/>
          <p:cNvGrpSpPr/>
          <p:nvPr/>
        </p:nvGrpSpPr>
        <p:grpSpPr>
          <a:xfrm>
            <a:off x="5080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1" name="Group 10"/>
          <p:cNvGrpSpPr/>
          <p:nvPr/>
        </p:nvGrpSpPr>
        <p:grpSpPr>
          <a:xfrm>
            <a:off x="340885"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28</a:t>
            </a:fld>
            <a:endParaRPr lang="en-US" dirty="0"/>
          </a:p>
        </p:txBody>
      </p:sp>
      <p:sp>
        <p:nvSpPr>
          <p:cNvPr id="7" name="Rectangle 6"/>
          <p:cNvSpPr/>
          <p:nvPr/>
        </p:nvSpPr>
        <p:spPr bwMode="auto">
          <a:xfrm>
            <a:off x="460701"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60701"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22" name="Group 21"/>
          <p:cNvGrpSpPr/>
          <p:nvPr/>
        </p:nvGrpSpPr>
        <p:grpSpPr>
          <a:xfrm>
            <a:off x="5588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 name="Group 2"/>
          <p:cNvGrpSpPr/>
          <p:nvPr/>
        </p:nvGrpSpPr>
        <p:grpSpPr>
          <a:xfrm>
            <a:off x="3029813" y="1143000"/>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3" name="Group 12"/>
          <p:cNvGrpSpPr/>
          <p:nvPr/>
        </p:nvGrpSpPr>
        <p:grpSpPr>
          <a:xfrm>
            <a:off x="3944546" y="1143001"/>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 name="Group 15"/>
          <p:cNvGrpSpPr/>
          <p:nvPr/>
        </p:nvGrpSpPr>
        <p:grpSpPr>
          <a:xfrm>
            <a:off x="3029813" y="3713705"/>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9" name="Group 18"/>
          <p:cNvGrpSpPr/>
          <p:nvPr/>
        </p:nvGrpSpPr>
        <p:grpSpPr>
          <a:xfrm>
            <a:off x="3944546" y="3713706"/>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29</a:t>
            </a:fld>
            <a:endParaRPr lang="en-US" dirty="0"/>
          </a:p>
        </p:txBody>
      </p:sp>
      <p:sp>
        <p:nvSpPr>
          <p:cNvPr id="7" name="Rectangle 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 name="Group 2"/>
          <p:cNvGrpSpPr/>
          <p:nvPr/>
        </p:nvGrpSpPr>
        <p:grpSpPr>
          <a:xfrm>
            <a:off x="3029813" y="1143000"/>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3" name="Group 12"/>
          <p:cNvGrpSpPr/>
          <p:nvPr/>
        </p:nvGrpSpPr>
        <p:grpSpPr>
          <a:xfrm>
            <a:off x="3944546" y="1143001"/>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 name="Group 15"/>
          <p:cNvGrpSpPr/>
          <p:nvPr/>
        </p:nvGrpSpPr>
        <p:grpSpPr>
          <a:xfrm>
            <a:off x="3029813" y="3713705"/>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9" name="Group 18"/>
          <p:cNvGrpSpPr/>
          <p:nvPr/>
        </p:nvGrpSpPr>
        <p:grpSpPr>
          <a:xfrm>
            <a:off x="3944546" y="3713706"/>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5" name="Group 24"/>
          <p:cNvGrpSpPr/>
          <p:nvPr/>
        </p:nvGrpSpPr>
        <p:grpSpPr>
          <a:xfrm>
            <a:off x="5588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m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4" name="Rectangle 3"/>
          <p:cNvSpPr/>
          <p:nvPr/>
        </p:nvSpPr>
        <p:spPr bwMode="auto">
          <a:xfrm>
            <a:off x="3971636" y="1963063"/>
            <a:ext cx="5172364"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 name="Picture 1"/>
          <p:cNvPicPr>
            <a:picLocks noChangeAspect="1"/>
          </p:cNvPicPr>
          <p:nvPr/>
        </p:nvPicPr>
        <p:blipFill rotWithShape="1">
          <a:blip r:embed="rId3"/>
          <a:srcRect l="1641" t="9443" r="58965" b="1398"/>
          <a:stretch/>
        </p:blipFill>
        <p:spPr>
          <a:xfrm>
            <a:off x="141934" y="1593273"/>
            <a:ext cx="3289372" cy="4997310"/>
          </a:xfrm>
          <a:prstGeom prst="rect">
            <a:avLst/>
          </a:prstGeom>
        </p:spPr>
      </p:pic>
      <p:sp>
        <p:nvSpPr>
          <p:cNvPr id="3" name="TextBox 2"/>
          <p:cNvSpPr txBox="1"/>
          <p:nvPr/>
        </p:nvSpPr>
        <p:spPr>
          <a:xfrm>
            <a:off x="4144819" y="2063007"/>
            <a:ext cx="4885390" cy="4093428"/>
          </a:xfrm>
          <a:prstGeom prst="rect">
            <a:avLst/>
          </a:prstGeom>
          <a:noFill/>
        </p:spPr>
        <p:txBody>
          <a:bodyPr wrap="square" rtlCol="0">
            <a:spAutoFit/>
          </a:bodyPr>
          <a:lstStyle/>
          <a:p>
            <a:r>
              <a:rPr lang="en-US" sz="2600" dirty="0" smtClean="0">
                <a:latin typeface="Helvetica Light"/>
                <a:cs typeface="Helvetica Light"/>
              </a:rPr>
              <a:t>Non-conventional design is a waste resources—</a:t>
            </a:r>
            <a:r>
              <a:rPr lang="en-US" sz="2600" dirty="0" err="1" smtClean="0">
                <a:latin typeface="Helvetica Light"/>
                <a:cs typeface="Helvetica Light"/>
              </a:rPr>
              <a:t>iOS</a:t>
            </a:r>
            <a:r>
              <a:rPr lang="en-US" sz="2600" dirty="0" smtClean="0">
                <a:latin typeface="Helvetica Light"/>
                <a:cs typeface="Helvetica Light"/>
              </a:rPr>
              <a:t> has better defaults</a:t>
            </a:r>
          </a:p>
          <a:p>
            <a:endParaRPr lang="en-US" sz="2600" dirty="0">
              <a:latin typeface="Helvetica Light"/>
              <a:cs typeface="Helvetica Light"/>
            </a:endParaRPr>
          </a:p>
          <a:p>
            <a:r>
              <a:rPr lang="en-US" sz="2600" dirty="0" smtClean="0">
                <a:latin typeface="Helvetica Light"/>
                <a:cs typeface="Helvetica Light"/>
              </a:rPr>
              <a:t>Know your users! 99% </a:t>
            </a:r>
            <a:r>
              <a:rPr lang="en-US" sz="2600" dirty="0">
                <a:latin typeface="Helvetica Light"/>
                <a:cs typeface="Helvetica Light"/>
              </a:rPr>
              <a:t>of users will want to enter </a:t>
            </a:r>
            <a:r>
              <a:rPr lang="en-US" sz="2600" i="1" dirty="0">
                <a:latin typeface="Helvetica Light"/>
                <a:cs typeface="Helvetica Light"/>
              </a:rPr>
              <a:t>today’s</a:t>
            </a:r>
            <a:r>
              <a:rPr lang="en-US" sz="2600" dirty="0">
                <a:latin typeface="Helvetica Light"/>
                <a:cs typeface="Helvetica Light"/>
              </a:rPr>
              <a:t> </a:t>
            </a:r>
            <a:r>
              <a:rPr lang="en-US" sz="2600" dirty="0" smtClean="0">
                <a:latin typeface="Helvetica Light"/>
                <a:cs typeface="Helvetica Light"/>
              </a:rPr>
              <a:t>weight</a:t>
            </a:r>
          </a:p>
          <a:p>
            <a:endParaRPr lang="en-US" sz="2600" dirty="0">
              <a:latin typeface="Helvetica Light"/>
              <a:cs typeface="Helvetica Light"/>
            </a:endParaRPr>
          </a:p>
          <a:p>
            <a:r>
              <a:rPr lang="en-US" sz="2600" dirty="0" smtClean="0">
                <a:latin typeface="Helvetica Light"/>
                <a:cs typeface="Helvetica Light"/>
              </a:rPr>
              <a:t>‘Record’ button almost invisible</a:t>
            </a:r>
          </a:p>
          <a:p>
            <a:endParaRPr lang="en-US" sz="2600" dirty="0">
              <a:latin typeface="Helvetica Light"/>
              <a:cs typeface="Helvetica Light"/>
            </a:endParaRPr>
          </a:p>
          <a:p>
            <a:endParaRPr lang="en-US" sz="2600" dirty="0">
              <a:latin typeface="Helvetica Light"/>
              <a:cs typeface="Helvetica Light"/>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sp>
        <p:nvSpPr>
          <p:cNvPr id="10" name="Title 9"/>
          <p:cNvSpPr>
            <a:spLocks noGrp="1"/>
          </p:cNvSpPr>
          <p:nvPr>
            <p:ph type="title"/>
          </p:nvPr>
        </p:nvSpPr>
        <p:spPr/>
        <p:txBody>
          <a:bodyPr/>
          <a:lstStyle/>
          <a:p>
            <a:r>
              <a:rPr lang="en-US" dirty="0" smtClean="0"/>
              <a:t>Hall of Shame!</a:t>
            </a:r>
            <a:endParaRPr lang="en-US" dirty="0"/>
          </a:p>
        </p:txBody>
      </p:sp>
    </p:spTree>
    <p:extLst>
      <p:ext uri="{BB962C8B-B14F-4D97-AF65-F5344CB8AC3E}">
        <p14:creationId xmlns:p14="http://schemas.microsoft.com/office/powerpoint/2010/main" val="13971112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82176" y="82176"/>
            <a:ext cx="8979648" cy="984624"/>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50177" name="Rectangle 2"/>
          <p:cNvSpPr>
            <a:spLocks noGrp="1" noChangeArrowheads="1"/>
          </p:cNvSpPr>
          <p:nvPr>
            <p:ph type="title"/>
          </p:nvPr>
        </p:nvSpPr>
        <p:spPr/>
        <p:txBody>
          <a:bodyPr/>
          <a:lstStyle/>
          <a:p>
            <a:pPr eaLnBrk="1" hangingPunct="1"/>
            <a:r>
              <a:rPr lang="en-US" smtClean="0">
                <a:ea typeface="ＭＳ Ｐゴシック" pitchFamily="34" charset="-128"/>
              </a:rPr>
              <a:t>Small Multiples</a:t>
            </a:r>
          </a:p>
        </p:txBody>
      </p:sp>
      <p:sp>
        <p:nvSpPr>
          <p:cNvPr id="50178" name="Rectangle 3"/>
          <p:cNvSpPr>
            <a:spLocks noGrp="1" noChangeArrowheads="1"/>
          </p:cNvSpPr>
          <p:nvPr>
            <p:ph idx="1"/>
          </p:nvPr>
        </p:nvSpPr>
        <p:spPr>
          <a:xfrm>
            <a:off x="228600" y="1905000"/>
            <a:ext cx="8991600" cy="4419600"/>
          </a:xfrm>
        </p:spPr>
        <p:txBody>
          <a:bodyPr/>
          <a:lstStyle/>
          <a:p>
            <a:pPr eaLnBrk="1" hangingPunct="1"/>
            <a:r>
              <a:rPr lang="en-US" dirty="0" smtClean="0">
                <a:solidFill>
                  <a:schemeClr val="bg2"/>
                </a:solidFill>
                <a:ea typeface="ＭＳ Ｐゴシック" pitchFamily="34" charset="-128"/>
              </a:rPr>
              <a:t>Economy of line</a:t>
            </a:r>
          </a:p>
          <a:p>
            <a:pPr eaLnBrk="1" hangingPunct="1"/>
            <a:r>
              <a:rPr lang="en-US" dirty="0" smtClean="0">
                <a:solidFill>
                  <a:schemeClr val="bg2"/>
                </a:solidFill>
                <a:ea typeface="ＭＳ Ｐゴシック" pitchFamily="34" charset="-128"/>
              </a:rPr>
              <a:t>Similarities enable us to notice differences</a:t>
            </a:r>
          </a:p>
        </p:txBody>
      </p:sp>
      <p:sp>
        <p:nvSpPr>
          <p:cNvPr id="18" name="Date Placeholder 3"/>
          <p:cNvSpPr>
            <a:spLocks noGrp="1"/>
          </p:cNvSpPr>
          <p:nvPr>
            <p:ph type="dt" sz="half" idx="10"/>
          </p:nvPr>
        </p:nvSpPr>
        <p:spPr/>
        <p:txBody>
          <a:bodyPr/>
          <a:lstStyle/>
          <a:p>
            <a:pPr>
              <a:defRPr/>
            </a:pPr>
            <a:r>
              <a:rPr lang="en-US" smtClean="0"/>
              <a:t>Autumn 2014</a:t>
            </a:r>
            <a:endParaRPr lang="en-US" dirty="0"/>
          </a:p>
        </p:txBody>
      </p:sp>
      <p:sp>
        <p:nvSpPr>
          <p:cNvPr id="19"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20" name="Slide Number Placeholder 5"/>
          <p:cNvSpPr>
            <a:spLocks noGrp="1"/>
          </p:cNvSpPr>
          <p:nvPr>
            <p:ph type="sldNum" sz="quarter" idx="12"/>
          </p:nvPr>
        </p:nvSpPr>
        <p:spPr/>
        <p:txBody>
          <a:bodyPr/>
          <a:lstStyle/>
          <a:p>
            <a:pPr>
              <a:defRPr/>
            </a:pPr>
            <a:fld id="{D71D7C31-5DB5-47AD-AB94-4B6B5EAB431F}" type="slidenum">
              <a:rPr lang="en-US" smtClean="0"/>
              <a:pPr>
                <a:defRPr/>
              </a:pPr>
              <a:t>30</a:t>
            </a:fld>
            <a:endParaRPr lang="en-US" dirty="0"/>
          </a:p>
        </p:txBody>
      </p:sp>
      <p:sp>
        <p:nvSpPr>
          <p:cNvPr id="50179" name="Text Box 6"/>
          <p:cNvSpPr txBox="1">
            <a:spLocks noChangeArrowheads="1"/>
          </p:cNvSpPr>
          <p:nvPr/>
        </p:nvSpPr>
        <p:spPr bwMode="auto">
          <a:xfrm>
            <a:off x="0" y="3505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
        <p:nvSpPr>
          <p:cNvPr id="2" name="TextBox 1"/>
          <p:cNvSpPr txBox="1"/>
          <p:nvPr/>
        </p:nvSpPr>
        <p:spPr>
          <a:xfrm>
            <a:off x="228600" y="6019800"/>
            <a:ext cx="8458200" cy="338554"/>
          </a:xfrm>
          <a:prstGeom prst="rect">
            <a:avLst/>
          </a:prstGeom>
          <a:noFill/>
        </p:spPr>
        <p:txBody>
          <a:bodyPr wrap="square" rtlCol="0">
            <a:spAutoFit/>
          </a:bodyPr>
          <a:lstStyle/>
          <a:p>
            <a:pPr>
              <a:buNone/>
            </a:pPr>
            <a:r>
              <a:rPr lang="en-US" sz="1600" dirty="0" smtClean="0">
                <a:solidFill>
                  <a:schemeClr val="accent5"/>
                </a:solidFill>
              </a:rPr>
              <a:t>Images from Edward </a:t>
            </a:r>
            <a:r>
              <a:rPr lang="en-US" sz="1600" dirty="0" err="1" smtClean="0">
                <a:solidFill>
                  <a:schemeClr val="accent5"/>
                </a:solidFill>
              </a:rPr>
              <a:t>Tufte’s</a:t>
            </a:r>
            <a:r>
              <a:rPr lang="en-US" sz="1600" dirty="0" smtClean="0">
                <a:solidFill>
                  <a:schemeClr val="accent5"/>
                </a:solidFill>
              </a:rPr>
              <a:t> </a:t>
            </a:r>
            <a:r>
              <a:rPr lang="en-US" sz="1600" i="1" dirty="0" smtClean="0">
                <a:solidFill>
                  <a:schemeClr val="accent5"/>
                </a:solidFill>
              </a:rPr>
              <a:t>Envisioning Information</a:t>
            </a:r>
            <a:endParaRPr lang="en-US" sz="1600" i="1" dirty="0">
              <a:solidFill>
                <a:schemeClr val="accent5"/>
              </a:solidFill>
            </a:endParaRP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381001" y="0"/>
            <a:ext cx="8763000" cy="1143000"/>
          </a:xfrm>
        </p:spPr>
        <p:txBody>
          <a:bodyPr/>
          <a:lstStyle/>
          <a:p>
            <a:pPr eaLnBrk="1" hangingPunct="1"/>
            <a:r>
              <a:rPr lang="en-US" dirty="0" smtClean="0">
                <a:ea typeface="ＭＳ Ｐゴシック" pitchFamily="34" charset="-128"/>
              </a:rPr>
              <a:t>International Women’</a:t>
            </a:r>
            <a:r>
              <a:rPr lang="en-US" altLang="ja-JP" dirty="0" smtClean="0">
                <a:ea typeface="ＭＳ Ｐゴシック" pitchFamily="34" charset="-128"/>
              </a:rPr>
              <a:t>s Day</a:t>
            </a:r>
            <a:endParaRPr lang="en-US" dirty="0" smtClean="0">
              <a:ea typeface="ＭＳ Ｐゴシック" pitchFamily="34" charset="-128"/>
            </a:endParaRPr>
          </a:p>
        </p:txBody>
      </p:sp>
      <p:pic>
        <p:nvPicPr>
          <p:cNvPr id="52226" name="Picture 4" descr="womensday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1487" y="1362075"/>
            <a:ext cx="2962275" cy="4114800"/>
          </a:xfrm>
          <a:noFill/>
        </p:spPr>
      </p:pic>
      <p:sp>
        <p:nvSpPr>
          <p:cNvPr id="2" name="Date Placeholder 1"/>
          <p:cNvSpPr>
            <a:spLocks noGrp="1"/>
          </p:cNvSpPr>
          <p:nvPr>
            <p:ph type="dt" sz="half" idx="10"/>
          </p:nvPr>
        </p:nvSpPr>
        <p:spPr/>
        <p:txBody>
          <a:bodyPr/>
          <a:lstStyle/>
          <a:p>
            <a:pPr>
              <a:buFontTx/>
              <a:buNone/>
              <a:defRPr/>
            </a:pPr>
            <a:r>
              <a:rPr lang="en-US" smtClean="0"/>
              <a:t>Autumn 2014</a:t>
            </a:r>
            <a:endParaRPr lang="en-US" dirty="0"/>
          </a:p>
        </p:txBody>
      </p:sp>
      <p:sp>
        <p:nvSpPr>
          <p:cNvPr id="3" name="Footer Placeholder 2"/>
          <p:cNvSpPr>
            <a:spLocks noGrp="1"/>
          </p:cNvSpPr>
          <p:nvPr>
            <p:ph type="ftr" sz="quarter" idx="11"/>
          </p:nvPr>
        </p:nvSpPr>
        <p:spPr>
          <a:xfrm>
            <a:off x="1909394" y="6553200"/>
            <a:ext cx="6239612" cy="457200"/>
          </a:xfrm>
          <a:prstGeom prst="rect">
            <a:avLst/>
          </a:prstGeom>
        </p:spPr>
        <p:txBody>
          <a:bodyPr/>
          <a:lstStyle/>
          <a:p>
            <a:pPr>
              <a:buFontTx/>
              <a:buNone/>
              <a:defRPr/>
            </a:pPr>
            <a:r>
              <a:rPr lang="en-US" smtClean="0"/>
              <a:t>HCI+D: User Interface Design, Prototyping, &amp; Evaluation</a:t>
            </a:r>
            <a:endParaRPr lang="en-US" dirty="0"/>
          </a:p>
        </p:txBody>
      </p:sp>
      <p:sp>
        <p:nvSpPr>
          <p:cNvPr id="4" name="Slide Number Placeholder 3"/>
          <p:cNvSpPr>
            <a:spLocks noGrp="1"/>
          </p:cNvSpPr>
          <p:nvPr>
            <p:ph type="sldNum" sz="quarter" idx="12"/>
          </p:nvPr>
        </p:nvSpPr>
        <p:spPr>
          <a:xfrm>
            <a:off x="8153400" y="6553201"/>
            <a:ext cx="990600" cy="457200"/>
          </a:xfrm>
          <a:prstGeom prst="rect">
            <a:avLst/>
          </a:prstGeom>
        </p:spPr>
        <p:txBody>
          <a:bodyPr/>
          <a:lstStyle/>
          <a:p>
            <a:pPr>
              <a:buFontTx/>
              <a:buNone/>
            </a:pPr>
            <a:fld id="{E68C1138-D693-4036-8896-63830932DBC8}" type="slidenum">
              <a:rPr lang="en-US" smtClean="0"/>
              <a:pPr>
                <a:buFontTx/>
                <a:buNone/>
              </a:pPr>
              <a:t>31</a:t>
            </a:fld>
            <a:endParaRPr lang="en-US" dirty="0"/>
          </a:p>
        </p:txBody>
      </p:sp>
      <p:pic>
        <p:nvPicPr>
          <p:cNvPr id="52227" name="Picture 6" descr="womens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587" y="1333500"/>
            <a:ext cx="19542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8"/>
          <p:cNvSpPr txBox="1">
            <a:spLocks noChangeArrowheads="1"/>
          </p:cNvSpPr>
          <p:nvPr/>
        </p:nvSpPr>
        <p:spPr bwMode="auto">
          <a:xfrm>
            <a:off x="5105400" y="5600700"/>
            <a:ext cx="3733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a:solidFill>
                  <a:schemeClr val="tx1"/>
                </a:solidFill>
                <a:latin typeface="+mn-lt"/>
              </a:rPr>
              <a:t>Diaz, Estela   1974 </a:t>
            </a:r>
            <a:br>
              <a:rPr lang="en-US" sz="1600" b="0">
                <a:solidFill>
                  <a:schemeClr val="tx1"/>
                </a:solidFill>
                <a:latin typeface="+mn-lt"/>
              </a:rPr>
            </a:br>
            <a:r>
              <a:rPr lang="en-US" sz="1600" b="0">
                <a:solidFill>
                  <a:schemeClr val="tx1"/>
                </a:solidFill>
                <a:latin typeface="+mn-lt"/>
              </a:rPr>
              <a:t>March 8 - International Women</a:t>
            </a:r>
            <a:r>
              <a:rPr lang="ja-JP" altLang="en-US" sz="1600" b="0">
                <a:solidFill>
                  <a:schemeClr val="tx1"/>
                </a:solidFill>
                <a:latin typeface="+mn-lt"/>
              </a:rPr>
              <a:t>’</a:t>
            </a:r>
            <a:r>
              <a:rPr lang="en-US" altLang="ja-JP" sz="1600" b="0">
                <a:solidFill>
                  <a:schemeClr val="tx1"/>
                </a:solidFill>
                <a:latin typeface="+mn-lt"/>
              </a:rPr>
              <a:t>s Day </a:t>
            </a:r>
            <a:br>
              <a:rPr lang="en-US" altLang="ja-JP" sz="1600" b="0">
                <a:solidFill>
                  <a:schemeClr val="tx1"/>
                </a:solidFill>
                <a:latin typeface="+mn-lt"/>
              </a:rPr>
            </a:br>
            <a:endParaRPr lang="en-US" sz="1600" b="0">
              <a:solidFill>
                <a:schemeClr val="tx1"/>
              </a:solidFill>
              <a:latin typeface="+mn-lt"/>
            </a:endParaRPr>
          </a:p>
        </p:txBody>
      </p:sp>
      <p:sp>
        <p:nvSpPr>
          <p:cNvPr id="52229" name="Text Box 9"/>
          <p:cNvSpPr txBox="1">
            <a:spLocks noChangeArrowheads="1"/>
          </p:cNvSpPr>
          <p:nvPr/>
        </p:nvSpPr>
        <p:spPr bwMode="auto">
          <a:xfrm>
            <a:off x="381000" y="5576888"/>
            <a:ext cx="3627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a:t>
            </a:r>
            <a:r>
              <a:rPr lang="en-US" sz="1600" b="0" dirty="0" err="1">
                <a:solidFill>
                  <a:schemeClr val="tx1"/>
                </a:solidFill>
                <a:latin typeface="+mn-lt"/>
              </a:rPr>
              <a:t>Heriberto</a:t>
            </a:r>
            <a:r>
              <a:rPr lang="en-US" sz="1600" b="0" dirty="0">
                <a:solidFill>
                  <a:schemeClr val="tx1"/>
                </a:solidFill>
                <a:latin typeface="+mn-lt"/>
              </a:rPr>
              <a:t>  1971</a:t>
            </a:r>
            <a:br>
              <a:rPr lang="en-US" sz="1600" b="0" dirty="0">
                <a:solidFill>
                  <a:schemeClr val="tx1"/>
                </a:solidFill>
                <a:latin typeface="+mn-lt"/>
              </a:rPr>
            </a:br>
            <a:r>
              <a:rPr lang="en-US" sz="1600" b="0" dirty="0">
                <a:solidFill>
                  <a:schemeClr val="tx1"/>
                </a:solidFill>
                <a:latin typeface="+mn-lt"/>
              </a:rPr>
              <a:t>March 8 - International Women</a:t>
            </a:r>
            <a:r>
              <a:rPr lang="ja-JP" altLang="en-US" sz="1600" b="0" dirty="0">
                <a:solidFill>
                  <a:schemeClr val="tx1"/>
                </a:solidFill>
                <a:latin typeface="+mn-lt"/>
              </a:rPr>
              <a:t>’</a:t>
            </a:r>
            <a:r>
              <a:rPr lang="en-US" altLang="ja-JP" sz="1600" b="0" dirty="0">
                <a:solidFill>
                  <a:schemeClr val="tx1"/>
                </a:solidFill>
                <a:latin typeface="+mn-lt"/>
              </a:rPr>
              <a:t>s </a:t>
            </a:r>
            <a:r>
              <a:rPr lang="en-US" altLang="ja-JP" sz="1600" b="0" dirty="0" smtClean="0">
                <a:solidFill>
                  <a:schemeClr val="tx1"/>
                </a:solidFill>
                <a:latin typeface="+mn-lt"/>
              </a:rPr>
              <a:t>Day</a:t>
            </a:r>
            <a:endParaRPr lang="en-US" sz="1600" b="0" dirty="0">
              <a:solidFill>
                <a:schemeClr val="tx1"/>
              </a:solidFill>
              <a:latin typeface="+mn-lt"/>
            </a:endParaRPr>
          </a:p>
        </p:txBody>
      </p:sp>
      <p:sp>
        <p:nvSpPr>
          <p:cNvPr id="52230" name="Text Box 10"/>
          <p:cNvSpPr txBox="1">
            <a:spLocks noChangeArrowheads="1"/>
          </p:cNvSpPr>
          <p:nvPr/>
        </p:nvSpPr>
        <p:spPr bwMode="auto">
          <a:xfrm>
            <a:off x="381000" y="838200"/>
            <a:ext cx="37941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395287" y="6248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400" b="0" dirty="0">
                <a:solidFill>
                  <a:schemeClr val="tx1"/>
                </a:solidFill>
              </a:rPr>
              <a:t>Cuban Poster Art Gallery, http:///www.sims.berkeley.edu/~lcush/GenCat.html/</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5" name="Title 1"/>
          <p:cNvSpPr txBox="1">
            <a:spLocks/>
          </p:cNvSpPr>
          <p:nvPr/>
        </p:nvSpPr>
        <p:spPr>
          <a:xfrm>
            <a:off x="340885" y="242137"/>
            <a:ext cx="8664575" cy="1143000"/>
          </a:xfrm>
          <a:prstGeom prst="rect">
            <a:avLst/>
          </a:prstGeom>
        </p:spPr>
        <p:txBody>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3600" dirty="0" smtClean="0"/>
              <a:t>Proximity and Small Multiples in use </a:t>
            </a:r>
            <a:endParaRPr lang="en-US" sz="3600" dirty="0"/>
          </a:p>
        </p:txBody>
      </p:sp>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smtClean="0">
                <a:latin typeface="Helvetica Light"/>
                <a:cs typeface="Helvetica Light"/>
              </a:rPr>
              <a:t>Today Weather</a:t>
            </a:r>
            <a:r>
              <a:rPr lang="en-US" sz="3200" dirty="0">
                <a:latin typeface="Helvetica Light"/>
                <a:cs typeface="Helvetica Light"/>
              </a:rPr>
              <a:t> </a:t>
            </a:r>
            <a:r>
              <a:rPr lang="en-US" sz="3200" dirty="0" smtClean="0">
                <a:latin typeface="Helvetica Light"/>
                <a:cs typeface="Helvetica Light"/>
              </a:rPr>
              <a:t> </a:t>
            </a:r>
            <a:br>
              <a:rPr lang="en-US" sz="3200" dirty="0" smtClean="0">
                <a:latin typeface="Helvetica Light"/>
                <a:cs typeface="Helvetica Light"/>
              </a:rPr>
            </a:br>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sp>
        <p:nvSpPr>
          <p:cNvPr id="6" name="Date Placeholder 5"/>
          <p:cNvSpPr>
            <a:spLocks noGrp="1"/>
          </p:cNvSpPr>
          <p:nvPr>
            <p:ph type="dt" sz="half" idx="10"/>
          </p:nvPr>
        </p:nvSpPr>
        <p:spPr/>
        <p:txBody>
          <a:bodyPr/>
          <a:lstStyle/>
          <a:p>
            <a:pPr>
              <a:defRPr/>
            </a:pPr>
            <a:r>
              <a:rPr lang="en-US" smtClean="0"/>
              <a:t>Autumn 2014</a:t>
            </a:r>
            <a:endParaRPr lang="en-US" dirty="0"/>
          </a:p>
        </p:txBody>
      </p:sp>
      <p:sp>
        <p:nvSpPr>
          <p:cNvPr id="7" name="Footer Placeholder 6"/>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8" name="Slide Number Placeholder 7"/>
          <p:cNvSpPr>
            <a:spLocks noGrp="1"/>
          </p:cNvSpPr>
          <p:nvPr>
            <p:ph type="sldNum" sz="quarter" idx="12"/>
          </p:nvPr>
        </p:nvSpPr>
        <p:spPr/>
        <p:txBody>
          <a:bodyPr/>
          <a:lstStyle/>
          <a:p>
            <a:fld id="{F2949DCA-4B18-234C-AD4E-11144FC20355}" type="slidenum">
              <a:rPr lang="en-US" smtClean="0"/>
              <a:pPr/>
              <a:t>32</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5" name="Title 1"/>
          <p:cNvSpPr txBox="1">
            <a:spLocks/>
          </p:cNvSpPr>
          <p:nvPr/>
        </p:nvSpPr>
        <p:spPr>
          <a:xfrm>
            <a:off x="340885" y="242137"/>
            <a:ext cx="8664575" cy="1143000"/>
          </a:xfrm>
          <a:prstGeom prst="rect">
            <a:avLst/>
          </a:prstGeom>
        </p:spPr>
        <p:txBody>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3600" dirty="0"/>
              <a:t>Proximity and Small Multiples in use </a:t>
            </a:r>
          </a:p>
        </p:txBody>
      </p:sp>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smtClean="0">
                <a:latin typeface="Helvetica Light"/>
                <a:cs typeface="Helvetica Light"/>
              </a:rPr>
              <a:t>Today Weather</a:t>
            </a:r>
            <a:r>
              <a:rPr lang="en-US" sz="3200" dirty="0">
                <a:latin typeface="Helvetica Light"/>
                <a:cs typeface="Helvetica Light"/>
              </a:rPr>
              <a:t> </a:t>
            </a:r>
            <a:r>
              <a:rPr lang="en-US" sz="3200" dirty="0" smtClean="0">
                <a:latin typeface="Helvetica Light"/>
                <a:cs typeface="Helvetica Light"/>
              </a:rPr>
              <a:t> </a:t>
            </a:r>
            <a:br>
              <a:rPr lang="en-US" sz="3200" dirty="0" smtClean="0">
                <a:latin typeface="Helvetica Light"/>
                <a:cs typeface="Helvetica Light"/>
              </a:rPr>
            </a:br>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grpSp>
        <p:nvGrpSpPr>
          <p:cNvPr id="24" name="Group 23"/>
          <p:cNvGrpSpPr/>
          <p:nvPr/>
        </p:nvGrpSpPr>
        <p:grpSpPr>
          <a:xfrm>
            <a:off x="452813" y="2244829"/>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6" name="Date Placeholder 5"/>
          <p:cNvSpPr>
            <a:spLocks noGrp="1"/>
          </p:cNvSpPr>
          <p:nvPr>
            <p:ph type="dt" sz="half" idx="10"/>
          </p:nvPr>
        </p:nvSpPr>
        <p:spPr/>
        <p:txBody>
          <a:bodyPr/>
          <a:lstStyle/>
          <a:p>
            <a:pPr>
              <a:defRPr/>
            </a:pPr>
            <a:r>
              <a:rPr lang="en-US" smtClean="0"/>
              <a:t>Autumn 2014</a:t>
            </a:r>
            <a:endParaRPr lang="en-US" dirty="0"/>
          </a:p>
        </p:txBody>
      </p:sp>
      <p:sp>
        <p:nvSpPr>
          <p:cNvPr id="7" name="Footer Placeholder 6"/>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8" name="Slide Number Placeholder 7"/>
          <p:cNvSpPr>
            <a:spLocks noGrp="1"/>
          </p:cNvSpPr>
          <p:nvPr>
            <p:ph type="sldNum" sz="quarter" idx="12"/>
          </p:nvPr>
        </p:nvSpPr>
        <p:spPr/>
        <p:txBody>
          <a:bodyPr/>
          <a:lstStyle/>
          <a:p>
            <a:fld id="{F2949DCA-4B18-234C-AD4E-11144FC20355}" type="slidenum">
              <a:rPr lang="en-US" smtClean="0"/>
              <a:pPr/>
              <a:t>33</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5" name="Title 1"/>
          <p:cNvSpPr txBox="1">
            <a:spLocks/>
          </p:cNvSpPr>
          <p:nvPr/>
        </p:nvSpPr>
        <p:spPr>
          <a:xfrm>
            <a:off x="340885" y="242137"/>
            <a:ext cx="8664575" cy="1143000"/>
          </a:xfrm>
          <a:prstGeom prst="rect">
            <a:avLst/>
          </a:prstGeom>
        </p:spPr>
        <p:txBody>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3600" dirty="0"/>
              <a:t>Proximity and Small Multiples in use </a:t>
            </a:r>
          </a:p>
        </p:txBody>
      </p:sp>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smtClean="0">
                <a:latin typeface="Helvetica Light"/>
                <a:cs typeface="Helvetica Light"/>
              </a:rPr>
              <a:t>Today Weather</a:t>
            </a:r>
            <a:r>
              <a:rPr lang="en-US" sz="3200" dirty="0">
                <a:latin typeface="Helvetica Light"/>
                <a:cs typeface="Helvetica Light"/>
              </a:rPr>
              <a:t> </a:t>
            </a:r>
            <a:r>
              <a:rPr lang="en-US" sz="3200" dirty="0" smtClean="0">
                <a:latin typeface="Helvetica Light"/>
                <a:cs typeface="Helvetica Light"/>
              </a:rPr>
              <a:t> </a:t>
            </a:r>
            <a:br>
              <a:rPr lang="en-US" sz="3200" dirty="0" smtClean="0">
                <a:latin typeface="Helvetica Light"/>
                <a:cs typeface="Helvetica Light"/>
              </a:rPr>
            </a:br>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grpSp>
        <p:nvGrpSpPr>
          <p:cNvPr id="24" name="Group 23"/>
          <p:cNvGrpSpPr/>
          <p:nvPr/>
        </p:nvGrpSpPr>
        <p:grpSpPr>
          <a:xfrm>
            <a:off x="452813" y="2303445"/>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6" name="Date Placeholder 5"/>
          <p:cNvSpPr>
            <a:spLocks noGrp="1"/>
          </p:cNvSpPr>
          <p:nvPr>
            <p:ph type="dt" sz="half" idx="10"/>
          </p:nvPr>
        </p:nvSpPr>
        <p:spPr/>
        <p:txBody>
          <a:bodyPr/>
          <a:lstStyle/>
          <a:p>
            <a:pPr>
              <a:defRPr/>
            </a:pPr>
            <a:r>
              <a:rPr lang="en-US" smtClean="0"/>
              <a:t>Autumn 2014</a:t>
            </a:r>
            <a:endParaRPr lang="en-US" dirty="0"/>
          </a:p>
        </p:txBody>
      </p:sp>
      <p:sp>
        <p:nvSpPr>
          <p:cNvPr id="7" name="Footer Placeholder 6"/>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8" name="Slide Number Placeholder 7"/>
          <p:cNvSpPr>
            <a:spLocks noGrp="1"/>
          </p:cNvSpPr>
          <p:nvPr>
            <p:ph type="sldNum" sz="quarter" idx="12"/>
          </p:nvPr>
        </p:nvSpPr>
        <p:spPr/>
        <p:txBody>
          <a:bodyPr/>
          <a:lstStyle/>
          <a:p>
            <a:fld id="{F2949DCA-4B18-234C-AD4E-11144FC20355}" type="slidenum">
              <a:rPr lang="en-US" smtClean="0"/>
              <a:pPr/>
              <a:t>34</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blank / white space as an object</a:t>
            </a:r>
            <a:endParaRPr lang="en-US" dirty="0"/>
          </a:p>
        </p:txBody>
      </p:sp>
      <p:sp>
        <p:nvSpPr>
          <p:cNvPr id="3" name="Content Placeholder 2"/>
          <p:cNvSpPr>
            <a:spLocks noGrp="1"/>
          </p:cNvSpPr>
          <p:nvPr>
            <p:ph idx="1"/>
          </p:nvPr>
        </p:nvSpPr>
        <p:spPr>
          <a:xfrm>
            <a:off x="685800" y="906583"/>
            <a:ext cx="7772400" cy="5326186"/>
          </a:xfrm>
        </p:spPr>
        <p:txBody>
          <a:bodyPr/>
          <a:lstStyle/>
          <a:p>
            <a:pPr marL="0" indent="0">
              <a:buNone/>
            </a:pPr>
            <a:endParaRPr lang="en-US" dirty="0" smtClean="0"/>
          </a:p>
          <a:p>
            <a:r>
              <a:rPr lang="en-US" dirty="0" smtClean="0"/>
              <a:t>White space can be used to suggest importance or prestige</a:t>
            </a:r>
          </a:p>
          <a:p>
            <a:endParaRPr lang="en-US" dirty="0"/>
          </a:p>
          <a:p>
            <a:r>
              <a:rPr lang="en-US" dirty="0" smtClean="0"/>
              <a:t>The more space around a group, the more valuable it should be for the user</a:t>
            </a:r>
          </a:p>
          <a:p>
            <a:endParaRPr lang="en-US" dirty="0" smtClean="0"/>
          </a:p>
          <a:p>
            <a:r>
              <a:rPr lang="en-US" dirty="0" smtClean="0"/>
              <a:t>Think of whitespace as an “element” so as to consider its positioning</a:t>
            </a:r>
            <a:endParaRPr lang="en-US"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35</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0380"/>
            <a:ext cx="9144000" cy="6908380"/>
          </a:xfrm>
          <a:prstGeom prst="rect">
            <a:avLst/>
          </a:prstGeom>
        </p:spPr>
      </p:pic>
      <p:sp>
        <p:nvSpPr>
          <p:cNvPr id="3" name="Rectangle 2"/>
          <p:cNvSpPr/>
          <p:nvPr/>
        </p:nvSpPr>
        <p:spPr>
          <a:xfrm>
            <a:off x="6915007" y="1175"/>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36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smtClean="0">
                  <a:latin typeface="Helvetica"/>
                  <a:cs typeface="Helvetica"/>
                </a:rPr>
                <a:t>White Space = Value</a:t>
              </a:r>
              <a:endParaRPr lang="en-US" sz="2000" dirty="0">
                <a:latin typeface="Helvetica"/>
                <a:cs typeface="Helvetica"/>
              </a:endParaRPr>
            </a:p>
          </p:txBody>
        </p:sp>
      </p:grpSp>
      <p:sp>
        <p:nvSpPr>
          <p:cNvPr id="8" name="Date Placeholder 7"/>
          <p:cNvSpPr>
            <a:spLocks noGrp="1"/>
          </p:cNvSpPr>
          <p:nvPr>
            <p:ph type="dt" sz="half" idx="10"/>
          </p:nvPr>
        </p:nvSpPr>
        <p:spPr/>
        <p:txBody>
          <a:bodyPr/>
          <a:lstStyle/>
          <a:p>
            <a:pPr>
              <a:defRPr/>
            </a:pPr>
            <a:r>
              <a:rPr lang="en-US" smtClean="0"/>
              <a:t>Autumn 2014</a:t>
            </a:r>
            <a:endParaRPr lang="en-US" dirty="0"/>
          </a:p>
        </p:txBody>
      </p:sp>
      <p:sp>
        <p:nvSpPr>
          <p:cNvPr id="9" name="Footer Placeholder 8"/>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36</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501"/>
            <a:ext cx="9144000" cy="6065499"/>
          </a:xfrm>
          <a:prstGeom prst="rect">
            <a:avLst/>
          </a:prstGeom>
        </p:spPr>
      </p:pic>
      <p:sp>
        <p:nvSpPr>
          <p:cNvPr id="3" name="Title 1"/>
          <p:cNvSpPr txBox="1">
            <a:spLocks/>
          </p:cNvSpPr>
          <p:nvPr/>
        </p:nvSpPr>
        <p:spPr>
          <a:xfrm>
            <a:off x="0" y="58614"/>
            <a:ext cx="9143999" cy="1143000"/>
          </a:xfrm>
          <a:prstGeom prst="rect">
            <a:avLst/>
          </a:prstGeom>
        </p:spPr>
        <p:txBody>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dirty="0" smtClean="0"/>
              <a:t>What are the important things here?</a:t>
            </a:r>
            <a:endParaRPr lang="en-US"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6" name="Slide Number Placeholder 5"/>
          <p:cNvSpPr>
            <a:spLocks noGrp="1"/>
          </p:cNvSpPr>
          <p:nvPr>
            <p:ph type="sldNum" sz="quarter" idx="12"/>
          </p:nvPr>
        </p:nvSpPr>
        <p:spPr/>
        <p:txBody>
          <a:bodyPr/>
          <a:lstStyle/>
          <a:p>
            <a:fld id="{F2949DCA-4B18-234C-AD4E-11144FC20355}" type="slidenum">
              <a:rPr lang="en-US" smtClean="0"/>
              <a:pPr/>
              <a:t>37</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smtClean="0">
                <a:ea typeface="ＭＳ Ｐゴシック" pitchFamily="34" charset="-128"/>
              </a:rPr>
              <a:t>Jan </a:t>
            </a:r>
            <a:r>
              <a:rPr lang="en-US" dirty="0" err="1" smtClean="0">
                <a:ea typeface="ＭＳ Ｐゴシック" pitchFamily="34" charset="-128"/>
              </a:rPr>
              <a:t>Tschichold’</a:t>
            </a:r>
            <a:r>
              <a:rPr lang="en-US" altLang="ja-JP" dirty="0" err="1" smtClean="0">
                <a:ea typeface="ＭＳ Ｐゴシック" pitchFamily="34" charset="-128"/>
              </a:rPr>
              <a:t>s</a:t>
            </a:r>
            <a:r>
              <a:rPr lang="en-US" altLang="ja-JP" dirty="0" smtClean="0">
                <a:ea typeface="ＭＳ Ｐゴシック" pitchFamily="34" charset="-128"/>
              </a:rPr>
              <a:t> Revolution</a:t>
            </a:r>
            <a:endParaRPr lang="en-US" dirty="0" smtClean="0">
              <a:ea typeface="ＭＳ Ｐゴシック" pitchFamily="34" charset="-128"/>
            </a:endParaRPr>
          </a:p>
        </p:txBody>
      </p:sp>
      <p:sp>
        <p:nvSpPr>
          <p:cNvPr id="56322" name="Rectangle 3"/>
          <p:cNvSpPr>
            <a:spLocks noGrp="1" noChangeArrowheads="1"/>
          </p:cNvSpPr>
          <p:nvPr>
            <p:ph idx="1"/>
          </p:nvPr>
        </p:nvSpPr>
        <p:spPr>
          <a:xfrm>
            <a:off x="685800" y="1295400"/>
            <a:ext cx="7772400" cy="889000"/>
          </a:xfrm>
        </p:spPr>
        <p:txBody>
          <a:bodyPr/>
          <a:lstStyle/>
          <a:p>
            <a:pPr marL="0" indent="0" eaLnBrk="1" hangingPunct="1">
              <a:buNone/>
            </a:pPr>
            <a:r>
              <a:rPr lang="en-US" dirty="0" smtClean="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Autumn 2014</a:t>
            </a:r>
            <a:endParaRPr lang="en-US" dirty="0"/>
          </a:p>
        </p:txBody>
      </p:sp>
      <p:sp>
        <p:nvSpPr>
          <p:cNvPr id="10"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HCI+D: User Interface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38</a:t>
            </a:fld>
            <a:endParaRPr lang="en-US" dirty="0"/>
          </a:p>
        </p:txBody>
      </p:sp>
      <p:pic>
        <p:nvPicPr>
          <p:cNvPr id="56323" name="Picture 4" descr="bauhaus02"/>
          <p:cNvPicPr>
            <a:picLocks noChangeAspect="1" noChangeArrowheads="1"/>
          </p:cNvPicPr>
          <p:nvPr/>
        </p:nvPicPr>
        <p:blipFill>
          <a:blip r:embed="rId3">
            <a:extLst>
              <a:ext uri="{28A0092B-C50C-407E-A947-70E740481C1C}">
                <a14:useLocalDpi xmlns:a14="http://schemas.microsoft.com/office/drawing/2010/main" val="0"/>
              </a:ext>
            </a:extLst>
          </a:blip>
          <a:srcRect l="1563"/>
          <a:stretch>
            <a:fillRect/>
          </a:stretch>
        </p:blipFill>
        <p:spPr bwMode="auto">
          <a:xfrm>
            <a:off x="3505200" y="2209800"/>
            <a:ext cx="48006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09800"/>
            <a:ext cx="24415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8"/>
          <p:cNvSpPr txBox="1">
            <a:spLocks noChangeArrowheads="1"/>
          </p:cNvSpPr>
          <p:nvPr/>
        </p:nvSpPr>
        <p:spPr bwMode="auto">
          <a:xfrm>
            <a:off x="723900" y="5562600"/>
            <a:ext cx="259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3384550" y="5562600"/>
            <a:ext cx="259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smtClean="0">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Autumn 2014</a:t>
            </a:r>
            <a:endParaRPr lang="en-US" dirty="0"/>
          </a:p>
        </p:txBody>
      </p:sp>
      <p:sp>
        <p:nvSpPr>
          <p:cNvPr id="11"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HCI+D: User Interface Design, Prototyping, &amp; Evaluation</a:t>
            </a:r>
            <a:endParaRPr lang="en-US" dirty="0"/>
          </a:p>
        </p:txBody>
      </p:sp>
      <p:sp>
        <p:nvSpPr>
          <p:cNvPr id="13"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39</a:t>
            </a:fld>
            <a:endParaRPr lang="en-US" dirty="0"/>
          </a:p>
        </p:txBody>
      </p:sp>
      <p:sp>
        <p:nvSpPr>
          <p:cNvPr id="58370" name="Rectangle 14"/>
          <p:cNvSpPr>
            <a:spLocks noChangeArrowheads="1"/>
          </p:cNvSpPr>
          <p:nvPr/>
        </p:nvSpPr>
        <p:spPr bwMode="auto">
          <a:xfrm>
            <a:off x="685800" y="1143000"/>
            <a:ext cx="77724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US" dirty="0">
                <a:solidFill>
                  <a:schemeClr val="tx1"/>
                </a:solidFill>
                <a:latin typeface="Helvetica Light"/>
                <a:cs typeface="Helvetica Light"/>
              </a:rPr>
              <a:t>Typeface (Arial) </a:t>
            </a:r>
            <a:r>
              <a:rPr lang="en-US" dirty="0" err="1">
                <a:solidFill>
                  <a:schemeClr val="tx1"/>
                </a:solidFill>
                <a:latin typeface="Helvetica Light"/>
                <a:cs typeface="Helvetica Light"/>
              </a:rPr>
              <a:t>vs</a:t>
            </a:r>
            <a:r>
              <a:rPr lang="en-US" dirty="0">
                <a:solidFill>
                  <a:schemeClr val="tx1"/>
                </a:solidFill>
                <a:latin typeface="Helvetica Light"/>
                <a:cs typeface="Helvetica Light"/>
              </a:rPr>
              <a:t> Font (Arial Bold)</a:t>
            </a:r>
          </a:p>
          <a:p>
            <a:pPr marL="342900" indent="-342900"/>
            <a:r>
              <a:rPr lang="en-US" dirty="0">
                <a:solidFill>
                  <a:schemeClr val="tx1"/>
                </a:solidFill>
                <a:latin typeface="Helvetica Light"/>
                <a:cs typeface="Helvetica Light"/>
              </a:rPr>
              <a:t>Serifs: Structural details in letters that help the reader connect them</a:t>
            </a:r>
          </a:p>
        </p:txBody>
      </p:sp>
      <p:grpSp>
        <p:nvGrpSpPr>
          <p:cNvPr id="58371" name="Group 19"/>
          <p:cNvGrpSpPr>
            <a:grpSpLocks/>
          </p:cNvGrpSpPr>
          <p:nvPr/>
        </p:nvGrpSpPr>
        <p:grpSpPr bwMode="auto">
          <a:xfrm>
            <a:off x="685800" y="3062288"/>
            <a:ext cx="7772400" cy="3414712"/>
            <a:chOff x="432" y="2169"/>
            <a:chExt cx="4896" cy="2151"/>
          </a:xfrm>
        </p:grpSpPr>
        <p:pic>
          <p:nvPicPr>
            <p:cNvPr id="58375" name="Picture 16" descr="ty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685800" y="5867400"/>
            <a:ext cx="7774366"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963064"/>
            <a:ext cx="5172364" cy="438693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4144820" y="2063007"/>
            <a:ext cx="4191000" cy="4154984"/>
          </a:xfrm>
          <a:prstGeom prst="rect">
            <a:avLst/>
          </a:prstGeom>
          <a:noFill/>
        </p:spPr>
        <p:txBody>
          <a:bodyPr wrap="square" rtlCol="0">
            <a:spAutoFit/>
          </a:bodyPr>
          <a:lstStyle/>
          <a:p>
            <a:r>
              <a:rPr lang="en-US" sz="2600" b="1" i="1" dirty="0" smtClean="0">
                <a:latin typeface="Helvetica Light"/>
                <a:cs typeface="Helvetica Light"/>
              </a:rPr>
              <a:t>Possible Re-design</a:t>
            </a:r>
          </a:p>
          <a:p>
            <a:endParaRPr lang="en-US" sz="2600" dirty="0">
              <a:latin typeface="Helvetica Light"/>
              <a:cs typeface="Helvetica Light"/>
            </a:endParaRPr>
          </a:p>
          <a:p>
            <a:r>
              <a:rPr lang="en-US" sz="2600" dirty="0" smtClean="0">
                <a:latin typeface="Helvetica Light"/>
                <a:cs typeface="Helvetica Light"/>
              </a:rPr>
              <a:t>¼ of the controls</a:t>
            </a:r>
          </a:p>
          <a:p>
            <a:endParaRPr lang="en-US" sz="2600" dirty="0">
              <a:latin typeface="Helvetica Light"/>
              <a:cs typeface="Helvetica Light"/>
            </a:endParaRPr>
          </a:p>
          <a:p>
            <a:r>
              <a:rPr lang="en-US" sz="2600" dirty="0" smtClean="0">
                <a:latin typeface="Helvetica Light"/>
                <a:cs typeface="Helvetica Light"/>
              </a:rPr>
              <a:t>Saved space can be used for statistics</a:t>
            </a:r>
          </a:p>
          <a:p>
            <a:endParaRPr lang="en-US" sz="2600" dirty="0">
              <a:latin typeface="Helvetica Light"/>
              <a:cs typeface="Helvetica Light"/>
            </a:endParaRPr>
          </a:p>
          <a:p>
            <a:r>
              <a:rPr lang="en-US" sz="2800" dirty="0">
                <a:latin typeface="Helvetica Light"/>
                <a:cs typeface="Helvetica Light"/>
              </a:rPr>
              <a:t>Date and time can be recorded automatically</a:t>
            </a:r>
            <a:endParaRPr lang="en-US" sz="2600" dirty="0">
              <a:latin typeface="Helvetica Light"/>
              <a:cs typeface="Helvetica Light"/>
            </a:endParaRPr>
          </a:p>
          <a:p>
            <a:endParaRPr lang="en-US" sz="2600" dirty="0">
              <a:latin typeface="Helvetica Light"/>
              <a:cs typeface="Helvetica Light"/>
            </a:endParaRPr>
          </a:p>
        </p:txBody>
      </p:sp>
      <p:pic>
        <p:nvPicPr>
          <p:cNvPr id="10" name="Picture 9"/>
          <p:cNvPicPr>
            <a:picLocks noChangeAspect="1"/>
          </p:cNvPicPr>
          <p:nvPr/>
        </p:nvPicPr>
        <p:blipFill rotWithShape="1">
          <a:blip r:embed="rId2"/>
          <a:srcRect l="51825" t="9443" r="8781" b="1398"/>
          <a:stretch/>
        </p:blipFill>
        <p:spPr>
          <a:xfrm>
            <a:off x="152435" y="1593273"/>
            <a:ext cx="3289372" cy="4997310"/>
          </a:xfrm>
          <a:prstGeom prst="rect">
            <a:avLst/>
          </a:prstGeom>
        </p:spPr>
      </p:pic>
      <p:sp>
        <p:nvSpPr>
          <p:cNvPr id="5" name="Rectangle 4"/>
          <p:cNvSpPr/>
          <p:nvPr/>
        </p:nvSpPr>
        <p:spPr>
          <a:xfrm>
            <a:off x="4144820" y="5779616"/>
            <a:ext cx="4572000" cy="430887"/>
          </a:xfrm>
          <a:prstGeom prst="rect">
            <a:avLst/>
          </a:prstGeom>
        </p:spPr>
        <p:txBody>
          <a:bodyPr>
            <a:spAutoFit/>
          </a:bodyPr>
          <a:lstStyle/>
          <a:p>
            <a:r>
              <a:rPr lang="en-US" sz="1100" dirty="0" smtClean="0">
                <a:solidFill>
                  <a:schemeClr val="accent4"/>
                </a:solidFill>
                <a:latin typeface="Helvetica"/>
                <a:cs typeface="Helvetica"/>
              </a:rPr>
              <a:t>Source: </a:t>
            </a:r>
            <a:r>
              <a:rPr lang="en-US" sz="1100" dirty="0" err="1" smtClean="0">
                <a:solidFill>
                  <a:schemeClr val="accent4"/>
                </a:solidFill>
                <a:latin typeface="Helvetica"/>
                <a:cs typeface="Helvetica"/>
              </a:rPr>
              <a:t>smashingmagazine.com</a:t>
            </a:r>
            <a:r>
              <a:rPr lang="en-US" sz="1100" dirty="0">
                <a:solidFill>
                  <a:schemeClr val="accent4"/>
                </a:solidFill>
                <a:latin typeface="Helvetica"/>
                <a:cs typeface="Helvetica"/>
              </a:rPr>
              <a:t>/2009/07/21/</a:t>
            </a:r>
            <a:r>
              <a:rPr lang="en-US" sz="1100" dirty="0" err="1">
                <a:solidFill>
                  <a:schemeClr val="accent4"/>
                </a:solidFill>
                <a:latin typeface="Helvetica"/>
                <a:cs typeface="Helvetica"/>
              </a:rPr>
              <a:t>iphone</a:t>
            </a:r>
            <a:r>
              <a:rPr lang="en-US" sz="1100" dirty="0">
                <a:solidFill>
                  <a:schemeClr val="accent4"/>
                </a:solidFill>
                <a:latin typeface="Helvetica"/>
                <a:cs typeface="Helvetica"/>
              </a:rPr>
              <a:t>-apps-design-mistakes-overblown-visuals/</a:t>
            </a:r>
          </a:p>
        </p:txBody>
      </p:sp>
      <p:pic>
        <p:nvPicPr>
          <p:cNvPr id="11" name="Picture 10"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sp>
        <p:nvSpPr>
          <p:cNvPr id="12" name="Title 11"/>
          <p:cNvSpPr>
            <a:spLocks noGrp="1"/>
          </p:cNvSpPr>
          <p:nvPr>
            <p:ph type="title"/>
          </p:nvPr>
        </p:nvSpPr>
        <p:spPr/>
        <p:txBody>
          <a:bodyPr/>
          <a:lstStyle/>
          <a:p>
            <a:r>
              <a:rPr lang="en-US" dirty="0" smtClean="0"/>
              <a:t>Hall of Shame!</a:t>
            </a:r>
            <a:endParaRPr lang="en-US" dirty="0"/>
          </a:p>
        </p:txBody>
      </p:sp>
    </p:spTree>
    <p:extLst>
      <p:ext uri="{BB962C8B-B14F-4D97-AF65-F5344CB8AC3E}">
        <p14:creationId xmlns:p14="http://schemas.microsoft.com/office/powerpoint/2010/main" val="11851056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0417" name="Rectangle 2"/>
          <p:cNvSpPr>
            <a:spLocks noGrp="1" noChangeArrowheads="1"/>
          </p:cNvSpPr>
          <p:nvPr>
            <p:ph type="title"/>
          </p:nvPr>
        </p:nvSpPr>
        <p:spPr/>
        <p:txBody>
          <a:bodyPr/>
          <a:lstStyle/>
          <a:p>
            <a:pPr eaLnBrk="1" hangingPunct="1"/>
            <a:r>
              <a:rPr lang="en-US" smtClean="0">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Autumn 2014</a:t>
            </a:r>
            <a:endParaRPr lang="en-US" dirty="0"/>
          </a:p>
        </p:txBody>
      </p:sp>
      <p:sp>
        <p:nvSpPr>
          <p:cNvPr id="10"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HCI+D: User Interface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40</a:t>
            </a:fld>
            <a:endParaRPr lang="en-US" dirty="0"/>
          </a:p>
        </p:txBody>
      </p:sp>
      <p:sp>
        <p:nvSpPr>
          <p:cNvPr id="60418" name="Text Box 8"/>
          <p:cNvSpPr txBox="1">
            <a:spLocks noChangeArrowheads="1"/>
          </p:cNvSpPr>
          <p:nvPr/>
        </p:nvSpPr>
        <p:spPr bwMode="auto">
          <a:xfrm>
            <a:off x="381000" y="4876800"/>
            <a:ext cx="3657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4648200" y="4876800"/>
            <a:ext cx="3657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a:solidFill>
                  <a:schemeClr val="tx1"/>
                </a:solidFill>
              </a:rPr>
              <a:t>The same blocks, correctly arranged in the same type-area. </a:t>
            </a:r>
            <a:r>
              <a:rPr lang="en-US" sz="1700" b="0">
                <a:solidFill>
                  <a:schemeClr val="tx1"/>
                </a:solidFill>
              </a:rPr>
              <a:t>Constructive, meaningful, and economical</a:t>
            </a:r>
            <a:r>
              <a:rPr lang="en-US" sz="1700">
                <a:solidFill>
                  <a:schemeClr val="tx1"/>
                </a:solidFill>
              </a:rPr>
              <a:t> (= beautiful).</a:t>
            </a:r>
          </a:p>
        </p:txBody>
      </p:sp>
      <p:sp>
        <p:nvSpPr>
          <p:cNvPr id="60420" name="Text Box 11"/>
          <p:cNvSpPr txBox="1">
            <a:spLocks noChangeArrowheads="1"/>
          </p:cNvSpPr>
          <p:nvPr/>
        </p:nvSpPr>
        <p:spPr bwMode="auto">
          <a:xfrm>
            <a:off x="381000" y="838200"/>
            <a:ext cx="3581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846263"/>
            <a:ext cx="4114800" cy="28305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22" name="Picture 14" descr="symmetric"/>
          <p:cNvPicPr>
            <a:picLocks noChangeAspect="1" noChangeArrowheads="1"/>
          </p:cNvPicPr>
          <p:nvPr/>
        </p:nvPicPr>
        <p:blipFill>
          <a:blip r:embed="rId4" cstate="print">
            <a:extLst>
              <a:ext uri="{28A0092B-C50C-407E-A947-70E740481C1C}">
                <a14:useLocalDpi xmlns:a14="http://schemas.microsoft.com/office/drawing/2010/main" val="0"/>
              </a:ext>
            </a:extLst>
          </a:blip>
          <a:srcRect t="7416" b="5354"/>
          <a:stretch>
            <a:fillRect/>
          </a:stretch>
        </p:blipFill>
        <p:spPr bwMode="auto">
          <a:xfrm>
            <a:off x="304800" y="1828800"/>
            <a:ext cx="4114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r>
              <a:rPr lang="en-US" smtClean="0">
                <a:ea typeface="ＭＳ Ｐゴシック" pitchFamily="34" charset="-128"/>
              </a:rPr>
              <a:t>Grid Systems</a:t>
            </a:r>
          </a:p>
        </p:txBody>
      </p:sp>
      <p:sp>
        <p:nvSpPr>
          <p:cNvPr id="62466" name="Rectangle 3"/>
          <p:cNvSpPr>
            <a:spLocks noGrp="1" noChangeArrowheads="1"/>
          </p:cNvSpPr>
          <p:nvPr>
            <p:ph idx="1"/>
          </p:nvPr>
        </p:nvSpPr>
        <p:spPr>
          <a:xfrm>
            <a:off x="685800" y="1219200"/>
            <a:ext cx="7772400" cy="4114800"/>
          </a:xfrm>
        </p:spPr>
        <p:txBody>
          <a:bodyPr/>
          <a:lstStyle/>
          <a:p>
            <a:pPr eaLnBrk="1" hangingPunct="1"/>
            <a:r>
              <a:rPr lang="en-US" smtClean="0">
                <a:ea typeface="ＭＳ Ｐゴシック" pitchFamily="34" charset="-128"/>
              </a:rPr>
              <a:t>A key pattern for implementing rationality, modernism, asymmetry</a:t>
            </a:r>
          </a:p>
          <a:p>
            <a:pPr eaLnBrk="1" hangingPunct="1"/>
            <a:r>
              <a:rPr lang="en-US" smtClean="0">
                <a:ea typeface="ＭＳ Ｐゴシック" pitchFamily="34" charset="-128"/>
              </a:rPr>
              <a:t>Note that no elements are </a:t>
            </a:r>
            <a:r>
              <a:rPr lang="ja-JP" altLang="en-US" smtClean="0">
                <a:ea typeface="ＭＳ Ｐゴシック" pitchFamily="34" charset="-128"/>
              </a:rPr>
              <a:t>“</a:t>
            </a:r>
            <a:r>
              <a:rPr lang="en-US" altLang="ja-JP" smtClean="0">
                <a:ea typeface="ＭＳ Ｐゴシック" pitchFamily="34" charset="-128"/>
              </a:rPr>
              <a:t>centered</a:t>
            </a:r>
            <a:r>
              <a:rPr lang="ja-JP" altLang="en-US" smtClean="0">
                <a:ea typeface="ＭＳ Ｐゴシック" pitchFamily="34" charset="-128"/>
              </a:rPr>
              <a:t>”</a:t>
            </a:r>
            <a:endParaRPr lang="en-US" smtClean="0">
              <a:ea typeface="ＭＳ Ｐゴシック" pitchFamily="34" charset="-128"/>
            </a:endParaRP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Autumn 2014</a:t>
            </a:r>
            <a:endParaRPr lang="en-US" dirty="0"/>
          </a:p>
        </p:txBody>
      </p:sp>
      <p:sp>
        <p:nvSpPr>
          <p:cNvPr id="10"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HCI+D: User Interface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41</a:t>
            </a:fld>
            <a:endParaRPr lang="en-US" dirty="0"/>
          </a:p>
        </p:txBody>
      </p:sp>
      <p:grpSp>
        <p:nvGrpSpPr>
          <p:cNvPr id="62467" name="Group 12"/>
          <p:cNvGrpSpPr>
            <a:grpSpLocks/>
          </p:cNvGrpSpPr>
          <p:nvPr/>
        </p:nvGrpSpPr>
        <p:grpSpPr bwMode="auto">
          <a:xfrm>
            <a:off x="1143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8" name="Text Box 13"/>
          <p:cNvSpPr txBox="1">
            <a:spLocks noChangeArrowheads="1"/>
          </p:cNvSpPr>
          <p:nvPr/>
        </p:nvSpPr>
        <p:spPr bwMode="auto">
          <a:xfrm>
            <a:off x="1143000" y="6019800"/>
            <a:ext cx="6858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buFontTx/>
              <a:buNone/>
              <a:defRPr/>
            </a:pPr>
            <a:r>
              <a:rPr lang="en-US" smtClean="0"/>
              <a:t>Autumn 2014</a:t>
            </a:r>
            <a:endParaRPr lang="en-US" dirty="0"/>
          </a:p>
        </p:txBody>
      </p:sp>
      <p:sp>
        <p:nvSpPr>
          <p:cNvPr id="9" name="Footer Placeholder 8"/>
          <p:cNvSpPr>
            <a:spLocks noGrp="1"/>
          </p:cNvSpPr>
          <p:nvPr>
            <p:ph type="ftr" sz="quarter" idx="11"/>
          </p:nvPr>
        </p:nvSpPr>
        <p:spPr/>
        <p:txBody>
          <a:bodyPr/>
          <a:lstStyle/>
          <a:p>
            <a:pPr>
              <a:buFontTx/>
              <a:buNone/>
              <a:defRPr/>
            </a:pPr>
            <a:r>
              <a:rPr lang="en-US" smtClean="0"/>
              <a:t>HCI+D: User Interface Design, Prototyping, &amp; Evaluation</a:t>
            </a:r>
            <a:endParaRPr lang="en-US" dirty="0"/>
          </a:p>
        </p:txBody>
      </p:sp>
      <p:sp>
        <p:nvSpPr>
          <p:cNvPr id="10" name="Slide Number Placeholder 9"/>
          <p:cNvSpPr>
            <a:spLocks noGrp="1"/>
          </p:cNvSpPr>
          <p:nvPr>
            <p:ph type="sldNum" sz="quarter" idx="12"/>
          </p:nvPr>
        </p:nvSpPr>
        <p:spPr/>
        <p:txBody>
          <a:bodyPr/>
          <a:lstStyle/>
          <a:p>
            <a:pPr>
              <a:buFontTx/>
              <a:buNone/>
            </a:pPr>
            <a:fld id="{E68C1138-D693-4036-8896-63830932DBC8}" type="slidenum">
              <a:rPr lang="en-US" smtClean="0"/>
              <a:pPr>
                <a:buFontTx/>
                <a:buNone/>
              </a:pPr>
              <a:t>42</a:t>
            </a:fld>
            <a:endParaRPr lang="en-US" dirty="0"/>
          </a:p>
        </p:txBody>
      </p:sp>
      <p:sp>
        <p:nvSpPr>
          <p:cNvPr id="54277" name="Rectangle 5"/>
          <p:cNvSpPr>
            <a:spLocks noGrp="1" noChangeArrowheads="1"/>
          </p:cNvSpPr>
          <p:nvPr>
            <p:ph type="title"/>
          </p:nvPr>
        </p:nvSpPr>
        <p:spPr>
          <a:xfrm>
            <a:off x="386861" y="332154"/>
            <a:ext cx="8991600" cy="1143000"/>
          </a:xfrm>
        </p:spPr>
        <p:txBody>
          <a:bodyPr/>
          <a:lstStyle/>
          <a:p>
            <a:r>
              <a:rPr lang="en-US" sz="4400" dirty="0" smtClean="0"/>
              <a:t>Iconography:</a:t>
            </a:r>
            <a:br>
              <a:rPr lang="en-US" sz="4400" dirty="0" smtClean="0"/>
            </a:br>
            <a:r>
              <a:rPr lang="en-US" sz="3200" dirty="0" smtClean="0"/>
              <a:t>Differences that Make a Difference </a:t>
            </a:r>
            <a:endParaRPr lang="en-US" sz="3200"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85" y="1917699"/>
            <a:ext cx="3355731" cy="236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760" y="1917700"/>
            <a:ext cx="4932241" cy="236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4280" name="Rectangle 8"/>
          <p:cNvSpPr>
            <a:spLocks/>
          </p:cNvSpPr>
          <p:nvPr/>
        </p:nvSpPr>
        <p:spPr bwMode="auto">
          <a:xfrm>
            <a:off x="685800" y="5715000"/>
            <a:ext cx="7486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36468" bIns="0"/>
          <a:lstStyle/>
          <a:p>
            <a:pPr marL="35898">
              <a:buNone/>
            </a:pPr>
            <a:r>
              <a:rPr lang="en-US" sz="1600" dirty="0">
                <a:solidFill>
                  <a:srgbClr val="F2F2F2"/>
                </a:solidFill>
                <a:ea typeface="ＭＳ Ｐゴシック" charset="0"/>
                <a:cs typeface="Lucida Grande" charset="0"/>
                <a:hlinkClick r:id="rId5"/>
              </a:rPr>
              <a:t>www.jensondesign.com/1+1=3.pdf</a:t>
            </a:r>
            <a:endParaRPr lang="en-US" sz="2000" dirty="0">
              <a:solidFill>
                <a:srgbClr val="F2F2F2"/>
              </a:solidFill>
              <a:ea typeface="ＭＳ Ｐゴシック" charset="0"/>
              <a:cs typeface="Lucida Grande" charset="0"/>
            </a:endParaRP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6553200"/>
            <a:ext cx="1905000" cy="457200"/>
          </a:xfrm>
        </p:spPr>
        <p:txBody>
          <a:bodyPr/>
          <a:lstStyle/>
          <a:p>
            <a:pPr>
              <a:defRPr/>
            </a:pPr>
            <a:r>
              <a:rPr lang="en-US" smtClean="0"/>
              <a:t>Autumn 2014</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a:xfrm>
            <a:off x="8153400" y="6553200"/>
            <a:ext cx="990600" cy="457200"/>
          </a:xfrm>
        </p:spPr>
        <p:txBody>
          <a:bodyPr/>
          <a:lstStyle/>
          <a:p>
            <a:pPr>
              <a:defRPr/>
            </a:pPr>
            <a:fld id="{D71D7C31-5DB5-47AD-AB94-4B6B5EAB431F}" type="slidenum">
              <a:rPr lang="en-US" smtClean="0"/>
              <a:pPr>
                <a:defRPr/>
              </a:pPr>
              <a:t>43</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101" cy="7010400"/>
          </a:xfrm>
          <a:prstGeom prst="rect">
            <a:avLst/>
          </a:prstGeom>
        </p:spPr>
      </p:pic>
      <p:sp>
        <p:nvSpPr>
          <p:cNvPr id="7" name="Rectangle 6"/>
          <p:cNvSpPr/>
          <p:nvPr/>
        </p:nvSpPr>
        <p:spPr bwMode="auto">
          <a:xfrm>
            <a:off x="4552462" y="5069680"/>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8" name="TextBox 7"/>
          <p:cNvSpPr txBox="1"/>
          <p:nvPr/>
        </p:nvSpPr>
        <p:spPr>
          <a:xfrm>
            <a:off x="4711435" y="5169623"/>
            <a:ext cx="4191000" cy="1015663"/>
          </a:xfrm>
          <a:prstGeom prst="rect">
            <a:avLst/>
          </a:prstGeom>
          <a:noFill/>
        </p:spPr>
        <p:txBody>
          <a:bodyPr wrap="square" rtlCol="0">
            <a:spAutoFit/>
          </a:bodyPr>
          <a:lstStyle/>
          <a:p>
            <a:r>
              <a:rPr lang="en-US" sz="4000" dirty="0" smtClean="0">
                <a:latin typeface="Helvetica Light"/>
                <a:cs typeface="Helvetica Light"/>
              </a:rPr>
              <a:t>The Noun Project</a:t>
            </a:r>
          </a:p>
          <a:p>
            <a:r>
              <a:rPr lang="en-US" sz="1800" dirty="0" smtClean="0">
                <a:latin typeface="Helvetica Light"/>
                <a:cs typeface="Helvetica Light"/>
              </a:rPr>
              <a:t>A “Language” of icons</a:t>
            </a:r>
            <a:endParaRPr lang="en-US" sz="1800" dirty="0">
              <a:latin typeface="Helvetica Light"/>
              <a:cs typeface="Helvetica Light"/>
            </a:endParaRPr>
          </a:p>
        </p:txBody>
      </p:sp>
    </p:spTree>
    <p:extLst>
      <p:ext uri="{BB962C8B-B14F-4D97-AF65-F5344CB8AC3E}">
        <p14:creationId xmlns:p14="http://schemas.microsoft.com/office/powerpoint/2010/main" val="88463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7765F609-13D8-427A-A637-8F1D1F077692}" type="slidenum">
              <a:rPr lang="en-US" smtClean="0"/>
              <a:pPr>
                <a:defRPr/>
              </a:pPr>
              <a:t>44</a:t>
            </a:fld>
            <a:endParaRPr lang="en-US" dirty="0"/>
          </a:p>
        </p:txBody>
      </p:sp>
      <p:sp>
        <p:nvSpPr>
          <p:cNvPr id="5" name="Title 4"/>
          <p:cNvSpPr>
            <a:spLocks noGrp="1"/>
          </p:cNvSpPr>
          <p:nvPr>
            <p:ph type="title"/>
          </p:nvPr>
        </p:nvSpPr>
        <p:spPr/>
        <p:txBody>
          <a:bodyPr/>
          <a:lstStyle/>
          <a:p>
            <a:r>
              <a:rPr lang="en-US" sz="3500" dirty="0" smtClean="0"/>
              <a:t>Announcement: Contemplation by Design</a:t>
            </a:r>
            <a:endParaRPr lang="en-US" sz="3500" dirty="0"/>
          </a:p>
        </p:txBody>
      </p:sp>
      <p:sp>
        <p:nvSpPr>
          <p:cNvPr id="6" name="TextBox 5"/>
          <p:cNvSpPr txBox="1"/>
          <p:nvPr/>
        </p:nvSpPr>
        <p:spPr>
          <a:xfrm>
            <a:off x="0" y="5796321"/>
            <a:ext cx="8991797" cy="276999"/>
          </a:xfrm>
          <a:prstGeom prst="rect">
            <a:avLst/>
          </a:prstGeom>
          <a:noFill/>
        </p:spPr>
        <p:txBody>
          <a:bodyPr wrap="none" rtlCol="0">
            <a:spAutoFit/>
          </a:bodyPr>
          <a:lstStyle/>
          <a:p>
            <a:r>
              <a:rPr lang="en-US" sz="1200" dirty="0">
                <a:latin typeface="Helvetica Light"/>
                <a:cs typeface="Helvetica Light"/>
              </a:rPr>
              <a:t>https://</a:t>
            </a:r>
            <a:r>
              <a:rPr lang="en-US" sz="1200" dirty="0" err="1">
                <a:latin typeface="Helvetica Light"/>
                <a:cs typeface="Helvetica Light"/>
              </a:rPr>
              <a:t>healthimprovement.stanford.edu</a:t>
            </a:r>
            <a:r>
              <a:rPr lang="en-US" sz="1200" dirty="0">
                <a:latin typeface="Helvetica Light"/>
                <a:cs typeface="Helvetica Light"/>
              </a:rPr>
              <a:t>/classes/register/</a:t>
            </a:r>
            <a:r>
              <a:rPr lang="en-US" sz="1200" dirty="0" err="1">
                <a:latin typeface="Helvetica Light"/>
                <a:cs typeface="Helvetica Light"/>
              </a:rPr>
              <a:t>hipClasses.php?t</a:t>
            </a:r>
            <a:r>
              <a:rPr lang="en-US" sz="1200" dirty="0">
                <a:latin typeface="Helvetica Light"/>
                <a:cs typeface="Helvetica Light"/>
              </a:rPr>
              <a:t>=1cce34dfd3cbss383d348a508b1be48cc821&amp;cbd=1</a:t>
            </a:r>
          </a:p>
        </p:txBody>
      </p:sp>
      <p:sp>
        <p:nvSpPr>
          <p:cNvPr id="7" name="TextBox 6"/>
          <p:cNvSpPr txBox="1"/>
          <p:nvPr/>
        </p:nvSpPr>
        <p:spPr>
          <a:xfrm>
            <a:off x="479426" y="1432023"/>
            <a:ext cx="8410260" cy="4154983"/>
          </a:xfrm>
          <a:prstGeom prst="rect">
            <a:avLst/>
          </a:prstGeom>
          <a:noFill/>
        </p:spPr>
        <p:txBody>
          <a:bodyPr wrap="square" rtlCol="0">
            <a:spAutoFit/>
          </a:bodyPr>
          <a:lstStyle/>
          <a:p>
            <a:r>
              <a:rPr lang="en-US" dirty="0">
                <a:latin typeface="Helvetica Light"/>
                <a:cs typeface="Helvetica Light"/>
              </a:rPr>
              <a:t>CBD: Mindfulness and Design Thinking</a:t>
            </a:r>
          </a:p>
          <a:p>
            <a:r>
              <a:rPr lang="en-US" dirty="0">
                <a:latin typeface="Helvetica Light"/>
                <a:cs typeface="Helvetica Light"/>
              </a:rPr>
              <a:t>Mon 11/03 </a:t>
            </a:r>
          </a:p>
          <a:p>
            <a:r>
              <a:rPr lang="en-US" dirty="0">
                <a:latin typeface="Helvetica Light"/>
                <a:cs typeface="Helvetica Light"/>
              </a:rPr>
              <a:t>5:15 pm-6:30 pm</a:t>
            </a:r>
          </a:p>
          <a:p>
            <a:r>
              <a:rPr lang="en-US" dirty="0" smtClean="0">
                <a:latin typeface="Helvetica Light"/>
                <a:cs typeface="Helvetica Light"/>
              </a:rPr>
              <a:t>Location</a:t>
            </a:r>
            <a:r>
              <a:rPr lang="en-US" dirty="0">
                <a:latin typeface="Helvetica Light"/>
                <a:cs typeface="Helvetica Light"/>
              </a:rPr>
              <a:t>: Institute of Design, </a:t>
            </a:r>
            <a:r>
              <a:rPr lang="en-US" dirty="0" err="1">
                <a:latin typeface="Helvetica Light"/>
                <a:cs typeface="Helvetica Light"/>
              </a:rPr>
              <a:t>d.school</a:t>
            </a:r>
            <a:r>
              <a:rPr lang="en-US" dirty="0">
                <a:latin typeface="Helvetica Light"/>
                <a:cs typeface="Helvetica Light"/>
              </a:rPr>
              <a:t> Atrium	</a:t>
            </a:r>
          </a:p>
          <a:p>
            <a:endParaRPr lang="en-US" dirty="0" smtClean="0">
              <a:latin typeface="Helvetica Light"/>
              <a:cs typeface="Helvetica Light"/>
            </a:endParaRPr>
          </a:p>
          <a:p>
            <a:r>
              <a:rPr lang="en-US" dirty="0" smtClean="0">
                <a:latin typeface="Helvetica Light"/>
                <a:cs typeface="Helvetica Light"/>
              </a:rPr>
              <a:t>This </a:t>
            </a:r>
            <a:r>
              <a:rPr lang="en-US" dirty="0">
                <a:latin typeface="Helvetica Light"/>
                <a:cs typeface="Helvetica Light"/>
              </a:rPr>
              <a:t>panel discussion will illuminate how design thinking relates to and incorporates mindfulness and contemplation. The panel will include Professor Bill Burnett from the </a:t>
            </a:r>
            <a:r>
              <a:rPr lang="en-US" dirty="0" err="1">
                <a:latin typeface="Helvetica Light"/>
                <a:cs typeface="Helvetica Light"/>
              </a:rPr>
              <a:t>d.school</a:t>
            </a:r>
            <a:r>
              <a:rPr lang="en-US" dirty="0">
                <a:latin typeface="Helvetica Light"/>
                <a:cs typeface="Helvetica Light"/>
              </a:rPr>
              <a:t> (Institute of Design at Stanford), a professional who integrates design thinking and mindfulness/contemplation in their professional work, as well as a mindfulness teacher.</a:t>
            </a:r>
          </a:p>
        </p:txBody>
      </p:sp>
    </p:spTree>
    <p:extLst>
      <p:ext uri="{BB962C8B-B14F-4D97-AF65-F5344CB8AC3E}">
        <p14:creationId xmlns:p14="http://schemas.microsoft.com/office/powerpoint/2010/main" val="416000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45</a:t>
            </a:fld>
            <a:endParaRPr lang="en-US"/>
          </a:p>
        </p:txBody>
      </p:sp>
      <p:sp>
        <p:nvSpPr>
          <p:cNvPr id="5" name="TextBox 4"/>
          <p:cNvSpPr txBox="1"/>
          <p:nvPr/>
        </p:nvSpPr>
        <p:spPr>
          <a:xfrm>
            <a:off x="2263754" y="2508845"/>
            <a:ext cx="4750048" cy="1754327"/>
          </a:xfrm>
          <a:prstGeom prst="rect">
            <a:avLst/>
          </a:prstGeom>
          <a:noFill/>
        </p:spPr>
        <p:txBody>
          <a:bodyPr wrap="none" rtlCol="0">
            <a:spAutoFit/>
          </a:bodyPr>
          <a:lstStyle/>
          <a:p>
            <a:r>
              <a:rPr lang="en-US" sz="5400" kern="1600" cap="all" spc="100" dirty="0" smtClean="0">
                <a:solidFill>
                  <a:srgbClr val="FF6600"/>
                </a:solidFill>
                <a:latin typeface="Helvetica Light"/>
                <a:cs typeface="Helvetica Light"/>
              </a:rPr>
              <a:t>team break</a:t>
            </a:r>
          </a:p>
          <a:p>
            <a:r>
              <a:rPr lang="en-US" sz="5400" kern="1600" cap="all" spc="100" dirty="0" smtClean="0">
                <a:solidFill>
                  <a:srgbClr val="FF6600"/>
                </a:solidFill>
                <a:latin typeface="Helvetica Light"/>
                <a:cs typeface="Helvetica Light"/>
              </a:rPr>
              <a:t>(25 minutes)</a:t>
            </a:r>
            <a:endParaRPr lang="en-US" sz="5400" kern="1600" cap="all" spc="100" dirty="0">
              <a:solidFill>
                <a:srgbClr val="FF6600"/>
              </a:solidFill>
              <a:latin typeface="Helvetica Light"/>
              <a:cs typeface="Helvetica Light"/>
            </a:endParaRPr>
          </a:p>
        </p:txBody>
      </p:sp>
    </p:spTree>
    <p:extLst>
      <p:ext uri="{BB962C8B-B14F-4D97-AF65-F5344CB8AC3E}">
        <p14:creationId xmlns:p14="http://schemas.microsoft.com/office/powerpoint/2010/main" val="243825172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Team Exercise</a:t>
            </a:r>
            <a:endParaRPr lang="en-US" dirty="0"/>
          </a:p>
        </p:txBody>
      </p:sp>
      <p:sp>
        <p:nvSpPr>
          <p:cNvPr id="6" name="Content Placeholder 5"/>
          <p:cNvSpPr>
            <a:spLocks noGrp="1"/>
          </p:cNvSpPr>
          <p:nvPr>
            <p:ph idx="1"/>
          </p:nvPr>
        </p:nvSpPr>
        <p:spPr/>
        <p:txBody>
          <a:bodyPr/>
          <a:lstStyle/>
          <a:p>
            <a:r>
              <a:rPr lang="en-US" dirty="0" smtClean="0"/>
              <a:t>What are your goals/deliverables?</a:t>
            </a:r>
          </a:p>
          <a:p>
            <a:endParaRPr lang="en-US" dirty="0" smtClean="0"/>
          </a:p>
          <a:p>
            <a:r>
              <a:rPr lang="en-US" dirty="0" smtClean="0"/>
              <a:t>Are you on track to meet your team goals/deliverables?</a:t>
            </a:r>
          </a:p>
          <a:p>
            <a:endParaRPr lang="en-US" dirty="0" smtClean="0"/>
          </a:p>
          <a:p>
            <a:r>
              <a:rPr lang="en-US" dirty="0" smtClean="0"/>
              <a:t>If no, why not? What can you change?</a:t>
            </a:r>
            <a:endParaRPr lang="en-US" dirty="0"/>
          </a:p>
        </p:txBody>
      </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46</a:t>
            </a:fld>
            <a:endParaRPr lang="en-US"/>
          </a:p>
        </p:txBody>
      </p:sp>
    </p:spTree>
    <p:extLst>
      <p:ext uri="{BB962C8B-B14F-4D97-AF65-F5344CB8AC3E}">
        <p14:creationId xmlns:p14="http://schemas.microsoft.com/office/powerpoint/2010/main" val="91703199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0" y="0"/>
            <a:ext cx="9131300" cy="6858000"/>
          </a:xfrm>
          <a:prstGeom prst="rect">
            <a:avLst/>
          </a:prstGeom>
        </p:spPr>
      </p:pic>
      <p:grpSp>
        <p:nvGrpSpPr>
          <p:cNvPr id="12" name="Group 11"/>
          <p:cNvGrpSpPr/>
          <p:nvPr/>
        </p:nvGrpSpPr>
        <p:grpSpPr>
          <a:xfrm>
            <a:off x="2538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smtClean="0">
                  <a:latin typeface="Helvetica"/>
                  <a:cs typeface="Helvetica"/>
                </a:rPr>
                <a:t>Color</a:t>
              </a:r>
              <a:endParaRPr lang="en-US" sz="9600" dirty="0">
                <a:latin typeface="Helvetica"/>
                <a:cs typeface="Helvetica"/>
              </a:endParaRPr>
            </a:p>
          </p:txBody>
        </p:sp>
      </p:gr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47</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eaLnBrk="1" hangingPunct="1"/>
            <a:r>
              <a:rPr lang="en-US" smtClean="0">
                <a:ea typeface="ＭＳ Ｐゴシック" pitchFamily="34" charset="-128"/>
              </a:rPr>
              <a:t>Color</a:t>
            </a:r>
          </a:p>
        </p:txBody>
      </p:sp>
      <p:sp>
        <p:nvSpPr>
          <p:cNvPr id="78850" name="Rectangle 3"/>
          <p:cNvSpPr>
            <a:spLocks noGrp="1" noChangeArrowheads="1"/>
          </p:cNvSpPr>
          <p:nvPr>
            <p:ph idx="1"/>
          </p:nvPr>
        </p:nvSpPr>
        <p:spPr>
          <a:xfrm>
            <a:off x="685800" y="1371600"/>
            <a:ext cx="7772400" cy="4724400"/>
          </a:xfrm>
        </p:spPr>
        <p:txBody>
          <a:bodyPr/>
          <a:lstStyle/>
          <a:p>
            <a:pPr eaLnBrk="1" hangingPunct="1"/>
            <a:r>
              <a:rPr lang="en-US" sz="2800" dirty="0" smtClean="0">
                <a:ea typeface="ＭＳ Ｐゴシック" pitchFamily="34" charset="-128"/>
              </a:rPr>
              <a:t>Hue is gradation of color </a:t>
            </a:r>
          </a:p>
          <a:p>
            <a:pPr eaLnBrk="1" hangingPunct="1"/>
            <a:r>
              <a:rPr lang="en-US" sz="2800" dirty="0" smtClean="0">
                <a:ea typeface="ＭＳ Ｐゴシック" pitchFamily="34" charset="-128"/>
              </a:rPr>
              <a:t>Saturation is intensity/purity of the hue</a:t>
            </a:r>
          </a:p>
          <a:p>
            <a:pPr eaLnBrk="1" hangingPunct="1"/>
            <a:r>
              <a:rPr lang="en-US" sz="2800" dirty="0" smtClean="0">
                <a:ea typeface="ＭＳ Ｐゴシック" pitchFamily="34" charset="-128"/>
              </a:rPr>
              <a:t>Luminance is the brightness in an image </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Autumn 2014</a:t>
            </a:r>
            <a:endParaRPr lang="en-US" dirty="0"/>
          </a:p>
        </p:txBody>
      </p:sp>
      <p:sp>
        <p:nvSpPr>
          <p:cNvPr id="11"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HCI+D: User Interface Design, Prototyping, &amp; Evaluation</a:t>
            </a:r>
            <a:endParaRPr lang="en-US" dirty="0"/>
          </a:p>
        </p:txBody>
      </p:sp>
      <p:sp>
        <p:nvSpPr>
          <p:cNvPr id="13"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48</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7413"/>
            <a:ext cx="2138363"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3429000"/>
            <a:ext cx="21018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75" y="3425825"/>
            <a:ext cx="21939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425825"/>
            <a:ext cx="2166938"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 Box 8"/>
          <p:cNvSpPr txBox="1">
            <a:spLocks noChangeArrowheads="1"/>
          </p:cNvSpPr>
          <p:nvPr/>
        </p:nvSpPr>
        <p:spPr bwMode="auto">
          <a:xfrm>
            <a:off x="0" y="517842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smtClean="0">
                <a:solidFill>
                  <a:schemeClr val="tx1"/>
                </a:solidFill>
              </a:rPr>
              <a:t>Photo</a:t>
            </a:r>
            <a:r>
              <a:rPr lang="en-US" sz="2000" b="0" dirty="0">
                <a:solidFill>
                  <a:schemeClr val="tx1"/>
                </a:solidFill>
              </a:rPr>
              <a:t> </a:t>
            </a:r>
            <a:r>
              <a:rPr lang="en-US" sz="2000" b="0" dirty="0" smtClean="0">
                <a:solidFill>
                  <a:schemeClr val="tx1"/>
                </a:solidFill>
              </a:rPr>
              <a:t>                          Hue                       Saturation              Luminance</a:t>
            </a:r>
            <a:endParaRPr lang="en-US" sz="2000" b="0" dirty="0">
              <a:solidFill>
                <a:schemeClr val="tx1"/>
              </a:solidFill>
            </a:endParaRP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Grp="1" noChangeArrowheads="1"/>
          </p:cNvSpPr>
          <p:nvPr>
            <p:ph type="title"/>
          </p:nvPr>
        </p:nvSpPr>
        <p:spPr/>
        <p:txBody>
          <a:bodyPr/>
          <a:lstStyle/>
          <a:p>
            <a:pPr eaLnBrk="1" hangingPunct="1"/>
            <a:r>
              <a:rPr lang="en-US" dirty="0" smtClean="0">
                <a:ea typeface="ＭＳ Ｐゴシック" pitchFamily="34" charset="-128"/>
              </a:rPr>
              <a:t>Color: Edward </a:t>
            </a:r>
            <a:r>
              <a:rPr lang="en-US" dirty="0" err="1" smtClean="0">
                <a:ea typeface="ＭＳ Ｐゴシック" pitchFamily="34" charset="-128"/>
              </a:rPr>
              <a:t>Tufte</a:t>
            </a:r>
            <a:r>
              <a:rPr lang="en-US" dirty="0" smtClean="0">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smtClean="0"/>
              <a:t>Autumn 2014</a:t>
            </a:r>
            <a:endParaRPr lang="en-US" dirty="0"/>
          </a:p>
        </p:txBody>
      </p:sp>
      <p:sp>
        <p:nvSpPr>
          <p:cNvPr id="9" name="Footer Placeholder 8"/>
          <p:cNvSpPr>
            <a:spLocks noGrp="1"/>
          </p:cNvSpPr>
          <p:nvPr>
            <p:ph type="ftr" sz="quarter" idx="11"/>
          </p:nvPr>
        </p:nvSpPr>
        <p:spPr>
          <a:xfrm>
            <a:off x="1909394" y="6553200"/>
            <a:ext cx="6239612" cy="457200"/>
          </a:xfrm>
          <a:prstGeom prst="rect">
            <a:avLst/>
          </a:prstGeom>
        </p:spPr>
        <p:txBody>
          <a:bodyPr/>
          <a:lstStyle/>
          <a:p>
            <a:pPr>
              <a:defRPr/>
            </a:pPr>
            <a:r>
              <a:rPr lang="en-US" smtClean="0"/>
              <a:t>HCI+D: User Interface Design, Prototyping, &amp; Evaluation</a:t>
            </a:r>
            <a:endParaRPr lang="en-US" dirty="0"/>
          </a:p>
        </p:txBody>
      </p:sp>
      <p:sp>
        <p:nvSpPr>
          <p:cNvPr id="3" name="Slide Number Placeholder 2"/>
          <p:cNvSpPr>
            <a:spLocks noGrp="1"/>
          </p:cNvSpPr>
          <p:nvPr>
            <p:ph type="sldNum" sz="quarter" idx="12"/>
          </p:nvPr>
        </p:nvSpPr>
        <p:spPr>
          <a:xfrm>
            <a:off x="8153400" y="6553201"/>
            <a:ext cx="990600" cy="457200"/>
          </a:xfrm>
          <a:prstGeom prst="rect">
            <a:avLst/>
          </a:prstGeom>
        </p:spPr>
        <p:txBody>
          <a:bodyPr/>
          <a:lstStyle/>
          <a:p>
            <a:pPr>
              <a:buFontTx/>
              <a:buNone/>
            </a:pPr>
            <a:fld id="{E68C1138-D693-4036-8896-63830932DBC8}" type="slidenum">
              <a:rPr lang="en-US" smtClean="0"/>
              <a:pPr>
                <a:buFontTx/>
                <a:buNone/>
              </a:pPr>
              <a:t>49</a:t>
            </a:fld>
            <a:endParaRPr lang="en-US" dirty="0"/>
          </a:p>
        </p:txBody>
      </p:sp>
      <p:sp>
        <p:nvSpPr>
          <p:cNvPr id="91138" name="Text Box 5"/>
          <p:cNvSpPr txBox="1">
            <a:spLocks noChangeArrowheads="1"/>
          </p:cNvSpPr>
          <p:nvPr/>
        </p:nvSpPr>
        <p:spPr bwMode="auto">
          <a:xfrm>
            <a:off x="0" y="4648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a:solidFill>
                  <a:schemeClr val="tx1"/>
                </a:solidFill>
                <a:latin typeface="Times New Roman" pitchFamily="18" charset="0"/>
              </a:rPr>
              <a:t>IMAGE REMOVED</a:t>
            </a:r>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smtClean="0">
                <a:latin typeface="Helvetica Light"/>
                <a:cs typeface="Helvetica Light"/>
              </a:rPr>
              <a:t>Virgin America Website</a:t>
            </a:r>
          </a:p>
          <a:p>
            <a:r>
              <a:rPr lang="en-US" sz="1800" dirty="0" smtClean="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a:t>
            </a:r>
            <a:r>
              <a:rPr lang="en-US" sz="1600" dirty="0" smtClean="0">
                <a:latin typeface="Helvetica Light"/>
                <a:cs typeface="Helvetica Light"/>
              </a:rPr>
              <a:t>book</a:t>
            </a:r>
            <a:endParaRPr lang="en-US" sz="1600" dirty="0">
              <a:latin typeface="Helvetica Light"/>
              <a:cs typeface="Helvetica Light"/>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5</a:t>
            </a:fld>
            <a:endParaRPr lang="en-US"/>
          </a:p>
        </p:txBody>
      </p:sp>
      <p:sp>
        <p:nvSpPr>
          <p:cNvPr id="11" name="Title 10"/>
          <p:cNvSpPr>
            <a:spLocks noGrp="1"/>
          </p:cNvSpPr>
          <p:nvPr>
            <p:ph type="title"/>
          </p:nvPr>
        </p:nvSpPr>
        <p:spPr/>
        <p:txBody>
          <a:bodyPr/>
          <a:lstStyle/>
          <a:p>
            <a:r>
              <a:rPr lang="en-US" dirty="0" smtClean="0"/>
              <a:t>Hall of Fame or Shame?</a:t>
            </a:r>
            <a:endParaRPr lang="en-US" dirty="0"/>
          </a:p>
        </p:txBody>
      </p:sp>
      <p:pic>
        <p:nvPicPr>
          <p:cNvPr id="7" name="Picture 6"/>
          <p:cNvPicPr>
            <a:picLocks noChangeAspect="1"/>
          </p:cNvPicPr>
          <p:nvPr/>
        </p:nvPicPr>
        <p:blipFill>
          <a:blip r:embed="rId4"/>
          <a:stretch>
            <a:fillRect/>
          </a:stretch>
        </p:blipFill>
        <p:spPr>
          <a:xfrm>
            <a:off x="-2" y="2806920"/>
            <a:ext cx="9144000" cy="2801155"/>
          </a:xfrm>
          <a:prstGeom prst="rect">
            <a:avLst/>
          </a:prstGeom>
        </p:spPr>
      </p:pic>
    </p:spTree>
    <p:extLst>
      <p:ext uri="{BB962C8B-B14F-4D97-AF65-F5344CB8AC3E}">
        <p14:creationId xmlns:p14="http://schemas.microsoft.com/office/powerpoint/2010/main" val="26377828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FontTx/>
              <a:buNone/>
              <a:defRPr/>
            </a:pPr>
            <a:r>
              <a:rPr lang="en-US" dirty="0" smtClean="0"/>
              <a:t>Autumn 2014</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dirty="0" smtClean="0"/>
              <a:t>HCI+D: User Interface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50</a:t>
            </a:fld>
            <a:endParaRPr lang="en-US" dirty="0"/>
          </a:p>
        </p:txBody>
      </p:sp>
      <p:sp>
        <p:nvSpPr>
          <p:cNvPr id="93185" name="Rectangle 3"/>
          <p:cNvSpPr>
            <a:spLocks noGrp="1" noChangeArrowheads="1"/>
          </p:cNvSpPr>
          <p:nvPr>
            <p:ph type="title"/>
          </p:nvPr>
        </p:nvSpPr>
        <p:spPr/>
        <p:txBody>
          <a:bodyPr/>
          <a:lstStyle/>
          <a:p>
            <a:pPr eaLnBrk="1" hangingPunct="1"/>
            <a:r>
              <a:rPr lang="en-US" dirty="0" smtClean="0">
                <a:ea typeface="ＭＳ Ｐゴシック" pitchFamily="34" charset="-128"/>
              </a:rPr>
              <a:t>Color: Edward </a:t>
            </a:r>
            <a:r>
              <a:rPr lang="en-US" dirty="0" err="1" smtClean="0">
                <a:ea typeface="ＭＳ Ｐゴシック" pitchFamily="34" charset="-128"/>
              </a:rPr>
              <a:t>Tufte</a:t>
            </a:r>
            <a:r>
              <a:rPr lang="en-US" dirty="0" smtClean="0">
                <a:ea typeface="ＭＳ Ｐゴシック" pitchFamily="34" charset="-128"/>
              </a:rPr>
              <a:t> – by luminance</a:t>
            </a:r>
          </a:p>
        </p:txBody>
      </p:sp>
      <p:sp>
        <p:nvSpPr>
          <p:cNvPr id="93186" name="Text Box 5"/>
          <p:cNvSpPr txBox="1">
            <a:spLocks noChangeArrowheads="1"/>
          </p:cNvSpPr>
          <p:nvPr/>
        </p:nvSpPr>
        <p:spPr bwMode="auto">
          <a:xfrm>
            <a:off x="0" y="4648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a:solidFill>
                  <a:schemeClr val="tx1"/>
                </a:solidFill>
                <a:latin typeface="Times New Roman" pitchFamily="18" charset="0"/>
              </a:rPr>
              <a:t>IMAGE REMOVED</a:t>
            </a:r>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714" y="0"/>
            <a:ext cx="8711514" cy="6858000"/>
          </a:xfrm>
          <a:prstGeom prst="rect">
            <a:avLst/>
          </a:prstGeom>
        </p:spPr>
      </p:pic>
      <p:sp>
        <p:nvSpPr>
          <p:cNvPr id="2" name="Date Placeholder 1"/>
          <p:cNvSpPr>
            <a:spLocks noGrp="1"/>
          </p:cNvSpPr>
          <p:nvPr>
            <p:ph type="dt" sz="half" idx="10"/>
          </p:nvPr>
        </p:nvSpPr>
        <p:spPr>
          <a:xfrm>
            <a:off x="0" y="6643917"/>
            <a:ext cx="1905000" cy="457200"/>
          </a:xfrm>
        </p:spPr>
        <p:txBody>
          <a:bodyPr/>
          <a:lstStyle/>
          <a:p>
            <a:pPr>
              <a:defRPr/>
            </a:pPr>
            <a:r>
              <a:rPr lang="en-US" dirty="0" smtClean="0"/>
              <a:t>Autumn 2014</a:t>
            </a:r>
            <a:endParaRPr lang="en-US" dirty="0"/>
          </a:p>
        </p:txBody>
      </p:sp>
      <p:sp>
        <p:nvSpPr>
          <p:cNvPr id="3" name="Footer Placeholder 2"/>
          <p:cNvSpPr>
            <a:spLocks noGrp="1"/>
          </p:cNvSpPr>
          <p:nvPr>
            <p:ph type="ftr" sz="quarter" idx="11"/>
          </p:nvPr>
        </p:nvSpPr>
        <p:spPr>
          <a:xfrm>
            <a:off x="1909394" y="6643917"/>
            <a:ext cx="6239612" cy="457200"/>
          </a:xfrm>
        </p:spPr>
        <p:txBody>
          <a:bodyPr/>
          <a:lstStyle/>
          <a:p>
            <a:pPr>
              <a:defRPr/>
            </a:pPr>
            <a:r>
              <a:rPr lang="en-US" smtClean="0"/>
              <a:t>HCI+D: User Interface Design, Prototyping, &amp; Evaluation</a:t>
            </a:r>
            <a:endParaRPr lang="en-US" dirty="0" smtClean="0"/>
          </a:p>
        </p:txBody>
      </p:sp>
      <p:sp>
        <p:nvSpPr>
          <p:cNvPr id="6" name="Slide Number Placeholder 5"/>
          <p:cNvSpPr>
            <a:spLocks noGrp="1"/>
          </p:cNvSpPr>
          <p:nvPr>
            <p:ph type="sldNum" sz="quarter" idx="12"/>
          </p:nvPr>
        </p:nvSpPr>
        <p:spPr>
          <a:xfrm>
            <a:off x="8153400" y="6643918"/>
            <a:ext cx="990600" cy="457200"/>
          </a:xfrm>
        </p:spPr>
        <p:txBody>
          <a:bodyPr/>
          <a:lstStyle/>
          <a:p>
            <a:fld id="{F2949DCA-4B18-234C-AD4E-11144FC20355}" type="slidenum">
              <a:rPr lang="en-US" smtClean="0"/>
              <a:pPr/>
              <a:t>51</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6" name="Slide Number Placeholder 5"/>
          <p:cNvSpPr>
            <a:spLocks noGrp="1"/>
          </p:cNvSpPr>
          <p:nvPr>
            <p:ph type="sldNum" sz="quarter" idx="12"/>
          </p:nvPr>
        </p:nvSpPr>
        <p:spPr/>
        <p:txBody>
          <a:bodyPr/>
          <a:lstStyle/>
          <a:p>
            <a:fld id="{F2949DCA-4B18-234C-AD4E-11144FC20355}" type="slidenum">
              <a:rPr lang="en-US" smtClean="0"/>
              <a:pPr/>
              <a:t>52</a:t>
            </a:fld>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50288" y="-703264"/>
            <a:ext cx="17894288" cy="14086992"/>
          </a:xfrm>
          <a:prstGeom prst="rect">
            <a:avLst/>
          </a:prstGeom>
        </p:spPr>
      </p:pic>
    </p:spTree>
    <p:extLst>
      <p:ext uri="{BB962C8B-B14F-4D97-AF65-F5344CB8AC3E}">
        <p14:creationId xmlns:p14="http://schemas.microsoft.com/office/powerpoint/2010/main" val="21579446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7" name="Picture 6"/>
          <p:cNvPicPr>
            <a:picLocks noChangeAspect="1"/>
          </p:cNvPicPr>
          <p:nvPr/>
        </p:nvPicPr>
        <p:blipFill>
          <a:blip r:embed="rId3"/>
          <a:stretch>
            <a:fillRect/>
          </a:stretch>
        </p:blipFill>
        <p:spPr>
          <a:xfrm>
            <a:off x="1582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1582616" y="1016386"/>
            <a:ext cx="5978770" cy="5739620"/>
          </a:xfrm>
          <a:prstGeom prst="rect">
            <a:avLst/>
          </a:prstGeom>
        </p:spPr>
      </p:pic>
      <p:sp>
        <p:nvSpPr>
          <p:cNvPr id="2" name="Title 1"/>
          <p:cNvSpPr>
            <a:spLocks noGrp="1"/>
          </p:cNvSpPr>
          <p:nvPr>
            <p:ph type="title"/>
          </p:nvPr>
        </p:nvSpPr>
        <p:spPr>
          <a:xfrm>
            <a:off x="1" y="0"/>
            <a:ext cx="9005460" cy="1143000"/>
          </a:xfrm>
        </p:spPr>
        <p:txBody>
          <a:bodyPr/>
          <a:lstStyle/>
          <a:p>
            <a:pPr algn="ctr"/>
            <a:r>
              <a:rPr lang="en-US" dirty="0" smtClean="0">
                <a:solidFill>
                  <a:srgbClr val="414141"/>
                </a:solidFill>
              </a:rPr>
              <a:t>The Basics of the Color Wheel</a:t>
            </a:r>
            <a:endParaRPr lang="en-US" dirty="0">
              <a:solidFill>
                <a:srgbClr val="414141"/>
              </a:solidFill>
            </a:endParaRPr>
          </a:p>
        </p:txBody>
      </p:sp>
      <p:sp>
        <p:nvSpPr>
          <p:cNvPr id="3" name="Date Placeholder 2"/>
          <p:cNvSpPr>
            <a:spLocks noGrp="1"/>
          </p:cNvSpPr>
          <p:nvPr>
            <p:ph type="dt" sz="half" idx="10"/>
          </p:nvPr>
        </p:nvSpPr>
        <p:spPr>
          <a:xfrm>
            <a:off x="0" y="6637872"/>
            <a:ext cx="1905000" cy="457200"/>
          </a:xfrm>
        </p:spPr>
        <p:txBody>
          <a:bodyPr/>
          <a:lstStyle/>
          <a:p>
            <a:pPr>
              <a:defRPr/>
            </a:pPr>
            <a:r>
              <a:rPr lang="en-US" smtClean="0"/>
              <a:t>Autumn 2014</a:t>
            </a:r>
            <a:endParaRPr lang="en-US" dirty="0"/>
          </a:p>
        </p:txBody>
      </p:sp>
      <p:sp>
        <p:nvSpPr>
          <p:cNvPr id="4" name="Footer Placeholder 3"/>
          <p:cNvSpPr>
            <a:spLocks noGrp="1"/>
          </p:cNvSpPr>
          <p:nvPr>
            <p:ph type="ftr" sz="quarter" idx="11"/>
          </p:nvPr>
        </p:nvSpPr>
        <p:spPr>
          <a:xfrm>
            <a:off x="1909394" y="6637872"/>
            <a:ext cx="6239612" cy="457200"/>
          </a:xfrm>
        </p:spPr>
        <p:txBody>
          <a:bodyPr/>
          <a:lstStyle/>
          <a:p>
            <a:pPr>
              <a:defRPr/>
            </a:pPr>
            <a:r>
              <a:rPr lang="en-US" smtClean="0"/>
              <a:t>HCI+D: User Interface Design, Prototyping, &amp; Evaluation</a:t>
            </a:r>
            <a:endParaRPr lang="en-US" dirty="0"/>
          </a:p>
        </p:txBody>
      </p:sp>
      <p:sp>
        <p:nvSpPr>
          <p:cNvPr id="5" name="Slide Number Placeholder 4"/>
          <p:cNvSpPr>
            <a:spLocks noGrp="1"/>
          </p:cNvSpPr>
          <p:nvPr>
            <p:ph type="sldNum" sz="quarter" idx="12"/>
          </p:nvPr>
        </p:nvSpPr>
        <p:spPr>
          <a:xfrm>
            <a:off x="8153400" y="6637873"/>
            <a:ext cx="990600" cy="457200"/>
          </a:xfrm>
        </p:spPr>
        <p:txBody>
          <a:bodyPr/>
          <a:lstStyle/>
          <a:p>
            <a:pPr>
              <a:defRPr/>
            </a:pPr>
            <a:fld id="{D71D7C31-5DB5-47AD-AB94-4B6B5EAB431F}" type="slidenum">
              <a:rPr lang="en-US" smtClean="0"/>
              <a:pPr>
                <a:defRPr/>
              </a:pPr>
              <a:t>53</a:t>
            </a:fld>
            <a:endParaRPr lang="en-US" dirty="0"/>
          </a:p>
        </p:txBody>
      </p:sp>
      <p:sp>
        <p:nvSpPr>
          <p:cNvPr id="12" name="TextBox 11"/>
          <p:cNvSpPr txBox="1"/>
          <p:nvPr/>
        </p:nvSpPr>
        <p:spPr>
          <a:xfrm>
            <a:off x="156310" y="3516923"/>
            <a:ext cx="3165231" cy="584776"/>
          </a:xfrm>
          <a:prstGeom prst="rect">
            <a:avLst/>
          </a:prstGeom>
          <a:noFill/>
        </p:spPr>
        <p:txBody>
          <a:bodyPr wrap="square" rtlCol="0">
            <a:spAutoFit/>
          </a:bodyPr>
          <a:lstStyle/>
          <a:p>
            <a:r>
              <a:rPr lang="en-US" sz="3200" dirty="0" smtClean="0">
                <a:solidFill>
                  <a:srgbClr val="B00000"/>
                </a:solidFill>
                <a:latin typeface="Helvetica"/>
                <a:cs typeface="Helvetica"/>
              </a:rPr>
              <a:t>WARM</a:t>
            </a:r>
            <a:endParaRPr lang="en-US" sz="3200" dirty="0">
              <a:solidFill>
                <a:srgbClr val="B00000"/>
              </a:solidFill>
              <a:latin typeface="Helvetica"/>
              <a:cs typeface="Helvetica"/>
            </a:endParaRPr>
          </a:p>
        </p:txBody>
      </p:sp>
      <p:sp>
        <p:nvSpPr>
          <p:cNvPr id="13" name="TextBox 12"/>
          <p:cNvSpPr txBox="1"/>
          <p:nvPr/>
        </p:nvSpPr>
        <p:spPr>
          <a:xfrm>
            <a:off x="5763851" y="3516923"/>
            <a:ext cx="3165231" cy="584776"/>
          </a:xfrm>
          <a:prstGeom prst="rect">
            <a:avLst/>
          </a:prstGeom>
          <a:noFill/>
        </p:spPr>
        <p:txBody>
          <a:bodyPr wrap="square" rtlCol="0">
            <a:spAutoFit/>
          </a:bodyPr>
          <a:lstStyle/>
          <a:p>
            <a:pPr algn="r"/>
            <a:r>
              <a:rPr lang="en-US" sz="3200" dirty="0" smtClean="0">
                <a:solidFill>
                  <a:srgbClr val="0000FF"/>
                </a:solidFill>
                <a:latin typeface="Helvetica"/>
                <a:cs typeface="Helvetica"/>
              </a:rPr>
              <a:t>COOL</a:t>
            </a:r>
            <a:endParaRPr lang="en-US" sz="3200" dirty="0">
              <a:solidFill>
                <a:srgbClr val="0000FF"/>
              </a:solidFill>
              <a:latin typeface="Helvetica"/>
              <a:cs typeface="Helvetica"/>
            </a:endParaRP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111"/>
          <a:stretch/>
        </p:blipFill>
        <p:spPr>
          <a:xfrm>
            <a:off x="0" y="0"/>
            <a:ext cx="9144000" cy="6858000"/>
          </a:xfrm>
          <a:prstGeom prst="rect">
            <a:avLst/>
          </a:prstGeom>
        </p:spPr>
      </p:pic>
      <p:sp>
        <p:nvSpPr>
          <p:cNvPr id="11" name="Rectangle 10"/>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Title 1"/>
          <p:cNvSpPr>
            <a:spLocks noGrp="1"/>
          </p:cNvSpPr>
          <p:nvPr>
            <p:ph type="title"/>
          </p:nvPr>
        </p:nvSpPr>
        <p:spPr/>
        <p:txBody>
          <a:bodyPr/>
          <a:lstStyle/>
          <a:p>
            <a:r>
              <a:rPr lang="en-US" dirty="0" smtClean="0">
                <a:solidFill>
                  <a:schemeClr val="tx1"/>
                </a:solidFill>
              </a:rPr>
              <a:t>Warm </a:t>
            </a:r>
            <a:r>
              <a:rPr lang="en-US" dirty="0" err="1" smtClean="0">
                <a:solidFill>
                  <a:schemeClr val="tx1"/>
                </a:solidFill>
              </a:rPr>
              <a:t>Colours</a:t>
            </a:r>
            <a:r>
              <a:rPr lang="en-US" dirty="0" smtClean="0">
                <a:solidFill>
                  <a:schemeClr val="tx1"/>
                </a:solidFill>
              </a:rPr>
              <a:t> : Triggering / Sensual</a:t>
            </a:r>
            <a:endParaRPr lang="en-US" dirty="0">
              <a:solidFill>
                <a:schemeClr val="tx1"/>
              </a:solidFill>
            </a:endParaRPr>
          </a:p>
        </p:txBody>
      </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54</a:t>
            </a:fld>
            <a:endParaRPr lang="en-US" dirty="0"/>
          </a:p>
        </p:txBody>
      </p:sp>
    </p:spTree>
    <p:extLst>
      <p:ext uri="{BB962C8B-B14F-4D97-AF65-F5344CB8AC3E}">
        <p14:creationId xmlns:p14="http://schemas.microsoft.com/office/powerpoint/2010/main" val="40830098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Ice-Winter-Landscape-1680x1050-wide-wallpapers.net.jpg"/>
          <p:cNvPicPr>
            <a:picLocks noChangeAspect="1"/>
          </p:cNvPicPr>
          <p:nvPr/>
        </p:nvPicPr>
        <p:blipFill rotWithShape="1">
          <a:blip r:embed="rId3">
            <a:extLst>
              <a:ext uri="{28A0092B-C50C-407E-A947-70E740481C1C}">
                <a14:useLocalDpi xmlns:a14="http://schemas.microsoft.com/office/drawing/2010/main" val="0"/>
              </a:ext>
            </a:extLst>
          </a:blip>
          <a:srcRect r="23279" b="7868"/>
          <a:stretch/>
        </p:blipFill>
        <p:spPr>
          <a:xfrm>
            <a:off x="0" y="-4885"/>
            <a:ext cx="9144000" cy="6862886"/>
          </a:xfrm>
          <a:prstGeom prst="rect">
            <a:avLst/>
          </a:prstGeom>
        </p:spPr>
      </p:pic>
      <p:sp>
        <p:nvSpPr>
          <p:cNvPr id="5" name="Rectangle 4"/>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Title 1"/>
          <p:cNvSpPr>
            <a:spLocks noGrp="1"/>
          </p:cNvSpPr>
          <p:nvPr>
            <p:ph type="title"/>
          </p:nvPr>
        </p:nvSpPr>
        <p:spPr/>
        <p:txBody>
          <a:bodyPr/>
          <a:lstStyle/>
          <a:p>
            <a:r>
              <a:rPr lang="en-US" dirty="0" smtClean="0">
                <a:solidFill>
                  <a:schemeClr val="tx1"/>
                </a:solidFill>
              </a:rPr>
              <a:t>Cool </a:t>
            </a:r>
            <a:r>
              <a:rPr lang="en-US" dirty="0" err="1" smtClean="0">
                <a:solidFill>
                  <a:schemeClr val="tx1"/>
                </a:solidFill>
              </a:rPr>
              <a:t>Colours</a:t>
            </a:r>
            <a:r>
              <a:rPr lang="en-US" dirty="0" smtClean="0">
                <a:solidFill>
                  <a:schemeClr val="tx1"/>
                </a:solidFill>
              </a:rPr>
              <a:t> </a:t>
            </a:r>
            <a:r>
              <a:rPr lang="en-US" dirty="0">
                <a:solidFill>
                  <a:schemeClr val="tx1"/>
                </a:solidFill>
              </a:rPr>
              <a:t>: Conserved </a:t>
            </a:r>
            <a:r>
              <a:rPr lang="en-US" dirty="0" smtClean="0">
                <a:solidFill>
                  <a:schemeClr val="tx1"/>
                </a:solidFill>
              </a:rPr>
              <a:t>/ Relaxing</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4" name="Footer Placeholder 3"/>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55</a:t>
            </a:fld>
            <a:endParaRPr lang="en-US" dirty="0"/>
          </a:p>
        </p:txBody>
      </p:sp>
    </p:spTree>
    <p:extLst>
      <p:ext uri="{BB962C8B-B14F-4D97-AF65-F5344CB8AC3E}">
        <p14:creationId xmlns:p14="http://schemas.microsoft.com/office/powerpoint/2010/main" val="389638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3183"/>
            <a:ext cx="9143999" cy="1143000"/>
          </a:xfrm>
        </p:spPr>
        <p:txBody>
          <a:bodyPr/>
          <a:lstStyle/>
          <a:p>
            <a:pPr algn="ctr"/>
            <a:r>
              <a:rPr lang="en-US" sz="4400" dirty="0" smtClean="0"/>
              <a:t>Color Harmonies</a:t>
            </a:r>
            <a:endParaRPr lang="en-US" sz="4400"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56</a:t>
            </a:fld>
            <a:endParaRPr lang="en-US" dirty="0"/>
          </a:p>
        </p:txBody>
      </p:sp>
      <p:sp>
        <p:nvSpPr>
          <p:cNvPr id="7" name="Rectangle 6"/>
          <p:cNvSpPr/>
          <p:nvPr/>
        </p:nvSpPr>
        <p:spPr>
          <a:xfrm>
            <a:off x="1289537" y="3280763"/>
            <a:ext cx="6564924" cy="1569660"/>
          </a:xfrm>
          <a:prstGeom prst="rect">
            <a:avLst/>
          </a:prstGeom>
        </p:spPr>
        <p:txBody>
          <a:bodyPr wrap="square">
            <a:spAutoFit/>
          </a:bodyPr>
          <a:lstStyle/>
          <a:p>
            <a:pPr algn="ctr"/>
            <a:r>
              <a:rPr lang="en-US" sz="3200" dirty="0" smtClean="0">
                <a:latin typeface="Hevetica light"/>
                <a:cs typeface="Hevetica light"/>
              </a:rPr>
              <a:t>“A </a:t>
            </a:r>
            <a:r>
              <a:rPr lang="en-US" sz="3200" dirty="0">
                <a:latin typeface="Hevetica light"/>
                <a:cs typeface="Hevetica light"/>
              </a:rPr>
              <a:t>pleasing arrangement of parts, whether it be music, poetry, color, or </a:t>
            </a:r>
            <a:r>
              <a:rPr lang="en-US" sz="3200" dirty="0" smtClean="0">
                <a:latin typeface="Hevetica light"/>
                <a:cs typeface="Hevetica light"/>
              </a:rPr>
              <a:t>an ice </a:t>
            </a:r>
            <a:r>
              <a:rPr lang="en-US" sz="3200" dirty="0">
                <a:latin typeface="Hevetica light"/>
                <a:cs typeface="Hevetica light"/>
              </a:rPr>
              <a:t>cream sundae</a:t>
            </a:r>
            <a:r>
              <a:rPr lang="en-US" sz="3200" dirty="0" smtClean="0">
                <a:latin typeface="Hevetica light"/>
                <a:cs typeface="Hevetica light"/>
              </a:rPr>
              <a:t>.”</a:t>
            </a:r>
            <a:endParaRPr lang="en-US" sz="3200" dirty="0">
              <a:latin typeface="Hevetica light"/>
              <a:cs typeface="Hevetica light"/>
            </a:endParaRPr>
          </a:p>
        </p:txBody>
      </p:sp>
      <p:grpSp>
        <p:nvGrpSpPr>
          <p:cNvPr id="10" name="Group 9"/>
          <p:cNvGrpSpPr/>
          <p:nvPr/>
        </p:nvGrpSpPr>
        <p:grpSpPr>
          <a:xfrm>
            <a:off x="1545469" y="2624209"/>
            <a:ext cx="6053064"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tx2">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tx2">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59" name="Group 58"/>
          <p:cNvGrpSpPr/>
          <p:nvPr/>
        </p:nvGrpSpPr>
        <p:grpSpPr>
          <a:xfrm>
            <a:off x="235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1681239"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34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Analogous</a:t>
              </a:r>
              <a:endParaRPr lang="en-US" sz="1400" dirty="0">
                <a:solidFill>
                  <a:srgbClr val="FFFFFF"/>
                </a:solidFill>
                <a:latin typeface="Helvetica"/>
                <a:cs typeface="Helvetica"/>
              </a:endParaRP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Triad</a:t>
              </a:r>
              <a:endParaRPr lang="en-US" sz="1400" dirty="0">
                <a:solidFill>
                  <a:srgbClr val="FFFFFF"/>
                </a:solidFill>
                <a:latin typeface="Helvetica"/>
                <a:cs typeface="Helvetica"/>
              </a:endParaRP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Split</a:t>
              </a:r>
              <a:br>
                <a:rPr lang="en-US" sz="1400" dirty="0" smtClean="0">
                  <a:solidFill>
                    <a:srgbClr val="FFFFFF"/>
                  </a:solidFill>
                  <a:latin typeface="Helvetica"/>
                  <a:cs typeface="Helvetica"/>
                </a:rPr>
              </a:br>
              <a:r>
                <a:rPr lang="en-US" sz="1400" dirty="0" smtClean="0">
                  <a:solidFill>
                    <a:srgbClr val="FFFFFF"/>
                  </a:solidFill>
                  <a:latin typeface="Helvetica"/>
                  <a:cs typeface="Helvetica"/>
                </a:rPr>
                <a:t>Complementary</a:t>
              </a:r>
              <a:endParaRPr lang="en-US" sz="1400" dirty="0">
                <a:solidFill>
                  <a:srgbClr val="FFFFFF"/>
                </a:solidFill>
                <a:latin typeface="Helvetica"/>
                <a:cs typeface="Helvetica"/>
              </a:endParaRP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Rectangle</a:t>
              </a:r>
            </a:p>
            <a:p>
              <a:pPr algn="ctr"/>
              <a:r>
                <a:rPr lang="en-US" sz="1400" dirty="0" smtClean="0">
                  <a:solidFill>
                    <a:srgbClr val="FFFFFF"/>
                  </a:solidFill>
                  <a:latin typeface="Helvetica"/>
                  <a:cs typeface="Helvetica"/>
                </a:rPr>
                <a:t>(</a:t>
              </a:r>
              <a:r>
                <a:rPr lang="en-US" sz="1400" dirty="0" err="1" smtClean="0">
                  <a:solidFill>
                    <a:srgbClr val="FFFFFF"/>
                  </a:solidFill>
                  <a:latin typeface="Helvetica"/>
                  <a:cs typeface="Helvetica"/>
                </a:rPr>
                <a:t>Tetradic</a:t>
              </a:r>
              <a:r>
                <a:rPr lang="en-US" sz="1400" dirty="0" smtClean="0">
                  <a:solidFill>
                    <a:srgbClr val="FFFFFF"/>
                  </a:solidFill>
                  <a:latin typeface="Helvetica"/>
                  <a:cs typeface="Helvetica"/>
                </a:rPr>
                <a:t>)</a:t>
              </a:r>
              <a:endParaRPr lang="en-US" sz="1400" dirty="0">
                <a:solidFill>
                  <a:srgbClr val="FFFFFF"/>
                </a:solidFill>
                <a:latin typeface="Helvetica"/>
                <a:cs typeface="Helvetica"/>
              </a:endParaRP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Square</a:t>
              </a:r>
              <a:endParaRPr lang="en-US" sz="1400" dirty="0">
                <a:solidFill>
                  <a:srgbClr val="FFFFFF"/>
                </a:solidFill>
                <a:latin typeface="Helvetica"/>
                <a:cs typeface="Helvetica"/>
              </a:endParaRPr>
            </a:p>
          </p:txBody>
        </p:sp>
      </p:grpSp>
      <p:sp>
        <p:nvSpPr>
          <p:cNvPr id="3" name="Rectangle 2"/>
          <p:cNvSpPr/>
          <p:nvPr/>
        </p:nvSpPr>
        <p:spPr bwMode="auto">
          <a:xfrm>
            <a:off x="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1" y="0"/>
            <a:ext cx="9005459" cy="1143000"/>
          </a:xfrm>
        </p:spPr>
        <p:txBody>
          <a:bodyPr/>
          <a:lstStyle/>
          <a:p>
            <a:pPr algn="ctr"/>
            <a:r>
              <a:rPr lang="en-US" sz="3600" dirty="0">
                <a:solidFill>
                  <a:schemeClr val="tx2">
                    <a:lumMod val="50000"/>
                  </a:schemeClr>
                </a:solidFill>
              </a:rPr>
              <a:t>Using </a:t>
            </a:r>
            <a:r>
              <a:rPr lang="en-US" sz="3600" dirty="0" smtClean="0">
                <a:solidFill>
                  <a:schemeClr val="tx2">
                    <a:lumMod val="50000"/>
                  </a:schemeClr>
                </a:solidFill>
              </a:rPr>
              <a:t>Appropriate Color “Harmonies”</a:t>
            </a:r>
            <a:endParaRPr lang="en-US" sz="3600" dirty="0">
              <a:solidFill>
                <a:schemeClr val="tx2">
                  <a:lumMod val="50000"/>
                </a:schemeClr>
              </a:solidFill>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7" name="Footer Placeholder 6"/>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57</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967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4833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540955" y="1715751"/>
            <a:ext cx="855580" cy="855580"/>
          </a:xfrm>
          <a:prstGeom prst="rect">
            <a:avLst/>
          </a:prstGeom>
        </p:spPr>
      </p:pic>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 y="-10026"/>
            <a:ext cx="4532923"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4532922" y="-10026"/>
            <a:ext cx="461107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Complimentary</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4" name="Footer Placeholder 3"/>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58</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a:latin typeface="Helvetica"/>
                <a:cs typeface="Helvetica"/>
              </a:rPr>
              <a:t>This color scheme must be managed well so it is not jarring</a:t>
            </a:r>
            <a:r>
              <a:rPr lang="en-US" sz="3200" dirty="0" smtClean="0">
                <a:latin typeface="Helvetica"/>
                <a:cs typeface="Helvetica"/>
              </a:rPr>
              <a:t>. Bad with Text!!</a:t>
            </a:r>
            <a:endParaRPr lang="en-US" sz="2000" dirty="0">
              <a:latin typeface="Helvetica"/>
              <a:cs typeface="Helvetica"/>
            </a:endParaRPr>
          </a:p>
        </p:txBody>
      </p:sp>
      <p:pic>
        <p:nvPicPr>
          <p:cNvPr id="12" name="Picture 11" descr="Complementa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771" y="3191372"/>
            <a:ext cx="4454770" cy="3400474"/>
          </a:xfrm>
          <a:prstGeom prst="rect">
            <a:avLst/>
          </a:prstGeom>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163" y="1717253"/>
            <a:ext cx="2538413"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207" y="3174588"/>
            <a:ext cx="2538413"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5163" y="4321557"/>
            <a:ext cx="2538413"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43886" y="-1"/>
            <a:ext cx="12709930" cy="6878053"/>
          </a:xfrm>
          <a:prstGeom prst="rect">
            <a:avLst/>
          </a:prstGeom>
        </p:spPr>
      </p:pic>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Complimentary  </a:t>
            </a:r>
            <a:r>
              <a:rPr lang="en-US" dirty="0" err="1" smtClean="0">
                <a:solidFill>
                  <a:schemeClr val="tx1"/>
                </a:solidFill>
              </a:rPr>
              <a:t>Eg</a:t>
            </a:r>
            <a:r>
              <a:rPr lang="en-US" dirty="0" smtClean="0">
                <a:solidFill>
                  <a:schemeClr val="tx1"/>
                </a:solidFill>
              </a:rPr>
              <a:t>: Children’s Bedroom </a:t>
            </a:r>
            <a:endParaRPr lang="en-US" dirty="0">
              <a:solidFill>
                <a:schemeClr val="tx1"/>
              </a:solidFill>
            </a:endParaRP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59</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smtClean="0">
                <a:latin typeface="Helvetica Light"/>
                <a:cs typeface="Helvetica Light"/>
              </a:rPr>
              <a:t>Virgin America Website</a:t>
            </a:r>
          </a:p>
          <a:p>
            <a:r>
              <a:rPr lang="en-US" sz="1800" dirty="0" smtClean="0">
                <a:latin typeface="Helvetica Light"/>
                <a:cs typeface="Helvetica Light"/>
              </a:rPr>
              <a:t>Courtesy Andrea S.</a:t>
            </a:r>
          </a:p>
          <a:p>
            <a:r>
              <a:rPr lang="en-US" sz="1800" dirty="0">
                <a:latin typeface="Helvetica Light"/>
                <a:cs typeface="Helvetica Light"/>
              </a:rPr>
              <a:t>h</a:t>
            </a:r>
            <a:r>
              <a:rPr lang="en-US" sz="1600" dirty="0">
                <a:latin typeface="Helvetica Light"/>
                <a:cs typeface="Helvetica Light"/>
              </a:rPr>
              <a:t>ttps://</a:t>
            </a:r>
            <a:r>
              <a:rPr lang="en-US" sz="1600" dirty="0" err="1">
                <a:latin typeface="Helvetica Light"/>
                <a:cs typeface="Helvetica Light"/>
              </a:rPr>
              <a:t>www.virginamerica.com</a:t>
            </a:r>
            <a:r>
              <a:rPr lang="en-US" sz="1600" dirty="0">
                <a:latin typeface="Helvetica Light"/>
                <a:cs typeface="Helvetica Light"/>
              </a:rPr>
              <a:t>/</a:t>
            </a:r>
            <a:r>
              <a:rPr lang="en-US" sz="1600" dirty="0" smtClean="0">
                <a:latin typeface="Helvetica Light"/>
                <a:cs typeface="Helvetica Light"/>
              </a:rPr>
              <a:t>book</a:t>
            </a:r>
            <a:endParaRPr lang="en-US" sz="1600" dirty="0">
              <a:latin typeface="Helvetica Light"/>
              <a:cs typeface="Helvetica Light"/>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6</a:t>
            </a:fld>
            <a:endParaRPr lang="en-US"/>
          </a:p>
        </p:txBody>
      </p:sp>
      <p:sp>
        <p:nvSpPr>
          <p:cNvPr id="11" name="Title 10"/>
          <p:cNvSpPr>
            <a:spLocks noGrp="1"/>
          </p:cNvSpPr>
          <p:nvPr>
            <p:ph type="title"/>
          </p:nvPr>
        </p:nvSpPr>
        <p:spPr/>
        <p:txBody>
          <a:bodyPr/>
          <a:lstStyle/>
          <a:p>
            <a:r>
              <a:rPr lang="en-US" dirty="0" smtClean="0"/>
              <a:t>Hall of Fame or Shame?</a:t>
            </a:r>
            <a:endParaRPr lang="en-US" dirty="0"/>
          </a:p>
        </p:txBody>
      </p:sp>
      <p:pic>
        <p:nvPicPr>
          <p:cNvPr id="7" name="Picture 6"/>
          <p:cNvPicPr>
            <a:picLocks noChangeAspect="1"/>
          </p:cNvPicPr>
          <p:nvPr/>
        </p:nvPicPr>
        <p:blipFill>
          <a:blip r:embed="rId4"/>
          <a:stretch>
            <a:fillRect/>
          </a:stretch>
        </p:blipFill>
        <p:spPr>
          <a:xfrm>
            <a:off x="-2" y="2806920"/>
            <a:ext cx="9144000" cy="2801155"/>
          </a:xfrm>
          <a:prstGeom prst="rect">
            <a:avLst/>
          </a:prstGeom>
        </p:spPr>
      </p:pic>
      <p:pic>
        <p:nvPicPr>
          <p:cNvPr id="2" name="Picture 1"/>
          <p:cNvPicPr>
            <a:picLocks noChangeAspect="1"/>
          </p:cNvPicPr>
          <p:nvPr/>
        </p:nvPicPr>
        <p:blipFill rotWithShape="1">
          <a:blip r:embed="rId5"/>
          <a:srcRect t="662" b="10443"/>
          <a:stretch/>
        </p:blipFill>
        <p:spPr>
          <a:xfrm>
            <a:off x="0" y="2806920"/>
            <a:ext cx="9144000" cy="3352454"/>
          </a:xfrm>
          <a:prstGeom prst="rect">
            <a:avLst/>
          </a:prstGeom>
        </p:spPr>
      </p:pic>
    </p:spTree>
    <p:extLst>
      <p:ext uri="{BB962C8B-B14F-4D97-AF65-F5344CB8AC3E}">
        <p14:creationId xmlns:p14="http://schemas.microsoft.com/office/powerpoint/2010/main" val="1066883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3048000"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3048000" y="-10026"/>
            <a:ext cx="3048000"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6096000" y="-10026"/>
            <a:ext cx="3048000"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Analogous</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4" name="Footer Placeholder 3"/>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60</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smtClean="0">
                <a:latin typeface="Helvetica"/>
                <a:cs typeface="Helvetica"/>
              </a:rPr>
              <a:t>Always easy on the eyes,</a:t>
            </a:r>
          </a:p>
          <a:p>
            <a:r>
              <a:rPr lang="en-US" sz="3200" dirty="0" smtClean="0">
                <a:latin typeface="Helvetica"/>
                <a:cs typeface="Helvetica"/>
              </a:rPr>
              <a:t>This type of color scheme</a:t>
            </a:r>
          </a:p>
          <a:p>
            <a:r>
              <a:rPr lang="en-US" sz="3200" dirty="0" smtClean="0">
                <a:latin typeface="Helvetica"/>
                <a:cs typeface="Helvetica"/>
              </a:rPr>
              <a:t>Always 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9590" y="3158187"/>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 Analogous </a:t>
            </a:r>
            <a:r>
              <a:rPr lang="en-US" dirty="0" err="1" smtClean="0">
                <a:solidFill>
                  <a:schemeClr val="tx1"/>
                </a:solidFill>
              </a:rPr>
              <a:t>Eg</a:t>
            </a:r>
            <a:r>
              <a:rPr lang="en-US" dirty="0" smtClean="0">
                <a:solidFill>
                  <a:schemeClr val="tx1"/>
                </a:solidFill>
              </a:rPr>
              <a:t>: Beyond Oil</a:t>
            </a: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61</a:t>
            </a:fld>
            <a:endParaRPr lang="en-US" dirty="0"/>
          </a:p>
        </p:txBody>
      </p:sp>
      <p:pic>
        <p:nvPicPr>
          <p:cNvPr id="3" name="Picture 2"/>
          <p:cNvPicPr>
            <a:picLocks noChangeAspect="1"/>
          </p:cNvPicPr>
          <p:nvPr/>
        </p:nvPicPr>
        <p:blipFill>
          <a:blip r:embed="rId3"/>
          <a:stretch>
            <a:fillRect/>
          </a:stretch>
        </p:blipFill>
        <p:spPr>
          <a:xfrm>
            <a:off x="760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96000" y="-10026"/>
            <a:ext cx="3048000"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0" y="-10026"/>
            <a:ext cx="3048000" cy="6878053"/>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3048000" y="-10026"/>
            <a:ext cx="3048000"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Split Complimentary</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4" name="Footer Placeholder 3"/>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62</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smtClean="0">
                <a:latin typeface="Helvetica"/>
                <a:cs typeface="Helvetica"/>
              </a:rPr>
              <a:t>Often a </a:t>
            </a:r>
            <a:r>
              <a:rPr lang="en-US" sz="3200" dirty="0">
                <a:latin typeface="Helvetica"/>
                <a:cs typeface="Helvetica"/>
              </a:rPr>
              <a:t>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9590" y="3158187"/>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753261"/>
          </a:xfrm>
        </p:spPr>
        <p:txBody>
          <a:bodyPr/>
          <a:lstStyle/>
          <a:p>
            <a:r>
              <a:rPr lang="en-US" dirty="0" smtClean="0">
                <a:solidFill>
                  <a:schemeClr val="tx1"/>
                </a:solidFill>
              </a:rPr>
              <a:t>EG Split Complimentary</a:t>
            </a:r>
            <a:endParaRPr lang="en-US" dirty="0">
              <a:solidFill>
                <a:schemeClr val="tx1"/>
              </a:solidFill>
            </a:endParaRP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63</a:t>
            </a:fld>
            <a:endParaRPr lang="en-US" dirty="0"/>
          </a:p>
        </p:txBody>
      </p:sp>
      <p:pic>
        <p:nvPicPr>
          <p:cNvPr id="3" name="Picture 2"/>
          <p:cNvPicPr>
            <a:picLocks noChangeAspect="1"/>
          </p:cNvPicPr>
          <p:nvPr/>
        </p:nvPicPr>
        <p:blipFill>
          <a:blip r:embed="rId3"/>
          <a:stretch>
            <a:fillRect/>
          </a:stretch>
        </p:blipFill>
        <p:spPr>
          <a:xfrm>
            <a:off x="-1" y="0"/>
            <a:ext cx="14593937" cy="7287845"/>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699787"/>
          </a:xfrm>
        </p:spPr>
        <p:txBody>
          <a:bodyPr/>
          <a:lstStyle/>
          <a:p>
            <a:r>
              <a:rPr lang="en-US" dirty="0" smtClean="0">
                <a:solidFill>
                  <a:schemeClr val="tx1"/>
                </a:solidFill>
              </a:rPr>
              <a:t>EG Analogous</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64</a:t>
            </a:fld>
            <a:endParaRPr lang="en-US" dirty="0"/>
          </a:p>
        </p:txBody>
      </p:sp>
      <p:pic>
        <p:nvPicPr>
          <p:cNvPr id="4" name="Picture 3"/>
          <p:cNvPicPr>
            <a:picLocks noChangeAspect="1"/>
          </p:cNvPicPr>
          <p:nvPr/>
        </p:nvPicPr>
        <p:blipFill>
          <a:blip r:embed="rId3"/>
          <a:stretch>
            <a:fillRect/>
          </a:stretch>
        </p:blipFill>
        <p:spPr>
          <a:xfrm>
            <a:off x="-19539" y="-6817"/>
            <a:ext cx="14664369" cy="7275124"/>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3515860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699787"/>
          </a:xfrm>
        </p:spPr>
        <p:txBody>
          <a:bodyPr/>
          <a:lstStyle/>
          <a:p>
            <a:r>
              <a:rPr lang="en-US" dirty="0" smtClean="0">
                <a:solidFill>
                  <a:schemeClr val="tx1"/>
                </a:solidFill>
              </a:rPr>
              <a:t>EG : Monochromatic</a:t>
            </a:r>
            <a:endParaRPr lang="en-US" dirty="0">
              <a:solidFill>
                <a:schemeClr val="tx1"/>
              </a:solidFill>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65</a:t>
            </a:fld>
            <a:endParaRPr lang="en-US" dirty="0"/>
          </a:p>
        </p:txBody>
      </p:sp>
      <p:pic>
        <p:nvPicPr>
          <p:cNvPr id="4" name="Picture 3"/>
          <p:cNvPicPr>
            <a:picLocks noChangeAspect="1"/>
          </p:cNvPicPr>
          <p:nvPr/>
        </p:nvPicPr>
        <p:blipFill>
          <a:blip r:embed="rId3"/>
          <a:stretch>
            <a:fillRect/>
          </a:stretch>
        </p:blipFill>
        <p:spPr>
          <a:xfrm>
            <a:off x="-19539" y="-6817"/>
            <a:ext cx="14664369" cy="7275124"/>
          </a:xfrm>
          <a:prstGeom prst="rect">
            <a:avLst/>
          </a:prstGeom>
        </p:spPr>
      </p:pic>
      <p:pic>
        <p:nvPicPr>
          <p:cNvPr id="3" name="Picture 2"/>
          <p:cNvPicPr>
            <a:picLocks noChangeAspect="1"/>
          </p:cNvPicPr>
          <p:nvPr/>
        </p:nvPicPr>
        <p:blipFill>
          <a:blip r:embed="rId4"/>
          <a:stretch>
            <a:fillRect/>
          </a:stretch>
        </p:blipFill>
        <p:spPr>
          <a:xfrm>
            <a:off x="-49906" y="-44273"/>
            <a:ext cx="14753349" cy="7340621"/>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0924"/>
            <a:ext cx="9166144" cy="4435231"/>
          </a:xfrm>
          <a:prstGeom prst="rect">
            <a:avLst/>
          </a:prstGeom>
        </p:spPr>
      </p:pic>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66</a:t>
            </a:fld>
            <a:endParaRPr lang="en-US" dirty="0"/>
          </a:p>
        </p:txBody>
      </p:sp>
      <p:sp>
        <p:nvSpPr>
          <p:cNvPr id="5" name="Title 4"/>
          <p:cNvSpPr>
            <a:spLocks noGrp="1"/>
          </p:cNvSpPr>
          <p:nvPr>
            <p:ph type="title"/>
          </p:nvPr>
        </p:nvSpPr>
        <p:spPr/>
        <p:txBody>
          <a:bodyPr/>
          <a:lstStyle/>
          <a:p>
            <a:r>
              <a:rPr lang="en-US" dirty="0" smtClean="0"/>
              <a:t>Start with </a:t>
            </a:r>
            <a:r>
              <a:rPr lang="en-US" dirty="0" err="1" smtClean="0"/>
              <a:t>Greyscale</a:t>
            </a:r>
            <a:endParaRPr lang="en-US" dirty="0"/>
          </a:p>
        </p:txBody>
      </p:sp>
      <p:sp>
        <p:nvSpPr>
          <p:cNvPr id="7" name="TextBox 6"/>
          <p:cNvSpPr txBox="1"/>
          <p:nvPr/>
        </p:nvSpPr>
        <p:spPr>
          <a:xfrm>
            <a:off x="635028" y="5879898"/>
            <a:ext cx="5673348" cy="492443"/>
          </a:xfrm>
          <a:prstGeom prst="rect">
            <a:avLst/>
          </a:prstGeom>
          <a:noFill/>
        </p:spPr>
        <p:txBody>
          <a:bodyPr wrap="none" rtlCol="0">
            <a:spAutoFit/>
          </a:bodyPr>
          <a:lstStyle/>
          <a:p>
            <a:r>
              <a:rPr lang="en-US" sz="2600" dirty="0" smtClean="0">
                <a:solidFill>
                  <a:srgbClr val="FF6600"/>
                </a:solidFill>
                <a:latin typeface="Helvetica Light"/>
                <a:cs typeface="Helvetica Light"/>
              </a:rPr>
              <a:t>… then </a:t>
            </a:r>
            <a:r>
              <a:rPr lang="en-US" sz="2600" b="1" i="1" dirty="0" smtClean="0">
                <a:solidFill>
                  <a:srgbClr val="FF6600"/>
                </a:solidFill>
                <a:latin typeface="Helvetica Light"/>
                <a:cs typeface="Helvetica Light"/>
              </a:rPr>
              <a:t>accent </a:t>
            </a:r>
            <a:r>
              <a:rPr lang="en-US" sz="2600" dirty="0" smtClean="0">
                <a:solidFill>
                  <a:srgbClr val="FF6600"/>
                </a:solidFill>
                <a:latin typeface="Helvetica Light"/>
                <a:cs typeface="Helvetica Light"/>
              </a:rPr>
              <a:t>or </a:t>
            </a:r>
            <a:r>
              <a:rPr lang="en-US" sz="2600" b="1" i="1" dirty="0" smtClean="0">
                <a:solidFill>
                  <a:srgbClr val="FF6600"/>
                </a:solidFill>
                <a:latin typeface="Helvetica Light"/>
                <a:cs typeface="Helvetica Light"/>
              </a:rPr>
              <a:t>enhance</a:t>
            </a:r>
            <a:r>
              <a:rPr lang="en-US" sz="2600" dirty="0" smtClean="0">
                <a:solidFill>
                  <a:srgbClr val="FF6600"/>
                </a:solidFill>
                <a:latin typeface="Helvetica Light"/>
                <a:cs typeface="Helvetica Light"/>
              </a:rPr>
              <a:t> with color</a:t>
            </a:r>
            <a:endParaRPr lang="en-US" sz="2600" dirty="0">
              <a:solidFill>
                <a:srgbClr val="FF6600"/>
              </a:solidFill>
              <a:latin typeface="Helvetica Light"/>
              <a:cs typeface="Helvetica Light"/>
            </a:endParaRP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6553200"/>
            <a:ext cx="1905000" cy="457200"/>
          </a:xfrm>
        </p:spPr>
        <p:txBody>
          <a:bodyPr/>
          <a:lstStyle/>
          <a:p>
            <a:pPr>
              <a:defRPr/>
            </a:pPr>
            <a:r>
              <a:rPr lang="en-US" smtClean="0"/>
              <a:t>Autumn 2014</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a:xfrm>
            <a:off x="8153400" y="6553200"/>
            <a:ext cx="990600" cy="457200"/>
          </a:xfrm>
        </p:spPr>
        <p:txBody>
          <a:bodyPr/>
          <a:lstStyle/>
          <a:p>
            <a:pPr>
              <a:defRPr/>
            </a:pPr>
            <a:fld id="{D71D7C31-5DB5-47AD-AB94-4B6B5EAB431F}" type="slidenum">
              <a:rPr lang="en-US" smtClean="0"/>
              <a:pPr>
                <a:defRPr/>
              </a:pPr>
              <a:t>67</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6553200"/>
            <a:ext cx="1905000" cy="457200"/>
          </a:xfrm>
        </p:spPr>
        <p:txBody>
          <a:bodyPr/>
          <a:lstStyle/>
          <a:p>
            <a:pPr>
              <a:defRPr/>
            </a:pPr>
            <a:r>
              <a:rPr lang="en-US" smtClean="0"/>
              <a:t>Autumn 2014</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a:xfrm>
            <a:off x="8153400" y="6553200"/>
            <a:ext cx="990600" cy="457200"/>
          </a:xfrm>
        </p:spPr>
        <p:txBody>
          <a:bodyPr/>
          <a:lstStyle/>
          <a:p>
            <a:pPr>
              <a:defRPr/>
            </a:pPr>
            <a:fld id="{D71D7C31-5DB5-47AD-AB94-4B6B5EAB431F}" type="slidenum">
              <a:rPr lang="en-US" smtClean="0"/>
              <a:pPr>
                <a:defRPr/>
              </a:pPr>
              <a:t>68</a:t>
            </a:fld>
            <a:endParaRPr lang="en-US" dirty="0"/>
          </a:p>
        </p:txBody>
      </p:sp>
      <p:pic>
        <p:nvPicPr>
          <p:cNvPr id="2" name="Picture 1" descr="Icarus 2013-01-16 at 01.1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17"/>
            <a:ext cx="9294902" cy="6912841"/>
          </a:xfrm>
          <a:prstGeom prst="rect">
            <a:avLst/>
          </a:prstGeom>
        </p:spPr>
      </p:pic>
    </p:spTree>
    <p:extLst>
      <p:ext uri="{BB962C8B-B14F-4D97-AF65-F5344CB8AC3E}">
        <p14:creationId xmlns:p14="http://schemas.microsoft.com/office/powerpoint/2010/main" val="26995652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7922"/>
            <a:ext cx="9005460" cy="1143000"/>
          </a:xfrm>
        </p:spPr>
        <p:txBody>
          <a:bodyPr/>
          <a:lstStyle/>
          <a:p>
            <a:pPr algn="ctr"/>
            <a:r>
              <a:rPr lang="en-US" dirty="0" smtClean="0"/>
              <a:t>Action + Passive Colors</a:t>
            </a:r>
            <a:endParaRPr lang="en-US"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69</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6644"/>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smtClean="0">
                <a:latin typeface="Helvetica Light"/>
                <a:cs typeface="Helvetica Light"/>
              </a:rPr>
              <a:t>Virgin America Website</a:t>
            </a:r>
          </a:p>
          <a:p>
            <a:r>
              <a:rPr lang="en-US" sz="1800" dirty="0" smtClean="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a:t>
            </a:r>
            <a:r>
              <a:rPr lang="en-US" sz="1600" dirty="0" smtClean="0">
                <a:latin typeface="Helvetica Light"/>
                <a:cs typeface="Helvetica Light"/>
              </a:rPr>
              <a:t>book</a:t>
            </a:r>
            <a:endParaRPr lang="en-US" sz="1600" dirty="0">
              <a:latin typeface="Helvetica Light"/>
              <a:cs typeface="Helvetica Light"/>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7</a:t>
            </a:fld>
            <a:endParaRPr lang="en-US"/>
          </a:p>
        </p:txBody>
      </p:sp>
      <p:sp>
        <p:nvSpPr>
          <p:cNvPr id="11" name="Title 10"/>
          <p:cNvSpPr>
            <a:spLocks noGrp="1"/>
          </p:cNvSpPr>
          <p:nvPr>
            <p:ph type="title"/>
          </p:nvPr>
        </p:nvSpPr>
        <p:spPr/>
        <p:txBody>
          <a:bodyPr/>
          <a:lstStyle/>
          <a:p>
            <a:r>
              <a:rPr lang="en-US" dirty="0" smtClean="0"/>
              <a:t>Hall of Fame or Shame?</a:t>
            </a:r>
            <a:endParaRPr lang="en-US" dirty="0"/>
          </a:p>
        </p:txBody>
      </p:sp>
      <p:pic>
        <p:nvPicPr>
          <p:cNvPr id="2" name="Picture 1"/>
          <p:cNvPicPr>
            <a:picLocks noChangeAspect="1"/>
          </p:cNvPicPr>
          <p:nvPr/>
        </p:nvPicPr>
        <p:blipFill rotWithShape="1">
          <a:blip r:embed="rId4"/>
          <a:srcRect t="1447"/>
          <a:stretch/>
        </p:blipFill>
        <p:spPr>
          <a:xfrm>
            <a:off x="0" y="2656689"/>
            <a:ext cx="9144000" cy="3828350"/>
          </a:xfrm>
          <a:prstGeom prst="rect">
            <a:avLst/>
          </a:prstGeom>
        </p:spPr>
      </p:pic>
    </p:spTree>
    <p:extLst>
      <p:ext uri="{BB962C8B-B14F-4D97-AF65-F5344CB8AC3E}">
        <p14:creationId xmlns:p14="http://schemas.microsoft.com/office/powerpoint/2010/main" val="36802410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70</a:t>
            </a:fld>
            <a:endParaRPr lang="en-US" dirty="0"/>
          </a:p>
        </p:txBody>
      </p:sp>
      <p:sp>
        <p:nvSpPr>
          <p:cNvPr id="2" name="Title 1"/>
          <p:cNvSpPr>
            <a:spLocks noGrp="1"/>
          </p:cNvSpPr>
          <p:nvPr>
            <p:ph type="title"/>
          </p:nvPr>
        </p:nvSpPr>
        <p:spPr/>
        <p:txBody>
          <a:bodyPr/>
          <a:lstStyle/>
          <a:p>
            <a:r>
              <a:rPr lang="en-US" dirty="0" smtClean="0"/>
              <a:t>Poor Use of Color</a:t>
            </a:r>
            <a:endParaRPr lang="en-US" dirty="0"/>
          </a:p>
        </p:txBody>
      </p:sp>
      <p:pic>
        <p:nvPicPr>
          <p:cNvPr id="10" name="Picture 9" descr="stre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179" y="1074615"/>
            <a:ext cx="3139180" cy="4708770"/>
          </a:xfrm>
          <a:prstGeom prst="rect">
            <a:avLst/>
          </a:prstGeom>
        </p:spPr>
      </p:pic>
      <p:pic>
        <p:nvPicPr>
          <p:cNvPr id="11" name="Picture 10" descr="dashshortcut3ope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220" y="1074615"/>
            <a:ext cx="3139180" cy="4708770"/>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71</a:t>
            </a:fld>
            <a:endParaRPr lang="en-US" dirty="0"/>
          </a:p>
        </p:txBody>
      </p:sp>
      <p:sp>
        <p:nvSpPr>
          <p:cNvPr id="2" name="Title 1"/>
          <p:cNvSpPr>
            <a:spLocks noGrp="1"/>
          </p:cNvSpPr>
          <p:nvPr>
            <p:ph type="title"/>
          </p:nvPr>
        </p:nvSpPr>
        <p:spPr/>
        <p:txBody>
          <a:bodyPr/>
          <a:lstStyle/>
          <a:p>
            <a:r>
              <a:rPr lang="en-US" dirty="0" smtClean="0"/>
              <a:t>Redesigned to Use 3 Actionable Colors</a:t>
            </a:r>
            <a:endParaRPr lang="en-US" dirty="0"/>
          </a:p>
        </p:txBody>
      </p:sp>
      <p:pic>
        <p:nvPicPr>
          <p:cNvPr id="10" name="Picture 9" descr="stre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179" y="1074615"/>
            <a:ext cx="3139180" cy="4708770"/>
          </a:xfrm>
          <a:prstGeom prst="rect">
            <a:avLst/>
          </a:prstGeom>
        </p:spPr>
      </p:pic>
      <p:pic>
        <p:nvPicPr>
          <p:cNvPr id="11" name="Picture 10" descr="dashshortcut3ope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220" y="1074615"/>
            <a:ext cx="3139180" cy="4708770"/>
          </a:xfrm>
          <a:prstGeom prst="rect">
            <a:avLst/>
          </a:prstGeom>
        </p:spPr>
      </p:pic>
      <p:pic>
        <p:nvPicPr>
          <p:cNvPr id="3" name="Picture 2" descr="Stream Countdow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178" y="965200"/>
            <a:ext cx="3148169" cy="5588000"/>
          </a:xfrm>
          <a:prstGeom prst="rect">
            <a:avLst/>
          </a:prstGeom>
        </p:spPr>
      </p:pic>
      <p:pic>
        <p:nvPicPr>
          <p:cNvPr id="7" name="Picture 6" descr="4b.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4219" y="965200"/>
            <a:ext cx="3148169" cy="558800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210368"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itle 1"/>
          <p:cNvSpPr>
            <a:spLocks noGrp="1"/>
          </p:cNvSpPr>
          <p:nvPr>
            <p:ph type="title"/>
          </p:nvPr>
        </p:nvSpPr>
        <p:spPr>
          <a:xfrm>
            <a:off x="1680302" y="439614"/>
            <a:ext cx="8664575" cy="1143000"/>
          </a:xfrm>
        </p:spPr>
        <p:txBody>
          <a:bodyPr/>
          <a:lstStyle/>
          <a:p>
            <a:r>
              <a:rPr lang="en-US" dirty="0" smtClean="0">
                <a:solidFill>
                  <a:srgbClr val="289DEB"/>
                </a:solidFill>
              </a:rPr>
              <a:t>Action</a:t>
            </a:r>
            <a:endParaRPr lang="en-US" dirty="0">
              <a:solidFill>
                <a:srgbClr val="289DEB"/>
              </a:solidFill>
            </a:endParaRP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72</a:t>
            </a:fld>
            <a:endParaRPr lang="en-US" dirty="0"/>
          </a:p>
        </p:txBody>
      </p:sp>
      <p:pic>
        <p:nvPicPr>
          <p:cNvPr id="11" name="Picture 10" descr="4b.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219" y="547077"/>
            <a:ext cx="3148169" cy="5588000"/>
          </a:xfrm>
          <a:prstGeom prst="rect">
            <a:avLst/>
          </a:prstGeom>
        </p:spPr>
      </p:pic>
      <p:sp>
        <p:nvSpPr>
          <p:cNvPr id="12" name="Rectangle 11"/>
          <p:cNvSpPr/>
          <p:nvPr/>
        </p:nvSpPr>
        <p:spPr bwMode="auto">
          <a:xfrm>
            <a:off x="410308" y="547077"/>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410308" y="1842477"/>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itle 1"/>
          <p:cNvSpPr txBox="1">
            <a:spLocks/>
          </p:cNvSpPr>
          <p:nvPr/>
        </p:nvSpPr>
        <p:spPr bwMode="auto">
          <a:xfrm>
            <a:off x="1680302" y="1735014"/>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smtClean="0">
                <a:solidFill>
                  <a:srgbClr val="7928A7"/>
                </a:solidFill>
              </a:rPr>
              <a:t>Immediate</a:t>
            </a:r>
            <a:endParaRPr lang="en-US" dirty="0">
              <a:solidFill>
                <a:srgbClr val="7928A7"/>
              </a:solidFill>
            </a:endParaRPr>
          </a:p>
        </p:txBody>
      </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that help with color selection</a:t>
            </a:r>
            <a:endParaRPr lang="en-US" dirty="0"/>
          </a:p>
        </p:txBody>
      </p:sp>
      <p:sp>
        <p:nvSpPr>
          <p:cNvPr id="3" name="Content Placeholder 2"/>
          <p:cNvSpPr>
            <a:spLocks noGrp="1"/>
          </p:cNvSpPr>
          <p:nvPr>
            <p:ph idx="1"/>
          </p:nvPr>
        </p:nvSpPr>
        <p:spPr/>
        <p:txBody>
          <a:bodyPr/>
          <a:lstStyle/>
          <a:p>
            <a:r>
              <a:rPr lang="en-US" dirty="0">
                <a:hlinkClick r:id="rId3"/>
              </a:rPr>
              <a:t>http://colorschemedesigner.com</a:t>
            </a:r>
            <a:r>
              <a:rPr lang="en-US" dirty="0" smtClean="0">
                <a:hlinkClick r:id="rId3"/>
              </a:rPr>
              <a:t>/</a:t>
            </a:r>
            <a:endParaRPr lang="en-US" dirty="0" smtClean="0"/>
          </a:p>
          <a:p>
            <a:r>
              <a:rPr lang="en-US" dirty="0">
                <a:hlinkClick r:id="rId4"/>
              </a:rPr>
              <a:t>http://kuler.adobe.com</a:t>
            </a:r>
            <a:r>
              <a:rPr lang="en-US" dirty="0" smtClean="0">
                <a:hlinkClick r:id="rId4"/>
              </a:rPr>
              <a:t>/</a:t>
            </a:r>
            <a:endParaRPr lang="en-US" dirty="0" smtClean="0"/>
          </a:p>
          <a:p>
            <a:endParaRPr lang="en-US" dirty="0"/>
          </a:p>
          <a:p>
            <a:r>
              <a:rPr lang="en-US" dirty="0">
                <a:hlinkClick r:id="rId5"/>
              </a:rPr>
              <a:t>http://</a:t>
            </a:r>
            <a:r>
              <a:rPr lang="en-US" dirty="0" smtClean="0">
                <a:hlinkClick r:id="rId5"/>
              </a:rPr>
              <a:t>www.colourlovers.com</a:t>
            </a:r>
            <a:endParaRPr lang="en-US" dirty="0" smtClean="0"/>
          </a:p>
          <a:p>
            <a:endParaRPr lang="en-US" dirty="0"/>
          </a:p>
          <a:p>
            <a:endParaRPr lang="en-US" dirty="0" smtClean="0"/>
          </a:p>
          <a:p>
            <a:endParaRPr lang="en-US" dirty="0"/>
          </a:p>
          <a:p>
            <a:endParaRPr lang="en-US"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73</a:t>
            </a:fld>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34143" y="2126225"/>
            <a:ext cx="707571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rgbClr val="FFFFFF"/>
                </a:solidFill>
              </a:rPr>
              <a:t>Visual Design that is</a:t>
            </a:r>
            <a:endParaRPr lang="en-US" sz="3600" dirty="0">
              <a:solidFill>
                <a:srgbClr val="FFFFFF"/>
              </a:solidFill>
            </a:endParaRPr>
          </a:p>
        </p:txBody>
      </p:sp>
      <p:sp>
        <p:nvSpPr>
          <p:cNvPr id="3" name="Rectangle 2"/>
          <p:cNvSpPr/>
          <p:nvPr/>
        </p:nvSpPr>
        <p:spPr>
          <a:xfrm>
            <a:off x="1844907" y="2742934"/>
            <a:ext cx="5454187" cy="1446550"/>
          </a:xfrm>
          <a:prstGeom prst="rect">
            <a:avLst/>
          </a:prstGeom>
        </p:spPr>
        <p:txBody>
          <a:bodyPr wrap="none">
            <a:spAutoFit/>
          </a:bodyPr>
          <a:lstStyle/>
          <a:p>
            <a:r>
              <a:rPr lang="en-US" sz="8800" dirty="0">
                <a:solidFill>
                  <a:srgbClr val="FF6600"/>
                </a:solidFill>
                <a:latin typeface="Helvetica"/>
                <a:cs typeface="Helvetica"/>
              </a:rPr>
              <a:t>Interesting</a:t>
            </a:r>
          </a:p>
        </p:txBody>
      </p:sp>
      <p:sp>
        <p:nvSpPr>
          <p:cNvPr id="4" name="Title 1"/>
          <p:cNvSpPr txBox="1">
            <a:spLocks/>
          </p:cNvSpPr>
          <p:nvPr/>
        </p:nvSpPr>
        <p:spPr bwMode="auto">
          <a:xfrm>
            <a:off x="0" y="3805145"/>
            <a:ext cx="900082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chemeClr val="bg2">
                    <a:lumMod val="60000"/>
                    <a:lumOff val="40000"/>
                  </a:schemeClr>
                </a:solidFill>
              </a:rPr>
              <a:t>[the wow factor]</a:t>
            </a:r>
            <a:endParaRPr lang="en-US" sz="3600" dirty="0">
              <a:solidFill>
                <a:schemeClr val="bg2">
                  <a:lumMod val="60000"/>
                  <a:lumOff val="40000"/>
                </a:schemeClr>
              </a:solidFill>
            </a:endParaRPr>
          </a:p>
        </p:txBody>
      </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7" name="Slide Number Placeholder 6"/>
          <p:cNvSpPr>
            <a:spLocks noGrp="1"/>
          </p:cNvSpPr>
          <p:nvPr>
            <p:ph type="sldNum" sz="quarter" idx="12"/>
          </p:nvPr>
        </p:nvSpPr>
        <p:spPr/>
        <p:txBody>
          <a:bodyPr/>
          <a:lstStyle/>
          <a:p>
            <a:fld id="{F2949DCA-4B18-234C-AD4E-11144FC20355}" type="slidenum">
              <a:rPr lang="en-US" smtClean="0"/>
              <a:pPr/>
              <a:t>74</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making information Interesting?</a:t>
            </a:r>
            <a:endParaRPr lang="en-US" dirty="0"/>
          </a:p>
        </p:txBody>
      </p:sp>
      <p:sp>
        <p:nvSpPr>
          <p:cNvPr id="3" name="Content Placeholder 2"/>
          <p:cNvSpPr>
            <a:spLocks noGrp="1"/>
          </p:cNvSpPr>
          <p:nvPr>
            <p:ph idx="1"/>
          </p:nvPr>
        </p:nvSpPr>
        <p:spPr>
          <a:xfrm>
            <a:off x="685800" y="1463429"/>
            <a:ext cx="8196354" cy="4724400"/>
          </a:xfrm>
        </p:spPr>
        <p:txBody>
          <a:bodyPr/>
          <a:lstStyle/>
          <a:p>
            <a:r>
              <a:rPr lang="en-US" dirty="0" smtClean="0"/>
              <a:t>Differentiation from similar work</a:t>
            </a:r>
          </a:p>
          <a:p>
            <a:endParaRPr lang="en-US" dirty="0" smtClean="0"/>
          </a:p>
          <a:p>
            <a:r>
              <a:rPr lang="en-US" dirty="0" smtClean="0"/>
              <a:t>Creates “willful” interaction as opposed to “forced”</a:t>
            </a:r>
          </a:p>
          <a:p>
            <a:endParaRPr lang="en-US" dirty="0"/>
          </a:p>
          <a:p>
            <a:r>
              <a:rPr lang="en-US" dirty="0" smtClean="0"/>
              <a:t>With an interesting interface that is simple to learn, the user will teach themselves</a:t>
            </a:r>
            <a:endParaRPr lang="en-US" dirty="0"/>
          </a:p>
          <a:p>
            <a:endParaRPr lang="en-US" dirty="0" smtClean="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75</a:t>
            </a:fld>
            <a:endParaRPr lang="en-US" dirty="0"/>
          </a:p>
        </p:txBody>
      </p:sp>
    </p:spTree>
    <p:extLst>
      <p:ext uri="{BB962C8B-B14F-4D97-AF65-F5344CB8AC3E}">
        <p14:creationId xmlns:p14="http://schemas.microsoft.com/office/powerpoint/2010/main" val="38659613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 Conventional Layouts</a:t>
            </a:r>
            <a:endParaRPr lang="en-US" dirty="0"/>
          </a:p>
        </p:txBody>
      </p:sp>
      <p:sp>
        <p:nvSpPr>
          <p:cNvPr id="3" name="Content Placeholder 2"/>
          <p:cNvSpPr>
            <a:spLocks noGrp="1"/>
          </p:cNvSpPr>
          <p:nvPr>
            <p:ph idx="1"/>
          </p:nvPr>
        </p:nvSpPr>
        <p:spPr>
          <a:xfrm>
            <a:off x="685799" y="1463431"/>
            <a:ext cx="8221095" cy="4724400"/>
          </a:xfrm>
        </p:spPr>
        <p:txBody>
          <a:bodyPr/>
          <a:lstStyle/>
          <a:p>
            <a:r>
              <a:rPr lang="en-US" dirty="0"/>
              <a:t>Hard to get </a:t>
            </a:r>
            <a:r>
              <a:rPr lang="en-US" dirty="0" smtClean="0"/>
              <a:t>right &amp; easy to overdo!</a:t>
            </a:r>
            <a:endParaRPr lang="en-US" dirty="0"/>
          </a:p>
          <a:p>
            <a:endParaRPr lang="en-US" dirty="0" smtClean="0"/>
          </a:p>
          <a:p>
            <a:r>
              <a:rPr lang="en-US" dirty="0" smtClean="0"/>
              <a:t>Try new shapes: </a:t>
            </a:r>
          </a:p>
          <a:p>
            <a:pPr lvl="1"/>
            <a:r>
              <a:rPr lang="en-US" dirty="0" smtClean="0"/>
              <a:t>Circular charts</a:t>
            </a:r>
            <a:endParaRPr lang="en-US" dirty="0"/>
          </a:p>
          <a:p>
            <a:pPr lvl="1"/>
            <a:r>
              <a:rPr lang="en-US" dirty="0" smtClean="0"/>
              <a:t>Hexagonal Objects </a:t>
            </a:r>
          </a:p>
          <a:p>
            <a:pPr marL="0" indent="0">
              <a:buNone/>
            </a:pPr>
            <a:endParaRPr lang="en-US" dirty="0" smtClean="0"/>
          </a:p>
          <a:p>
            <a:r>
              <a:rPr lang="en-US" dirty="0" smtClean="0"/>
              <a:t>Like all techniques (color, </a:t>
            </a:r>
            <a:r>
              <a:rPr lang="en-US" dirty="0" err="1" smtClean="0"/>
              <a:t>etc</a:t>
            </a:r>
            <a:r>
              <a:rPr lang="en-US" dirty="0" smtClean="0"/>
              <a:t>) – restrict unconventional layouts to the most important information</a:t>
            </a: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76</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714" y="0"/>
            <a:ext cx="8711514" cy="6858000"/>
          </a:xfrm>
          <a:prstGeom prst="rect">
            <a:avLst/>
          </a:prstGeom>
        </p:spPr>
      </p:pic>
      <p:grpSp>
        <p:nvGrpSpPr>
          <p:cNvPr id="3" name="Group 2"/>
          <p:cNvGrpSpPr/>
          <p:nvPr/>
        </p:nvGrpSpPr>
        <p:grpSpPr>
          <a:xfrm>
            <a:off x="322700" y="658090"/>
            <a:ext cx="8821300" cy="5596818"/>
            <a:chOff x="322700" y="635000"/>
            <a:chExt cx="8821300" cy="5596818"/>
          </a:xfrm>
        </p:grpSpPr>
        <p:grpSp>
          <p:nvGrpSpPr>
            <p:cNvPr id="8" name="Group 7"/>
            <p:cNvGrpSpPr/>
            <p:nvPr/>
          </p:nvGrpSpPr>
          <p:grpSpPr>
            <a:xfrm>
              <a:off x="5896428" y="3038929"/>
              <a:ext cx="3247572" cy="780142"/>
              <a:chOff x="5896428" y="3038929"/>
              <a:chExt cx="3247572" cy="780142"/>
            </a:xfrm>
          </p:grpSpPr>
          <p:sp>
            <p:nvSpPr>
              <p:cNvPr id="6" name="Rectangle 5"/>
              <p:cNvSpPr/>
              <p:nvPr/>
            </p:nvSpPr>
            <p:spPr bwMode="auto">
              <a:xfrm>
                <a:off x="5896428" y="3038929"/>
                <a:ext cx="3247572"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6005288" y="3211285"/>
                <a:ext cx="3084286" cy="400110"/>
              </a:xfrm>
              <a:prstGeom prst="rect">
                <a:avLst/>
              </a:prstGeom>
              <a:noFill/>
            </p:spPr>
            <p:txBody>
              <a:bodyPr wrap="square" rtlCol="0">
                <a:spAutoFit/>
              </a:bodyPr>
              <a:lstStyle/>
              <a:p>
                <a:r>
                  <a:rPr lang="en-US" sz="2000" dirty="0" smtClean="0">
                    <a:latin typeface="Helvetica"/>
                    <a:cs typeface="Helvetica"/>
                  </a:rPr>
                  <a:t>Non Conventional Layout</a:t>
                </a:r>
                <a:endParaRPr lang="en-US" sz="2000" dirty="0">
                  <a:latin typeface="Helvetica"/>
                  <a:cs typeface="Helvetica"/>
                </a:endParaRPr>
              </a:p>
            </p:txBody>
          </p:sp>
        </p:grpSp>
        <p:sp>
          <p:nvSpPr>
            <p:cNvPr id="9" name="Oval 8"/>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10" name="Footer Placeholder 9"/>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1" name="Slide Number Placeholder 10"/>
          <p:cNvSpPr>
            <a:spLocks noGrp="1"/>
          </p:cNvSpPr>
          <p:nvPr>
            <p:ph type="sldNum" sz="quarter" idx="12"/>
          </p:nvPr>
        </p:nvSpPr>
        <p:spPr/>
        <p:txBody>
          <a:bodyPr/>
          <a:lstStyle/>
          <a:p>
            <a:fld id="{F2949DCA-4B18-234C-AD4E-11144FC20355}" type="slidenum">
              <a:rPr lang="en-US" smtClean="0"/>
              <a:pPr/>
              <a:t>77</a:t>
            </a:fld>
            <a:endParaRPr lang="en-US"/>
          </a:p>
        </p:txBody>
      </p:sp>
    </p:spTree>
    <p:extLst>
      <p:ext uri="{BB962C8B-B14F-4D97-AF65-F5344CB8AC3E}">
        <p14:creationId xmlns:p14="http://schemas.microsoft.com/office/powerpoint/2010/main" val="18094461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Movement</a:t>
            </a:r>
            <a:endParaRPr lang="en-US" dirty="0"/>
          </a:p>
        </p:txBody>
      </p:sp>
      <p:sp>
        <p:nvSpPr>
          <p:cNvPr id="3" name="Content Placeholder 2"/>
          <p:cNvSpPr>
            <a:spLocks noGrp="1"/>
          </p:cNvSpPr>
          <p:nvPr>
            <p:ph idx="1"/>
          </p:nvPr>
        </p:nvSpPr>
        <p:spPr>
          <a:xfrm>
            <a:off x="479425" y="1463431"/>
            <a:ext cx="8662988" cy="4724400"/>
          </a:xfrm>
        </p:spPr>
        <p:txBody>
          <a:bodyPr/>
          <a:lstStyle/>
          <a:p>
            <a:r>
              <a:rPr lang="en-US" dirty="0"/>
              <a:t>Hard to get </a:t>
            </a:r>
            <a:r>
              <a:rPr lang="en-US" dirty="0" smtClean="0"/>
              <a:t>right &amp; </a:t>
            </a:r>
            <a:r>
              <a:rPr lang="en-US" dirty="0"/>
              <a:t>e</a:t>
            </a:r>
            <a:r>
              <a:rPr lang="en-US" dirty="0" smtClean="0"/>
              <a:t>asy to overdo!</a:t>
            </a:r>
            <a:endParaRPr lang="en-US" dirty="0"/>
          </a:p>
          <a:p>
            <a:endParaRPr lang="en-US" dirty="0" smtClean="0"/>
          </a:p>
          <a:p>
            <a:r>
              <a:rPr lang="en-US" dirty="0" smtClean="0"/>
              <a:t>Animation is best used to connect information &amp; create “flow”</a:t>
            </a:r>
          </a:p>
          <a:p>
            <a:pPr marL="0" indent="0">
              <a:buNone/>
            </a:pPr>
            <a:endParaRPr lang="en-US" dirty="0" smtClean="0"/>
          </a:p>
          <a:p>
            <a:r>
              <a:rPr lang="en-US" dirty="0" smtClean="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78</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arus 2013-01-14 at 14.11.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82"/>
            <a:ext cx="9144000" cy="6819580"/>
          </a:xfrm>
          <a:prstGeom prst="rect">
            <a:avLst/>
          </a:prstGeom>
        </p:spPr>
      </p:pic>
      <p:pic>
        <p:nvPicPr>
          <p:cNvPr id="14" name="Picture 13" descr="Icarus 2013-01-14 at 14.13.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5596"/>
          </a:xfrm>
          <a:prstGeom prst="rect">
            <a:avLst/>
          </a:prstGeom>
        </p:spPr>
      </p:pic>
      <p:grpSp>
        <p:nvGrpSpPr>
          <p:cNvPr id="9" name="Group 8"/>
          <p:cNvGrpSpPr/>
          <p:nvPr/>
        </p:nvGrpSpPr>
        <p:grpSpPr>
          <a:xfrm>
            <a:off x="128398" y="658090"/>
            <a:ext cx="8297313" cy="5596818"/>
            <a:chOff x="-2377795" y="635000"/>
            <a:chExt cx="8297313" cy="5596818"/>
          </a:xfrm>
        </p:grpSpPr>
        <p:grpSp>
          <p:nvGrpSpPr>
            <p:cNvPr id="10" name="Group 9"/>
            <p:cNvGrpSpPr/>
            <p:nvPr/>
          </p:nvGrpSpPr>
          <p:grpSpPr>
            <a:xfrm>
              <a:off x="-2377795" y="3038929"/>
              <a:ext cx="3193146" cy="780142"/>
              <a:chOff x="-2377795" y="3038929"/>
              <a:chExt cx="3193146" cy="780142"/>
            </a:xfrm>
          </p:grpSpPr>
          <p:sp>
            <p:nvSpPr>
              <p:cNvPr id="12" name="Rectangle 11"/>
              <p:cNvSpPr/>
              <p:nvPr/>
            </p:nvSpPr>
            <p:spPr bwMode="auto">
              <a:xfrm>
                <a:off x="-2377795" y="3038929"/>
                <a:ext cx="270049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2268935" y="3211285"/>
                <a:ext cx="3084286" cy="400110"/>
              </a:xfrm>
              <a:prstGeom prst="rect">
                <a:avLst/>
              </a:prstGeom>
              <a:noFill/>
            </p:spPr>
            <p:txBody>
              <a:bodyPr wrap="square" rtlCol="0">
                <a:spAutoFit/>
              </a:bodyPr>
              <a:lstStyle/>
              <a:p>
                <a:r>
                  <a:rPr lang="en-US" sz="2000" dirty="0" smtClean="0">
                    <a:latin typeface="Helvetica"/>
                    <a:cs typeface="Helvetica"/>
                  </a:rPr>
                  <a:t>Dynamic Movement</a:t>
                </a:r>
                <a:endParaRPr lang="en-US" sz="2000" dirty="0">
                  <a:latin typeface="Helvetica"/>
                  <a:cs typeface="Helvetica"/>
                </a:endParaRPr>
              </a:p>
            </p:txBody>
          </p:sp>
        </p:grpSp>
        <p:sp>
          <p:nvSpPr>
            <p:cNvPr id="11" name="Oval 10"/>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79</a:t>
            </a:fld>
            <a:endParaRPr lang="en-US"/>
          </a:p>
        </p:txBody>
      </p:sp>
    </p:spTree>
    <p:extLst>
      <p:ext uri="{BB962C8B-B14F-4D97-AF65-F5344CB8AC3E}">
        <p14:creationId xmlns:p14="http://schemas.microsoft.com/office/powerpoint/2010/main" val="3589882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smtClean="0">
                <a:latin typeface="Helvetica Light"/>
                <a:cs typeface="Helvetica Light"/>
              </a:rPr>
              <a:t>Virgin America Website</a:t>
            </a:r>
          </a:p>
          <a:p>
            <a:r>
              <a:rPr lang="en-US" sz="1800" dirty="0" smtClean="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a:t>
            </a:r>
            <a:r>
              <a:rPr lang="en-US" sz="1600" dirty="0" smtClean="0">
                <a:latin typeface="Helvetica Light"/>
                <a:cs typeface="Helvetica Light"/>
              </a:rPr>
              <a:t>book</a:t>
            </a:r>
            <a:endParaRPr lang="en-US" sz="1600" dirty="0">
              <a:latin typeface="Helvetica Light"/>
              <a:cs typeface="Helvetica Light"/>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8</a:t>
            </a:fld>
            <a:endParaRPr lang="en-US"/>
          </a:p>
        </p:txBody>
      </p:sp>
      <p:pic>
        <p:nvPicPr>
          <p:cNvPr id="7" name="Picture 6"/>
          <p:cNvPicPr>
            <a:picLocks noChangeAspect="1"/>
          </p:cNvPicPr>
          <p:nvPr/>
        </p:nvPicPr>
        <p:blipFill>
          <a:blip r:embed="rId4"/>
          <a:stretch>
            <a:fillRect/>
          </a:stretch>
        </p:blipFill>
        <p:spPr>
          <a:xfrm>
            <a:off x="0" y="2651821"/>
            <a:ext cx="9144000" cy="3837978"/>
          </a:xfrm>
          <a:prstGeom prst="rect">
            <a:avLst/>
          </a:prstGeom>
        </p:spPr>
      </p:pic>
      <p:sp>
        <p:nvSpPr>
          <p:cNvPr id="11" name="Title 10"/>
          <p:cNvSpPr>
            <a:spLocks noGrp="1"/>
          </p:cNvSpPr>
          <p:nvPr>
            <p:ph type="title"/>
          </p:nvPr>
        </p:nvSpPr>
        <p:spPr/>
        <p:txBody>
          <a:bodyPr/>
          <a:lstStyle/>
          <a:p>
            <a:r>
              <a:rPr lang="en-US" dirty="0" smtClean="0"/>
              <a:t>Hall of Fame or Shame?</a:t>
            </a:r>
            <a:endParaRPr lang="en-US" dirty="0"/>
          </a:p>
        </p:txBody>
      </p:sp>
    </p:spTree>
    <p:extLst>
      <p:ext uri="{BB962C8B-B14F-4D97-AF65-F5344CB8AC3E}">
        <p14:creationId xmlns:p14="http://schemas.microsoft.com/office/powerpoint/2010/main" val="19742076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Metaphors </a:t>
            </a:r>
            <a:r>
              <a:rPr lang="en-US" sz="2800" dirty="0" smtClean="0"/>
              <a:t>(using the real world to describe info)</a:t>
            </a:r>
            <a:endParaRPr lang="en-US" sz="2800"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3" name="Content Placeholder 2"/>
          <p:cNvSpPr>
            <a:spLocks noGrp="1"/>
          </p:cNvSpPr>
          <p:nvPr>
            <p:ph idx="1"/>
          </p:nvPr>
        </p:nvSpPr>
        <p:spPr>
          <a:xfrm>
            <a:off x="338133" y="1463431"/>
            <a:ext cx="8804280" cy="4724400"/>
          </a:xfrm>
        </p:spPr>
        <p:txBody>
          <a:bodyPr/>
          <a:lstStyle/>
          <a:p>
            <a:r>
              <a:rPr lang="en-US" dirty="0"/>
              <a:t>Hard to get </a:t>
            </a:r>
            <a:r>
              <a:rPr lang="en-US" dirty="0" smtClean="0"/>
              <a:t>right &amp; easy to overdo!</a:t>
            </a:r>
            <a:endParaRPr lang="en-US" dirty="0"/>
          </a:p>
          <a:p>
            <a:endParaRPr lang="en-US" dirty="0" smtClean="0"/>
          </a:p>
          <a:p>
            <a:r>
              <a:rPr lang="en-US" dirty="0" smtClean="0"/>
              <a:t>Very useful to provide meaning and connect information to logic</a:t>
            </a:r>
            <a:endParaRPr lang="en-US" dirty="0"/>
          </a:p>
          <a:p>
            <a:endParaRPr lang="en-US" dirty="0" smtClean="0"/>
          </a:p>
          <a:p>
            <a:r>
              <a:rPr lang="en-US" dirty="0" smtClean="0"/>
              <a:t>As you have seen before, the more direct or specific a metaphor, the more contextually relevant it is to a generation or time</a:t>
            </a:r>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80</a:t>
            </a:fld>
            <a:endParaRPr lang="en-US" dirty="0"/>
          </a:p>
        </p:txBody>
      </p:sp>
      <p:grpSp>
        <p:nvGrpSpPr>
          <p:cNvPr id="11" name="Group 10"/>
          <p:cNvGrpSpPr/>
          <p:nvPr/>
        </p:nvGrpSpPr>
        <p:grpSpPr>
          <a:xfrm>
            <a:off x="5302250" y="0"/>
            <a:ext cx="3841750" cy="6845300"/>
            <a:chOff x="5302250" y="0"/>
            <a:chExt cx="3841750" cy="6845300"/>
          </a:xfrm>
        </p:grpSpPr>
        <p:pic>
          <p:nvPicPr>
            <p:cNvPr id="9" name="Picture 8"/>
            <p:cNvPicPr>
              <a:picLocks noChangeAspect="1"/>
            </p:cNvPicPr>
            <p:nvPr/>
          </p:nvPicPr>
          <p:blipFill rotWithShape="1">
            <a:blip r:embed="rId3"/>
            <a:srcRect l="30640" r="30640"/>
            <a:stretch/>
          </p:blipFill>
          <p:spPr>
            <a:xfrm>
              <a:off x="5302250" y="0"/>
              <a:ext cx="3841750" cy="6845300"/>
            </a:xfrm>
            <a:prstGeom prst="rect">
              <a:avLst/>
            </a:prstGeom>
          </p:spPr>
        </p:pic>
        <p:sp>
          <p:nvSpPr>
            <p:cNvPr id="10" name="Rectangle 9"/>
            <p:cNvSpPr/>
            <p:nvPr/>
          </p:nvSpPr>
          <p:spPr bwMode="auto">
            <a:xfrm>
              <a:off x="5302250" y="0"/>
              <a:ext cx="3841750" cy="6845300"/>
            </a:xfrm>
            <a:prstGeom prst="rect">
              <a:avLst/>
            </a:prstGeom>
            <a:gradFill flip="none" rotWithShape="1">
              <a:gsLst>
                <a:gs pos="0">
                  <a:srgbClr val="000000">
                    <a:alpha val="70000"/>
                  </a:srgbClr>
                </a:gs>
                <a:gs pos="10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1+#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300"/>
                                        <p:tgtEl>
                                          <p:spTgt spid="11"/>
                                        </p:tgtEl>
                                        <p:attrNameLst>
                                          <p:attrName>ppt_x</p:attrName>
                                        </p:attrNameLst>
                                      </p:cBhvr>
                                      <p:tavLst>
                                        <p:tav tm="0">
                                          <p:val>
                                            <p:strVal val="ppt_x"/>
                                          </p:val>
                                        </p:tav>
                                        <p:tav tm="100000">
                                          <p:val>
                                            <p:strVal val="1+ppt_w/2"/>
                                          </p:val>
                                        </p:tav>
                                      </p:tavLst>
                                    </p:anim>
                                    <p:anim calcmode="lin" valueType="num">
                                      <p:cBhvr additive="base">
                                        <p:cTn id="13" dur="300"/>
                                        <p:tgtEl>
                                          <p:spTgt spid="11"/>
                                        </p:tgtEl>
                                        <p:attrNameLst>
                                          <p:attrName>ppt_y</p:attrName>
                                        </p:attrNameLst>
                                      </p:cBhvr>
                                      <p:tavLst>
                                        <p:tav tm="0">
                                          <p:val>
                                            <p:strVal val="ppt_y"/>
                                          </p:val>
                                        </p:tav>
                                        <p:tav tm="100000">
                                          <p:val>
                                            <p:strVal val="ppt_y"/>
                                          </p:val>
                                        </p:tav>
                                      </p:tavLst>
                                    </p:anim>
                                    <p:set>
                                      <p:cBhvr>
                                        <p:cTn id="14" dur="1" fill="hold">
                                          <p:stCondLst>
                                            <p:cond delay="2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9" name="Slide Number Placeholder 8"/>
          <p:cNvSpPr>
            <a:spLocks noGrp="1"/>
          </p:cNvSpPr>
          <p:nvPr>
            <p:ph type="sldNum" sz="quarter" idx="12"/>
          </p:nvPr>
        </p:nvSpPr>
        <p:spPr/>
        <p:txBody>
          <a:bodyPr/>
          <a:lstStyle/>
          <a:p>
            <a:fld id="{F2949DCA-4B18-234C-AD4E-11144FC20355}" type="slidenum">
              <a:rPr lang="en-US" smtClean="0"/>
              <a:pPr/>
              <a:t>81</a:t>
            </a:fld>
            <a:endParaRPr lang="en-US"/>
          </a:p>
        </p:txBody>
      </p:sp>
      <p:pic>
        <p:nvPicPr>
          <p:cNvPr id="10" name="Picture 9"/>
          <p:cNvPicPr>
            <a:picLocks noChangeAspect="1"/>
          </p:cNvPicPr>
          <p:nvPr/>
        </p:nvPicPr>
        <p:blipFill>
          <a:blip r:embed="rId3"/>
          <a:stretch>
            <a:fillRect/>
          </a:stretch>
        </p:blipFill>
        <p:spPr>
          <a:xfrm>
            <a:off x="0" y="-108857"/>
            <a:ext cx="9154921" cy="7075714"/>
          </a:xfrm>
          <a:prstGeom prst="rect">
            <a:avLst/>
          </a:prstGeom>
        </p:spPr>
      </p:pic>
      <p:grpSp>
        <p:nvGrpSpPr>
          <p:cNvPr id="8" name="Group 7"/>
          <p:cNvGrpSpPr/>
          <p:nvPr/>
        </p:nvGrpSpPr>
        <p:grpSpPr>
          <a:xfrm>
            <a:off x="-639775"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3147790" y="4399160"/>
              <a:ext cx="3728354" cy="523220"/>
            </a:xfrm>
            <a:prstGeom prst="rect">
              <a:avLst/>
            </a:prstGeom>
            <a:noFill/>
          </p:spPr>
          <p:txBody>
            <a:bodyPr wrap="square" rtlCol="0">
              <a:spAutoFit/>
            </a:bodyPr>
            <a:lstStyle/>
            <a:p>
              <a:pPr algn="r"/>
              <a:r>
                <a:rPr lang="en-US" sz="2800" dirty="0" smtClean="0">
                  <a:solidFill>
                    <a:schemeClr val="bg1"/>
                  </a:solidFill>
                  <a:latin typeface="Helvetica"/>
                  <a:cs typeface="Helvetica"/>
                </a:rPr>
                <a:t>Metaphors</a:t>
              </a:r>
              <a:endParaRPr lang="en-US" sz="2800" dirty="0">
                <a:solidFill>
                  <a:schemeClr val="bg1"/>
                </a:solidFill>
                <a:latin typeface="Helvetica"/>
                <a:cs typeface="Helvetica"/>
              </a:endParaRP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9872" y="1117600"/>
            <a:ext cx="6276975" cy="1143000"/>
          </a:xfrm>
        </p:spPr>
        <p:txBody>
          <a:bodyPr/>
          <a:lstStyle/>
          <a:p>
            <a:pPr algn="ctr"/>
            <a:r>
              <a:rPr lang="en-US" sz="3600" dirty="0" smtClean="0">
                <a:solidFill>
                  <a:srgbClr val="FFFFFF"/>
                </a:solidFill>
              </a:rPr>
              <a:t>The best designs balance the techniques you have seen</a:t>
            </a:r>
            <a:endParaRPr lang="en-US" sz="3600" dirty="0">
              <a:solidFill>
                <a:srgbClr val="FFFFFF"/>
              </a:solidFill>
            </a:endParaRPr>
          </a:p>
        </p:txBody>
      </p:sp>
      <p:sp>
        <p:nvSpPr>
          <p:cNvPr id="15" name="Title 1"/>
          <p:cNvSpPr txBox="1">
            <a:spLocks/>
          </p:cNvSpPr>
          <p:nvPr/>
        </p:nvSpPr>
        <p:spPr bwMode="auto">
          <a:xfrm>
            <a:off x="149874" y="4537052"/>
            <a:ext cx="91439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rgbClr val="FFFFFF"/>
                </a:solidFill>
              </a:rPr>
              <a:t>The less techniques used, </a:t>
            </a:r>
            <a:br>
              <a:rPr lang="en-US" sz="3600" dirty="0" smtClean="0">
                <a:solidFill>
                  <a:srgbClr val="FFFFFF"/>
                </a:solidFill>
              </a:rPr>
            </a:br>
            <a:r>
              <a:rPr lang="en-US" sz="3600" dirty="0" smtClean="0">
                <a:solidFill>
                  <a:srgbClr val="FFFFFF"/>
                </a:solidFill>
              </a:rPr>
              <a:t>the easier it is to balance them</a:t>
            </a:r>
            <a:endParaRPr lang="en-US" sz="3600" dirty="0">
              <a:solidFill>
                <a:srgbClr val="FFFFFF"/>
              </a:solidFill>
            </a:endParaRPr>
          </a:p>
        </p:txBody>
      </p:sp>
      <p:sp>
        <p:nvSpPr>
          <p:cNvPr id="16" name="Title 1"/>
          <p:cNvSpPr txBox="1">
            <a:spLocks/>
          </p:cNvSpPr>
          <p:nvPr/>
        </p:nvSpPr>
        <p:spPr bwMode="auto">
          <a:xfrm>
            <a:off x="0" y="2821370"/>
            <a:ext cx="91439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t>and</a:t>
            </a:r>
            <a:endParaRPr lang="en-US" sz="3600" dirty="0"/>
          </a:p>
        </p:txBody>
      </p:sp>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4" name="Footer Placeholder 3"/>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82</a:t>
            </a:fld>
            <a:endParaRPr lang="en-US"/>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501"/>
            <a:ext cx="9144000" cy="6065499"/>
          </a:xfrm>
          <a:prstGeom prst="rect">
            <a:avLst/>
          </a:prstGeom>
        </p:spPr>
      </p:pic>
      <p:sp>
        <p:nvSpPr>
          <p:cNvPr id="3" name="Title 1"/>
          <p:cNvSpPr txBox="1">
            <a:spLocks/>
          </p:cNvSpPr>
          <p:nvPr/>
        </p:nvSpPr>
        <p:spPr>
          <a:xfrm>
            <a:off x="0" y="58614"/>
            <a:ext cx="9143999" cy="1143000"/>
          </a:xfrm>
          <a:prstGeom prst="rect">
            <a:avLst/>
          </a:prstGeom>
        </p:spPr>
        <p:txBody>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dirty="0" smtClean="0"/>
              <a:t>Overwhelming use of Different Techniques</a:t>
            </a:r>
            <a:endParaRPr lang="en-US" dirty="0"/>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6" name="Slide Number Placeholder 5"/>
          <p:cNvSpPr>
            <a:spLocks noGrp="1"/>
          </p:cNvSpPr>
          <p:nvPr>
            <p:ph type="sldNum" sz="quarter" idx="12"/>
          </p:nvPr>
        </p:nvSpPr>
        <p:spPr/>
        <p:txBody>
          <a:bodyPr/>
          <a:lstStyle/>
          <a:p>
            <a:fld id="{F2949DCA-4B18-234C-AD4E-11144FC20355}" type="slidenum">
              <a:rPr lang="en-US" smtClean="0"/>
              <a:pPr/>
              <a:t>83</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19350"/>
            <a:ext cx="6276975" cy="1143000"/>
          </a:xfrm>
        </p:spPr>
        <p:txBody>
          <a:bodyPr/>
          <a:lstStyle/>
          <a:p>
            <a:pPr algn="ctr"/>
            <a:r>
              <a:rPr lang="en-US" sz="3600" dirty="0" smtClean="0">
                <a:solidFill>
                  <a:srgbClr val="FFFFFF"/>
                </a:solidFill>
              </a:rPr>
              <a:t>In other words,</a:t>
            </a:r>
            <a:endParaRPr lang="en-US" sz="3600" dirty="0">
              <a:solidFill>
                <a:srgbClr val="FFFFFF"/>
              </a:solidFill>
            </a:endParaRPr>
          </a:p>
        </p:txBody>
      </p:sp>
      <p:sp>
        <p:nvSpPr>
          <p:cNvPr id="16" name="Title 1"/>
          <p:cNvSpPr txBox="1">
            <a:spLocks/>
          </p:cNvSpPr>
          <p:nvPr/>
        </p:nvSpPr>
        <p:spPr bwMode="auto">
          <a:xfrm>
            <a:off x="39439" y="3313851"/>
            <a:ext cx="91439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smtClean="0"/>
              <a:t>Keep it Focused</a:t>
            </a:r>
            <a:endParaRPr lang="en-US" sz="6600" dirty="0"/>
          </a:p>
        </p:txBody>
      </p:sp>
      <p:sp>
        <p:nvSpPr>
          <p:cNvPr id="3" name="Date Placeholder 2"/>
          <p:cNvSpPr>
            <a:spLocks noGrp="1"/>
          </p:cNvSpPr>
          <p:nvPr>
            <p:ph type="dt" sz="half" idx="10"/>
          </p:nvPr>
        </p:nvSpPr>
        <p:spPr/>
        <p:txBody>
          <a:bodyPr/>
          <a:lstStyle/>
          <a:p>
            <a:pPr>
              <a:defRPr/>
            </a:pPr>
            <a:r>
              <a:rPr lang="en-US" smtClean="0"/>
              <a:t>Autumn 2014</a:t>
            </a:r>
            <a:endParaRPr lang="en-US" dirty="0"/>
          </a:p>
        </p:txBody>
      </p:sp>
      <p:sp>
        <p:nvSpPr>
          <p:cNvPr id="4" name="Footer Placeholder 3"/>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84</a:t>
            </a:fld>
            <a:endParaRPr lang="en-US"/>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684642" y="16024"/>
            <a:ext cx="7769979" cy="6608958"/>
          </a:xfrm>
          <a:prstGeom prst="rect">
            <a:avLst/>
          </a:prstGeom>
        </p:spPr>
      </p:pic>
      <p:sp>
        <p:nvSpPr>
          <p:cNvPr id="11" name="TextBox 10"/>
          <p:cNvSpPr txBox="1"/>
          <p:nvPr/>
        </p:nvSpPr>
        <p:spPr>
          <a:xfrm>
            <a:off x="74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4512461" y="6495952"/>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85</a:t>
            </a:fld>
            <a:endParaRPr lang="en-US"/>
          </a:p>
        </p:txBody>
      </p:sp>
    </p:spTree>
    <p:extLst>
      <p:ext uri="{BB962C8B-B14F-4D97-AF65-F5344CB8AC3E}">
        <p14:creationId xmlns:p14="http://schemas.microsoft.com/office/powerpoint/2010/main" val="5562557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smtClean="0"/>
              <a:t>Autumn 2014</a:t>
            </a:r>
            <a:endParaRPr lang="en-US" dirty="0"/>
          </a:p>
        </p:txBody>
      </p:sp>
      <p:sp>
        <p:nvSpPr>
          <p:cNvPr id="19" name="Footer Placeholder 18"/>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21" name="Slide Number Placeholder 20"/>
          <p:cNvSpPr>
            <a:spLocks noGrp="1"/>
          </p:cNvSpPr>
          <p:nvPr>
            <p:ph type="sldNum" sz="quarter" idx="12"/>
          </p:nvPr>
        </p:nvSpPr>
        <p:spPr/>
        <p:txBody>
          <a:bodyPr/>
          <a:lstStyle/>
          <a:p>
            <a:fld id="{F2949DCA-4B18-234C-AD4E-11144FC20355}" type="slidenum">
              <a:rPr lang="en-US" smtClean="0"/>
              <a:pPr/>
              <a:t>86</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290" y="0"/>
            <a:ext cx="9294290" cy="6858000"/>
          </a:xfrm>
          <a:prstGeom prst="rect">
            <a:avLst/>
          </a:prstGeom>
        </p:spPr>
      </p:pic>
      <p:grpSp>
        <p:nvGrpSpPr>
          <p:cNvPr id="3" name="Group 2"/>
          <p:cNvGrpSpPr/>
          <p:nvPr/>
        </p:nvGrpSpPr>
        <p:grpSpPr>
          <a:xfrm>
            <a:off x="594679"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smtClean="0">
                  <a:solidFill>
                    <a:schemeClr val="bg1"/>
                  </a:solidFill>
                  <a:latin typeface="Helvetica"/>
                  <a:cs typeface="Helvetica"/>
                </a:rPr>
                <a:t>Interestingness</a:t>
              </a:r>
              <a:endParaRPr lang="en-US" sz="2800" dirty="0">
                <a:solidFill>
                  <a:schemeClr val="bg1"/>
                </a:solidFill>
                <a:latin typeface="Helvetica"/>
                <a:cs typeface="Helvetica"/>
              </a:endParaRPr>
            </a:p>
          </p:txBody>
        </p:sp>
      </p:grpSp>
      <p:grpSp>
        <p:nvGrpSpPr>
          <p:cNvPr id="13" name="Group 12"/>
          <p:cNvGrpSpPr/>
          <p:nvPr/>
        </p:nvGrpSpPr>
        <p:grpSpPr>
          <a:xfrm>
            <a:off x="-150290"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smtClean="0">
                    <a:solidFill>
                      <a:schemeClr val="bg1"/>
                    </a:solidFill>
                    <a:latin typeface="Helvetica"/>
                    <a:cs typeface="Helvetica"/>
                  </a:rPr>
                  <a:t>Function</a:t>
                </a:r>
                <a:endParaRPr lang="en-US" sz="2800" dirty="0">
                  <a:solidFill>
                    <a:schemeClr val="bg1"/>
                  </a:solidFill>
                  <a:latin typeface="Helvetica"/>
                  <a:cs typeface="Helvetica"/>
                </a:endParaRP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3" name="Group 22"/>
          <p:cNvGrpSpPr/>
          <p:nvPr/>
        </p:nvGrpSpPr>
        <p:grpSpPr>
          <a:xfrm>
            <a:off x="2478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smtClean="0">
                    <a:solidFill>
                      <a:schemeClr val="bg1"/>
                    </a:solidFill>
                    <a:latin typeface="Helvetica"/>
                    <a:cs typeface="Helvetica"/>
                  </a:rPr>
                  <a:t>Integrity</a:t>
                </a:r>
                <a:endParaRPr lang="en-US" sz="2800" dirty="0">
                  <a:solidFill>
                    <a:schemeClr val="bg1"/>
                  </a:solidFill>
                  <a:latin typeface="Helvetica"/>
                  <a:cs typeface="Helvetica"/>
                </a:endParaRP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594679"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smtClean="0">
                  <a:solidFill>
                    <a:schemeClr val="bg1"/>
                  </a:solidFill>
                  <a:latin typeface="Helvetica"/>
                  <a:cs typeface="Helvetica"/>
                </a:rPr>
                <a:t>Form</a:t>
              </a:r>
              <a:endParaRPr lang="en-US" sz="2800" dirty="0">
                <a:solidFill>
                  <a:schemeClr val="bg1"/>
                </a:solidFill>
                <a:latin typeface="Helvetica"/>
                <a:cs typeface="Helvetica"/>
              </a:endParaRP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300"/>
                                        <p:tgtEl>
                                          <p:spTgt spid="13"/>
                                        </p:tgtEl>
                                      </p:cBhvr>
                                    </p:animEffect>
                                    <p:set>
                                      <p:cBhvr>
                                        <p:cTn id="22" dur="1" fill="hold">
                                          <p:stCondLst>
                                            <p:cond delay="2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300"/>
                                        <p:tgtEl>
                                          <p:spTgt spid="23"/>
                                        </p:tgtEl>
                                      </p:cBhvr>
                                    </p:animEffect>
                                    <p:set>
                                      <p:cBhvr>
                                        <p:cTn id="32" dur="1" fill="hold">
                                          <p:stCondLst>
                                            <p:cond delay="2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300"/>
                                        <p:tgtEl>
                                          <p:spTgt spid="3"/>
                                        </p:tgtEl>
                                      </p:cBhvr>
                                    </p:animEffect>
                                    <p:set>
                                      <p:cBhvr>
                                        <p:cTn id="42"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smtClean="0">
                <a:ea typeface="ＭＳ Ｐゴシック" pitchFamily="34" charset="-128"/>
              </a:rPr>
              <a:t>Summary</a:t>
            </a:r>
          </a:p>
        </p:txBody>
      </p:sp>
      <p:sp>
        <p:nvSpPr>
          <p:cNvPr id="288771" name="Rectangle 3"/>
          <p:cNvSpPr>
            <a:spLocks noGrp="1" noChangeArrowheads="1"/>
          </p:cNvSpPr>
          <p:nvPr>
            <p:ph idx="1"/>
          </p:nvPr>
        </p:nvSpPr>
        <p:spPr>
          <a:xfrm>
            <a:off x="457200" y="1295399"/>
            <a:ext cx="8229600" cy="4937369"/>
          </a:xfrm>
        </p:spPr>
        <p:txBody>
          <a:bodyPr/>
          <a:lstStyle/>
          <a:p>
            <a:pPr eaLnBrk="1" hangingPunct="1">
              <a:lnSpc>
                <a:spcPct val="90000"/>
              </a:lnSpc>
              <a:spcAft>
                <a:spcPts val="1200"/>
              </a:spcAft>
            </a:pPr>
            <a:r>
              <a:rPr lang="en-US" sz="2800" dirty="0" smtClean="0">
                <a:ea typeface="ＭＳ Ｐゴシック" pitchFamily="34" charset="-128"/>
              </a:rPr>
              <a:t>Start with Context, what is the nature of the information? What is the most important?</a:t>
            </a:r>
          </a:p>
          <a:p>
            <a:pPr>
              <a:lnSpc>
                <a:spcPct val="90000"/>
              </a:lnSpc>
              <a:spcAft>
                <a:spcPts val="1200"/>
              </a:spcAft>
            </a:pPr>
            <a:r>
              <a:rPr lang="en-US" sz="2800" dirty="0">
                <a:ea typeface="ＭＳ Ｐゴシック" pitchFamily="34" charset="-128"/>
              </a:rPr>
              <a:t>Design first in </a:t>
            </a:r>
            <a:r>
              <a:rPr lang="en-US" sz="2800" dirty="0" smtClean="0">
                <a:ea typeface="ＭＳ Ｐゴシック" pitchFamily="34" charset="-128"/>
              </a:rPr>
              <a:t>gray scale </a:t>
            </a:r>
            <a:r>
              <a:rPr lang="en-US" sz="2800" dirty="0">
                <a:ea typeface="ＭＳ Ｐゴシック" pitchFamily="34" charset="-128"/>
              </a:rPr>
              <a:t>to focus on </a:t>
            </a:r>
            <a:r>
              <a:rPr lang="en-US" sz="2800" dirty="0" smtClean="0">
                <a:ea typeface="ＭＳ Ｐゴシック" pitchFamily="34" charset="-128"/>
              </a:rPr>
              <a:t>hierarchy</a:t>
            </a:r>
          </a:p>
          <a:p>
            <a:pPr eaLnBrk="1" hangingPunct="1">
              <a:lnSpc>
                <a:spcPct val="90000"/>
              </a:lnSpc>
              <a:spcAft>
                <a:spcPts val="1200"/>
              </a:spcAft>
            </a:pPr>
            <a:r>
              <a:rPr lang="en-US" sz="2800" dirty="0" smtClean="0">
                <a:ea typeface="ＭＳ Ｐゴシック" pitchFamily="34" charset="-128"/>
              </a:rPr>
              <a:t>Small changes help us see key differences (e.g., small multiples)</a:t>
            </a:r>
          </a:p>
          <a:p>
            <a:pPr>
              <a:lnSpc>
                <a:spcPct val="90000"/>
              </a:lnSpc>
              <a:spcAft>
                <a:spcPts val="1200"/>
              </a:spcAft>
            </a:pPr>
            <a:r>
              <a:rPr lang="en-US" sz="2800" dirty="0">
                <a:ea typeface="ＭＳ Ｐゴシック" pitchFamily="34" charset="-128"/>
              </a:rPr>
              <a:t>Avoid clutter, focus on the essence of your </a:t>
            </a:r>
            <a:r>
              <a:rPr lang="en-US" sz="2800" dirty="0" smtClean="0">
                <a:ea typeface="ＭＳ Ｐゴシック" pitchFamily="34" charset="-128"/>
              </a:rPr>
              <a:t>tasks</a:t>
            </a:r>
          </a:p>
          <a:p>
            <a:pPr eaLnBrk="1" hangingPunct="1">
              <a:lnSpc>
                <a:spcPct val="90000"/>
              </a:lnSpc>
              <a:spcAft>
                <a:spcPts val="1200"/>
              </a:spcAft>
            </a:pPr>
            <a:r>
              <a:rPr lang="en-US" sz="2800" dirty="0" smtClean="0">
                <a:ea typeface="ＭＳ Ｐゴシック" pitchFamily="34" charset="-128"/>
              </a:rPr>
              <a:t>Use color properly – not for ordering!</a:t>
            </a:r>
          </a:p>
          <a:p>
            <a:pPr eaLnBrk="1" hangingPunct="1">
              <a:lnSpc>
                <a:spcPct val="90000"/>
              </a:lnSpc>
              <a:spcAft>
                <a:spcPts val="1200"/>
              </a:spcAft>
            </a:pPr>
            <a:r>
              <a:rPr lang="en-US" sz="2800" dirty="0" smtClean="0">
                <a:ea typeface="ＭＳ Ｐゴシック" pitchFamily="34" charset="-128"/>
              </a:rPr>
              <a:t>Only use one or two colors at a time, unless absolutely necessary</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Autumn 2014</a:t>
            </a:r>
            <a:endParaRPr lang="en-US" dirty="0"/>
          </a:p>
        </p:txBody>
      </p:sp>
      <p:sp>
        <p:nvSpPr>
          <p:cNvPr id="6" name="Footer Placeholder 5"/>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HCI+D: User Interface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87</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87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eaLnBrk="1" hangingPunct="1"/>
            <a:r>
              <a:rPr lang="en-US" smtClean="0">
                <a:ea typeface="ＭＳ Ｐゴシック" pitchFamily="34" charset="-128"/>
              </a:rPr>
              <a:t>Further Reading</a:t>
            </a:r>
          </a:p>
        </p:txBody>
      </p:sp>
      <p:sp>
        <p:nvSpPr>
          <p:cNvPr id="115714" name="Rectangle 3"/>
          <p:cNvSpPr>
            <a:spLocks noGrp="1" noChangeArrowheads="1"/>
          </p:cNvSpPr>
          <p:nvPr>
            <p:ph idx="1"/>
          </p:nvPr>
        </p:nvSpPr>
        <p:spPr>
          <a:xfrm>
            <a:off x="457200" y="1143000"/>
            <a:ext cx="7772400" cy="5181600"/>
          </a:xfrm>
        </p:spPr>
        <p:txBody>
          <a:bodyPr/>
          <a:lstStyle/>
          <a:p>
            <a:pPr eaLnBrk="1" hangingPunct="1">
              <a:lnSpc>
                <a:spcPct val="90000"/>
              </a:lnSpc>
            </a:pPr>
            <a:r>
              <a:rPr lang="en-US" sz="2800" dirty="0" smtClean="0">
                <a:ea typeface="ＭＳ Ｐゴシック" pitchFamily="34" charset="-128"/>
              </a:rPr>
              <a:t>Kevin Mullet and Darrell Sano, </a:t>
            </a:r>
            <a:br>
              <a:rPr lang="en-US" sz="2800" dirty="0" smtClean="0">
                <a:ea typeface="ＭＳ Ｐゴシック" pitchFamily="34" charset="-128"/>
              </a:rPr>
            </a:br>
            <a:r>
              <a:rPr lang="en-US" sz="2800" i="1" dirty="0" smtClean="0">
                <a:ea typeface="ＭＳ Ｐゴシック" pitchFamily="34" charset="-128"/>
              </a:rPr>
              <a:t>Designing Visual Interfaces</a:t>
            </a:r>
          </a:p>
          <a:p>
            <a:pPr eaLnBrk="1" hangingPunct="1">
              <a:lnSpc>
                <a:spcPct val="90000"/>
              </a:lnSpc>
            </a:pPr>
            <a:r>
              <a:rPr lang="en-US" sz="2800" dirty="0" smtClean="0">
                <a:ea typeface="ＭＳ Ｐゴシック" pitchFamily="34" charset="-128"/>
              </a:rPr>
              <a:t>Edward </a:t>
            </a:r>
            <a:r>
              <a:rPr lang="en-US" sz="2800" dirty="0" err="1" smtClean="0">
                <a:ea typeface="ＭＳ Ｐゴシック" pitchFamily="34" charset="-128"/>
              </a:rPr>
              <a:t>Tufte’</a:t>
            </a:r>
            <a:r>
              <a:rPr lang="en-US" altLang="ja-JP" sz="2800" dirty="0" err="1" smtClean="0">
                <a:ea typeface="ＭＳ Ｐゴシック" pitchFamily="34" charset="-128"/>
              </a:rPr>
              <a:t>s</a:t>
            </a:r>
            <a:r>
              <a:rPr lang="en-US" altLang="ja-JP" sz="2800" dirty="0" smtClean="0">
                <a:ea typeface="ＭＳ Ｐゴシック" pitchFamily="34" charset="-128"/>
              </a:rPr>
              <a:t> books and course</a:t>
            </a:r>
          </a:p>
          <a:p>
            <a:pPr eaLnBrk="1" hangingPunct="1">
              <a:lnSpc>
                <a:spcPct val="90000"/>
              </a:lnSpc>
            </a:pPr>
            <a:r>
              <a:rPr lang="en-US" sz="2800" dirty="0" smtClean="0">
                <a:ea typeface="ＭＳ Ｐゴシック" pitchFamily="34" charset="-128"/>
              </a:rPr>
              <a:t>Anne </a:t>
            </a:r>
            <a:r>
              <a:rPr lang="en-US" sz="2800" dirty="0" err="1" smtClean="0">
                <a:ea typeface="ＭＳ Ｐゴシック" pitchFamily="34" charset="-128"/>
              </a:rPr>
              <a:t>Spalter</a:t>
            </a:r>
            <a:r>
              <a:rPr lang="en-US" sz="2800" dirty="0" smtClean="0">
                <a:ea typeface="ＭＳ Ｐゴシック" pitchFamily="34" charset="-128"/>
              </a:rPr>
              <a:t>, </a:t>
            </a:r>
            <a:br>
              <a:rPr lang="en-US" sz="2800" dirty="0" smtClean="0">
                <a:ea typeface="ＭＳ Ｐゴシック" pitchFamily="34" charset="-128"/>
              </a:rPr>
            </a:br>
            <a:r>
              <a:rPr lang="en-US" sz="2800" i="1" dirty="0" smtClean="0">
                <a:ea typeface="ＭＳ Ｐゴシック" pitchFamily="34" charset="-128"/>
              </a:rPr>
              <a:t>The Computer in the Visual Arts</a:t>
            </a:r>
          </a:p>
          <a:p>
            <a:pPr eaLnBrk="1" hangingPunct="1">
              <a:lnSpc>
                <a:spcPct val="90000"/>
              </a:lnSpc>
            </a:pPr>
            <a:r>
              <a:rPr lang="en-US" sz="2800" dirty="0" smtClean="0">
                <a:ea typeface="ＭＳ Ｐゴシック" pitchFamily="34" charset="-128"/>
              </a:rPr>
              <a:t>Robin Williams, </a:t>
            </a:r>
            <a:br>
              <a:rPr lang="en-US" sz="2800" dirty="0" smtClean="0">
                <a:ea typeface="ＭＳ Ｐゴシック" pitchFamily="34" charset="-128"/>
              </a:rPr>
            </a:br>
            <a:r>
              <a:rPr lang="en-US" sz="2800" i="1" dirty="0" smtClean="0">
                <a:ea typeface="ＭＳ Ｐゴシック" pitchFamily="34" charset="-128"/>
              </a:rPr>
              <a:t>The Non-Designer</a:t>
            </a:r>
            <a:r>
              <a:rPr lang="ja-JP" altLang="en-US" sz="2800" i="1" dirty="0" smtClean="0">
                <a:ea typeface="ＭＳ Ｐゴシック" pitchFamily="34" charset="-128"/>
              </a:rPr>
              <a:t>’</a:t>
            </a:r>
            <a:r>
              <a:rPr lang="en-US" altLang="ja-JP" sz="2800" i="1" dirty="0" smtClean="0">
                <a:ea typeface="ＭＳ Ｐゴシック" pitchFamily="34" charset="-128"/>
              </a:rPr>
              <a:t>s Design Book</a:t>
            </a:r>
          </a:p>
          <a:p>
            <a:pPr eaLnBrk="1" hangingPunct="1">
              <a:lnSpc>
                <a:spcPct val="90000"/>
              </a:lnSpc>
            </a:pPr>
            <a:r>
              <a:rPr lang="en-US" sz="2800" dirty="0" smtClean="0">
                <a:ea typeface="ＭＳ Ｐゴシック" pitchFamily="34" charset="-128"/>
              </a:rPr>
              <a:t>Typography</a:t>
            </a:r>
          </a:p>
          <a:p>
            <a:pPr lvl="1" eaLnBrk="1" hangingPunct="1">
              <a:lnSpc>
                <a:spcPct val="90000"/>
              </a:lnSpc>
            </a:pPr>
            <a:r>
              <a:rPr lang="en-US" sz="2400" dirty="0" smtClean="0">
                <a:ea typeface="ＭＳ Ｐゴシック" pitchFamily="34" charset="-128"/>
              </a:rPr>
              <a:t>Jan </a:t>
            </a:r>
            <a:r>
              <a:rPr lang="en-US" sz="2400" dirty="0" err="1" smtClean="0">
                <a:ea typeface="ＭＳ Ｐゴシック" pitchFamily="34" charset="-128"/>
              </a:rPr>
              <a:t>Tschichold</a:t>
            </a:r>
            <a:r>
              <a:rPr lang="en-US" sz="2400" dirty="0" smtClean="0">
                <a:ea typeface="ＭＳ Ｐゴシック" pitchFamily="34" charset="-128"/>
              </a:rPr>
              <a:t>, </a:t>
            </a:r>
            <a:r>
              <a:rPr lang="en-US" sz="2400" i="1" dirty="0" smtClean="0">
                <a:ea typeface="ＭＳ Ｐゴシック" pitchFamily="34" charset="-128"/>
              </a:rPr>
              <a:t>The New Typography</a:t>
            </a:r>
          </a:p>
          <a:p>
            <a:pPr lvl="1" eaLnBrk="1" hangingPunct="1">
              <a:lnSpc>
                <a:spcPct val="90000"/>
              </a:lnSpc>
            </a:pPr>
            <a:r>
              <a:rPr lang="en-US" sz="2400" dirty="0" smtClean="0">
                <a:ea typeface="ＭＳ Ｐゴシック" pitchFamily="34" charset="-128"/>
              </a:rPr>
              <a:t>Robert </a:t>
            </a:r>
            <a:r>
              <a:rPr lang="en-US" sz="2400" dirty="0" err="1" smtClean="0">
                <a:ea typeface="ＭＳ Ｐゴシック" pitchFamily="34" charset="-128"/>
              </a:rPr>
              <a:t>Bringhurst</a:t>
            </a:r>
            <a:r>
              <a:rPr lang="en-US" sz="2400" dirty="0" smtClean="0">
                <a:ea typeface="ＭＳ Ｐゴシック" pitchFamily="34" charset="-128"/>
              </a:rPr>
              <a:t>, </a:t>
            </a:r>
            <a:br>
              <a:rPr lang="en-US" sz="2400" dirty="0" smtClean="0">
                <a:ea typeface="ＭＳ Ｐゴシック" pitchFamily="34" charset="-128"/>
              </a:rPr>
            </a:br>
            <a:r>
              <a:rPr lang="en-US" sz="2400" i="1" dirty="0" smtClean="0">
                <a:ea typeface="ＭＳ Ｐゴシック" pitchFamily="34" charset="-128"/>
              </a:rPr>
              <a:t>The Elements of Typographic Style</a:t>
            </a:r>
          </a:p>
          <a:p>
            <a:pPr lvl="1" eaLnBrk="1" hangingPunct="1">
              <a:lnSpc>
                <a:spcPct val="90000"/>
              </a:lnSpc>
            </a:pPr>
            <a:r>
              <a:rPr lang="en-US" sz="2400" dirty="0" smtClean="0">
                <a:ea typeface="ＭＳ Ｐゴシック" pitchFamily="34" charset="-128"/>
              </a:rPr>
              <a:t>http://www.adobe.com/type/</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Autumn 2014</a:t>
            </a:r>
            <a:endParaRPr lang="en-US" dirty="0"/>
          </a:p>
        </p:txBody>
      </p:sp>
      <p:sp>
        <p:nvSpPr>
          <p:cNvPr id="6" name="Footer Placeholder 5"/>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HCI+D: User Interface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88</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smtClean="0">
                <a:ea typeface="ＭＳ Ｐゴシック" pitchFamily="34" charset="-128"/>
              </a:rPr>
              <a:t>Further Reading</a:t>
            </a:r>
          </a:p>
        </p:txBody>
      </p:sp>
      <p:sp>
        <p:nvSpPr>
          <p:cNvPr id="117762" name="Rectangle 3"/>
          <p:cNvSpPr>
            <a:spLocks noGrp="1" noChangeArrowheads="1"/>
          </p:cNvSpPr>
          <p:nvPr>
            <p:ph idx="1"/>
          </p:nvPr>
        </p:nvSpPr>
        <p:spPr>
          <a:xfrm>
            <a:off x="381000" y="1600200"/>
            <a:ext cx="8839200" cy="4724400"/>
          </a:xfrm>
        </p:spPr>
        <p:txBody>
          <a:bodyPr/>
          <a:lstStyle/>
          <a:p>
            <a:pPr eaLnBrk="1" hangingPunct="1">
              <a:lnSpc>
                <a:spcPct val="90000"/>
              </a:lnSpc>
            </a:pPr>
            <a:r>
              <a:rPr lang="en-US" dirty="0" smtClean="0">
                <a:ea typeface="ＭＳ Ｐゴシック" pitchFamily="34" charset="-128"/>
              </a:rPr>
              <a:t>Color: Charles </a:t>
            </a:r>
            <a:r>
              <a:rPr lang="en-US" dirty="0" err="1" smtClean="0">
                <a:ea typeface="ＭＳ Ｐゴシック" pitchFamily="34" charset="-128"/>
              </a:rPr>
              <a:t>Poynton</a:t>
            </a:r>
            <a:r>
              <a:rPr lang="en-US" dirty="0" smtClean="0">
                <a:ea typeface="ＭＳ Ｐゴシック" pitchFamily="34" charset="-128"/>
              </a:rPr>
              <a:t>, </a:t>
            </a:r>
            <a:r>
              <a:rPr lang="en-US" i="1" dirty="0" smtClean="0">
                <a:ea typeface="ＭＳ Ｐゴシック" pitchFamily="34" charset="-128"/>
              </a:rPr>
              <a:t>A Technical Introduction to Digital Video</a:t>
            </a:r>
            <a:endParaRPr lang="en-US" dirty="0" smtClean="0">
              <a:ea typeface="ＭＳ Ｐゴシック" pitchFamily="34" charset="-128"/>
            </a:endParaRPr>
          </a:p>
          <a:p>
            <a:pPr lvl="1" eaLnBrk="1" hangingPunct="1">
              <a:lnSpc>
                <a:spcPct val="90000"/>
              </a:lnSpc>
            </a:pPr>
            <a:r>
              <a:rPr lang="en-US" dirty="0" smtClean="0">
                <a:ea typeface="ＭＳ Ｐゴシック" pitchFamily="34" charset="-128"/>
              </a:rPr>
              <a:t>also his SIGGRAPH course</a:t>
            </a:r>
          </a:p>
          <a:p>
            <a:pPr lvl="1" eaLnBrk="1" hangingPunct="1">
              <a:lnSpc>
                <a:spcPct val="90000"/>
              </a:lnSpc>
            </a:pPr>
            <a:r>
              <a:rPr lang="en-US" dirty="0" smtClean="0">
                <a:ea typeface="ＭＳ Ｐゴシック" pitchFamily="34" charset="-128"/>
              </a:rPr>
              <a:t>web http://www.inforamp.net/~poynton/</a:t>
            </a:r>
          </a:p>
          <a:p>
            <a:pPr eaLnBrk="1" hangingPunct="1">
              <a:lnSpc>
                <a:spcPct val="90000"/>
              </a:lnSpc>
            </a:pPr>
            <a:r>
              <a:rPr lang="en-US" dirty="0" smtClean="0">
                <a:ea typeface="ＭＳ Ｐゴシック" pitchFamily="34" charset="-128"/>
              </a:rPr>
              <a:t>Typography on the web</a:t>
            </a:r>
          </a:p>
          <a:p>
            <a:pPr lvl="1" eaLnBrk="1" hangingPunct="1">
              <a:lnSpc>
                <a:spcPct val="90000"/>
              </a:lnSpc>
            </a:pPr>
            <a:r>
              <a:rPr lang="en-US" dirty="0" smtClean="0">
                <a:ea typeface="ＭＳ Ｐゴシック" pitchFamily="34" charset="-128"/>
              </a:rPr>
              <a:t>http://www.pemberley.com/janeinfo/latin1.html</a:t>
            </a:r>
          </a:p>
          <a:p>
            <a:pPr lvl="1" eaLnBrk="1" hangingPunct="1">
              <a:lnSpc>
                <a:spcPct val="90000"/>
              </a:lnSpc>
            </a:pPr>
            <a:r>
              <a:rPr lang="en-US" dirty="0" smtClean="0">
                <a:ea typeface="ＭＳ Ｐゴシック" pitchFamily="34" charset="-128"/>
              </a:rPr>
              <a:t>http://www.microsoft.com/typography/</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Autumn 2014</a:t>
            </a:r>
            <a:endParaRPr lang="en-US" dirty="0"/>
          </a:p>
        </p:txBody>
      </p:sp>
      <p:sp>
        <p:nvSpPr>
          <p:cNvPr id="6" name="Footer Placeholder 5"/>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HCI+D: User Interface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89</a:t>
            </a:fld>
            <a:endParaRPr lang="en-US" dirty="0"/>
          </a:p>
        </p:txBody>
      </p:sp>
    </p:spTree>
    <p:extLst>
      <p:ext uri="{BB962C8B-B14F-4D97-AF65-F5344CB8AC3E}">
        <p14:creationId xmlns:p14="http://schemas.microsoft.com/office/powerpoint/2010/main" val="4511513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104627" y="1143000"/>
            <a:ext cx="42111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Box 2"/>
          <p:cNvSpPr txBox="1"/>
          <p:nvPr/>
        </p:nvSpPr>
        <p:spPr>
          <a:xfrm>
            <a:off x="5277840" y="1242943"/>
            <a:ext cx="4131404" cy="1200329"/>
          </a:xfrm>
          <a:prstGeom prst="rect">
            <a:avLst/>
          </a:prstGeom>
          <a:noFill/>
        </p:spPr>
        <p:txBody>
          <a:bodyPr wrap="square" rtlCol="0">
            <a:spAutoFit/>
          </a:bodyPr>
          <a:lstStyle/>
          <a:p>
            <a:r>
              <a:rPr lang="en-US" sz="3600" dirty="0" smtClean="0">
                <a:latin typeface="Helvetica Light"/>
                <a:cs typeface="Helvetica Light"/>
              </a:rPr>
              <a:t>Virgin America </a:t>
            </a:r>
            <a:r>
              <a:rPr lang="en-US" sz="1800" dirty="0" smtClean="0">
                <a:latin typeface="Helvetica Light"/>
                <a:cs typeface="Helvetica Light"/>
              </a:rPr>
              <a:t>Courtesy Andrea S.</a:t>
            </a:r>
          </a:p>
          <a:p>
            <a:r>
              <a:rPr lang="en-US" sz="1600" dirty="0" smtClean="0">
                <a:latin typeface="Helvetica Light"/>
                <a:cs typeface="Helvetica Light"/>
              </a:rPr>
              <a:t>https://</a:t>
            </a:r>
            <a:r>
              <a:rPr lang="en-US" sz="1600" dirty="0" err="1" smtClean="0">
                <a:latin typeface="Helvetica Light"/>
                <a:cs typeface="Helvetica Light"/>
              </a:rPr>
              <a:t>www.virginamerica.com</a:t>
            </a:r>
            <a:r>
              <a:rPr lang="en-US" sz="1600" dirty="0" smtClean="0">
                <a:latin typeface="Helvetica Light"/>
                <a:cs typeface="Helvetica Light"/>
              </a:rPr>
              <a:t>/book</a:t>
            </a:r>
            <a:endParaRPr lang="en-US" sz="1600" dirty="0">
              <a:latin typeface="Helvetica Light"/>
              <a:cs typeface="Helvetica Light"/>
            </a:endParaRPr>
          </a:p>
        </p:txBody>
      </p:sp>
      <p:sp>
        <p:nvSpPr>
          <p:cNvPr id="5" name="Date Placeholder 4"/>
          <p:cNvSpPr>
            <a:spLocks noGrp="1"/>
          </p:cNvSpPr>
          <p:nvPr>
            <p:ph type="dt" sz="half" idx="10"/>
          </p:nvPr>
        </p:nvSpPr>
        <p:spPr/>
        <p:txBody>
          <a:bodyPr/>
          <a:lstStyle/>
          <a:p>
            <a:pPr>
              <a:defRPr/>
            </a:pPr>
            <a:r>
              <a:rPr lang="en-US" smtClean="0"/>
              <a:t>Autumn 2014</a:t>
            </a:r>
            <a:endParaRPr lang="en-US" dirty="0"/>
          </a:p>
        </p:txBody>
      </p:sp>
      <p:sp>
        <p:nvSpPr>
          <p:cNvPr id="6" name="Footer Placeholder 5"/>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9</a:t>
            </a:fld>
            <a:endParaRPr lang="en-US"/>
          </a:p>
        </p:txBody>
      </p:sp>
      <p:sp>
        <p:nvSpPr>
          <p:cNvPr id="11" name="Title 10"/>
          <p:cNvSpPr>
            <a:spLocks noGrp="1"/>
          </p:cNvSpPr>
          <p:nvPr>
            <p:ph type="title"/>
          </p:nvPr>
        </p:nvSpPr>
        <p:spPr/>
        <p:txBody>
          <a:bodyPr/>
          <a:lstStyle/>
          <a:p>
            <a:r>
              <a:rPr lang="en-US" dirty="0" smtClean="0"/>
              <a:t>Hall of Fame!</a:t>
            </a:r>
            <a:endParaRPr lang="en-US" dirty="0"/>
          </a:p>
        </p:txBody>
      </p:sp>
      <p:pic>
        <p:nvPicPr>
          <p:cNvPr id="7" name="Picture 6"/>
          <p:cNvPicPr>
            <a:picLocks noChangeAspect="1"/>
          </p:cNvPicPr>
          <p:nvPr/>
        </p:nvPicPr>
        <p:blipFill>
          <a:blip r:embed="rId3"/>
          <a:stretch>
            <a:fillRect/>
          </a:stretch>
        </p:blipFill>
        <p:spPr>
          <a:xfrm>
            <a:off x="5104627" y="2515182"/>
            <a:ext cx="4065819" cy="1245515"/>
          </a:xfrm>
          <a:prstGeom prst="rect">
            <a:avLst/>
          </a:prstGeom>
        </p:spPr>
      </p:pic>
      <p:pic>
        <p:nvPicPr>
          <p:cNvPr id="12" name="Picture 11" descr="f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81635"/>
            <a:ext cx="802907" cy="826756"/>
          </a:xfrm>
          <a:prstGeom prst="rect">
            <a:avLst/>
          </a:prstGeom>
        </p:spPr>
      </p:pic>
      <p:sp>
        <p:nvSpPr>
          <p:cNvPr id="13" name="Rectangle 12"/>
          <p:cNvSpPr/>
          <p:nvPr/>
        </p:nvSpPr>
        <p:spPr bwMode="auto">
          <a:xfrm>
            <a:off x="0" y="1963063"/>
            <a:ext cx="4932836"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173183" y="2063007"/>
            <a:ext cx="4759653" cy="3693318"/>
          </a:xfrm>
          <a:prstGeom prst="rect">
            <a:avLst/>
          </a:prstGeom>
          <a:noFill/>
        </p:spPr>
        <p:txBody>
          <a:bodyPr wrap="square" rtlCol="0">
            <a:spAutoFit/>
          </a:bodyPr>
          <a:lstStyle/>
          <a:p>
            <a:r>
              <a:rPr lang="en-US" sz="2600" dirty="0" smtClean="0">
                <a:latin typeface="Helvetica Light"/>
                <a:cs typeface="Helvetica Light"/>
              </a:rPr>
              <a:t>Minimalist design w/ large &amp; simple instructions</a:t>
            </a:r>
          </a:p>
          <a:p>
            <a:endParaRPr lang="en-US" sz="2600" dirty="0">
              <a:latin typeface="Helvetica Light"/>
              <a:cs typeface="Helvetica Light"/>
            </a:endParaRPr>
          </a:p>
          <a:p>
            <a:r>
              <a:rPr lang="en-US" sz="2600" dirty="0" smtClean="0">
                <a:latin typeface="Helvetica Light"/>
                <a:cs typeface="Helvetica Light"/>
              </a:rPr>
              <a:t>Automatic location setting</a:t>
            </a:r>
          </a:p>
          <a:p>
            <a:endParaRPr lang="en-US" sz="2600" dirty="0">
              <a:latin typeface="Helvetica Light"/>
              <a:cs typeface="Helvetica Light"/>
            </a:endParaRPr>
          </a:p>
          <a:p>
            <a:r>
              <a:rPr lang="en-US" sz="2600" dirty="0" smtClean="0">
                <a:latin typeface="Helvetica Light"/>
                <a:cs typeface="Helvetica Light"/>
              </a:rPr>
              <a:t>Large calendar for easy/fast date selection (</a:t>
            </a:r>
            <a:r>
              <a:rPr lang="en-US" sz="2600" dirty="0" err="1" smtClean="0">
                <a:latin typeface="Helvetica Light"/>
                <a:cs typeface="Helvetica Light"/>
              </a:rPr>
              <a:t>Fitts</a:t>
            </a:r>
            <a:r>
              <a:rPr lang="en-US" sz="2600" dirty="0" smtClean="0">
                <a:latin typeface="Helvetica Light"/>
                <a:cs typeface="Helvetica Light"/>
              </a:rPr>
              <a:t>’ Law)</a:t>
            </a:r>
          </a:p>
          <a:p>
            <a:endParaRPr lang="en-US" sz="2600" dirty="0">
              <a:latin typeface="Helvetica Light"/>
              <a:cs typeface="Helvetica Light"/>
            </a:endParaRPr>
          </a:p>
          <a:p>
            <a:endParaRPr lang="en-US" sz="2600" dirty="0">
              <a:latin typeface="Helvetica Light"/>
              <a:cs typeface="Helvetica Light"/>
            </a:endParaRPr>
          </a:p>
        </p:txBody>
      </p:sp>
      <p:pic>
        <p:nvPicPr>
          <p:cNvPr id="15" name="Picture 14"/>
          <p:cNvPicPr>
            <a:picLocks noChangeAspect="1"/>
          </p:cNvPicPr>
          <p:nvPr/>
        </p:nvPicPr>
        <p:blipFill rotWithShape="1">
          <a:blip r:embed="rId5"/>
          <a:srcRect t="9194" b="13522"/>
          <a:stretch/>
        </p:blipFill>
        <p:spPr>
          <a:xfrm>
            <a:off x="5104627" y="3807960"/>
            <a:ext cx="4065819" cy="1295949"/>
          </a:xfrm>
          <a:prstGeom prst="rect">
            <a:avLst/>
          </a:prstGeom>
        </p:spPr>
      </p:pic>
      <p:pic>
        <p:nvPicPr>
          <p:cNvPr id="16" name="Picture 15"/>
          <p:cNvPicPr>
            <a:picLocks noChangeAspect="1"/>
          </p:cNvPicPr>
          <p:nvPr/>
        </p:nvPicPr>
        <p:blipFill rotWithShape="1">
          <a:blip r:embed="rId6"/>
          <a:srcRect t="1447"/>
          <a:stretch/>
        </p:blipFill>
        <p:spPr>
          <a:xfrm>
            <a:off x="5104627" y="5155749"/>
            <a:ext cx="4065819" cy="1702251"/>
          </a:xfrm>
          <a:prstGeom prst="rect">
            <a:avLst/>
          </a:prstGeom>
        </p:spPr>
      </p:pic>
    </p:spTree>
    <p:extLst>
      <p:ext uri="{BB962C8B-B14F-4D97-AF65-F5344CB8AC3E}">
        <p14:creationId xmlns:p14="http://schemas.microsoft.com/office/powerpoint/2010/main" val="2183386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smtClean="0"/>
              <a:t>Next Time</a:t>
            </a:r>
            <a:endParaRPr lang="en-US" dirty="0"/>
          </a:p>
        </p:txBody>
      </p:sp>
      <p:sp>
        <p:nvSpPr>
          <p:cNvPr id="137218" name="Rectangle 3"/>
          <p:cNvSpPr>
            <a:spLocks noGrp="1" noChangeArrowheads="1"/>
          </p:cNvSpPr>
          <p:nvPr>
            <p:ph idx="1"/>
          </p:nvPr>
        </p:nvSpPr>
        <p:spPr>
          <a:xfrm>
            <a:off x="495785" y="1237487"/>
            <a:ext cx="8550585" cy="5330163"/>
          </a:xfrm>
        </p:spPr>
        <p:txBody>
          <a:bodyPr>
            <a:normAutofit/>
          </a:bodyPr>
          <a:lstStyle/>
          <a:p>
            <a:r>
              <a:rPr lang="en-US" dirty="0" smtClean="0"/>
              <a:t>Heuristic Evaluation</a:t>
            </a:r>
          </a:p>
          <a:p>
            <a:r>
              <a:rPr lang="en-US" dirty="0" smtClean="0"/>
              <a:t>Reading</a:t>
            </a:r>
          </a:p>
          <a:p>
            <a:pPr lvl="1"/>
            <a:r>
              <a:rPr lang="en-US" dirty="0">
                <a:hlinkClick r:id="rId3"/>
              </a:rPr>
              <a:t>How to Conduct a Heuristic Evaluation </a:t>
            </a:r>
            <a:r>
              <a:rPr lang="en-US" dirty="0"/>
              <a:t>by </a:t>
            </a:r>
            <a:r>
              <a:rPr lang="en-US" dirty="0" err="1"/>
              <a:t>Jakob</a:t>
            </a:r>
            <a:r>
              <a:rPr lang="en-US" dirty="0"/>
              <a:t> Nielsen</a:t>
            </a:r>
            <a:endParaRPr lang="en-US" dirty="0" smtClean="0"/>
          </a:p>
          <a:p>
            <a:r>
              <a:rPr lang="en-US" dirty="0" smtClean="0"/>
              <a:t>Next individual assignment</a:t>
            </a:r>
          </a:p>
          <a:p>
            <a:pPr lvl="1"/>
            <a:r>
              <a:rPr lang="en-US" dirty="0" smtClean="0"/>
              <a:t>Simple Heuristic Evaluation</a:t>
            </a:r>
          </a:p>
        </p:txBody>
      </p:sp>
      <p:sp>
        <p:nvSpPr>
          <p:cNvPr id="3" name="Date Placeholder 2"/>
          <p:cNvSpPr>
            <a:spLocks noGrp="1"/>
          </p:cNvSpPr>
          <p:nvPr>
            <p:ph type="dt" sz="half" idx="10"/>
          </p:nvPr>
        </p:nvSpPr>
        <p:spPr/>
        <p:txBody>
          <a:bodyPr/>
          <a:lstStyle/>
          <a:p>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90</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61503" y="3951505"/>
            <a:ext cx="707571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rgbClr val="FFFFFF"/>
                </a:solidFill>
              </a:rPr>
              <a:t>Activity:</a:t>
            </a:r>
            <a:endParaRPr lang="en-US" sz="3600" dirty="0">
              <a:solidFill>
                <a:srgbClr val="FFFFFF"/>
              </a:solidFill>
            </a:endParaRPr>
          </a:p>
        </p:txBody>
      </p:sp>
      <p:sp>
        <p:nvSpPr>
          <p:cNvPr id="3" name="Rectangle 2"/>
          <p:cNvSpPr/>
          <p:nvPr/>
        </p:nvSpPr>
        <p:spPr>
          <a:xfrm>
            <a:off x="1641534" y="4727591"/>
            <a:ext cx="5915652" cy="1015663"/>
          </a:xfrm>
          <a:prstGeom prst="rect">
            <a:avLst/>
          </a:prstGeom>
        </p:spPr>
        <p:txBody>
          <a:bodyPr wrap="none">
            <a:spAutoFit/>
          </a:bodyPr>
          <a:lstStyle/>
          <a:p>
            <a:pPr algn="ctr"/>
            <a:r>
              <a:rPr lang="en-US" sz="6000" dirty="0" smtClean="0">
                <a:solidFill>
                  <a:schemeClr val="accent1"/>
                </a:solidFill>
                <a:latin typeface="Helvetica"/>
                <a:cs typeface="Helvetica"/>
              </a:rPr>
              <a:t>Essential Design</a:t>
            </a:r>
            <a:endParaRPr lang="en-US" sz="6000" dirty="0">
              <a:solidFill>
                <a:schemeClr val="accent1"/>
              </a:solidFill>
              <a:latin typeface="Helvetica"/>
              <a:cs typeface="Helvetica"/>
            </a:endParaRPr>
          </a:p>
        </p:txBody>
      </p:sp>
      <p:sp>
        <p:nvSpPr>
          <p:cNvPr id="8" name="5-Point Star 7"/>
          <p:cNvSpPr/>
          <p:nvPr/>
        </p:nvSpPr>
        <p:spPr bwMode="auto">
          <a:xfrm>
            <a:off x="3907692" y="1524000"/>
            <a:ext cx="1445846" cy="1445846"/>
          </a:xfrm>
          <a:prstGeom prst="star5">
            <a:avLst>
              <a:gd name="adj" fmla="val 28876"/>
              <a:gd name="hf" fmla="val 105146"/>
              <a:gd name="vf" fmla="val 110557"/>
            </a:avLst>
          </a:prstGeom>
          <a:solidFill>
            <a:schemeClr val="tx1">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Autumn 2014</a:t>
            </a:r>
            <a:endParaRPr lang="en-US" dirty="0"/>
          </a:p>
        </p:txBody>
      </p:sp>
      <p:sp>
        <p:nvSpPr>
          <p:cNvPr id="4" name="Footer Placeholder 3"/>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6" name="Slide Number Placeholder 5"/>
          <p:cNvSpPr>
            <a:spLocks noGrp="1"/>
          </p:cNvSpPr>
          <p:nvPr>
            <p:ph type="sldNum" sz="quarter" idx="12"/>
          </p:nvPr>
        </p:nvSpPr>
        <p:spPr/>
        <p:txBody>
          <a:bodyPr/>
          <a:lstStyle/>
          <a:p>
            <a:fld id="{F2949DCA-4B18-234C-AD4E-11144FC20355}" type="slidenum">
              <a:rPr lang="en-US" smtClean="0"/>
              <a:pPr/>
              <a:t>91</a:t>
            </a:fld>
            <a:endParaRPr lang="en-US"/>
          </a:p>
        </p:txBody>
      </p:sp>
    </p:spTree>
    <p:extLst>
      <p:ext uri="{BB962C8B-B14F-4D97-AF65-F5344CB8AC3E}">
        <p14:creationId xmlns:p14="http://schemas.microsoft.com/office/powerpoint/2010/main" val="22943424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9425" y="0"/>
            <a:ext cx="8664575" cy="1143000"/>
          </a:xfrm>
        </p:spPr>
        <p:txBody>
          <a:bodyPr/>
          <a:lstStyle/>
          <a:p>
            <a:r>
              <a:rPr lang="en-US" dirty="0" smtClean="0"/>
              <a:t>Essential Design Activity</a:t>
            </a:r>
            <a:endParaRPr lang="en-US" dirty="0"/>
          </a:p>
        </p:txBody>
      </p:sp>
      <p:sp>
        <p:nvSpPr>
          <p:cNvPr id="3" name="Content Placeholder 2"/>
          <p:cNvSpPr>
            <a:spLocks noGrp="1"/>
          </p:cNvSpPr>
          <p:nvPr>
            <p:ph idx="4294967295"/>
          </p:nvPr>
        </p:nvSpPr>
        <p:spPr>
          <a:xfrm>
            <a:off x="479425" y="1211263"/>
            <a:ext cx="8664575" cy="5208587"/>
          </a:xfrm>
        </p:spPr>
        <p:txBody>
          <a:bodyPr/>
          <a:lstStyle/>
          <a:p>
            <a:pPr>
              <a:spcAft>
                <a:spcPts val="2400"/>
              </a:spcAft>
            </a:pPr>
            <a:r>
              <a:rPr lang="en-US" sz="2800" dirty="0" smtClean="0"/>
              <a:t>Take a screen design from your project (I suggest the most important screen.. Home screen, first screen </a:t>
            </a:r>
            <a:r>
              <a:rPr lang="en-US" sz="2800" dirty="0" err="1" smtClean="0"/>
              <a:t>etc</a:t>
            </a:r>
            <a:r>
              <a:rPr lang="en-US" sz="2800" dirty="0" smtClean="0"/>
              <a:t>)</a:t>
            </a:r>
          </a:p>
          <a:p>
            <a:pPr>
              <a:spcAft>
                <a:spcPts val="2400"/>
              </a:spcAft>
            </a:pPr>
            <a:r>
              <a:rPr lang="en-US" sz="2800" dirty="0" smtClean="0"/>
              <a:t>Figure out the most important elements on the screen. (What do users need to see most?)</a:t>
            </a:r>
          </a:p>
          <a:p>
            <a:pPr>
              <a:spcAft>
                <a:spcPts val="2400"/>
              </a:spcAft>
            </a:pPr>
            <a:r>
              <a:rPr lang="en-US" sz="2800" dirty="0" smtClean="0"/>
              <a:t>Design a layout with this hierarchy in mind</a:t>
            </a:r>
            <a:endParaRPr lang="en-US" sz="2800" dirty="0"/>
          </a:p>
          <a:p>
            <a:pPr>
              <a:spcAft>
                <a:spcPts val="2400"/>
              </a:spcAft>
            </a:pPr>
            <a:r>
              <a:rPr lang="en-US" sz="2800" dirty="0" smtClean="0"/>
              <a:t>Select a color scheme of one or two colors MAX</a:t>
            </a:r>
          </a:p>
          <a:p>
            <a:pPr>
              <a:spcAft>
                <a:spcPts val="2400"/>
              </a:spcAft>
            </a:pPr>
            <a:r>
              <a:rPr lang="en-US" sz="2800" dirty="0" smtClean="0"/>
              <a:t>Apply color again with a focus on hierarchy</a:t>
            </a:r>
            <a:endParaRPr lang="en-US" sz="2800" dirty="0"/>
          </a:p>
        </p:txBody>
      </p:sp>
      <p:sp>
        <p:nvSpPr>
          <p:cNvPr id="12" name="5-Point Star 11"/>
          <p:cNvSpPr/>
          <p:nvPr/>
        </p:nvSpPr>
        <p:spPr bwMode="auto">
          <a:xfrm>
            <a:off x="8147538" y="254000"/>
            <a:ext cx="586154" cy="586154"/>
          </a:xfrm>
          <a:prstGeom prst="star5">
            <a:avLst>
              <a:gd name="adj" fmla="val 28876"/>
              <a:gd name="hf" fmla="val 105146"/>
              <a:gd name="vf" fmla="val 110557"/>
            </a:avLst>
          </a:prstGeom>
          <a:solidFill>
            <a:schemeClr val="tx1">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Date Placeholder 3"/>
          <p:cNvSpPr>
            <a:spLocks noGrp="1"/>
          </p:cNvSpPr>
          <p:nvPr>
            <p:ph type="dt" sz="half" idx="10"/>
          </p:nvPr>
        </p:nvSpPr>
        <p:spPr/>
        <p:txBody>
          <a:bodyPr/>
          <a:lstStyle/>
          <a:p>
            <a:pPr>
              <a:defRPr/>
            </a:pPr>
            <a:r>
              <a:rPr lang="en-US" smtClean="0"/>
              <a:t>Autumn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&amp; Evaluation</a:t>
            </a:r>
            <a:endParaRPr lang="en-US" dirty="0" smtClean="0"/>
          </a:p>
        </p:txBody>
      </p:sp>
      <p:sp>
        <p:nvSpPr>
          <p:cNvPr id="6" name="Slide Number Placeholder 5"/>
          <p:cNvSpPr>
            <a:spLocks noGrp="1"/>
          </p:cNvSpPr>
          <p:nvPr>
            <p:ph type="sldNum" sz="quarter" idx="12"/>
          </p:nvPr>
        </p:nvSpPr>
        <p:spPr/>
        <p:txBody>
          <a:bodyPr/>
          <a:lstStyle/>
          <a:p>
            <a:fld id="{F2949DCA-4B18-234C-AD4E-11144FC20355}" type="slidenum">
              <a:rPr lang="en-US" smtClean="0"/>
              <a:pPr/>
              <a:t>92</a:t>
            </a:fld>
            <a:endParaRPr lang="en-US"/>
          </a:p>
        </p:txBody>
      </p:sp>
    </p:spTree>
    <p:extLst>
      <p:ext uri="{BB962C8B-B14F-4D97-AF65-F5344CB8AC3E}">
        <p14:creationId xmlns:p14="http://schemas.microsoft.com/office/powerpoint/2010/main" val="27811645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13324</TotalTime>
  <Words>5814</Words>
  <Application>Microsoft Macintosh PowerPoint</Application>
  <PresentationFormat>On-screen Show (4:3)</PresentationFormat>
  <Paragraphs>808</Paragraphs>
  <Slides>92</Slides>
  <Notes>84</Notes>
  <HiddenSlides>1</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1_Summer HCI</vt:lpstr>
      <vt:lpstr>Visual Information Design</vt:lpstr>
      <vt:lpstr>Hall of Fame or Shame?</vt:lpstr>
      <vt:lpstr>Hall of Shame!</vt:lpstr>
      <vt:lpstr>Hall of Shame!</vt:lpstr>
      <vt:lpstr>Hall of Fame or Shame?</vt:lpstr>
      <vt:lpstr>Hall of Fame or Shame?</vt:lpstr>
      <vt:lpstr>Hall of Fame or Shame?</vt:lpstr>
      <vt:lpstr>Hall of Fame or Shame?</vt:lpstr>
      <vt:lpstr>Hall of Fame!</vt:lpstr>
      <vt:lpstr>Visual Information Design</vt:lpstr>
      <vt:lpstr>Outline</vt:lpstr>
      <vt:lpstr>Review</vt:lpstr>
      <vt:lpstr>Information is Beautiful</vt:lpstr>
      <vt:lpstr>PowerPoint Presentation</vt:lpstr>
      <vt:lpstr>PowerPoint Presentation</vt:lpstr>
      <vt:lpstr>PowerPoint Presentation</vt:lpstr>
      <vt:lpstr>PowerPoint Presentation</vt:lpstr>
      <vt:lpstr>The Art of Balance</vt:lpstr>
      <vt:lpstr>PowerPoint Presentation</vt:lpstr>
      <vt:lpstr>Using Context to determine layouts</vt:lpstr>
      <vt:lpstr>Using Context to determine layouts</vt:lpstr>
      <vt:lpstr>Responsive Layout Design for Web</vt:lpstr>
      <vt:lpstr>Responsive Layout Design for Web</vt:lpstr>
      <vt:lpstr>Responsive Layout Design for Web</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PowerPoint Presentation</vt:lpstr>
      <vt:lpstr>PowerPoint Presentation</vt:lpstr>
      <vt:lpstr>PowerPoint Presentation</vt:lpstr>
      <vt:lpstr>Using blank / white space as an object</vt:lpstr>
      <vt:lpstr>PowerPoint Presentation</vt:lpstr>
      <vt:lpstr>PowerPoint Presentation</vt:lpstr>
      <vt:lpstr>Jan Tschichold’s Revolution</vt:lpstr>
      <vt:lpstr>Type Classifications</vt:lpstr>
      <vt:lpstr>Asymmetric Typography</vt:lpstr>
      <vt:lpstr>Grid Systems</vt:lpstr>
      <vt:lpstr>Iconography: Differences that Make a Difference </vt:lpstr>
      <vt:lpstr>PowerPoint Presentation</vt:lpstr>
      <vt:lpstr>Announcement: Contemplation by Design</vt:lpstr>
      <vt:lpstr>PowerPoint Presentation</vt:lpstr>
      <vt:lpstr>Team Exercise</vt:lpstr>
      <vt:lpstr>PowerPoint Presentation</vt:lpstr>
      <vt:lpstr>Color</vt:lpstr>
      <vt:lpstr>Color: Edward Tufte – by hue</vt:lpstr>
      <vt:lpstr>Color: Edward Tufte – by luminance</vt:lpstr>
      <vt:lpstr>PowerPoint Presentation</vt:lpstr>
      <vt:lpstr>PowerPoint Presentation</vt:lpstr>
      <vt:lpstr>The Basics of the Color Wheel</vt:lpstr>
      <vt:lpstr>Warm Colours : Triggering / Sensual</vt:lpstr>
      <vt:lpstr>Cool Colours : Conserved / Relaxing</vt:lpstr>
      <vt:lpstr>Color Harmonies</vt:lpstr>
      <vt:lpstr>Using Appropriate Color “Harmonies”</vt:lpstr>
      <vt:lpstr>Complimentary</vt:lpstr>
      <vt:lpstr>Complimentary  Eg: Children’s Bedroom </vt:lpstr>
      <vt:lpstr>Analogous</vt:lpstr>
      <vt:lpstr> Analogous Eg: Beyond Oil</vt:lpstr>
      <vt:lpstr>Split Complimentary</vt:lpstr>
      <vt:lpstr>EG Split Complimentary</vt:lpstr>
      <vt:lpstr>EG Analogous</vt:lpstr>
      <vt:lpstr>EG : Monochromatic</vt:lpstr>
      <vt:lpstr>Start with Greyscale</vt:lpstr>
      <vt:lpstr>PowerPoint Presentation</vt:lpstr>
      <vt:lpstr>PowerPoint Presentation</vt:lpstr>
      <vt:lpstr>Action + Passive Colors</vt:lpstr>
      <vt:lpstr>Poor Use of Color</vt:lpstr>
      <vt:lpstr>Redesigned to Use 3 Actionable Colors</vt:lpstr>
      <vt:lpstr>Action</vt:lpstr>
      <vt:lpstr>Tools that help with color selection</vt:lpstr>
      <vt:lpstr>PowerPoint Presentation</vt:lpstr>
      <vt:lpstr>Why making information Interesting?</vt:lpstr>
      <vt:lpstr>Non Conventional Layouts</vt:lpstr>
      <vt:lpstr>PowerPoint Presentation</vt:lpstr>
      <vt:lpstr>Dynamic Movement</vt:lpstr>
      <vt:lpstr>PowerPoint Presentation</vt:lpstr>
      <vt:lpstr>Metaphors (using the real world to describe info)</vt:lpstr>
      <vt:lpstr>PowerPoint Presentation</vt:lpstr>
      <vt:lpstr>The best designs balance the techniques you have seen</vt:lpstr>
      <vt:lpstr>PowerPoint Presentation</vt:lpstr>
      <vt:lpstr>In other words,</vt:lpstr>
      <vt:lpstr>PowerPoint Presentation</vt:lpstr>
      <vt:lpstr>PowerPoint Presentation</vt:lpstr>
      <vt:lpstr>Summary</vt:lpstr>
      <vt:lpstr>Further Reading</vt:lpstr>
      <vt:lpstr>Further Reading</vt:lpstr>
      <vt:lpstr>Next Time</vt:lpstr>
      <vt:lpstr>PowerPoint Presentation</vt:lpstr>
      <vt:lpstr>Essential Design Activity</vt:lpstr>
    </vt:vector>
  </TitlesOfParts>
  <Company>LAJV : INK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dc:creator>
  <cp:lastModifiedBy>James Landay</cp:lastModifiedBy>
  <cp:revision>252</cp:revision>
  <cp:lastPrinted>2014-07-30T18:30:02Z</cp:lastPrinted>
  <dcterms:created xsi:type="dcterms:W3CDTF">2013-01-07T18:00:48Z</dcterms:created>
  <dcterms:modified xsi:type="dcterms:W3CDTF">2014-10-30T05:36:13Z</dcterms:modified>
</cp:coreProperties>
</file>