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68"/>
  </p:notesMasterIdLst>
  <p:sldIdLst>
    <p:sldId id="260" r:id="rId2"/>
    <p:sldId id="263" r:id="rId3"/>
    <p:sldId id="265" r:id="rId4"/>
    <p:sldId id="264" r:id="rId5"/>
    <p:sldId id="266" r:id="rId6"/>
    <p:sldId id="267" r:id="rId7"/>
    <p:sldId id="268" r:id="rId8"/>
    <p:sldId id="269" r:id="rId9"/>
    <p:sldId id="271" r:id="rId10"/>
    <p:sldId id="272" r:id="rId11"/>
    <p:sldId id="328" r:id="rId12"/>
    <p:sldId id="270" r:id="rId13"/>
    <p:sldId id="274" r:id="rId14"/>
    <p:sldId id="276" r:id="rId15"/>
    <p:sldId id="275" r:id="rId16"/>
    <p:sldId id="330" r:id="rId17"/>
    <p:sldId id="277" r:id="rId18"/>
    <p:sldId id="278" r:id="rId19"/>
    <p:sldId id="279" r:id="rId20"/>
    <p:sldId id="281" r:id="rId21"/>
    <p:sldId id="280" r:id="rId22"/>
    <p:sldId id="282" r:id="rId23"/>
    <p:sldId id="321" r:id="rId24"/>
    <p:sldId id="283" r:id="rId25"/>
    <p:sldId id="284" r:id="rId26"/>
    <p:sldId id="285" r:id="rId27"/>
    <p:sldId id="286" r:id="rId28"/>
    <p:sldId id="288" r:id="rId29"/>
    <p:sldId id="287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8" r:id="rId39"/>
    <p:sldId id="297" r:id="rId40"/>
    <p:sldId id="299" r:id="rId41"/>
    <p:sldId id="322" r:id="rId42"/>
    <p:sldId id="301" r:id="rId43"/>
    <p:sldId id="300" r:id="rId44"/>
    <p:sldId id="302" r:id="rId45"/>
    <p:sldId id="304" r:id="rId46"/>
    <p:sldId id="323" r:id="rId47"/>
    <p:sldId id="305" r:id="rId48"/>
    <p:sldId id="319" r:id="rId49"/>
    <p:sldId id="303" r:id="rId50"/>
    <p:sldId id="307" r:id="rId51"/>
    <p:sldId id="324" r:id="rId52"/>
    <p:sldId id="306" r:id="rId53"/>
    <p:sldId id="308" r:id="rId54"/>
    <p:sldId id="309" r:id="rId55"/>
    <p:sldId id="325" r:id="rId56"/>
    <p:sldId id="312" r:id="rId57"/>
    <p:sldId id="311" r:id="rId58"/>
    <p:sldId id="326" r:id="rId59"/>
    <p:sldId id="313" r:id="rId60"/>
    <p:sldId id="316" r:id="rId61"/>
    <p:sldId id="320" r:id="rId62"/>
    <p:sldId id="317" r:id="rId63"/>
    <p:sldId id="329" r:id="rId64"/>
    <p:sldId id="327" r:id="rId65"/>
    <p:sldId id="314" r:id="rId66"/>
    <p:sldId id="318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56CC04"/>
    <a:srgbClr val="FC0006"/>
    <a:srgbClr val="139790"/>
    <a:srgbClr val="FEC609"/>
    <a:srgbClr val="17B581"/>
    <a:srgbClr val="021C1B"/>
    <a:srgbClr val="355760"/>
    <a:srgbClr val="FC2707"/>
    <a:srgbClr val="2F3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78738" autoAdjust="0"/>
  </p:normalViewPr>
  <p:slideViewPr>
    <p:cSldViewPr snapToGrid="0" snapToObjects="1">
      <p:cViewPr>
        <p:scale>
          <a:sx n="45" d="100"/>
          <a:sy n="45" d="100"/>
        </p:scale>
        <p:origin x="-2424" y="-8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E0EDE-25BE-B247-92B5-AB1ED1244370}" type="datetimeFigureOut">
              <a:rPr lang="en-US" smtClean="0"/>
              <a:t>7/11/15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59D66-DBAF-604A-BB4F-8EC00B62D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7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I’m going</a:t>
            </a:r>
            <a:r>
              <a:rPr lang="en-US" baseline="0" dirty="0" smtClean="0"/>
              <a:t> to </a:t>
            </a:r>
            <a:r>
              <a:rPr lang="en-US" b="1" baseline="0" dirty="0" smtClean="0"/>
              <a:t>reflect</a:t>
            </a:r>
            <a:r>
              <a:rPr lang="en-US" baseline="0" dirty="0" smtClean="0"/>
              <a:t> on the </a:t>
            </a:r>
            <a:r>
              <a:rPr lang="en-US" b="1" baseline="0" dirty="0" smtClean="0"/>
              <a:t>fact</a:t>
            </a:r>
            <a:r>
              <a:rPr lang="en-US" baseline="0" dirty="0" smtClean="0"/>
              <a:t> that</a:t>
            </a:r>
            <a:r>
              <a:rPr lang="ar-IQ" baseline="0" dirty="0" smtClean="0"/>
              <a:t> </a:t>
            </a:r>
            <a:r>
              <a:rPr lang="en-US" baseline="0" dirty="0" smtClean="0"/>
              <a:t>many </a:t>
            </a:r>
            <a:r>
              <a:rPr lang="en-US" b="1" baseline="0" dirty="0" smtClean="0"/>
              <a:t>collective action</a:t>
            </a:r>
            <a:r>
              <a:rPr lang="en-US" baseline="0" dirty="0" smtClean="0"/>
              <a:t> efforts, online, don’t </a:t>
            </a:r>
            <a:r>
              <a:rPr lang="en-US" b="1" baseline="0" dirty="0" smtClean="0"/>
              <a:t>succeed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07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Constantly</a:t>
            </a:r>
            <a:r>
              <a:rPr lang="en-US" dirty="0" smtClean="0"/>
              <a:t> faced </a:t>
            </a:r>
            <a:r>
              <a:rPr lang="en-US" b="1" dirty="0" smtClean="0"/>
              <a:t>failure</a:t>
            </a:r>
            <a:r>
              <a:rPr lang="en-US" dirty="0" smtClean="0"/>
              <a:t> </a:t>
            </a:r>
          </a:p>
          <a:p>
            <a:r>
              <a:rPr lang="en-US" dirty="0" smtClean="0"/>
              <a:t>Two common failure</a:t>
            </a:r>
            <a:r>
              <a:rPr lang="en-US" baseline="0" dirty="0" smtClean="0"/>
              <a:t> scenarios X -&gt; stalling -&gt; project seemed just too hard -&gt; lost momentum</a:t>
            </a:r>
          </a:p>
          <a:p>
            <a:r>
              <a:rPr lang="en-US" baseline="0" dirty="0" smtClean="0"/>
              <a:t>Friction -&gt; critiques and disagreements within -&gt; address</a:t>
            </a:r>
          </a:p>
          <a:p>
            <a:r>
              <a:rPr lang="en-US" baseline="0" dirty="0" smtClean="0"/>
              <a:t>This talk -&gt; explain -&gt; how </a:t>
            </a:r>
            <a:r>
              <a:rPr lang="en-US" b="1" baseline="0" dirty="0" smtClean="0"/>
              <a:t>succeed</a:t>
            </a:r>
            <a:r>
              <a:rPr lang="en-US" baseline="0" dirty="0" smtClean="0"/>
              <a:t> -&gt; labor that required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53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Start</a:t>
            </a:r>
            <a:r>
              <a:rPr lang="en-US" dirty="0" smtClean="0"/>
              <a:t> -&gt; </a:t>
            </a:r>
            <a:r>
              <a:rPr lang="en-US" b="1" dirty="0" smtClean="0"/>
              <a:t>challenges</a:t>
            </a:r>
            <a:r>
              <a:rPr lang="en-US" dirty="0" smtClean="0"/>
              <a:t> of</a:t>
            </a:r>
            <a:r>
              <a:rPr lang="en-US" baseline="0" dirty="0" smtClean="0"/>
              <a:t> online work </a:t>
            </a:r>
          </a:p>
          <a:p>
            <a:r>
              <a:rPr lang="en-US" baseline="0" dirty="0" smtClean="0"/>
              <a:t>Our </a:t>
            </a:r>
            <a:r>
              <a:rPr lang="en-US" b="1" baseline="0" dirty="0" smtClean="0"/>
              <a:t>effort</a:t>
            </a:r>
            <a:r>
              <a:rPr lang="en-US" baseline="0" dirty="0" smtClean="0"/>
              <a:t> to address -&gt; </a:t>
            </a:r>
            <a:r>
              <a:rPr lang="en-US" b="1" baseline="0" dirty="0" smtClean="0"/>
              <a:t>Dynamo</a:t>
            </a:r>
          </a:p>
          <a:p>
            <a:r>
              <a:rPr lang="en-US" b="1" baseline="0" dirty="0" smtClean="0"/>
              <a:t>Explain</a:t>
            </a:r>
            <a:r>
              <a:rPr lang="en-US" baseline="0" dirty="0" smtClean="0"/>
              <a:t> Common </a:t>
            </a:r>
            <a:r>
              <a:rPr lang="en-US" b="1" baseline="0" dirty="0" smtClean="0"/>
              <a:t>failure</a:t>
            </a:r>
            <a:r>
              <a:rPr lang="en-US" baseline="0" dirty="0" smtClean="0"/>
              <a:t> scenarios of these movements -&gt; S &amp; F </a:t>
            </a:r>
          </a:p>
          <a:p>
            <a:r>
              <a:rPr lang="en-US" baseline="0" dirty="0" smtClean="0"/>
              <a:t>In our project -&gt; </a:t>
            </a:r>
            <a:r>
              <a:rPr lang="en-US" b="1" baseline="0" dirty="0" smtClean="0"/>
              <a:t>found</a:t>
            </a:r>
            <a:r>
              <a:rPr lang="en-US" baseline="0" dirty="0" smtClean="0"/>
              <a:t> -&gt; online movements -&gt; require -&gt; specific kinds of </a:t>
            </a:r>
            <a:r>
              <a:rPr lang="en-US" b="1" baseline="0" dirty="0" smtClean="0"/>
              <a:t>organizing</a:t>
            </a:r>
            <a:r>
              <a:rPr lang="en-US" baseline="0" dirty="0" smtClean="0"/>
              <a:t> and </a:t>
            </a:r>
            <a:r>
              <a:rPr lang="en-US" b="1" baseline="0" dirty="0" smtClean="0"/>
              <a:t>emotional</a:t>
            </a:r>
            <a:r>
              <a:rPr lang="en-US" baseline="0" dirty="0" smtClean="0"/>
              <a:t> </a:t>
            </a:r>
            <a:r>
              <a:rPr lang="en-US" b="1" baseline="0" dirty="0" smtClean="0"/>
              <a:t>labor</a:t>
            </a:r>
            <a:r>
              <a:rPr lang="en-US" baseline="0" dirty="0" smtClean="0"/>
              <a:t> -&gt; success -&gt; labor of action -&gt; explain mechanisms in more detail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83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Researchers</a:t>
            </a:r>
            <a:r>
              <a:rPr lang="en-US" dirty="0" smtClean="0"/>
              <a:t> have </a:t>
            </a:r>
            <a:r>
              <a:rPr lang="en-US" b="1" dirty="0" smtClean="0"/>
              <a:t>argued</a:t>
            </a:r>
            <a:r>
              <a:rPr lang="en-US" baseline="0" dirty="0" smtClean="0"/>
              <a:t> that </a:t>
            </a:r>
            <a:r>
              <a:rPr lang="en-US" b="1" baseline="0" dirty="0" smtClean="0"/>
              <a:t>crowdsourcing</a:t>
            </a:r>
            <a:r>
              <a:rPr lang="en-US" baseline="0" dirty="0" smtClean="0"/>
              <a:t> platforms -&gt; are-&gt; </a:t>
            </a:r>
            <a:r>
              <a:rPr lang="en-US" b="1" baseline="0" dirty="0" smtClean="0"/>
              <a:t>computational</a:t>
            </a:r>
            <a:r>
              <a:rPr lang="en-US" baseline="0" dirty="0" smtClean="0"/>
              <a:t> </a:t>
            </a:r>
            <a:r>
              <a:rPr lang="en-US" b="1" baseline="0" dirty="0" smtClean="0"/>
              <a:t>infrastructures</a:t>
            </a:r>
            <a:r>
              <a:rPr lang="en-US" baseline="0" dirty="0" smtClean="0"/>
              <a:t>  -&gt; make crowd workers seem </a:t>
            </a:r>
            <a:r>
              <a:rPr lang="en-US" b="1" baseline="0" dirty="0" smtClean="0"/>
              <a:t>invisible</a:t>
            </a:r>
          </a:p>
          <a:p>
            <a:r>
              <a:rPr lang="en-US" baseline="0" dirty="0" smtClean="0"/>
              <a:t>As a result -&gt; </a:t>
            </a:r>
            <a:r>
              <a:rPr lang="en-US" b="1" baseline="0" dirty="0" smtClean="0"/>
              <a:t>labor market </a:t>
            </a:r>
            <a:r>
              <a:rPr lang="en-US" baseline="0" dirty="0" smtClean="0"/>
              <a:t>-&gt; </a:t>
            </a:r>
            <a:r>
              <a:rPr lang="en-US" b="1" baseline="0" dirty="0" smtClean="0"/>
              <a:t>emerged</a:t>
            </a:r>
            <a:r>
              <a:rPr lang="en-US" baseline="0" dirty="0" smtClean="0"/>
              <a:t> -&gt; leaves -&gt; many workers struggling to find good work and assert their rights mistreated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9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Turkers have </a:t>
            </a:r>
            <a:r>
              <a:rPr lang="en-US" b="1" dirty="0" smtClean="0"/>
              <a:t>formed</a:t>
            </a:r>
            <a:r>
              <a:rPr lang="en-US" dirty="0" smtClean="0"/>
              <a:t> </a:t>
            </a:r>
            <a:r>
              <a:rPr lang="en-US" b="1" dirty="0" smtClean="0"/>
              <a:t>collectives</a:t>
            </a:r>
            <a:r>
              <a:rPr lang="en-US" dirty="0" smtClean="0"/>
              <a:t> using web </a:t>
            </a:r>
            <a:r>
              <a:rPr lang="en-US" b="1" dirty="0" smtClean="0"/>
              <a:t>forums</a:t>
            </a:r>
          </a:p>
          <a:p>
            <a:r>
              <a:rPr lang="en-US" dirty="0" smtClean="0"/>
              <a:t>Use</a:t>
            </a:r>
            <a:r>
              <a:rPr lang="en-US" baseline="0" dirty="0" smtClean="0"/>
              <a:t> -&gt; share good work or talk to employers or even raise money -&gt; help -&gt; fellow </a:t>
            </a:r>
            <a:r>
              <a:rPr lang="en-US" baseline="0" dirty="0" err="1" smtClean="0"/>
              <a:t>turker</a:t>
            </a:r>
            <a:r>
              <a:rPr lang="en-US" baseline="0" dirty="0" smtClean="0"/>
              <a:t> in need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83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Forums more effective -&gt; coordinating -&gt; effort not controversial </a:t>
            </a:r>
            <a:endParaRPr lang="en-US" dirty="0" smtClean="0"/>
          </a:p>
          <a:p>
            <a:r>
              <a:rPr lang="en-US" baseline="0" dirty="0" smtClean="0"/>
              <a:t>individual actions still had effect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83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Struggled more -&gt; the goal or how to get to it was not clear</a:t>
            </a:r>
            <a:r>
              <a:rPr lang="en-US" baseline="0" dirty="0" smtClean="0"/>
              <a:t> and required debate</a:t>
            </a:r>
          </a:p>
          <a:p>
            <a:r>
              <a:rPr lang="en-US" baseline="0" dirty="0" smtClean="0"/>
              <a:t>Many hands were needed to share the burden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seems like a perfect opportunity for a Turker union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39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turkers</a:t>
            </a:r>
            <a:r>
              <a:rPr lang="en-US" baseline="0" dirty="0" smtClean="0"/>
              <a:t> we talked to, found the idea basically impractical in their environment</a:t>
            </a:r>
          </a:p>
          <a:p>
            <a:r>
              <a:rPr lang="en-US" baseline="0" dirty="0" smtClean="0"/>
              <a:t> - very high turnover, new workers join daily and some stay only for a week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Work contracts last for minutes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talked to -&gt; Valued their personal independence and feared loosing it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found -&gt; Talked -&gt; issues -&gt; had trouble taking the next step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4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 can we support an online collective not just to discuss, but to agree on a common goal and execute it?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43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effort to answer this question</a:t>
            </a:r>
            <a:r>
              <a:rPr lang="en-US" baseline="0" dirty="0" smtClean="0"/>
              <a:t> -&gt; dynamo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39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online</a:t>
            </a:r>
            <a:r>
              <a:rPr lang="en-US" baseline="0" dirty="0" smtClean="0"/>
              <a:t> platform -&gt; support –&gt; </a:t>
            </a:r>
            <a:r>
              <a:rPr lang="en-US" baseline="0" dirty="0" err="1" smtClean="0"/>
              <a:t>amt</a:t>
            </a:r>
            <a:r>
              <a:rPr lang="en-US" baseline="0" dirty="0" smtClean="0"/>
              <a:t> community form collectives around shared issues and mobilize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30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web connects us all, internet -&gt; seem -&gt; perfect place to gather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20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Process</a:t>
            </a:r>
            <a:r>
              <a:rPr lang="en-US" baseline="0" dirty="0" smtClean="0"/>
              <a:t> -&gt; designing -&gt; </a:t>
            </a:r>
            <a:r>
              <a:rPr lang="en-US" b="1" baseline="0" dirty="0" smtClean="0"/>
              <a:t>interactive</a:t>
            </a:r>
            <a:r>
              <a:rPr lang="en-US" baseline="0" dirty="0" smtClean="0"/>
              <a:t> </a:t>
            </a:r>
            <a:r>
              <a:rPr lang="en-US" b="1" baseline="0" dirty="0" smtClean="0"/>
              <a:t>iterative</a:t>
            </a:r>
          </a:p>
          <a:p>
            <a:r>
              <a:rPr lang="en-US" b="1" baseline="0" dirty="0" smtClean="0"/>
              <a:t>Began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engaging</a:t>
            </a:r>
            <a:r>
              <a:rPr lang="en-US" baseline="0" dirty="0" smtClean="0"/>
              <a:t> w Turker </a:t>
            </a:r>
            <a:r>
              <a:rPr lang="en-US" b="1" baseline="0" dirty="0" smtClean="0"/>
              <a:t>forums</a:t>
            </a:r>
            <a:r>
              <a:rPr lang="en-US" baseline="0" dirty="0" smtClean="0"/>
              <a:t> and publishing surveys on </a:t>
            </a:r>
            <a:r>
              <a:rPr lang="en-US" baseline="0" dirty="0" err="1" smtClean="0"/>
              <a:t>MTurk</a:t>
            </a:r>
            <a:r>
              <a:rPr lang="en-US" baseline="0" dirty="0" smtClean="0"/>
              <a:t>-&gt; </a:t>
            </a:r>
          </a:p>
          <a:p>
            <a:r>
              <a:rPr lang="en-US" b="1" baseline="0" dirty="0" smtClean="0"/>
              <a:t>Start</a:t>
            </a:r>
            <a:r>
              <a:rPr lang="en-US" baseline="0" dirty="0" smtClean="0"/>
              <a:t> -&gt; few more </a:t>
            </a:r>
            <a:r>
              <a:rPr lang="en-US" b="1" baseline="0" dirty="0" smtClean="0"/>
              <a:t>interested</a:t>
            </a:r>
            <a:r>
              <a:rPr lang="en-US" baseline="0" dirty="0" smtClean="0"/>
              <a:t> Turkers -&gt; </a:t>
            </a:r>
            <a:r>
              <a:rPr lang="en-US" b="1" baseline="0" dirty="0" smtClean="0"/>
              <a:t>Slowly</a:t>
            </a:r>
            <a:r>
              <a:rPr lang="en-US" baseline="0" dirty="0" smtClean="0"/>
              <a:t> -&gt; process </a:t>
            </a:r>
            <a:r>
              <a:rPr lang="en-US" b="1" baseline="0" dirty="0" smtClean="0"/>
              <a:t>progressed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engaged</a:t>
            </a:r>
            <a:r>
              <a:rPr lang="en-US" baseline="0" dirty="0" smtClean="0"/>
              <a:t> more Turkers -&gt; over </a:t>
            </a:r>
            <a:r>
              <a:rPr lang="en-US" b="1" baseline="0" dirty="0" smtClean="0"/>
              <a:t>100</a:t>
            </a:r>
            <a:r>
              <a:rPr lang="en-US" baseline="0" dirty="0" smtClean="0"/>
              <a:t> people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37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Dynamo</a:t>
            </a:r>
            <a:r>
              <a:rPr lang="en-US" baseline="0" dirty="0" smtClean="0"/>
              <a:t> was more the product of a </a:t>
            </a:r>
            <a:r>
              <a:rPr lang="en-US" b="1" baseline="0" dirty="0" smtClean="0"/>
              <a:t>give</a:t>
            </a:r>
            <a:r>
              <a:rPr lang="en-US" baseline="0" dirty="0" smtClean="0"/>
              <a:t> and </a:t>
            </a:r>
            <a:r>
              <a:rPr lang="en-US" b="1" baseline="0" dirty="0" smtClean="0"/>
              <a:t>take </a:t>
            </a:r>
          </a:p>
          <a:p>
            <a:r>
              <a:rPr lang="en-US" b="1" baseline="0" dirty="0" smtClean="0"/>
              <a:t>Propose</a:t>
            </a:r>
            <a:r>
              <a:rPr lang="en-US" baseline="0" dirty="0" smtClean="0"/>
              <a:t> </a:t>
            </a:r>
            <a:r>
              <a:rPr lang="en-US" b="1" baseline="0" dirty="0" smtClean="0"/>
              <a:t>scenarios</a:t>
            </a:r>
            <a:r>
              <a:rPr lang="en-US" baseline="0" dirty="0" smtClean="0"/>
              <a:t> -&gt; listen for </a:t>
            </a:r>
            <a:r>
              <a:rPr lang="en-US" b="1" baseline="0" dirty="0" smtClean="0"/>
              <a:t>feedback</a:t>
            </a:r>
            <a:r>
              <a:rPr lang="en-US" baseline="0" dirty="0" smtClean="0"/>
              <a:t> and </a:t>
            </a:r>
            <a:r>
              <a:rPr lang="en-US" b="1" baseline="0" dirty="0" smtClean="0"/>
              <a:t>suggestions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challenge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assumptions</a:t>
            </a:r>
          </a:p>
          <a:p>
            <a:r>
              <a:rPr lang="en-US" b="1" baseline="0" dirty="0" smtClean="0"/>
              <a:t>Through effort </a:t>
            </a:r>
            <a:r>
              <a:rPr lang="en-US" b="0" baseline="0" dirty="0" smtClean="0"/>
              <a:t>-&gt; over a year -&gt; </a:t>
            </a:r>
            <a:r>
              <a:rPr lang="en-US" b="1" baseline="0" dirty="0" smtClean="0"/>
              <a:t>Worked</a:t>
            </a:r>
            <a:r>
              <a:rPr lang="en-US" baseline="0" dirty="0" smtClean="0"/>
              <a:t> together -&gt; </a:t>
            </a:r>
            <a:r>
              <a:rPr lang="en-US" b="1" baseline="0" dirty="0" smtClean="0"/>
              <a:t>design</a:t>
            </a:r>
            <a:r>
              <a:rPr lang="en-US" baseline="0" dirty="0" smtClean="0"/>
              <a:t>, </a:t>
            </a:r>
            <a:r>
              <a:rPr lang="en-US" b="1" baseline="0" dirty="0" smtClean="0"/>
              <a:t>build</a:t>
            </a:r>
            <a:r>
              <a:rPr lang="en-US" baseline="0" dirty="0" smtClean="0"/>
              <a:t>, and </a:t>
            </a:r>
            <a:r>
              <a:rPr lang="en-US" b="1" baseline="0" dirty="0" smtClean="0"/>
              <a:t>maintain</a:t>
            </a:r>
            <a:r>
              <a:rPr lang="en-US" baseline="0" dirty="0" smtClean="0"/>
              <a:t> dynamo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37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Since</a:t>
            </a:r>
            <a:r>
              <a:rPr lang="en-US" dirty="0" smtClean="0"/>
              <a:t> deployment on the web</a:t>
            </a:r>
            <a:r>
              <a:rPr lang="en-US" baseline="0" dirty="0" smtClean="0"/>
              <a:t> -&gt; late </a:t>
            </a:r>
            <a:r>
              <a:rPr lang="en-US" b="1" baseline="0" dirty="0" err="1" smtClean="0"/>
              <a:t>july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532</a:t>
            </a:r>
            <a:r>
              <a:rPr lang="en-US" baseline="0" dirty="0" smtClean="0"/>
              <a:t> Turkers registered</a:t>
            </a:r>
          </a:p>
          <a:p>
            <a:r>
              <a:rPr lang="en-US" b="1" baseline="0" dirty="0" smtClean="0"/>
              <a:t>Important</a:t>
            </a:r>
            <a:r>
              <a:rPr lang="en-US" baseline="0" dirty="0" smtClean="0"/>
              <a:t> -&gt; note -&gt; trying -&gt; </a:t>
            </a:r>
            <a:r>
              <a:rPr lang="en-US" b="1" baseline="0" dirty="0" smtClean="0"/>
              <a:t>rally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majority</a:t>
            </a:r>
            <a:r>
              <a:rPr lang="en-US" baseline="0" dirty="0" smtClean="0"/>
              <a:t> of Turkers -&gt; rather aiming -&gt; create a </a:t>
            </a:r>
            <a:r>
              <a:rPr lang="en-US" b="1" baseline="0" dirty="0" smtClean="0"/>
              <a:t>space</a:t>
            </a:r>
            <a:r>
              <a:rPr lang="en-US" baseline="0" dirty="0" smtClean="0"/>
              <a:t> -&gt; most </a:t>
            </a:r>
            <a:r>
              <a:rPr lang="en-US" b="1" baseline="0" dirty="0" smtClean="0"/>
              <a:t>motivated</a:t>
            </a:r>
            <a:r>
              <a:rPr lang="en-US" baseline="0" dirty="0" smtClean="0"/>
              <a:t> -&gt; gather</a:t>
            </a:r>
          </a:p>
          <a:p>
            <a:r>
              <a:rPr lang="en-US" baseline="0" dirty="0" smtClean="0"/>
              <a:t>22 </a:t>
            </a:r>
            <a:r>
              <a:rPr lang="en-US" b="1" baseline="0" dirty="0" smtClean="0"/>
              <a:t>ideas</a:t>
            </a:r>
            <a:r>
              <a:rPr lang="en-US" baseline="0" dirty="0" smtClean="0"/>
              <a:t> for action -&gt; 2 </a:t>
            </a:r>
            <a:r>
              <a:rPr lang="en-US" b="1" baseline="0" dirty="0" smtClean="0"/>
              <a:t>campaigns</a:t>
            </a:r>
          </a:p>
          <a:p>
            <a:r>
              <a:rPr lang="en-US" baseline="0" dirty="0" smtClean="0"/>
              <a:t>Lot of </a:t>
            </a:r>
            <a:r>
              <a:rPr lang="en-US" b="1" baseline="0" dirty="0" smtClean="0"/>
              <a:t>discussion</a:t>
            </a:r>
            <a:r>
              <a:rPr lang="en-US" baseline="0" dirty="0" smtClean="0"/>
              <a:t> and </a:t>
            </a:r>
            <a:r>
              <a:rPr lang="en-US" b="1" baseline="0" dirty="0" smtClean="0"/>
              <a:t>effort</a:t>
            </a:r>
            <a:r>
              <a:rPr lang="en-US" baseline="0" dirty="0" smtClean="0"/>
              <a:t> to launch -&gt; e.g. -&gt; </a:t>
            </a:r>
            <a:r>
              <a:rPr lang="en-US" b="1" baseline="0" dirty="0" smtClean="0"/>
              <a:t>longest</a:t>
            </a:r>
            <a:r>
              <a:rPr lang="en-US" baseline="0" dirty="0" smtClean="0"/>
              <a:t> discussion thread -&gt; 181 posts and 1800 views</a:t>
            </a:r>
          </a:p>
          <a:p>
            <a:r>
              <a:rPr lang="en-US" baseline="0" dirty="0" smtClean="0"/>
              <a:t>The </a:t>
            </a:r>
            <a:r>
              <a:rPr lang="en-US" b="1" baseline="0" dirty="0" smtClean="0"/>
              <a:t>First</a:t>
            </a:r>
            <a:r>
              <a:rPr lang="en-US" baseline="0" dirty="0" smtClean="0"/>
              <a:t> </a:t>
            </a:r>
            <a:r>
              <a:rPr lang="en-US" b="1" baseline="0" dirty="0" smtClean="0"/>
              <a:t>challenge</a:t>
            </a:r>
            <a:r>
              <a:rPr lang="en-US" baseline="0" dirty="0" smtClean="0"/>
              <a:t> -&gt; we faced -&gt; on Dynamo -&gt; </a:t>
            </a:r>
            <a:r>
              <a:rPr lang="en-US" b="1" baseline="0" dirty="0" smtClean="0"/>
              <a:t>Trust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26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Turkers -&gt; anonymous -&gt;</a:t>
            </a:r>
            <a:r>
              <a:rPr lang="en-US" baseline="0" dirty="0" smtClean="0"/>
              <a:t> act -&gt; fear -&gt; trust other members</a:t>
            </a:r>
            <a:r>
              <a:rPr lang="en-US" dirty="0" smtClean="0"/>
              <a:t> </a:t>
            </a:r>
          </a:p>
          <a:p>
            <a:r>
              <a:rPr lang="en-US" dirty="0" smtClean="0"/>
              <a:t>To support this -&gt; Require -&gt; registration code -&gt; give</a:t>
            </a:r>
            <a:r>
              <a:rPr lang="en-US" baseline="0" dirty="0" smtClean="0"/>
              <a:t> -&gt; task on AMT -&gt; once for each Turker -&gt; requires 100 accepted tasks to access</a:t>
            </a:r>
          </a:p>
          <a:p>
            <a:r>
              <a:rPr lang="en-US" baseline="0" dirty="0" smtClean="0"/>
              <a:t>Other members are also workers -&gt; each worker gets one voice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7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Assure Anonymity -&gt; create a new space for shared</a:t>
            </a:r>
            <a:r>
              <a:rPr lang="en-US" baseline="0" dirty="0" smtClean="0"/>
              <a:t> action -&gt;assign randomly generated screen names -&gt; </a:t>
            </a:r>
            <a:r>
              <a:rPr lang="en-US" baseline="0" dirty="0" err="1" smtClean="0"/>
              <a:t>adjective+animal</a:t>
            </a:r>
            <a:endParaRPr lang="en-US" baseline="0" dirty="0" smtClean="0"/>
          </a:p>
          <a:p>
            <a:r>
              <a:rPr lang="en-US" baseline="0" dirty="0" smtClean="0"/>
              <a:t>New user -&gt; flip through -&gt; find -&gt; </a:t>
            </a:r>
            <a:r>
              <a:rPr lang="en-US" baseline="0" dirty="0" err="1" smtClean="0"/>
              <a:t>eg</a:t>
            </a:r>
            <a:endParaRPr lang="en-US" baseline="0" dirty="0" smtClean="0"/>
          </a:p>
          <a:p>
            <a:r>
              <a:rPr lang="en-US" baseline="0" dirty="0" smtClean="0"/>
              <a:t>I’d be happy to talk more about the trade offs between anonymity and collective action in the Q&amp;A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61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Dynamo supports</a:t>
            </a:r>
            <a:r>
              <a:rPr lang="en-US" baseline="0" dirty="0" smtClean="0"/>
              <a:t> members -&gt; assemble a collective &amp; mobilize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006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show you how it works</a:t>
            </a:r>
            <a:r>
              <a:rPr lang="en-US" baseline="0" dirty="0" smtClean="0"/>
              <a:t> -&gt; walk you through one example of an effort that Dynamo supported: ethical guidelines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136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TO</a:t>
            </a:r>
            <a:r>
              <a:rPr lang="en-US" dirty="0" smtClean="0"/>
              <a:t> -&gt; </a:t>
            </a:r>
            <a:r>
              <a:rPr lang="en-US" b="1" dirty="0" smtClean="0"/>
              <a:t>tool</a:t>
            </a:r>
            <a:r>
              <a:rPr lang="en-US" dirty="0" smtClean="0"/>
              <a:t> -&gt;</a:t>
            </a:r>
            <a:r>
              <a:rPr lang="en-US" baseline="0" dirty="0" smtClean="0"/>
              <a:t> sort of like the </a:t>
            </a:r>
            <a:r>
              <a:rPr lang="en-US" b="1" baseline="0" dirty="0" smtClean="0"/>
              <a:t>Yelp</a:t>
            </a:r>
            <a:r>
              <a:rPr lang="en-US" baseline="0" dirty="0" smtClean="0"/>
              <a:t>! For requesters on AMT</a:t>
            </a:r>
          </a:p>
          <a:p>
            <a:r>
              <a:rPr lang="en-US" b="1" baseline="0" dirty="0" smtClean="0"/>
              <a:t>Weeks</a:t>
            </a:r>
            <a:r>
              <a:rPr lang="en-US" baseline="0" dirty="0" smtClean="0"/>
              <a:t> before Ds </a:t>
            </a:r>
            <a:r>
              <a:rPr lang="en-US" b="1" baseline="0" dirty="0" smtClean="0"/>
              <a:t>deployment</a:t>
            </a:r>
            <a:r>
              <a:rPr lang="en-US" baseline="0" dirty="0" smtClean="0"/>
              <a:t> -&gt; well meaning </a:t>
            </a:r>
            <a:r>
              <a:rPr lang="en-US" b="1" baseline="0" dirty="0" smtClean="0"/>
              <a:t>researcher</a:t>
            </a:r>
            <a:r>
              <a:rPr lang="en-US" baseline="0" dirty="0" smtClean="0"/>
              <a:t> -&gt; show the </a:t>
            </a:r>
            <a:r>
              <a:rPr lang="en-US" b="1" baseline="0" dirty="0" smtClean="0"/>
              <a:t>effects</a:t>
            </a:r>
            <a:r>
              <a:rPr lang="en-US" baseline="0" dirty="0" smtClean="0"/>
              <a:t> of </a:t>
            </a:r>
            <a:r>
              <a:rPr lang="en-US" b="1" baseline="0" dirty="0" smtClean="0"/>
              <a:t>requester</a:t>
            </a:r>
            <a:r>
              <a:rPr lang="en-US" baseline="0" dirty="0" smtClean="0"/>
              <a:t> </a:t>
            </a:r>
            <a:r>
              <a:rPr lang="en-US" b="1" baseline="0" dirty="0" smtClean="0"/>
              <a:t>reputation</a:t>
            </a:r>
            <a:r>
              <a:rPr lang="en-US" baseline="0" dirty="0" smtClean="0"/>
              <a:t> on AMT -&gt; </a:t>
            </a:r>
            <a:r>
              <a:rPr lang="en-US" b="1" baseline="0" dirty="0" smtClean="0"/>
              <a:t>designed</a:t>
            </a:r>
            <a:r>
              <a:rPr lang="en-US" baseline="0" dirty="0" smtClean="0"/>
              <a:t> a </a:t>
            </a:r>
            <a:r>
              <a:rPr lang="en-US" b="1" baseline="0" dirty="0" smtClean="0"/>
              <a:t>live</a:t>
            </a:r>
            <a:r>
              <a:rPr lang="en-US" baseline="0" dirty="0" smtClean="0"/>
              <a:t> </a:t>
            </a:r>
            <a:r>
              <a:rPr lang="en-US" b="1" baseline="0" dirty="0" smtClean="0"/>
              <a:t>experiment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injected</a:t>
            </a:r>
            <a:r>
              <a:rPr lang="en-US" baseline="0" dirty="0" smtClean="0"/>
              <a:t> false information into 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025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Incident -&gt; Frustration -&gt; relied -&gt; accuracy -&gt; jobs</a:t>
            </a:r>
          </a:p>
          <a:p>
            <a:r>
              <a:rPr lang="en-US" dirty="0" smtClean="0"/>
              <a:t>Turkers agreed -&gt; researchers</a:t>
            </a:r>
            <a:r>
              <a:rPr lang="en-US" baseline="0" dirty="0" smtClean="0"/>
              <a:t> lacked exposure -&gt; kinds -&gt; issues and vulnerabilities they faced as Turkers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26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Prompted -&gt; want to write a set of publicly available ethical guidelines -&gt; research on AMT and </a:t>
            </a:r>
            <a:r>
              <a:rPr lang="en-US" baseline="0" dirty="0" err="1" smtClean="0"/>
              <a:t>comm</a:t>
            </a:r>
            <a:endParaRPr lang="en-US" dirty="0" smtClean="0"/>
          </a:p>
          <a:p>
            <a:r>
              <a:rPr lang="en-US" dirty="0" smtClean="0"/>
              <a:t>Both</a:t>
            </a:r>
            <a:r>
              <a:rPr lang="en-US" baseline="0" dirty="0" smtClean="0"/>
              <a:t> -&gt; means to guide ethical behavior -&gt; back </a:t>
            </a:r>
            <a:r>
              <a:rPr lang="en-US" baseline="0" dirty="0" err="1" smtClean="0"/>
              <a:t>turker</a:t>
            </a:r>
            <a:r>
              <a:rPr lang="en-US" baseline="0" dirty="0" smtClean="0"/>
              <a:t> claims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17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</a:t>
            </a:r>
            <a:r>
              <a:rPr lang="en-US" b="1" dirty="0" smtClean="0"/>
              <a:t>several</a:t>
            </a:r>
            <a:r>
              <a:rPr lang="en-US" baseline="0" dirty="0" smtClean="0"/>
              <a:t> </a:t>
            </a:r>
            <a:r>
              <a:rPr lang="en-US" b="1" baseline="0" dirty="0" smtClean="0"/>
              <a:t>success</a:t>
            </a:r>
            <a:r>
              <a:rPr lang="en-US" baseline="0" dirty="0" smtClean="0"/>
              <a:t> cases</a:t>
            </a:r>
          </a:p>
          <a:p>
            <a:r>
              <a:rPr lang="en-US" baseline="0" dirty="0" smtClean="0"/>
              <a:t>Exception -&gt; rather -&gt; norm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02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wanting -&gt; creating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47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-&gt; learned</a:t>
            </a:r>
            <a:r>
              <a:rPr lang="en-US" baseline="0" dirty="0" smtClean="0"/>
              <a:t> -&gt; hard people -&gt; start -&gt; effort -&gt; made -&gt; very easy</a:t>
            </a:r>
          </a:p>
          <a:p>
            <a:r>
              <a:rPr lang="en-US" baseline="0" dirty="0" smtClean="0"/>
              <a:t>Every action -&gt; starts -&gt; idea -&gt; tweet length idea pitch</a:t>
            </a:r>
          </a:p>
          <a:p>
            <a:r>
              <a:rPr lang="en-US" baseline="0" dirty="0" smtClean="0"/>
              <a:t>In this case -&gt; Stop bad academic requesters! Write a guideline and gather large scale support for it. Use this to contact and prove violations to IRBs</a:t>
            </a:r>
          </a:p>
          <a:p>
            <a:r>
              <a:rPr lang="en-US" baseline="0" dirty="0" smtClean="0"/>
              <a:t>These ideas -&gt; enable collectives to form around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669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e.g. -&gt; by </a:t>
            </a:r>
            <a:r>
              <a:rPr lang="en-US" dirty="0" err="1" smtClean="0"/>
              <a:t>upvoting</a:t>
            </a:r>
            <a:r>
              <a:rPr lang="en-US" baseline="0" dirty="0" smtClean="0"/>
              <a:t> an idea, -&gt; support -&gt; dynamo sends -&gt; email updates -&gt; discussions and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555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25 </a:t>
            </a:r>
            <a:r>
              <a:rPr lang="en-US" dirty="0" err="1" smtClean="0"/>
              <a:t>upvotes</a:t>
            </a:r>
            <a:r>
              <a:rPr lang="en-US" baseline="0" dirty="0" smtClean="0"/>
              <a:t> &amp; more up than down -&gt; evolves into a campaign -&gt; officially launches</a:t>
            </a:r>
          </a:p>
          <a:p>
            <a:r>
              <a:rPr lang="en-US" baseline="0" dirty="0" smtClean="0"/>
              <a:t>Dynamo supports -&gt; discuss, take action, track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873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over a month of work Finally published -&gt; Sep 7 (labor) 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961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&gt;</a:t>
            </a:r>
            <a:r>
              <a:rPr lang="en-US" baseline="0" dirty="0" smtClean="0"/>
              <a:t> available online -&gt; 23 page write-up -&gt; this URL</a:t>
            </a:r>
          </a:p>
          <a:p>
            <a:r>
              <a:rPr lang="en-US" baseline="0" dirty="0" smtClean="0"/>
              <a:t>Covers -&gt; fair payment -&gt; respect Turker privacy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064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far 159 Turkers and 55 researchers -&gt; signed </a:t>
            </a:r>
          </a:p>
          <a:p>
            <a:r>
              <a:rPr lang="en-US" dirty="0" smtClean="0"/>
              <a:t>Use -&gt;</a:t>
            </a:r>
            <a:r>
              <a:rPr lang="en-US" baseline="0" dirty="0" smtClean="0"/>
              <a:t> opportunity  -&gt; invite -&gt; lend your support -&gt; emailing us -&gt;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328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We’ve seen researchers reference -&gt;</a:t>
            </a:r>
            <a:r>
              <a:rPr lang="en-US" baseline="0" dirty="0" smtClean="0"/>
              <a:t> tasks -&gt; a research paper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227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grou</a:t>
            </a:r>
            <a:r>
              <a:rPr lang="en-US" baseline="0" dirty="0" smtClean="0"/>
              <a:t>p -&gt; </a:t>
            </a:r>
            <a:r>
              <a:rPr lang="en-US" b="1" baseline="0" dirty="0" smtClean="0"/>
              <a:t>collective</a:t>
            </a:r>
            <a:r>
              <a:rPr lang="en-US" baseline="0" dirty="0" smtClean="0"/>
              <a:t> </a:t>
            </a:r>
            <a:r>
              <a:rPr lang="en-US" b="1" baseline="0" dirty="0" smtClean="0"/>
              <a:t>effort</a:t>
            </a:r>
            <a:r>
              <a:rPr lang="en-US" baseline="0" dirty="0" smtClean="0"/>
              <a:t> -&gt; show the world who Turkers are -&gt; written -&gt; their own </a:t>
            </a:r>
            <a:r>
              <a:rPr lang="en-US" b="1" baseline="0" dirty="0" smtClean="0"/>
              <a:t>perspective</a:t>
            </a:r>
          </a:p>
          <a:p>
            <a:r>
              <a:rPr lang="en-US" b="1" baseline="0" dirty="0" smtClean="0"/>
              <a:t>Open</a:t>
            </a:r>
            <a:r>
              <a:rPr lang="en-US" baseline="0" dirty="0" smtClean="0"/>
              <a:t> letter writing campaign -&gt; Jeff </a:t>
            </a:r>
            <a:r>
              <a:rPr lang="en-US" b="1" baseline="0" dirty="0" smtClean="0"/>
              <a:t>Bezos</a:t>
            </a:r>
            <a:r>
              <a:rPr lang="en-US" baseline="0" dirty="0" smtClean="0"/>
              <a:t> -&gt; A CEO</a:t>
            </a:r>
          </a:p>
          <a:p>
            <a:r>
              <a:rPr lang="en-US" b="1" baseline="0" dirty="0" smtClean="0"/>
              <a:t>30</a:t>
            </a:r>
            <a:r>
              <a:rPr lang="en-US" baseline="0" dirty="0" smtClean="0"/>
              <a:t> people posted </a:t>
            </a:r>
            <a:r>
              <a:rPr lang="en-US" b="1" baseline="0" dirty="0" smtClean="0"/>
              <a:t>publicly</a:t>
            </a:r>
            <a:r>
              <a:rPr lang="en-US" baseline="0" dirty="0" smtClean="0"/>
              <a:t> -&gt; read -&gt; URL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06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Covered by major </a:t>
            </a:r>
            <a:r>
              <a:rPr lang="en-US" b="1" baseline="0" dirty="0" smtClean="0"/>
              <a:t>news</a:t>
            </a:r>
            <a:r>
              <a:rPr lang="en-US" baseline="0" dirty="0" smtClean="0"/>
              <a:t> outlets -&gt; </a:t>
            </a:r>
            <a:r>
              <a:rPr lang="en-US" b="1" baseline="0" dirty="0" smtClean="0"/>
              <a:t>guardian</a:t>
            </a:r>
            <a:r>
              <a:rPr lang="en-US" baseline="0" dirty="0" smtClean="0"/>
              <a:t> -&gt; daily beast</a:t>
            </a:r>
          </a:p>
          <a:p>
            <a:r>
              <a:rPr lang="en-US" baseline="0" dirty="0" smtClean="0"/>
              <a:t>Since then, Turkers have gotten action on </a:t>
            </a:r>
            <a:r>
              <a:rPr lang="en-US" b="1" baseline="0" dirty="0" smtClean="0"/>
              <a:t>two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asked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direct</a:t>
            </a:r>
            <a:r>
              <a:rPr lang="en-US" baseline="0" dirty="0" smtClean="0"/>
              <a:t> </a:t>
            </a:r>
            <a:r>
              <a:rPr lang="en-US" b="1" baseline="0" dirty="0" smtClean="0"/>
              <a:t>payment</a:t>
            </a:r>
            <a:r>
              <a:rPr lang="en-US" baseline="0" dirty="0" smtClean="0"/>
              <a:t> Indian Turkers</a:t>
            </a:r>
          </a:p>
          <a:p>
            <a:r>
              <a:rPr lang="en-US" dirty="0" smtClean="0"/>
              <a:t>While both these campaigns were successful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0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fact, the same </a:t>
            </a:r>
            <a:r>
              <a:rPr lang="en-US" b="1" dirty="0" smtClean="0"/>
              <a:t>decentralized characteristics </a:t>
            </a:r>
            <a:r>
              <a:rPr lang="en-US" b="0" dirty="0" smtClean="0"/>
              <a:t>-&gt; X</a:t>
            </a:r>
            <a:r>
              <a:rPr lang="en-US" b="0" baseline="0" dirty="0" smtClean="0"/>
              <a:t> easy to gather X-&gt; disperse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887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, they both almost failed</a:t>
            </a:r>
            <a:r>
              <a:rPr lang="en-US" baseline="0" dirty="0" smtClean="0"/>
              <a:t> -&gt; multiple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477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Dynamo</a:t>
            </a:r>
            <a:r>
              <a:rPr lang="en-US" baseline="0" dirty="0" smtClean="0"/>
              <a:t> movements -&gt; faced two common failure scenarios -&gt; S &amp; 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224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Stalling -&gt; effort lost momentum</a:t>
            </a:r>
            <a:r>
              <a:rPr lang="en-US" baseline="0" dirty="0" smtClean="0"/>
              <a:t> and stopped</a:t>
            </a:r>
          </a:p>
          <a:p>
            <a:r>
              <a:rPr lang="en-US" baseline="0" dirty="0" smtClean="0"/>
              <a:t>Next steps -&gt; difficult to identify -&gt; too much work for an individual to accomplish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129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e.g.</a:t>
            </a:r>
            <a:r>
              <a:rPr lang="en-US" baseline="0" dirty="0" smtClean="0"/>
              <a:t> </a:t>
            </a:r>
            <a:r>
              <a:rPr lang="en-US" dirty="0" smtClean="0"/>
              <a:t>Letter writing campaign stalled </a:t>
            </a:r>
          </a:p>
          <a:p>
            <a:r>
              <a:rPr lang="en-US" dirty="0" smtClean="0"/>
              <a:t>After </a:t>
            </a:r>
            <a:r>
              <a:rPr lang="en-US" b="1" dirty="0" smtClean="0"/>
              <a:t>weeks</a:t>
            </a:r>
            <a:r>
              <a:rPr lang="en-US" dirty="0" smtClean="0"/>
              <a:t> of </a:t>
            </a:r>
            <a:r>
              <a:rPr lang="en-US" b="1" dirty="0" smtClean="0"/>
              <a:t>discussion</a:t>
            </a:r>
            <a:r>
              <a:rPr lang="en-US" baseline="0" dirty="0" smtClean="0"/>
              <a:t> -&gt; 6 Turkers </a:t>
            </a:r>
            <a:r>
              <a:rPr lang="en-US" b="1" baseline="0" dirty="0" smtClean="0"/>
              <a:t>written</a:t>
            </a:r>
            <a:r>
              <a:rPr lang="en-US" baseline="0" dirty="0" smtClean="0"/>
              <a:t> and </a:t>
            </a:r>
            <a:r>
              <a:rPr lang="en-US" b="1" baseline="0" dirty="0" smtClean="0"/>
              <a:t>shared</a:t>
            </a:r>
            <a:r>
              <a:rPr lang="en-US" baseline="0" dirty="0" smtClean="0"/>
              <a:t> their letters. </a:t>
            </a:r>
          </a:p>
          <a:p>
            <a:r>
              <a:rPr lang="en-US" b="1" baseline="0" dirty="0" smtClean="0"/>
              <a:t>Campaign</a:t>
            </a:r>
            <a:r>
              <a:rPr lang="en-US" baseline="0" dirty="0" smtClean="0"/>
              <a:t> </a:t>
            </a:r>
            <a:r>
              <a:rPr lang="en-US" b="1" baseline="0" dirty="0" smtClean="0"/>
              <a:t>organizer</a:t>
            </a:r>
            <a:r>
              <a:rPr lang="en-US" baseline="0" dirty="0" smtClean="0"/>
              <a:t> -&gt; a </a:t>
            </a:r>
            <a:r>
              <a:rPr lang="en-US" b="1" baseline="0" dirty="0" smtClean="0"/>
              <a:t>community</a:t>
            </a:r>
            <a:r>
              <a:rPr lang="en-US" baseline="0" dirty="0" smtClean="0"/>
              <a:t> </a:t>
            </a:r>
            <a:r>
              <a:rPr lang="en-US" b="1" baseline="0" dirty="0" smtClean="0"/>
              <a:t>manager</a:t>
            </a:r>
            <a:r>
              <a:rPr lang="en-US" baseline="0" dirty="0" smtClean="0"/>
              <a:t> of a Turker forum, contacted us: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468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 smtClean="0"/>
              <a:t>So, it seems no one is interested […]. [A Turker] just says we're doing it wrong, but won't say how to do it right, and no one else has input</a:t>
            </a:r>
          </a:p>
          <a:p>
            <a:r>
              <a:rPr lang="en-US" sz="1200" i="0" dirty="0" smtClean="0"/>
              <a:t>This</a:t>
            </a:r>
            <a:r>
              <a:rPr lang="en-US" sz="1200" i="0" baseline="0" dirty="0" smtClean="0"/>
              <a:t> </a:t>
            </a:r>
            <a:r>
              <a:rPr lang="en-US" sz="1200" b="1" i="0" baseline="0" dirty="0" smtClean="0"/>
              <a:t>campaign</a:t>
            </a:r>
            <a:r>
              <a:rPr lang="en-US" sz="1200" i="0" baseline="0" dirty="0" smtClean="0"/>
              <a:t> </a:t>
            </a:r>
            <a:r>
              <a:rPr lang="en-US" sz="1200" b="1" i="0" baseline="0" dirty="0" smtClean="0"/>
              <a:t>succeeded</a:t>
            </a:r>
            <a:r>
              <a:rPr lang="en-US" sz="1200" i="0" baseline="0" dirty="0" smtClean="0"/>
              <a:t> because -&gt; we worked with the </a:t>
            </a:r>
            <a:r>
              <a:rPr lang="en-US" sz="1200" b="1" i="0" baseline="0" dirty="0" smtClean="0"/>
              <a:t>organizers</a:t>
            </a:r>
            <a:r>
              <a:rPr lang="en-US" sz="1200" i="0" baseline="0" dirty="0" smtClean="0"/>
              <a:t> to produce a </a:t>
            </a:r>
            <a:r>
              <a:rPr lang="en-US" sz="1200" b="1" i="0" baseline="0" dirty="0" smtClean="0"/>
              <a:t>tangible</a:t>
            </a:r>
            <a:r>
              <a:rPr lang="en-US" sz="1200" i="0" baseline="0" dirty="0" smtClean="0"/>
              <a:t> -&gt; image of </a:t>
            </a:r>
            <a:r>
              <a:rPr lang="en-US" sz="1200" b="1" i="0" baseline="0" dirty="0" smtClean="0"/>
              <a:t>success</a:t>
            </a:r>
            <a:r>
              <a:rPr lang="en-US" sz="1200" i="0" baseline="0" dirty="0" smtClean="0"/>
              <a:t> -&gt; people -&gt; work towards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468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-&gt; Stalling -&gt; many ways better</a:t>
            </a:r>
            <a:r>
              <a:rPr lang="en-US" baseline="0" dirty="0" smtClean="0"/>
              <a:t> than friction -&gt; active criticism and negative emotion targeted at the efforts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083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e.g.</a:t>
            </a:r>
            <a:r>
              <a:rPr lang="en-US" baseline="0" dirty="0" smtClean="0"/>
              <a:t> guidelines effort -&gt; one Turker -&gt; </a:t>
            </a:r>
            <a:r>
              <a:rPr lang="en-US" b="1" baseline="0" dirty="0" smtClean="0"/>
              <a:t>expressed</a:t>
            </a:r>
            <a:r>
              <a:rPr lang="en-US" baseline="0" dirty="0" smtClean="0"/>
              <a:t> </a:t>
            </a:r>
            <a:r>
              <a:rPr lang="en-US" b="1" baseline="0" dirty="0" smtClean="0"/>
              <a:t>disappointment</a:t>
            </a:r>
            <a:r>
              <a:rPr lang="en-US" baseline="0" dirty="0" smtClean="0"/>
              <a:t> -&gt; one paragraph -&gt; not in compliance with A TOS</a:t>
            </a:r>
          </a:p>
          <a:p>
            <a:r>
              <a:rPr lang="en-US" b="1" baseline="0" dirty="0" smtClean="0"/>
              <a:t>Offered</a:t>
            </a:r>
            <a:r>
              <a:rPr lang="en-US" baseline="0" dirty="0" smtClean="0"/>
              <a:t> </a:t>
            </a:r>
            <a:r>
              <a:rPr lang="en-US" b="1" baseline="0" dirty="0" smtClean="0"/>
              <a:t>guidance</a:t>
            </a:r>
            <a:r>
              <a:rPr lang="en-US" baseline="0" dirty="0" smtClean="0"/>
              <a:t> about how to use a specific kind of screen recording software that Amazon forbade but requesters used anyway</a:t>
            </a:r>
          </a:p>
          <a:p>
            <a:r>
              <a:rPr lang="en-US" b="1" baseline="0" dirty="0" smtClean="0"/>
              <a:t>Critiqued</a:t>
            </a:r>
            <a:r>
              <a:rPr lang="en-US" baseline="0" dirty="0" smtClean="0"/>
              <a:t> this position -&gt; </a:t>
            </a:r>
            <a:r>
              <a:rPr lang="en-US" b="1" baseline="0" dirty="0" smtClean="0"/>
              <a:t>general</a:t>
            </a:r>
            <a:r>
              <a:rPr lang="en-US" baseline="0" dirty="0" smtClean="0"/>
              <a:t> critiques -&gt;  document -&gt; </a:t>
            </a:r>
            <a:r>
              <a:rPr lang="en-US" b="1" baseline="0" dirty="0" smtClean="0"/>
              <a:t>mired</a:t>
            </a:r>
            <a:r>
              <a:rPr lang="en-US" baseline="0" dirty="0" smtClean="0"/>
              <a:t> in technical detail -&gt; supposed to be a </a:t>
            </a:r>
            <a:r>
              <a:rPr lang="en-US" b="1" baseline="0" dirty="0" smtClean="0"/>
              <a:t>high-level </a:t>
            </a:r>
            <a:r>
              <a:rPr lang="en-US" baseline="0" dirty="0" smtClean="0"/>
              <a:t>document of </a:t>
            </a:r>
            <a:r>
              <a:rPr lang="en-US" b="1" baseline="0" dirty="0" smtClean="0"/>
              <a:t>ethics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453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-&gt; we stepped in -&gt; </a:t>
            </a:r>
            <a:r>
              <a:rPr lang="en-US" b="1" baseline="0" dirty="0" smtClean="0"/>
              <a:t>reflect</a:t>
            </a:r>
            <a:r>
              <a:rPr lang="en-US" baseline="0" dirty="0" smtClean="0"/>
              <a:t> </a:t>
            </a:r>
            <a:r>
              <a:rPr lang="en-US" b="1" baseline="0" dirty="0" smtClean="0"/>
              <a:t>arguments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understood</a:t>
            </a:r>
            <a:r>
              <a:rPr lang="en-US" baseline="0" dirty="0" smtClean="0"/>
              <a:t> them -&gt; suggest ways of addressing them</a:t>
            </a:r>
          </a:p>
          <a:p>
            <a:r>
              <a:rPr lang="en-US" baseline="0" dirty="0" smtClean="0"/>
              <a:t>we worked -&gt; help -&gt; people -&gt; </a:t>
            </a:r>
            <a:r>
              <a:rPr lang="en-US" b="1" baseline="0" dirty="0" smtClean="0"/>
              <a:t>articulate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general</a:t>
            </a:r>
            <a:r>
              <a:rPr lang="en-US" baseline="0" dirty="0" smtClean="0"/>
              <a:t> </a:t>
            </a:r>
            <a:r>
              <a:rPr lang="en-US" b="1" baseline="0" dirty="0" smtClean="0"/>
              <a:t>concerns</a:t>
            </a:r>
            <a:r>
              <a:rPr lang="en-US" baseline="0" dirty="0" smtClean="0"/>
              <a:t> -&gt; turn friction into </a:t>
            </a:r>
            <a:r>
              <a:rPr lang="en-US" b="1" baseline="0" dirty="0" smtClean="0"/>
              <a:t>constructive</a:t>
            </a:r>
            <a:r>
              <a:rPr lang="en-US" baseline="0" dirty="0" smtClean="0"/>
              <a:t> </a:t>
            </a:r>
            <a:r>
              <a:rPr lang="en-US" b="1" baseline="0" dirty="0" smtClean="0"/>
              <a:t>criticism</a:t>
            </a:r>
            <a:r>
              <a:rPr lang="en-US" baseline="0" dirty="0" smtClean="0"/>
              <a:t> instead of </a:t>
            </a:r>
            <a:r>
              <a:rPr lang="en-US" b="1" baseline="0" dirty="0" smtClean="0"/>
              <a:t>flames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2453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en-US" baseline="0" dirty="0" smtClean="0"/>
              <a:t>o S&amp;F are </a:t>
            </a:r>
            <a:r>
              <a:rPr lang="en-US" b="1" baseline="0" dirty="0" smtClean="0"/>
              <a:t>twin</a:t>
            </a:r>
            <a:r>
              <a:rPr lang="en-US" baseline="0" dirty="0" smtClean="0"/>
              <a:t> </a:t>
            </a:r>
            <a:r>
              <a:rPr lang="en-US" b="1" baseline="0" dirty="0" smtClean="0"/>
              <a:t>pitfalls</a:t>
            </a:r>
            <a:r>
              <a:rPr lang="en-US" baseline="0" dirty="0" smtClean="0"/>
              <a:t> -&gt; argue -&gt; </a:t>
            </a:r>
            <a:r>
              <a:rPr lang="en-US" b="1" baseline="0" dirty="0" smtClean="0"/>
              <a:t>inherent</a:t>
            </a:r>
            <a:r>
              <a:rPr lang="en-US" baseline="0" dirty="0" smtClean="0"/>
              <a:t> </a:t>
            </a:r>
            <a:r>
              <a:rPr lang="en-US" b="1" baseline="0" dirty="0" smtClean="0"/>
              <a:t>challenges</a:t>
            </a:r>
            <a:r>
              <a:rPr lang="en-US" baseline="0" dirty="0" smtClean="0"/>
              <a:t> for online communities that act</a:t>
            </a:r>
          </a:p>
          <a:p>
            <a:r>
              <a:rPr lang="en-US" b="1" baseline="0" dirty="0" smtClean="0"/>
              <a:t>Avoid</a:t>
            </a:r>
            <a:r>
              <a:rPr lang="en-US" baseline="0" dirty="0" smtClean="0"/>
              <a:t> </a:t>
            </a:r>
            <a:r>
              <a:rPr lang="en-US" b="1" baseline="0" dirty="0" smtClean="0"/>
              <a:t>stalling</a:t>
            </a:r>
            <a:r>
              <a:rPr lang="en-US" baseline="0" dirty="0" smtClean="0"/>
              <a:t> -&gt; members -&gt; need -&gt; </a:t>
            </a:r>
            <a:r>
              <a:rPr lang="en-US" b="1" baseline="0" dirty="0" smtClean="0"/>
              <a:t>act </a:t>
            </a:r>
          </a:p>
          <a:p>
            <a:r>
              <a:rPr lang="en-US" b="1" baseline="0" dirty="0" smtClean="0"/>
              <a:t>Acting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backfire</a:t>
            </a:r>
            <a:r>
              <a:rPr lang="en-US" baseline="0" dirty="0" smtClean="0"/>
              <a:t> -&gt; others </a:t>
            </a:r>
            <a:r>
              <a:rPr lang="en-US" b="1" baseline="0" dirty="0" smtClean="0"/>
              <a:t>disagree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friction</a:t>
            </a:r>
          </a:p>
          <a:p>
            <a:r>
              <a:rPr lang="en-US" b="1" baseline="0" dirty="0" smtClean="0"/>
              <a:t>Address</a:t>
            </a:r>
            <a:r>
              <a:rPr lang="en-US" baseline="0" dirty="0" smtClean="0"/>
              <a:t> </a:t>
            </a:r>
            <a:r>
              <a:rPr lang="en-US" b="1" baseline="0" dirty="0" smtClean="0"/>
              <a:t>friction</a:t>
            </a:r>
            <a:r>
              <a:rPr lang="en-US" baseline="0" dirty="0" smtClean="0"/>
              <a:t> -&gt; reduces </a:t>
            </a:r>
            <a:r>
              <a:rPr lang="en-US" b="1" baseline="0" dirty="0" smtClean="0"/>
              <a:t>motivation</a:t>
            </a:r>
            <a:r>
              <a:rPr lang="en-US" baseline="0" dirty="0" smtClean="0"/>
              <a:t> in those getting </a:t>
            </a:r>
            <a:r>
              <a:rPr lang="en-US" b="1" baseline="0" dirty="0" smtClean="0"/>
              <a:t>critiqued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staling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247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Other words -&gt; trying to </a:t>
            </a:r>
            <a:r>
              <a:rPr lang="en-US" b="1" baseline="0" dirty="0" smtClean="0"/>
              <a:t>fix</a:t>
            </a:r>
            <a:r>
              <a:rPr lang="en-US" baseline="0" dirty="0" smtClean="0"/>
              <a:t> </a:t>
            </a:r>
            <a:r>
              <a:rPr lang="en-US" b="1" baseline="0" dirty="0" smtClean="0"/>
              <a:t>one</a:t>
            </a:r>
            <a:r>
              <a:rPr lang="en-US" baseline="0" dirty="0" smtClean="0"/>
              <a:t>, </a:t>
            </a:r>
            <a:r>
              <a:rPr lang="en-US" b="1" baseline="0" dirty="0" smtClean="0"/>
              <a:t>causes</a:t>
            </a:r>
            <a:r>
              <a:rPr lang="en-US" baseline="0" dirty="0" smtClean="0"/>
              <a:t> the other -&gt; so it </a:t>
            </a:r>
            <a:r>
              <a:rPr lang="en-US" b="1" baseline="0" dirty="0" smtClean="0"/>
              <a:t>seems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24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Across</a:t>
            </a:r>
            <a:r>
              <a:rPr lang="en-US" baseline="0" dirty="0" smtClean="0"/>
              <a:t> many domains -&gt; majority -&gt; collective action efforts </a:t>
            </a:r>
            <a:r>
              <a:rPr lang="en-US" b="1" baseline="0" dirty="0" smtClean="0"/>
              <a:t>fail</a:t>
            </a:r>
          </a:p>
          <a:p>
            <a:r>
              <a:rPr lang="en-US" b="0" baseline="0" dirty="0" smtClean="0"/>
              <a:t>Interested -&gt; turning -&gt; failures -&gt; successes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234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Online </a:t>
            </a:r>
            <a:r>
              <a:rPr lang="en-US" b="1" dirty="0" smtClean="0"/>
              <a:t>collectives</a:t>
            </a:r>
            <a:r>
              <a:rPr lang="en-US" dirty="0" smtClean="0"/>
              <a:t> have </a:t>
            </a:r>
            <a:r>
              <a:rPr lang="en-US" b="1" dirty="0" smtClean="0"/>
              <a:t>far</a:t>
            </a:r>
            <a:r>
              <a:rPr lang="en-US" baseline="0" dirty="0" smtClean="0"/>
              <a:t> more reasons to </a:t>
            </a:r>
            <a:r>
              <a:rPr lang="en-US" b="1" baseline="0" dirty="0" smtClean="0"/>
              <a:t>fail</a:t>
            </a:r>
            <a:r>
              <a:rPr lang="en-US" baseline="0" dirty="0" smtClean="0"/>
              <a:t> at acting together than to </a:t>
            </a:r>
            <a:r>
              <a:rPr lang="en-US" b="1" baseline="0" dirty="0" smtClean="0"/>
              <a:t>succeed</a:t>
            </a:r>
            <a:r>
              <a:rPr lang="en-US" baseline="0" dirty="0" smtClean="0"/>
              <a:t>. How can we deal with this?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177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</a:t>
            </a:r>
            <a:r>
              <a:rPr lang="en-US" b="1" dirty="0" smtClean="0"/>
              <a:t>Dynamo</a:t>
            </a:r>
            <a:r>
              <a:rPr lang="en-US" dirty="0" smtClean="0"/>
              <a:t> actions faced these </a:t>
            </a:r>
            <a:r>
              <a:rPr lang="en-US" b="1" dirty="0" smtClean="0"/>
              <a:t>pitfalls</a:t>
            </a:r>
            <a:r>
              <a:rPr lang="en-US" dirty="0" smtClean="0"/>
              <a:t>,</a:t>
            </a:r>
            <a:r>
              <a:rPr lang="en-US" baseline="0" dirty="0" smtClean="0"/>
              <a:t> we stepped in to perform the </a:t>
            </a:r>
            <a:r>
              <a:rPr lang="en-US" b="1" baseline="0" dirty="0" smtClean="0"/>
              <a:t>labor</a:t>
            </a:r>
            <a:r>
              <a:rPr lang="en-US" baseline="0" dirty="0" smtClean="0"/>
              <a:t> -&gt; necessary to </a:t>
            </a:r>
            <a:r>
              <a:rPr lang="en-US" b="1" baseline="0" dirty="0" smtClean="0"/>
              <a:t>preserve</a:t>
            </a:r>
            <a:r>
              <a:rPr lang="en-US" baseline="0" dirty="0" smtClean="0"/>
              <a:t> the forward motion of the movement</a:t>
            </a:r>
          </a:p>
          <a:p>
            <a:r>
              <a:rPr lang="en-US" baseline="0" dirty="0" smtClean="0"/>
              <a:t>Call -&gt; labor of action -&gt; argue -&gt; </a:t>
            </a:r>
            <a:r>
              <a:rPr lang="en-US" b="1" baseline="0" dirty="0" smtClean="0"/>
              <a:t>mechanisms</a:t>
            </a:r>
            <a:r>
              <a:rPr lang="en-US" baseline="0" dirty="0" smtClean="0"/>
              <a:t> -&gt; used -&gt; </a:t>
            </a:r>
            <a:r>
              <a:rPr lang="en-US" b="1" baseline="0" dirty="0" smtClean="0"/>
              <a:t>replicated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catalyze</a:t>
            </a:r>
            <a:r>
              <a:rPr lang="en-US" baseline="0" dirty="0" smtClean="0"/>
              <a:t> action -&gt; other online communities </a:t>
            </a:r>
          </a:p>
          <a:p>
            <a:r>
              <a:rPr lang="en-US" baseline="0" dirty="0" smtClean="0"/>
              <a:t>I will describe </a:t>
            </a:r>
            <a:r>
              <a:rPr lang="en-US" b="1" baseline="0" dirty="0" smtClean="0"/>
              <a:t>two</a:t>
            </a:r>
            <a:r>
              <a:rPr lang="en-US" baseline="0" dirty="0" smtClean="0"/>
              <a:t> of these mechanisms -&gt; more in the paper -&gt; </a:t>
            </a:r>
            <a:r>
              <a:rPr lang="en-US" b="1" baseline="0" dirty="0" smtClean="0"/>
              <a:t>happy</a:t>
            </a:r>
            <a:r>
              <a:rPr lang="en-US" baseline="0" dirty="0" smtClean="0"/>
              <a:t> to discuss later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414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-&gt; </a:t>
            </a:r>
            <a:r>
              <a:rPr lang="en-US" b="1" dirty="0" smtClean="0"/>
              <a:t>debates</a:t>
            </a:r>
            <a:r>
              <a:rPr lang="en-US" dirty="0" smtClean="0"/>
              <a:t> w </a:t>
            </a:r>
            <a:r>
              <a:rPr lang="en-US" b="1" dirty="0" smtClean="0"/>
              <a:t>deadlines</a:t>
            </a:r>
          </a:p>
          <a:p>
            <a:r>
              <a:rPr lang="en-US" dirty="0" smtClean="0"/>
              <a:t>When</a:t>
            </a:r>
            <a:r>
              <a:rPr lang="en-US" baseline="0" dirty="0" smtClean="0"/>
              <a:t> </a:t>
            </a:r>
            <a:r>
              <a:rPr lang="en-US" b="1" baseline="0" dirty="0" smtClean="0"/>
              <a:t>friction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paragraph</a:t>
            </a:r>
            <a:r>
              <a:rPr lang="en-US" baseline="0" dirty="0" smtClean="0"/>
              <a:t> in the </a:t>
            </a:r>
            <a:r>
              <a:rPr lang="en-US" b="1" baseline="0" dirty="0" smtClean="0"/>
              <a:t>guidelines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disagreement</a:t>
            </a:r>
            <a:r>
              <a:rPr lang="en-US" baseline="0" dirty="0" smtClean="0"/>
              <a:t> -&gt; heated </a:t>
            </a:r>
            <a:r>
              <a:rPr lang="en-US" b="1" baseline="0" dirty="0" smtClean="0"/>
              <a:t>debate</a:t>
            </a:r>
            <a:r>
              <a:rPr lang="en-US" baseline="0" dirty="0" smtClean="0"/>
              <a:t> -&gt; quickly -&gt; </a:t>
            </a:r>
            <a:r>
              <a:rPr lang="en-US" b="1" baseline="0" dirty="0" smtClean="0"/>
              <a:t>derailed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discussion</a:t>
            </a:r>
            <a:r>
              <a:rPr lang="en-US" baseline="0" dirty="0" smtClean="0"/>
              <a:t> about the guidelines</a:t>
            </a:r>
          </a:p>
          <a:p>
            <a:r>
              <a:rPr lang="en-US" baseline="0" dirty="0" smtClean="0"/>
              <a:t>Here -&gt; our role -&gt; </a:t>
            </a:r>
            <a:r>
              <a:rPr lang="en-US" b="1" baseline="0" dirty="0" smtClean="0"/>
              <a:t>suggest</a:t>
            </a:r>
            <a:r>
              <a:rPr lang="en-US" baseline="0" dirty="0" smtClean="0"/>
              <a:t> a </a:t>
            </a:r>
            <a:r>
              <a:rPr lang="en-US" b="1" baseline="0" dirty="0" smtClean="0"/>
              <a:t>deadline</a:t>
            </a:r>
            <a:r>
              <a:rPr lang="en-US" baseline="0" dirty="0" smtClean="0"/>
              <a:t> -&gt; giving the members </a:t>
            </a:r>
            <a:r>
              <a:rPr lang="en-US" b="1" baseline="0" dirty="0" smtClean="0"/>
              <a:t>involved</a:t>
            </a:r>
            <a:r>
              <a:rPr lang="en-US" baseline="0" dirty="0" smtClean="0"/>
              <a:t> a reason to find common ground</a:t>
            </a:r>
          </a:p>
          <a:p>
            <a:pPr marL="0" indent="0" algn="just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908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Here’s a concrete example of how we implemented this:</a:t>
            </a:r>
            <a:endParaRPr lang="en-US" dirty="0" smtClean="0"/>
          </a:p>
          <a:p>
            <a:pPr marL="0" indent="0" algn="just">
              <a:buNone/>
            </a:pPr>
            <a:r>
              <a:rPr lang="en-US" sz="1200" i="1" dirty="0" smtClean="0"/>
              <a:t>“We've spent so much time and energy on this, we need a last effort to reach consensus […] We need your help for that to happen. Do you think setting a deadline would help?” </a:t>
            </a:r>
          </a:p>
          <a:p>
            <a:pPr marL="0" indent="0" algn="just">
              <a:buNone/>
            </a:pPr>
            <a:r>
              <a:rPr lang="en-US" sz="1200" i="1" dirty="0" smtClean="0"/>
              <a:t>– [Dynamo team]</a:t>
            </a:r>
          </a:p>
          <a:p>
            <a:pPr marL="0" indent="0" algn="just">
              <a:buNone/>
            </a:pPr>
            <a:endParaRPr lang="en-US" sz="1200" i="1" dirty="0" smtClean="0"/>
          </a:p>
          <a:p>
            <a:pPr marL="0" indent="0" algn="just">
              <a:buNone/>
            </a:pPr>
            <a:r>
              <a:rPr lang="en-US" sz="1200" i="1" dirty="0" smtClean="0"/>
              <a:t>“I do agree we should wrap things up soon, if possible without unnecessary sacrifices.” </a:t>
            </a:r>
          </a:p>
          <a:p>
            <a:pPr marL="0" indent="0" algn="just">
              <a:buNone/>
            </a:pPr>
            <a:r>
              <a:rPr lang="en-US" sz="1200" i="1" dirty="0" smtClean="0"/>
              <a:t>– A Turker</a:t>
            </a:r>
          </a:p>
          <a:p>
            <a:pPr marL="0" indent="0" algn="just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908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Agreeing on deadlines</a:t>
            </a:r>
            <a:r>
              <a:rPr lang="en-US" baseline="0" dirty="0" smtClean="0"/>
              <a:t> -&gt; </a:t>
            </a:r>
            <a:r>
              <a:rPr lang="en-US" dirty="0" smtClean="0"/>
              <a:t>participants know when they have to gear towards building consensus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8530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Second -&gt; act</a:t>
            </a:r>
            <a:r>
              <a:rPr lang="en-US" baseline="0" dirty="0" smtClean="0"/>
              <a:t> and undo</a:t>
            </a:r>
            <a:endParaRPr lang="en-US" b="1" baseline="0" dirty="0" smtClean="0"/>
          </a:p>
          <a:p>
            <a:r>
              <a:rPr lang="en-US" b="1" baseline="0" dirty="0" smtClean="0"/>
              <a:t>Approach</a:t>
            </a:r>
            <a:r>
              <a:rPr lang="en-US" baseline="0" dirty="0" smtClean="0"/>
              <a:t> the deadline for the </a:t>
            </a:r>
            <a:r>
              <a:rPr lang="en-US" b="1" baseline="0" dirty="0" smtClean="0"/>
              <a:t>guidelines</a:t>
            </a:r>
            <a:r>
              <a:rPr lang="en-US" baseline="0" dirty="0" smtClean="0"/>
              <a:t> -&gt; one </a:t>
            </a:r>
            <a:r>
              <a:rPr lang="en-US" b="1" baseline="0" dirty="0" smtClean="0"/>
              <a:t>section</a:t>
            </a:r>
            <a:r>
              <a:rPr lang="en-US" baseline="0" dirty="0" smtClean="0"/>
              <a:t> -&gt; what to do in case of </a:t>
            </a:r>
            <a:r>
              <a:rPr lang="en-US" b="1" baseline="0" dirty="0" smtClean="0"/>
              <a:t>violations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untouched</a:t>
            </a:r>
          </a:p>
          <a:p>
            <a:r>
              <a:rPr lang="en-US" baseline="0" dirty="0" smtClean="0"/>
              <a:t>Here -&gt; we </a:t>
            </a:r>
            <a:r>
              <a:rPr lang="en-US" b="1" baseline="0" dirty="0" smtClean="0"/>
              <a:t>stepped</a:t>
            </a:r>
            <a:r>
              <a:rPr lang="en-US" baseline="0" dirty="0" smtClean="0"/>
              <a:t> in -&gt; we </a:t>
            </a:r>
            <a:r>
              <a:rPr lang="en-US" b="1" baseline="0" dirty="0" smtClean="0"/>
              <a:t>drafted</a:t>
            </a:r>
            <a:r>
              <a:rPr lang="en-US" baseline="0" dirty="0" smtClean="0"/>
              <a:t> -&gt; three emails -&gt; form -&gt; template -&gt; </a:t>
            </a:r>
            <a:r>
              <a:rPr lang="en-US" baseline="0" dirty="0" err="1" smtClean="0"/>
              <a:t>turkers</a:t>
            </a:r>
            <a:r>
              <a:rPr lang="en-US" baseline="0" dirty="0" smtClean="0"/>
              <a:t> could use to contacted researchers and IRBs in case of violations</a:t>
            </a:r>
          </a:p>
          <a:p>
            <a:r>
              <a:rPr lang="en-US" baseline="0" dirty="0" smtClean="0"/>
              <a:t>Started a heated debate -&gt; </a:t>
            </a:r>
            <a:r>
              <a:rPr lang="en-US" b="1" baseline="0" dirty="0" smtClean="0"/>
              <a:t>some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angry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framing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restricting </a:t>
            </a:r>
          </a:p>
          <a:p>
            <a:pPr marL="0" indent="0">
              <a:buNone/>
            </a:pPr>
            <a:r>
              <a:rPr lang="en-US" baseline="0" dirty="0" smtClean="0"/>
              <a:t>A </a:t>
            </a:r>
            <a:r>
              <a:rPr lang="en-US" baseline="0" dirty="0" err="1" smtClean="0"/>
              <a:t>turker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lead</a:t>
            </a:r>
            <a:r>
              <a:rPr lang="en-US" baseline="0" dirty="0" smtClean="0"/>
              <a:t> the </a:t>
            </a:r>
            <a:r>
              <a:rPr lang="en-US" b="1" baseline="0" dirty="0" smtClean="0"/>
              <a:t>guideline</a:t>
            </a:r>
            <a:r>
              <a:rPr lang="en-US" baseline="0" dirty="0" smtClean="0"/>
              <a:t> effort </a:t>
            </a: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233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smtClean="0"/>
              <a:t> </a:t>
            </a:r>
            <a:r>
              <a:rPr lang="en-US" sz="1200" i="1" dirty="0" smtClean="0">
                <a:latin typeface="Neutra Text-Book Alt"/>
                <a:cs typeface="Neutra Text-Book Alt"/>
              </a:rPr>
              <a:t>“the purpose of Dynamo is/should be to add to the rights/recourse of Turkers, not to limit/replace them.”</a:t>
            </a:r>
          </a:p>
          <a:p>
            <a:pPr marL="0" indent="0">
              <a:buNone/>
            </a:pPr>
            <a:r>
              <a:rPr lang="en-US" sz="1200" i="0" baseline="0" dirty="0" smtClean="0">
                <a:latin typeface="Neutra Text-Book Alt"/>
                <a:cs typeface="Neutra Text-Book Alt"/>
              </a:rPr>
              <a:t>but our action got the effort moving -&gt; after some discussion and editing -&gt; Turkers were satisfied w </a:t>
            </a:r>
            <a:r>
              <a:rPr lang="en-US" sz="1200" i="0" baseline="0" dirty="0" err="1" smtClean="0">
                <a:latin typeface="Neutra Text-Book Alt"/>
                <a:cs typeface="Neutra Text-Book Alt"/>
              </a:rPr>
              <a:t>resul</a:t>
            </a:r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233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call this -&gt; act/undo</a:t>
            </a:r>
            <a:r>
              <a:rPr lang="en-US" baseline="0" dirty="0" smtClean="0"/>
              <a:t>: </a:t>
            </a:r>
            <a:r>
              <a:rPr lang="en-US" b="1" baseline="0" dirty="0" smtClean="0"/>
              <a:t>take</a:t>
            </a:r>
            <a:r>
              <a:rPr lang="en-US" baseline="0" dirty="0" smtClean="0"/>
              <a:t> </a:t>
            </a:r>
            <a:r>
              <a:rPr lang="en-US" b="1" baseline="0" dirty="0" smtClean="0"/>
              <a:t>action</a:t>
            </a:r>
            <a:r>
              <a:rPr lang="en-US" baseline="0" dirty="0" smtClean="0"/>
              <a:t> but leave </a:t>
            </a:r>
            <a:r>
              <a:rPr lang="en-US" b="1" baseline="0" dirty="0" smtClean="0"/>
              <a:t>space</a:t>
            </a:r>
            <a:r>
              <a:rPr lang="en-US" baseline="0" dirty="0" smtClean="0"/>
              <a:t> for </a:t>
            </a:r>
            <a:r>
              <a:rPr lang="en-US" b="1" baseline="0" dirty="0" smtClean="0"/>
              <a:t>objections</a:t>
            </a:r>
            <a:r>
              <a:rPr lang="en-US" baseline="0" dirty="0" smtClean="0"/>
              <a:t> and undo your action if </a:t>
            </a:r>
            <a:r>
              <a:rPr lang="en-US" b="1" baseline="0" dirty="0" smtClean="0"/>
              <a:t>necessary</a:t>
            </a:r>
          </a:p>
          <a:p>
            <a:r>
              <a:rPr lang="en-US" baseline="0" dirty="0" smtClean="0"/>
              <a:t>The point wasn’t for us to do something </a:t>
            </a:r>
            <a:r>
              <a:rPr lang="en-US" b="1" baseline="0" dirty="0" smtClean="0"/>
              <a:t>right</a:t>
            </a:r>
            <a:r>
              <a:rPr lang="en-US" baseline="0" dirty="0" smtClean="0"/>
              <a:t>, but to do </a:t>
            </a:r>
            <a:r>
              <a:rPr lang="en-US" b="1" baseline="0" dirty="0" smtClean="0"/>
              <a:t>something</a:t>
            </a:r>
            <a:r>
              <a:rPr lang="en-US" baseline="0" dirty="0" smtClean="0"/>
              <a:t>, even if </a:t>
            </a:r>
            <a:r>
              <a:rPr lang="en-US" b="1" baseline="0" dirty="0" smtClean="0"/>
              <a:t>initially</a:t>
            </a:r>
            <a:r>
              <a:rPr lang="en-US" baseline="0" dirty="0" smtClean="0"/>
              <a:t> </a:t>
            </a:r>
            <a:r>
              <a:rPr lang="en-US" b="1" baseline="0" dirty="0" smtClean="0"/>
              <a:t>perceived</a:t>
            </a:r>
            <a:r>
              <a:rPr lang="en-US" baseline="0" dirty="0" smtClean="0"/>
              <a:t> as </a:t>
            </a:r>
            <a:r>
              <a:rPr lang="en-US" b="1" baseline="0" dirty="0" smtClean="0"/>
              <a:t>wrong</a:t>
            </a:r>
            <a:r>
              <a:rPr lang="en-US" baseline="0" dirty="0" smtClean="0"/>
              <a:t>. </a:t>
            </a:r>
          </a:p>
          <a:p>
            <a:r>
              <a:rPr lang="en-US" b="1" baseline="0" dirty="0" err="1" smtClean="0"/>
              <a:t>Kickstarts</a:t>
            </a:r>
            <a:r>
              <a:rPr lang="en-US" baseline="0" dirty="0" smtClean="0"/>
              <a:t> </a:t>
            </a:r>
            <a:r>
              <a:rPr lang="en-US" b="1" baseline="0" dirty="0" smtClean="0"/>
              <a:t>inertia</a:t>
            </a:r>
            <a:r>
              <a:rPr lang="en-US" baseline="0" dirty="0" smtClean="0"/>
              <a:t> -&gt; people can </a:t>
            </a:r>
            <a:r>
              <a:rPr lang="en-US" b="1" baseline="0" dirty="0" smtClean="0"/>
              <a:t>improve</a:t>
            </a:r>
            <a:r>
              <a:rPr lang="en-US" baseline="0" dirty="0" smtClean="0"/>
              <a:t> something bad, better than they can put out a </a:t>
            </a:r>
            <a:r>
              <a:rPr lang="en-US" b="1" baseline="0" dirty="0" smtClean="0"/>
              <a:t>proposal</a:t>
            </a:r>
            <a:r>
              <a:rPr lang="en-US" baseline="0" dirty="0" smtClean="0"/>
              <a:t> in the first place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842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</a:t>
            </a:r>
            <a:r>
              <a:rPr lang="en-US" b="1" dirty="0" smtClean="0"/>
              <a:t>define</a:t>
            </a:r>
            <a:r>
              <a:rPr lang="en-US" dirty="0" smtClean="0"/>
              <a:t> the </a:t>
            </a:r>
            <a:r>
              <a:rPr lang="en-US" b="1" dirty="0" smtClean="0"/>
              <a:t>labor</a:t>
            </a:r>
            <a:r>
              <a:rPr lang="en-US" baseline="0" dirty="0" smtClean="0"/>
              <a:t> of </a:t>
            </a:r>
            <a:r>
              <a:rPr lang="en-US" b="1" baseline="0" dirty="0" smtClean="0"/>
              <a:t>action</a:t>
            </a:r>
            <a:r>
              <a:rPr lang="en-US" baseline="0" dirty="0" smtClean="0"/>
              <a:t> as a set of </a:t>
            </a:r>
            <a:r>
              <a:rPr lang="en-US" b="1" baseline="0" dirty="0" smtClean="0"/>
              <a:t>structured</a:t>
            </a:r>
            <a:r>
              <a:rPr lang="en-US" baseline="0" dirty="0" smtClean="0"/>
              <a:t> </a:t>
            </a:r>
            <a:r>
              <a:rPr lang="en-US" b="1" baseline="0" dirty="0" smtClean="0"/>
              <a:t>mechanisms</a:t>
            </a:r>
            <a:r>
              <a:rPr lang="en-US" baseline="0" dirty="0" smtClean="0"/>
              <a:t> that guide online collective to success, I talked about two of them today</a:t>
            </a:r>
          </a:p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720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HCI </a:t>
            </a:r>
            <a:r>
              <a:rPr lang="en-US" b="1" dirty="0" smtClean="0"/>
              <a:t>envisions</a:t>
            </a:r>
            <a:r>
              <a:rPr lang="en-US" dirty="0" smtClean="0"/>
              <a:t> how</a:t>
            </a:r>
            <a:r>
              <a:rPr lang="en-US" baseline="0" dirty="0" smtClean="0"/>
              <a:t> </a:t>
            </a:r>
            <a:r>
              <a:rPr lang="en-US" b="1" baseline="0" dirty="0" smtClean="0"/>
              <a:t>design</a:t>
            </a:r>
            <a:r>
              <a:rPr lang="en-US" baseline="0" dirty="0" smtClean="0"/>
              <a:t> and </a:t>
            </a:r>
            <a:r>
              <a:rPr lang="en-US" b="1" baseline="0" dirty="0" smtClean="0"/>
              <a:t>technology</a:t>
            </a:r>
            <a:r>
              <a:rPr lang="en-US" baseline="0" dirty="0" smtClean="0"/>
              <a:t> can </a:t>
            </a:r>
            <a:r>
              <a:rPr lang="en-US" b="1" baseline="0" dirty="0" smtClean="0"/>
              <a:t>affect</a:t>
            </a:r>
            <a:r>
              <a:rPr lang="en-US" baseline="0" dirty="0" smtClean="0"/>
              <a:t> </a:t>
            </a:r>
            <a:r>
              <a:rPr lang="en-US" b="1" baseline="0" dirty="0" smtClean="0"/>
              <a:t>positive</a:t>
            </a:r>
            <a:r>
              <a:rPr lang="en-US" baseline="0" dirty="0" smtClean="0"/>
              <a:t> </a:t>
            </a:r>
            <a:r>
              <a:rPr lang="en-US" b="1" baseline="0" dirty="0" smtClean="0"/>
              <a:t>changes</a:t>
            </a:r>
            <a:r>
              <a:rPr lang="en-US" baseline="0" dirty="0" smtClean="0"/>
              <a:t> in the world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We focus on the </a:t>
            </a:r>
            <a:r>
              <a:rPr lang="en-US" sz="1200" b="1" dirty="0" smtClean="0"/>
              <a:t>design</a:t>
            </a:r>
            <a:r>
              <a:rPr lang="en-US" sz="1200" dirty="0" smtClean="0"/>
              <a:t> of </a:t>
            </a:r>
            <a:r>
              <a:rPr lang="en-US" sz="1200" b="1" dirty="0" smtClean="0"/>
              <a:t>social</a:t>
            </a:r>
            <a:r>
              <a:rPr lang="en-US" sz="1200" dirty="0" smtClean="0"/>
              <a:t> </a:t>
            </a:r>
            <a:r>
              <a:rPr lang="en-US" sz="1200" b="1" dirty="0" smtClean="0"/>
              <a:t>software</a:t>
            </a:r>
            <a:r>
              <a:rPr lang="en-US" sz="1200" dirty="0" smtClean="0"/>
              <a:t> that supports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groups</a:t>
            </a:r>
            <a:r>
              <a:rPr lang="en-US" sz="1200" baseline="0" dirty="0" smtClean="0"/>
              <a:t> of people acting via </a:t>
            </a:r>
            <a:r>
              <a:rPr lang="en-US" sz="1200" b="1" baseline="0" dirty="0" smtClean="0"/>
              <a:t>computer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supported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collective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action</a:t>
            </a:r>
            <a:r>
              <a:rPr lang="en-US" sz="1200" baseline="0" dirty="0" smtClean="0"/>
              <a:t>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32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we </a:t>
            </a:r>
            <a:r>
              <a:rPr lang="en-US" b="1" baseline="0" dirty="0" smtClean="0"/>
              <a:t>engaged</a:t>
            </a:r>
            <a:r>
              <a:rPr lang="en-US" baseline="0" dirty="0" smtClean="0"/>
              <a:t> -&gt; well-</a:t>
            </a:r>
            <a:r>
              <a:rPr lang="en-US" b="1" baseline="0" dirty="0" smtClean="0"/>
              <a:t>established</a:t>
            </a:r>
            <a:r>
              <a:rPr lang="en-US" baseline="0" dirty="0" smtClean="0"/>
              <a:t> online community -&gt; workers on AMT</a:t>
            </a:r>
          </a:p>
          <a:p>
            <a:r>
              <a:rPr lang="en-US" baseline="0" dirty="0" smtClean="0"/>
              <a:t>Through A year of ethnographic fieldwork -&gt; </a:t>
            </a:r>
            <a:r>
              <a:rPr lang="en-US" b="1" baseline="0" dirty="0" smtClean="0"/>
              <a:t>deepened</a:t>
            </a:r>
            <a:r>
              <a:rPr lang="en-US" baseline="0" dirty="0" smtClean="0"/>
              <a:t> our </a:t>
            </a:r>
            <a:r>
              <a:rPr lang="en-US" b="1" baseline="0" dirty="0" smtClean="0"/>
              <a:t>understanding</a:t>
            </a:r>
            <a:r>
              <a:rPr lang="en-US" baseline="0" dirty="0" smtClean="0"/>
              <a:t> -&gt; work environment -&gt; challenges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547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 smtClean="0"/>
              <a:t>When we talk about </a:t>
            </a:r>
            <a:r>
              <a:rPr lang="en-US" sz="1200" b="1" baseline="0" dirty="0" smtClean="0"/>
              <a:t>social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software</a:t>
            </a:r>
            <a:r>
              <a:rPr lang="en-US" sz="1200" baseline="0" dirty="0" smtClean="0"/>
              <a:t>, we </a:t>
            </a:r>
            <a:r>
              <a:rPr lang="en-US" sz="1200" b="1" baseline="0" dirty="0" smtClean="0"/>
              <a:t>traditionally</a:t>
            </a:r>
            <a:r>
              <a:rPr lang="en-US" sz="1200" baseline="0" dirty="0" smtClean="0"/>
              <a:t> talk about </a:t>
            </a:r>
            <a:r>
              <a:rPr lang="en-US" sz="1200" b="0" baseline="0" dirty="0" smtClean="0"/>
              <a:t>everything as being </a:t>
            </a:r>
            <a:r>
              <a:rPr lang="en-US" sz="1200" b="1" baseline="0" dirty="0" smtClean="0"/>
              <a:t>entirely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technical</a:t>
            </a:r>
            <a:r>
              <a:rPr lang="en-US" sz="1200" b="0" baseline="0" dirty="0" smtClean="0"/>
              <a:t> and </a:t>
            </a:r>
            <a:r>
              <a:rPr lang="en-US" sz="1200" b="1" baseline="0" dirty="0" smtClean="0"/>
              <a:t>embodied</a:t>
            </a:r>
            <a:r>
              <a:rPr lang="en-US" sz="1200" b="0" baseline="0" dirty="0" smtClean="0"/>
              <a:t> in </a:t>
            </a:r>
            <a:r>
              <a:rPr lang="en-US" sz="1200" b="1" baseline="0" dirty="0" smtClean="0"/>
              <a:t>software</a:t>
            </a:r>
            <a:r>
              <a:rPr lang="en-US" sz="1200" baseline="0" dirty="0" smtClean="0"/>
              <a:t>.</a:t>
            </a:r>
          </a:p>
          <a:p>
            <a:r>
              <a:rPr lang="en-US" sz="1200" baseline="0" dirty="0" smtClean="0"/>
              <a:t> Or </a:t>
            </a:r>
            <a:r>
              <a:rPr lang="en-US" sz="1200" b="1" baseline="0" dirty="0" smtClean="0"/>
              <a:t>entirely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human</a:t>
            </a:r>
            <a:r>
              <a:rPr lang="en-US" sz="1200" baseline="0" dirty="0" smtClean="0"/>
              <a:t> that is </a:t>
            </a:r>
            <a:r>
              <a:rPr lang="en-US" sz="1200" b="1" baseline="0" dirty="0" smtClean="0"/>
              <a:t>emergent</a:t>
            </a:r>
            <a:r>
              <a:rPr lang="en-US" sz="1200" baseline="0" dirty="0" smtClean="0"/>
              <a:t> and </a:t>
            </a:r>
            <a:r>
              <a:rPr lang="en-US" sz="1200" b="1" baseline="0" dirty="0" smtClean="0"/>
              <a:t>dynamic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886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 smtClean="0"/>
              <a:t>But the </a:t>
            </a:r>
            <a:r>
              <a:rPr lang="en-US" sz="1200" b="1" baseline="0" dirty="0" smtClean="0"/>
              <a:t>labor</a:t>
            </a:r>
            <a:r>
              <a:rPr lang="en-US" sz="1200" baseline="0" dirty="0" smtClean="0"/>
              <a:t> of </a:t>
            </a:r>
            <a:r>
              <a:rPr lang="en-US" sz="1200" b="1" baseline="0" dirty="0" smtClean="0"/>
              <a:t>action</a:t>
            </a:r>
            <a:r>
              <a:rPr lang="en-US" sz="1200" baseline="0" dirty="0" smtClean="0"/>
              <a:t>, and many other </a:t>
            </a:r>
            <a:r>
              <a:rPr lang="en-US" sz="1200" b="1" baseline="0" dirty="0" smtClean="0"/>
              <a:t>possible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labors</a:t>
            </a:r>
            <a:r>
              <a:rPr lang="en-US" sz="1200" baseline="0" dirty="0" smtClean="0"/>
              <a:t>, </a:t>
            </a:r>
            <a:r>
              <a:rPr lang="en-US" sz="1200" b="1" baseline="0" dirty="0" smtClean="0"/>
              <a:t>live</a:t>
            </a:r>
            <a:r>
              <a:rPr lang="en-US" sz="1200" baseline="0" dirty="0" smtClean="0"/>
              <a:t> somewhere in </a:t>
            </a:r>
            <a:r>
              <a:rPr lang="en-US" sz="1200" b="1" baseline="0" dirty="0" smtClean="0"/>
              <a:t>between</a:t>
            </a:r>
          </a:p>
          <a:p>
            <a:r>
              <a:rPr lang="en-US" sz="1200" baseline="0" dirty="0" smtClean="0"/>
              <a:t>We </a:t>
            </a:r>
            <a:r>
              <a:rPr lang="en-US" sz="1200" b="1" baseline="0" dirty="0" smtClean="0"/>
              <a:t>couldn’t</a:t>
            </a:r>
            <a:r>
              <a:rPr lang="en-US" sz="1200" baseline="0" dirty="0" smtClean="0"/>
              <a:t> write the </a:t>
            </a:r>
            <a:r>
              <a:rPr lang="en-US" sz="1200" b="1" baseline="0" dirty="0" smtClean="0"/>
              <a:t>labor</a:t>
            </a:r>
            <a:r>
              <a:rPr lang="en-US" sz="1200" baseline="0" dirty="0" smtClean="0"/>
              <a:t> of action in </a:t>
            </a:r>
            <a:r>
              <a:rPr lang="en-US" sz="1200" b="1" baseline="0" dirty="0" smtClean="0"/>
              <a:t>code</a:t>
            </a:r>
            <a:r>
              <a:rPr lang="en-US" sz="1200" baseline="0" dirty="0" smtClean="0"/>
              <a:t>, it required </a:t>
            </a:r>
            <a:r>
              <a:rPr lang="en-US" sz="1200" b="1" baseline="0" dirty="0" smtClean="0"/>
              <a:t>contextual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knowledge</a:t>
            </a:r>
            <a:r>
              <a:rPr lang="en-US" sz="1200" baseline="0" dirty="0" smtClean="0"/>
              <a:t> and  building </a:t>
            </a:r>
            <a:r>
              <a:rPr lang="en-US" sz="1200" b="1" baseline="0" dirty="0" smtClean="0"/>
              <a:t>trust</a:t>
            </a:r>
            <a:r>
              <a:rPr lang="en-US" sz="1200" baseline="0" dirty="0" smtClean="0"/>
              <a:t> as actors</a:t>
            </a:r>
          </a:p>
          <a:p>
            <a:r>
              <a:rPr lang="en-US" sz="1200" baseline="0" dirty="0" smtClean="0"/>
              <a:t> but it was also </a:t>
            </a:r>
            <a:r>
              <a:rPr lang="en-US" sz="1200" b="1" baseline="0" dirty="0" smtClean="0"/>
              <a:t>far</a:t>
            </a:r>
            <a:r>
              <a:rPr lang="en-US" sz="1200" baseline="0" dirty="0" smtClean="0"/>
              <a:t> more </a:t>
            </a:r>
            <a:r>
              <a:rPr lang="en-US" sz="1200" b="1" baseline="0" dirty="0" smtClean="0"/>
              <a:t>structured</a:t>
            </a:r>
            <a:r>
              <a:rPr lang="en-US" sz="1200" baseline="0" dirty="0" smtClean="0"/>
              <a:t> than open ended human collaboration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886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 smtClean="0"/>
              <a:t>As a </a:t>
            </a:r>
            <a:r>
              <a:rPr lang="en-US" sz="1200" b="1" baseline="0" dirty="0" smtClean="0"/>
              <a:t>research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community</a:t>
            </a:r>
            <a:r>
              <a:rPr lang="en-US" sz="1200" baseline="0" dirty="0" smtClean="0"/>
              <a:t> we can begin to </a:t>
            </a:r>
            <a:r>
              <a:rPr lang="en-US" sz="1200" b="1" baseline="0" dirty="0" smtClean="0"/>
              <a:t>recognize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labors</a:t>
            </a:r>
            <a:r>
              <a:rPr lang="en-US" sz="1200" baseline="0" dirty="0" smtClean="0"/>
              <a:t> that combine with </a:t>
            </a:r>
            <a:r>
              <a:rPr lang="en-US" sz="1200" b="1" baseline="0" dirty="0" smtClean="0"/>
              <a:t>software</a:t>
            </a:r>
            <a:r>
              <a:rPr lang="en-US" sz="1200" baseline="0" dirty="0" smtClean="0"/>
              <a:t> to bring about change and ask how we can </a:t>
            </a:r>
            <a:r>
              <a:rPr lang="en-US" sz="1200" b="1" baseline="0" dirty="0" smtClean="0"/>
              <a:t>design</a:t>
            </a:r>
            <a:r>
              <a:rPr lang="en-US" sz="1200" baseline="0" dirty="0" smtClean="0"/>
              <a:t> for and </a:t>
            </a:r>
            <a:r>
              <a:rPr lang="en-US" sz="1200" b="1" baseline="0" dirty="0" smtClean="0"/>
              <a:t>support</a:t>
            </a:r>
            <a:r>
              <a:rPr lang="en-US" sz="1200" baseline="0" dirty="0" smtClean="0"/>
              <a:t> them. We think there is a 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rich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space</a:t>
            </a:r>
            <a:r>
              <a:rPr lang="en-US" sz="1200" baseline="0" dirty="0" smtClean="0"/>
              <a:t> of such </a:t>
            </a:r>
            <a:r>
              <a:rPr lang="en-US" sz="1200" b="1" baseline="0" dirty="0" smtClean="0"/>
              <a:t>labors</a:t>
            </a:r>
            <a:r>
              <a:rPr lang="en-US" sz="1200" baseline="0" dirty="0" smtClean="0"/>
              <a:t> in </a:t>
            </a:r>
            <a:r>
              <a:rPr lang="en-US" sz="1200" b="1" baseline="0" dirty="0" smtClean="0"/>
              <a:t>social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systems</a:t>
            </a:r>
            <a:r>
              <a:rPr lang="en-US" sz="1200" baseline="0" dirty="0" smtClean="0"/>
              <a:t> moving </a:t>
            </a:r>
            <a:r>
              <a:rPr lang="en-US" sz="1200" b="1" baseline="0" dirty="0" smtClean="0"/>
              <a:t>forward</a:t>
            </a:r>
            <a:r>
              <a:rPr lang="en-US" sz="1200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886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Through</a:t>
            </a:r>
            <a:r>
              <a:rPr lang="en-US" dirty="0" smtClean="0"/>
              <a:t> this project -&gt; we </a:t>
            </a:r>
            <a:r>
              <a:rPr lang="en-US" b="1" dirty="0" smtClean="0"/>
              <a:t>engaged</a:t>
            </a:r>
            <a:r>
              <a:rPr lang="en-US" dirty="0" smtClean="0"/>
              <a:t> with Turkers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deepening</a:t>
            </a:r>
            <a:r>
              <a:rPr lang="en-US" baseline="0" dirty="0" smtClean="0"/>
              <a:t> our </a:t>
            </a:r>
            <a:r>
              <a:rPr lang="en-US" b="1" baseline="0" dirty="0" smtClean="0"/>
              <a:t>understanding</a:t>
            </a:r>
            <a:r>
              <a:rPr lang="en-US" baseline="0" dirty="0" smtClean="0"/>
              <a:t> of Turker </a:t>
            </a:r>
            <a:r>
              <a:rPr lang="en-US" b="1" baseline="0" dirty="0" smtClean="0"/>
              <a:t>collectives</a:t>
            </a:r>
            <a:r>
              <a:rPr lang="en-US" baseline="0" dirty="0" smtClean="0"/>
              <a:t> and the </a:t>
            </a:r>
            <a:r>
              <a:rPr lang="en-US" b="1" baseline="0" dirty="0" smtClean="0"/>
              <a:t>challenges</a:t>
            </a:r>
            <a:r>
              <a:rPr lang="en-US" baseline="0" dirty="0" smtClean="0"/>
              <a:t> that they face</a:t>
            </a:r>
          </a:p>
          <a:p>
            <a:r>
              <a:rPr lang="en-US" baseline="0" dirty="0" smtClean="0"/>
              <a:t>The result was </a:t>
            </a:r>
            <a:r>
              <a:rPr lang="en-US" b="1" baseline="0" dirty="0" smtClean="0"/>
              <a:t>Dynamo</a:t>
            </a:r>
            <a:r>
              <a:rPr lang="en-US" baseline="0" dirty="0" smtClean="0"/>
              <a:t>, a </a:t>
            </a:r>
            <a:r>
              <a:rPr lang="en-US" b="1" baseline="0" dirty="0" smtClean="0"/>
              <a:t>platform</a:t>
            </a:r>
            <a:r>
              <a:rPr lang="en-US" baseline="0" dirty="0" smtClean="0"/>
              <a:t> for the creation of Turker </a:t>
            </a:r>
            <a:r>
              <a:rPr lang="en-US" b="1" baseline="0" dirty="0" smtClean="0"/>
              <a:t>movements</a:t>
            </a:r>
            <a:r>
              <a:rPr lang="en-US" baseline="0" dirty="0" smtClean="0"/>
              <a:t> that aim for action and change.</a:t>
            </a:r>
          </a:p>
          <a:p>
            <a:r>
              <a:rPr lang="en-US" baseline="0" dirty="0" smtClean="0"/>
              <a:t>We identified common </a:t>
            </a:r>
            <a:r>
              <a:rPr lang="en-US" b="1" baseline="0" dirty="0" smtClean="0"/>
              <a:t>failure</a:t>
            </a:r>
            <a:r>
              <a:rPr lang="en-US" baseline="0" dirty="0" smtClean="0"/>
              <a:t> scenarios of these movements</a:t>
            </a:r>
          </a:p>
          <a:p>
            <a:r>
              <a:rPr lang="en-US" baseline="0" dirty="0" smtClean="0"/>
              <a:t>And we </a:t>
            </a:r>
            <a:r>
              <a:rPr lang="en-US" b="1" baseline="0" dirty="0" smtClean="0"/>
              <a:t>detailed</a:t>
            </a:r>
            <a:r>
              <a:rPr lang="en-US" baseline="0" dirty="0" smtClean="0"/>
              <a:t> a set of </a:t>
            </a:r>
            <a:r>
              <a:rPr lang="en-US" b="1" baseline="0" dirty="0" smtClean="0"/>
              <a:t>structured</a:t>
            </a:r>
            <a:r>
              <a:rPr lang="en-US" baseline="0" dirty="0" smtClean="0"/>
              <a:t> </a:t>
            </a:r>
            <a:r>
              <a:rPr lang="en-US" b="1" baseline="0" dirty="0" smtClean="0"/>
              <a:t>behaviors</a:t>
            </a:r>
            <a:r>
              <a:rPr lang="en-US" baseline="0" dirty="0" smtClean="0"/>
              <a:t> that helped keep these communities from </a:t>
            </a:r>
            <a:r>
              <a:rPr lang="en-US" b="1" baseline="0" dirty="0" smtClean="0"/>
              <a:t>dissipating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118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</a:t>
            </a:r>
            <a:r>
              <a:rPr lang="en-US" b="1" dirty="0" smtClean="0"/>
              <a:t>Dynamo</a:t>
            </a:r>
            <a:r>
              <a:rPr lang="en-US" dirty="0" smtClean="0"/>
              <a:t>,</a:t>
            </a:r>
            <a:r>
              <a:rPr lang="en-US" baseline="0" dirty="0" smtClean="0"/>
              <a:t> we’ve taken </a:t>
            </a:r>
            <a:r>
              <a:rPr lang="en-US" b="1" baseline="0" dirty="0" smtClean="0"/>
              <a:t>initial</a:t>
            </a:r>
            <a:r>
              <a:rPr lang="en-US" baseline="0" dirty="0" smtClean="0"/>
              <a:t> </a:t>
            </a:r>
            <a:r>
              <a:rPr lang="en-US" b="1" baseline="0" dirty="0" smtClean="0"/>
              <a:t>steps</a:t>
            </a:r>
            <a:r>
              <a:rPr lang="en-US" baseline="0" dirty="0" smtClean="0"/>
              <a:t> towards understanding the ways to support </a:t>
            </a:r>
            <a:r>
              <a:rPr lang="en-US" b="1" baseline="0" dirty="0" smtClean="0"/>
              <a:t>dispersed</a:t>
            </a:r>
            <a:r>
              <a:rPr lang="en-US" baseline="0" dirty="0" smtClean="0"/>
              <a:t> online </a:t>
            </a:r>
            <a:r>
              <a:rPr lang="en-US" b="1" baseline="0" dirty="0" smtClean="0"/>
              <a:t>crowds</a:t>
            </a:r>
            <a:r>
              <a:rPr lang="en-US" baseline="0" dirty="0" smtClean="0"/>
              <a:t> to act </a:t>
            </a:r>
            <a:r>
              <a:rPr lang="en-US" b="1" baseline="0" dirty="0" smtClean="0"/>
              <a:t>collectively</a:t>
            </a:r>
          </a:p>
          <a:p>
            <a:r>
              <a:rPr lang="en-US" baseline="0" dirty="0" smtClean="0"/>
              <a:t>You can find Dynamo at </a:t>
            </a:r>
            <a:r>
              <a:rPr lang="en-US" baseline="0" dirty="0" err="1" smtClean="0"/>
              <a:t>wearedynamo.org</a:t>
            </a:r>
            <a:r>
              <a:rPr lang="en-US" baseline="0" dirty="0" smtClean="0"/>
              <a:t>, thank you and I look forward to </a:t>
            </a:r>
            <a:r>
              <a:rPr lang="en-US" baseline="0" smtClean="0"/>
              <a:t>your </a:t>
            </a:r>
            <a:r>
              <a:rPr lang="en-US" baseline="0" smtClean="0"/>
              <a:t>questions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59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 </a:t>
            </a:r>
            <a:r>
              <a:rPr lang="en-US" b="1" dirty="0" smtClean="0"/>
              <a:t>together</a:t>
            </a:r>
            <a:r>
              <a:rPr lang="en-US" dirty="0" smtClean="0"/>
              <a:t> we created </a:t>
            </a:r>
            <a:r>
              <a:rPr lang="en-US" b="1" dirty="0" smtClean="0"/>
              <a:t>Dynamo</a:t>
            </a:r>
            <a:r>
              <a:rPr lang="en-US" dirty="0" smtClean="0"/>
              <a:t> -&gt; Online </a:t>
            </a:r>
            <a:r>
              <a:rPr lang="en-US" b="1" dirty="0" smtClean="0"/>
              <a:t>forum</a:t>
            </a:r>
            <a:r>
              <a:rPr lang="en-US" baseline="0" dirty="0" smtClean="0"/>
              <a:t> -&gt; workers </a:t>
            </a:r>
            <a:r>
              <a:rPr lang="en-US" b="1" baseline="0" dirty="0" smtClean="0"/>
              <a:t>gather</a:t>
            </a:r>
            <a:r>
              <a:rPr lang="en-US" baseline="0" dirty="0" smtClean="0"/>
              <a:t> -&gt; </a:t>
            </a:r>
            <a:r>
              <a:rPr lang="en-US" b="1" baseline="0" dirty="0" smtClean="0"/>
              <a:t>nominate</a:t>
            </a:r>
            <a:r>
              <a:rPr lang="en-US" baseline="0" dirty="0" smtClean="0"/>
              <a:t> issues for change -&gt; make </a:t>
            </a:r>
            <a:r>
              <a:rPr lang="en-US" b="1" baseline="0" dirty="0" smtClean="0"/>
              <a:t>concrete</a:t>
            </a:r>
            <a:r>
              <a:rPr lang="en-US" baseline="0" dirty="0" smtClean="0"/>
              <a:t> steps to act on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64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example -&gt; workers used Dynamo -&gt; publish </a:t>
            </a:r>
            <a:r>
              <a:rPr lang="en-US" b="1" dirty="0" smtClean="0"/>
              <a:t>guidelines </a:t>
            </a:r>
            <a:r>
              <a:rPr lang="en-US" b="0" dirty="0" smtClean="0"/>
              <a:t>for</a:t>
            </a:r>
            <a:r>
              <a:rPr lang="en-US" b="0" baseline="0" dirty="0" smtClean="0"/>
              <a:t> </a:t>
            </a:r>
            <a:r>
              <a:rPr lang="en-US" b="1" baseline="0" dirty="0" smtClean="0"/>
              <a:t>ethical research </a:t>
            </a:r>
            <a:r>
              <a:rPr lang="en-US" b="0" baseline="0" dirty="0" smtClean="0"/>
              <a:t>on </a:t>
            </a:r>
            <a:r>
              <a:rPr lang="en-US" b="0" baseline="0" dirty="0" err="1" smtClean="0"/>
              <a:t>Mturk</a:t>
            </a:r>
            <a:r>
              <a:rPr lang="en-US" b="0" baseline="0" dirty="0" smtClean="0"/>
              <a:t> </a:t>
            </a:r>
          </a:p>
          <a:p>
            <a:r>
              <a:rPr lang="en-US" dirty="0" smtClean="0"/>
              <a:t>To date</a:t>
            </a:r>
            <a:r>
              <a:rPr lang="en-US" baseline="0" dirty="0" smtClean="0"/>
              <a:t> 159 workers and 55 requesters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52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group, launched</a:t>
            </a:r>
            <a:r>
              <a:rPr lang="en-US" baseline="0" dirty="0" smtClean="0"/>
              <a:t> an open letter writing campaign -&gt; </a:t>
            </a:r>
            <a:r>
              <a:rPr lang="en-US" b="1" baseline="0" dirty="0" smtClean="0"/>
              <a:t>humanize</a:t>
            </a:r>
            <a:r>
              <a:rPr lang="en-US" baseline="0" dirty="0" smtClean="0"/>
              <a:t> </a:t>
            </a:r>
            <a:r>
              <a:rPr lang="en-US" b="1" baseline="0" dirty="0" err="1" smtClean="0"/>
              <a:t>turkers</a:t>
            </a:r>
            <a:r>
              <a:rPr lang="en-US" baseline="0" dirty="0" smtClean="0"/>
              <a:t> in the </a:t>
            </a:r>
            <a:r>
              <a:rPr lang="en-US" b="1" baseline="0" dirty="0" smtClean="0"/>
              <a:t>public</a:t>
            </a:r>
            <a:r>
              <a:rPr lang="en-US" baseline="0" dirty="0" smtClean="0"/>
              <a:t> </a:t>
            </a:r>
            <a:r>
              <a:rPr lang="en-US" b="1" baseline="0" dirty="0" smtClean="0"/>
              <a:t>view</a:t>
            </a:r>
            <a:r>
              <a:rPr lang="en-US" baseline="0" dirty="0" smtClean="0"/>
              <a:t> -&gt; attracted coverage major news outlets </a:t>
            </a:r>
          </a:p>
          <a:p>
            <a:r>
              <a:rPr lang="en-US" b="1" baseline="0" dirty="0" smtClean="0"/>
              <a:t>While</a:t>
            </a:r>
            <a:r>
              <a:rPr lang="en-US" b="0" baseline="0" dirty="0" smtClean="0"/>
              <a:t> both these efforts </a:t>
            </a:r>
            <a:r>
              <a:rPr lang="en-US" b="1" baseline="0" dirty="0" smtClean="0"/>
              <a:t>succeeded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59D66-DBAF-604A-BB4F-8EC00B62D9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36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A6EF-C3E6-CE42-9301-6E9BEA201094}" type="datetimeFigureOut">
              <a:rPr lang="en-US" smtClean="0"/>
              <a:t>7/11/15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EDF4-BB38-A642-8FFD-3E27F264E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71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A6EF-C3E6-CE42-9301-6E9BEA201094}" type="datetimeFigureOut">
              <a:rPr lang="en-US" smtClean="0"/>
              <a:t>7/11/15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A135-53C8-6C4D-8D6D-EB4E72B9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8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A6EF-C3E6-CE42-9301-6E9BEA201094}" type="datetimeFigureOut">
              <a:rPr lang="en-US" smtClean="0"/>
              <a:t>7/11/15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A135-53C8-6C4D-8D6D-EB4E72B9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73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A6EF-C3E6-CE42-9301-6E9BEA201094}" type="datetimeFigureOut">
              <a:rPr lang="en-US" smtClean="0"/>
              <a:t>7/11/15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A135-53C8-6C4D-8D6D-EB4E72B9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82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A6EF-C3E6-CE42-9301-6E9BEA201094}" type="datetimeFigureOut">
              <a:rPr lang="en-US" smtClean="0"/>
              <a:t>7/11/15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A135-53C8-6C4D-8D6D-EB4E72B9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8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A6EF-C3E6-CE42-9301-6E9BEA201094}" type="datetimeFigureOut">
              <a:rPr lang="en-US" smtClean="0"/>
              <a:t>7/11/15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A135-53C8-6C4D-8D6D-EB4E72B9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0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A6EF-C3E6-CE42-9301-6E9BEA201094}" type="datetimeFigureOut">
              <a:rPr lang="en-US" smtClean="0"/>
              <a:t>7/11/15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A135-53C8-6C4D-8D6D-EB4E72B9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41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A6EF-C3E6-CE42-9301-6E9BEA201094}" type="datetimeFigureOut">
              <a:rPr lang="en-US" smtClean="0"/>
              <a:t>7/11/15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A135-53C8-6C4D-8D6D-EB4E72B9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58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A6EF-C3E6-CE42-9301-6E9BEA201094}" type="datetimeFigureOut">
              <a:rPr lang="en-US" smtClean="0"/>
              <a:t>7/11/15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A135-53C8-6C4D-8D6D-EB4E72B9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87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A6EF-C3E6-CE42-9301-6E9BEA201094}" type="datetimeFigureOut">
              <a:rPr lang="en-US" smtClean="0"/>
              <a:t>7/11/15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CEDF4-BB38-A642-8FFD-3E27F264E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0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A6EF-C3E6-CE42-9301-6E9BEA201094}" type="datetimeFigureOut">
              <a:rPr lang="en-US" smtClean="0"/>
              <a:t>7/11/15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A135-53C8-6C4D-8D6D-EB4E72B9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7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2A6EF-C3E6-CE42-9301-6E9BEA201094}" type="datetimeFigureOut">
              <a:rPr lang="en-US" smtClean="0"/>
              <a:t>7/11/15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9A135-53C8-6C4D-8D6D-EB4E72B90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6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Neutra Text-Book SC"/>
          <a:ea typeface="+mj-ea"/>
          <a:cs typeface="Neutra Text-Book S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Neutra Text-Book"/>
          <a:ea typeface="+mn-ea"/>
          <a:cs typeface="Neutra Text-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Neutra Text-Book"/>
          <a:ea typeface="+mn-ea"/>
          <a:cs typeface="Neutra Text-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Neutra Text-Book"/>
          <a:ea typeface="+mn-ea"/>
          <a:cs typeface="Neutra Text-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Neutra Text-Book"/>
          <a:ea typeface="+mn-ea"/>
          <a:cs typeface="Neutra Text-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Neutra Text-Book"/>
          <a:ea typeface="+mn-ea"/>
          <a:cs typeface="Neutra Text-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5" Type="http://schemas.openxmlformats.org/officeDocument/2006/relationships/image" Target="../media/image11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microsoft.com/office/2007/relationships/hdphoto" Target="../media/hdphoto8.wdp"/><Relationship Id="rId5" Type="http://schemas.openxmlformats.org/officeDocument/2006/relationships/image" Target="../media/image11.png"/><Relationship Id="rId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10.wdp"/><Relationship Id="rId5" Type="http://schemas.openxmlformats.org/officeDocument/2006/relationships/image" Target="../media/image33.png"/><Relationship Id="rId6" Type="http://schemas.microsoft.com/office/2007/relationships/hdphoto" Target="../media/hdphoto11.wdp"/><Relationship Id="rId7" Type="http://schemas.openxmlformats.org/officeDocument/2006/relationships/image" Target="../media/image10.png"/><Relationship Id="rId8" Type="http://schemas.microsoft.com/office/2007/relationships/hdphoto" Target="../media/hdphoto12.wdp"/><Relationship Id="rId9" Type="http://schemas.openxmlformats.org/officeDocument/2006/relationships/image" Target="../media/image11.png"/><Relationship Id="rId10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10.wdp"/><Relationship Id="rId5" Type="http://schemas.openxmlformats.org/officeDocument/2006/relationships/image" Target="../media/image33.png"/><Relationship Id="rId6" Type="http://schemas.microsoft.com/office/2007/relationships/hdphoto" Target="../media/hdphoto14.wdp"/><Relationship Id="rId7" Type="http://schemas.openxmlformats.org/officeDocument/2006/relationships/image" Target="../media/image11.png"/><Relationship Id="rId8" Type="http://schemas.microsoft.com/office/2007/relationships/hdphoto" Target="../media/hdphoto13.wdp"/><Relationship Id="rId9" Type="http://schemas.openxmlformats.org/officeDocument/2006/relationships/image" Target="../media/image10.png"/><Relationship Id="rId10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5659" r="7834" b="1824"/>
          <a:stretch/>
        </p:blipFill>
        <p:spPr>
          <a:xfrm>
            <a:off x="-37274" y="0"/>
            <a:ext cx="9181274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2172" y="256504"/>
            <a:ext cx="8127493" cy="30454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rgbClr val="2F3631"/>
                </a:solidFill>
                <a:latin typeface="Neutra Text-Bold SC"/>
                <a:cs typeface="Neutra Text-Bold SC"/>
              </a:rPr>
              <a:t>we </a:t>
            </a:r>
            <a:r>
              <a:rPr lang="en-US" sz="4800" dirty="0" smtClean="0">
                <a:solidFill>
                  <a:srgbClr val="2F3631"/>
                </a:solidFill>
                <a:latin typeface="Neutra Text-Bold SC"/>
                <a:cs typeface="Neutra Text-Bold SC"/>
              </a:rPr>
              <a:t>are dynamo: overcoming stalling and friction in collective action for </a:t>
            </a:r>
            <a:br>
              <a:rPr lang="en-US" sz="4800" dirty="0" smtClean="0">
                <a:solidFill>
                  <a:srgbClr val="2F3631"/>
                </a:solidFill>
                <a:latin typeface="Neutra Text-Bold SC"/>
                <a:cs typeface="Neutra Text-Bold SC"/>
              </a:rPr>
            </a:br>
            <a:r>
              <a:rPr lang="en-US" sz="4800" dirty="0" smtClean="0">
                <a:solidFill>
                  <a:srgbClr val="2F3631"/>
                </a:solidFill>
                <a:latin typeface="Neutra Text-Bold SC"/>
                <a:cs typeface="Neutra Text-Bold SC"/>
              </a:rPr>
              <a:t>crowd workers</a:t>
            </a:r>
            <a:endParaRPr lang="en-US" sz="4800" dirty="0">
              <a:solidFill>
                <a:srgbClr val="2F3631"/>
              </a:solidFill>
              <a:latin typeface="Neutra Text-Bold SC"/>
              <a:cs typeface="Neutra Text-Bold SC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896560" y="3301999"/>
            <a:ext cx="1440366" cy="2204702"/>
          </a:xfrm>
          <a:custGeom>
            <a:avLst/>
            <a:gdLst>
              <a:gd name="connsiteX0" fmla="*/ 0 w 2931724"/>
              <a:gd name="connsiteY0" fmla="*/ 2555825 h 4406054"/>
              <a:gd name="connsiteX1" fmla="*/ 1301246 w 2931724"/>
              <a:gd name="connsiteY1" fmla="*/ 2571505 h 4406054"/>
              <a:gd name="connsiteX2" fmla="*/ 658462 w 2931724"/>
              <a:gd name="connsiteY2" fmla="*/ 4406054 h 4406054"/>
              <a:gd name="connsiteX3" fmla="*/ 2931724 w 2931724"/>
              <a:gd name="connsiteY3" fmla="*/ 1834549 h 4406054"/>
              <a:gd name="connsiteX4" fmla="*/ 1677510 w 2931724"/>
              <a:gd name="connsiteY4" fmla="*/ 1834549 h 4406054"/>
              <a:gd name="connsiteX5" fmla="*/ 2335972 w 2931724"/>
              <a:gd name="connsiteY5" fmla="*/ 0 h 4406054"/>
              <a:gd name="connsiteX6" fmla="*/ 0 w 2931724"/>
              <a:gd name="connsiteY6" fmla="*/ 2555825 h 440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1724" h="4406054">
                <a:moveTo>
                  <a:pt x="0" y="2555825"/>
                </a:moveTo>
                <a:lnTo>
                  <a:pt x="1301246" y="2571505"/>
                </a:lnTo>
                <a:lnTo>
                  <a:pt x="658462" y="4406054"/>
                </a:lnTo>
                <a:lnTo>
                  <a:pt x="2931724" y="1834549"/>
                </a:lnTo>
                <a:lnTo>
                  <a:pt x="1677510" y="1834549"/>
                </a:lnTo>
                <a:lnTo>
                  <a:pt x="2335972" y="0"/>
                </a:lnTo>
                <a:lnTo>
                  <a:pt x="0" y="2555825"/>
                </a:lnTo>
                <a:close/>
              </a:path>
            </a:pathLst>
          </a:custGeom>
          <a:solidFill>
            <a:srgbClr val="FC000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22505" y="5817751"/>
            <a:ext cx="288422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Neutra Text TF-Book"/>
                <a:cs typeface="Neutra Text TF-Book"/>
              </a:rPr>
              <a:t>@</a:t>
            </a:r>
            <a:r>
              <a:rPr lang="en-US" dirty="0" err="1" smtClean="0">
                <a:solidFill>
                  <a:srgbClr val="000000"/>
                </a:solidFill>
                <a:latin typeface="Neutra Text TF-Book"/>
                <a:cs typeface="Neutra Text TF-Book"/>
              </a:rPr>
              <a:t>niloufar_s</a:t>
            </a:r>
            <a:r>
              <a:rPr lang="en-US" dirty="0" smtClean="0">
                <a:solidFill>
                  <a:srgbClr val="000000"/>
                </a:solidFill>
                <a:latin typeface="Neutra Text TF-Book"/>
                <a:cs typeface="Neutra Text TF-Book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Neutra Text TF-Book"/>
                <a:cs typeface="Neutra Text TF-Book"/>
              </a:rPr>
            </a:br>
            <a:r>
              <a:rPr lang="en-US" sz="1950" dirty="0" smtClean="0">
                <a:solidFill>
                  <a:srgbClr val="000000"/>
                </a:solidFill>
                <a:latin typeface="Neutra Text TF-Book"/>
                <a:cs typeface="Neutra Text TF-Book"/>
              </a:rPr>
              <a:t>niloufar@cs.stanford.edu</a:t>
            </a:r>
            <a:r>
              <a:rPr lang="en-US" dirty="0">
                <a:solidFill>
                  <a:srgbClr val="D8CBB4"/>
                </a:solidFill>
                <a:latin typeface="Neutra Text TF-Book"/>
                <a:cs typeface="Neutra Text TF-Book"/>
              </a:rPr>
              <a:t/>
            </a:r>
            <a:br>
              <a:rPr lang="en-US" dirty="0">
                <a:solidFill>
                  <a:srgbClr val="D8CBB4"/>
                </a:solidFill>
                <a:latin typeface="Neutra Text TF-Book"/>
                <a:cs typeface="Neutra Text TF-Book"/>
              </a:rPr>
            </a:br>
            <a:r>
              <a:rPr lang="en-US" sz="1900" b="1" dirty="0" smtClean="0">
                <a:solidFill>
                  <a:srgbClr val="B7141D"/>
                </a:solidFill>
                <a:latin typeface="Neutra Text TF-Book"/>
                <a:cs typeface="Neutra Text TF-Book"/>
              </a:rPr>
              <a:t>STANFORD HCI GROUP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222505" y="5910966"/>
            <a:ext cx="0" cy="761287"/>
          </a:xfrm>
          <a:prstGeom prst="line">
            <a:avLst/>
          </a:prstGeom>
          <a:ln w="38100" cmpd="sng">
            <a:solidFill>
              <a:srgbClr val="B714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ubtitle 2"/>
          <p:cNvSpPr txBox="1">
            <a:spLocks/>
          </p:cNvSpPr>
          <p:nvPr/>
        </p:nvSpPr>
        <p:spPr>
          <a:xfrm>
            <a:off x="452172" y="5810362"/>
            <a:ext cx="5553435" cy="97688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dirty="0" smtClean="0">
                <a:latin typeface="Neutra Text TF-Book"/>
                <a:cs typeface="Neutra Text TF-Book"/>
              </a:rPr>
              <a:t>Niloufar Salehi, Lilly </a:t>
            </a:r>
            <a:r>
              <a:rPr lang="en-US" sz="2000" dirty="0" err="1" smtClean="0">
                <a:latin typeface="Neutra Text TF-Book"/>
                <a:cs typeface="Neutra Text TF-Book"/>
              </a:rPr>
              <a:t>Irani</a:t>
            </a:r>
            <a:r>
              <a:rPr lang="en-US" sz="2000" dirty="0" smtClean="0">
                <a:latin typeface="Neutra Text TF-Book"/>
                <a:cs typeface="Neutra Text TF-Book"/>
              </a:rPr>
              <a:t>, </a:t>
            </a:r>
            <a:r>
              <a:rPr lang="en-US" sz="2000" dirty="0">
                <a:latin typeface="Neutra Text TF-Book"/>
                <a:cs typeface="Neutra Text TF-Book"/>
              </a:rPr>
              <a:t>Michael </a:t>
            </a:r>
            <a:r>
              <a:rPr lang="en-US" sz="2000" dirty="0" smtClean="0">
                <a:latin typeface="Neutra Text TF-Book"/>
                <a:cs typeface="Neutra Text TF-Book"/>
              </a:rPr>
              <a:t>Bernstein, </a:t>
            </a:r>
            <a:br>
              <a:rPr lang="en-US" sz="2000" dirty="0" smtClean="0">
                <a:latin typeface="Neutra Text TF-Book"/>
                <a:cs typeface="Neutra Text TF-Book"/>
              </a:rPr>
            </a:br>
            <a:r>
              <a:rPr lang="en-US" sz="2000" dirty="0" smtClean="0">
                <a:latin typeface="Neutra Text TF-Book"/>
                <a:cs typeface="Neutra Text TF-Book"/>
              </a:rPr>
              <a:t>Ali </a:t>
            </a:r>
            <a:r>
              <a:rPr lang="en-US" sz="2000" dirty="0" err="1" smtClean="0">
                <a:latin typeface="Neutra Text TF-Book"/>
                <a:cs typeface="Neutra Text TF-Book"/>
              </a:rPr>
              <a:t>Alkhatib</a:t>
            </a:r>
            <a:r>
              <a:rPr lang="en-US" sz="2000" dirty="0" smtClean="0">
                <a:latin typeface="Neutra Text TF-Book"/>
                <a:cs typeface="Neutra Text TF-Book"/>
              </a:rPr>
              <a:t>, Eva </a:t>
            </a:r>
            <a:r>
              <a:rPr lang="en-US" sz="2000" dirty="0" err="1" smtClean="0">
                <a:latin typeface="Neutra Text TF-Book"/>
                <a:cs typeface="Neutra Text TF-Book"/>
              </a:rPr>
              <a:t>Ogbe</a:t>
            </a:r>
            <a:r>
              <a:rPr lang="en-US" sz="2000" dirty="0" smtClean="0">
                <a:latin typeface="Neutra Text TF-Book"/>
                <a:cs typeface="Neutra Text TF-Book"/>
              </a:rPr>
              <a:t>, Kristy </a:t>
            </a:r>
            <a:r>
              <a:rPr lang="en-US" sz="2000" dirty="0" err="1" smtClean="0">
                <a:latin typeface="Neutra Text TF-Book"/>
                <a:cs typeface="Neutra Text TF-Book"/>
              </a:rPr>
              <a:t>Milland</a:t>
            </a:r>
            <a:r>
              <a:rPr lang="en-US" sz="2000" dirty="0" smtClean="0">
                <a:latin typeface="Neutra Text TF-Book"/>
                <a:cs typeface="Neutra Text TF-Book"/>
              </a:rPr>
              <a:t>, </a:t>
            </a:r>
            <a:r>
              <a:rPr lang="en-US" sz="2000" dirty="0" err="1" smtClean="0">
                <a:latin typeface="Neutra Text TF-Book"/>
                <a:cs typeface="Neutra Text TF-Book"/>
              </a:rPr>
              <a:t>Clickhappier</a:t>
            </a:r>
            <a:r>
              <a:rPr lang="en-US" sz="2000" dirty="0" smtClean="0">
                <a:latin typeface="Neutra Text TF-Book"/>
                <a:cs typeface="Neutra Text TF-Book"/>
              </a:rPr>
              <a:t/>
            </a:r>
            <a:br>
              <a:rPr lang="en-US" sz="2000" dirty="0" smtClean="0">
                <a:latin typeface="Neutra Text TF-Book"/>
                <a:cs typeface="Neutra Text TF-Book"/>
              </a:rPr>
            </a:br>
            <a:endParaRPr lang="en-US" sz="1600" dirty="0">
              <a:latin typeface="Neutra Text TF-Book"/>
              <a:cs typeface="Neutra Text TF-Book"/>
            </a:endParaRPr>
          </a:p>
        </p:txBody>
      </p:sp>
    </p:spTree>
    <p:extLst>
      <p:ext uri="{BB962C8B-B14F-4D97-AF65-F5344CB8AC3E}">
        <p14:creationId xmlns:p14="http://schemas.microsoft.com/office/powerpoint/2010/main" val="227352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dynamo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Letter Writing Campaign</a:t>
            </a:r>
          </a:p>
          <a:p>
            <a:pPr marL="0" indent="0">
              <a:buNone/>
            </a:pPr>
            <a:r>
              <a:rPr lang="en-US" dirty="0" smtClean="0"/>
              <a:t>http://</a:t>
            </a:r>
            <a:r>
              <a:rPr lang="en-US" dirty="0" err="1" smtClean="0"/>
              <a:t>wearedynamo.org</a:t>
            </a:r>
            <a:r>
              <a:rPr lang="en-US" dirty="0" smtClean="0"/>
              <a:t>/</a:t>
            </a:r>
            <a:r>
              <a:rPr lang="en-US" dirty="0" err="1" smtClean="0"/>
              <a:t>dearjeffbezos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09980"/>
            <a:ext cx="3475131" cy="2662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528" y="3210261"/>
            <a:ext cx="4503271" cy="1317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528" y="4918656"/>
            <a:ext cx="4503271" cy="953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Freeform 9"/>
          <p:cNvSpPr/>
          <p:nvPr/>
        </p:nvSpPr>
        <p:spPr>
          <a:xfrm>
            <a:off x="2982324" y="418874"/>
            <a:ext cx="586707" cy="898045"/>
          </a:xfrm>
          <a:custGeom>
            <a:avLst/>
            <a:gdLst>
              <a:gd name="connsiteX0" fmla="*/ 0 w 2931724"/>
              <a:gd name="connsiteY0" fmla="*/ 2555825 h 4406054"/>
              <a:gd name="connsiteX1" fmla="*/ 1301246 w 2931724"/>
              <a:gd name="connsiteY1" fmla="*/ 2571505 h 4406054"/>
              <a:gd name="connsiteX2" fmla="*/ 658462 w 2931724"/>
              <a:gd name="connsiteY2" fmla="*/ 4406054 h 4406054"/>
              <a:gd name="connsiteX3" fmla="*/ 2931724 w 2931724"/>
              <a:gd name="connsiteY3" fmla="*/ 1834549 h 4406054"/>
              <a:gd name="connsiteX4" fmla="*/ 1677510 w 2931724"/>
              <a:gd name="connsiteY4" fmla="*/ 1834549 h 4406054"/>
              <a:gd name="connsiteX5" fmla="*/ 2335972 w 2931724"/>
              <a:gd name="connsiteY5" fmla="*/ 0 h 4406054"/>
              <a:gd name="connsiteX6" fmla="*/ 0 w 2931724"/>
              <a:gd name="connsiteY6" fmla="*/ 2555825 h 440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1724" h="4406054">
                <a:moveTo>
                  <a:pt x="0" y="2555825"/>
                </a:moveTo>
                <a:lnTo>
                  <a:pt x="1301246" y="2571505"/>
                </a:lnTo>
                <a:lnTo>
                  <a:pt x="658462" y="4406054"/>
                </a:lnTo>
                <a:lnTo>
                  <a:pt x="2931724" y="1834549"/>
                </a:lnTo>
                <a:lnTo>
                  <a:pt x="1677510" y="1834549"/>
                </a:lnTo>
                <a:lnTo>
                  <a:pt x="2335972" y="0"/>
                </a:lnTo>
                <a:lnTo>
                  <a:pt x="0" y="2555825"/>
                </a:lnTo>
                <a:close/>
              </a:path>
            </a:pathLst>
          </a:custGeom>
          <a:solidFill>
            <a:srgbClr val="FC00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18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movements faced failure 		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2608" y="4415118"/>
            <a:ext cx="3360270" cy="2981045"/>
          </a:xfrm>
          <a:noFill/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Stalling: losing momentum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989413" y="4415118"/>
            <a:ext cx="336027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dirty="0" smtClean="0"/>
              <a:t>Friction: critiques and disagreements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240118" y="1600200"/>
            <a:ext cx="2495176" cy="2495176"/>
            <a:chOff x="1240118" y="1600200"/>
            <a:chExt cx="2495176" cy="2495176"/>
          </a:xfrm>
        </p:grpSpPr>
        <p:sp>
          <p:nvSpPr>
            <p:cNvPr id="13" name="Oval 12"/>
            <p:cNvSpPr/>
            <p:nvPr/>
          </p:nvSpPr>
          <p:spPr>
            <a:xfrm>
              <a:off x="1240118" y="1600200"/>
              <a:ext cx="2495176" cy="2495176"/>
            </a:xfrm>
            <a:prstGeom prst="ellipse">
              <a:avLst/>
            </a:prstGeom>
            <a:solidFill>
              <a:srgbClr val="1397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8082" y1="49160" x2="28082" y2="49160"/>
                          <a14:foregroundMark x1="68836" y1="70588" x2="68836" y2="705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2223" y="1990148"/>
              <a:ext cx="2009422" cy="163781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333998" y="1600200"/>
            <a:ext cx="2495176" cy="2495176"/>
            <a:chOff x="5333998" y="1600200"/>
            <a:chExt cx="2495176" cy="2495176"/>
          </a:xfrm>
        </p:grpSpPr>
        <p:sp>
          <p:nvSpPr>
            <p:cNvPr id="14" name="Oval 13"/>
            <p:cNvSpPr/>
            <p:nvPr/>
          </p:nvSpPr>
          <p:spPr>
            <a:xfrm>
              <a:off x="5333998" y="1600200"/>
              <a:ext cx="2495176" cy="2495176"/>
            </a:xfrm>
            <a:prstGeom prst="ellipse">
              <a:avLst/>
            </a:prstGeom>
            <a:solidFill>
              <a:srgbClr val="FC00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28" b="99645" l="9225" r="8966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57332" y="1891371"/>
              <a:ext cx="1728611" cy="179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37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404" y="1"/>
            <a:ext cx="6835396" cy="6858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challenges</a:t>
            </a:r>
            <a:br>
              <a:rPr lang="en-US" dirty="0" smtClean="0"/>
            </a:br>
            <a:r>
              <a:rPr lang="en-US" dirty="0" smtClean="0"/>
              <a:t>dynamo</a:t>
            </a:r>
            <a:br>
              <a:rPr lang="en-US" dirty="0" smtClean="0"/>
            </a:br>
            <a:r>
              <a:rPr lang="en-US" dirty="0" smtClean="0"/>
              <a:t>stalling &amp; friction</a:t>
            </a:r>
            <a:br>
              <a:rPr lang="en-US" dirty="0" smtClean="0"/>
            </a:br>
            <a:r>
              <a:rPr lang="en-US" dirty="0" smtClean="0"/>
              <a:t>labor of action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01385" y="1908573"/>
            <a:ext cx="473170" cy="473170"/>
          </a:xfrm>
          <a:prstGeom prst="ellipse">
            <a:avLst/>
          </a:prstGeom>
          <a:solidFill>
            <a:srgbClr val="1397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401385" y="2556041"/>
            <a:ext cx="473170" cy="473170"/>
          </a:xfrm>
          <a:prstGeom prst="ellipse">
            <a:avLst/>
          </a:prstGeom>
          <a:solidFill>
            <a:srgbClr val="FC00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401385" y="3236354"/>
            <a:ext cx="473170" cy="473170"/>
          </a:xfrm>
          <a:prstGeom prst="ellipse">
            <a:avLst/>
          </a:prstGeom>
          <a:solidFill>
            <a:srgbClr val="FEC6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01385" y="3923747"/>
            <a:ext cx="473170" cy="473170"/>
          </a:xfrm>
          <a:prstGeom prst="ellipse">
            <a:avLst/>
          </a:prstGeom>
          <a:solidFill>
            <a:srgbClr val="56CC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438658" y="2556041"/>
            <a:ext cx="368954" cy="473170"/>
          </a:xfrm>
          <a:custGeom>
            <a:avLst/>
            <a:gdLst>
              <a:gd name="connsiteX0" fmla="*/ 0 w 2931724"/>
              <a:gd name="connsiteY0" fmla="*/ 2555825 h 4406054"/>
              <a:gd name="connsiteX1" fmla="*/ 1301246 w 2931724"/>
              <a:gd name="connsiteY1" fmla="*/ 2571505 h 4406054"/>
              <a:gd name="connsiteX2" fmla="*/ 658462 w 2931724"/>
              <a:gd name="connsiteY2" fmla="*/ 4406054 h 4406054"/>
              <a:gd name="connsiteX3" fmla="*/ 2931724 w 2931724"/>
              <a:gd name="connsiteY3" fmla="*/ 1834549 h 4406054"/>
              <a:gd name="connsiteX4" fmla="*/ 1677510 w 2931724"/>
              <a:gd name="connsiteY4" fmla="*/ 1834549 h 4406054"/>
              <a:gd name="connsiteX5" fmla="*/ 2335972 w 2931724"/>
              <a:gd name="connsiteY5" fmla="*/ 0 h 4406054"/>
              <a:gd name="connsiteX6" fmla="*/ 0 w 2931724"/>
              <a:gd name="connsiteY6" fmla="*/ 2555825 h 440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1724" h="4406054">
                <a:moveTo>
                  <a:pt x="0" y="2555825"/>
                </a:moveTo>
                <a:lnTo>
                  <a:pt x="1301246" y="2571505"/>
                </a:lnTo>
                <a:lnTo>
                  <a:pt x="658462" y="4406054"/>
                </a:lnTo>
                <a:lnTo>
                  <a:pt x="2931724" y="1834549"/>
                </a:lnTo>
                <a:lnTo>
                  <a:pt x="1677510" y="1834549"/>
                </a:lnTo>
                <a:lnTo>
                  <a:pt x="2335972" y="0"/>
                </a:lnTo>
                <a:lnTo>
                  <a:pt x="0" y="25558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8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404" y="1"/>
            <a:ext cx="6835396" cy="6858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challenges</a:t>
            </a:r>
            <a:br>
              <a:rPr lang="en-US" dirty="0" smtClean="0"/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dynamo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stalling &amp; friction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labor of action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401385" y="1908573"/>
            <a:ext cx="473170" cy="473170"/>
          </a:xfrm>
          <a:prstGeom prst="ellipse">
            <a:avLst/>
          </a:prstGeom>
          <a:solidFill>
            <a:srgbClr val="1397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401385" y="2556041"/>
            <a:ext cx="473170" cy="47317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401385" y="3236354"/>
            <a:ext cx="473170" cy="47317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01385" y="3923747"/>
            <a:ext cx="473170" cy="47317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438658" y="2556041"/>
            <a:ext cx="368954" cy="473170"/>
          </a:xfrm>
          <a:custGeom>
            <a:avLst/>
            <a:gdLst>
              <a:gd name="connsiteX0" fmla="*/ 0 w 2931724"/>
              <a:gd name="connsiteY0" fmla="*/ 2555825 h 4406054"/>
              <a:gd name="connsiteX1" fmla="*/ 1301246 w 2931724"/>
              <a:gd name="connsiteY1" fmla="*/ 2571505 h 4406054"/>
              <a:gd name="connsiteX2" fmla="*/ 658462 w 2931724"/>
              <a:gd name="connsiteY2" fmla="*/ 4406054 h 4406054"/>
              <a:gd name="connsiteX3" fmla="*/ 2931724 w 2931724"/>
              <a:gd name="connsiteY3" fmla="*/ 1834549 h 4406054"/>
              <a:gd name="connsiteX4" fmla="*/ 1677510 w 2931724"/>
              <a:gd name="connsiteY4" fmla="*/ 1834549 h 4406054"/>
              <a:gd name="connsiteX5" fmla="*/ 2335972 w 2931724"/>
              <a:gd name="connsiteY5" fmla="*/ 0 h 4406054"/>
              <a:gd name="connsiteX6" fmla="*/ 0 w 2931724"/>
              <a:gd name="connsiteY6" fmla="*/ 2555825 h 440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1724" h="4406054">
                <a:moveTo>
                  <a:pt x="0" y="2555825"/>
                </a:moveTo>
                <a:lnTo>
                  <a:pt x="1301246" y="2571505"/>
                </a:lnTo>
                <a:lnTo>
                  <a:pt x="658462" y="4406054"/>
                </a:lnTo>
                <a:lnTo>
                  <a:pt x="2931724" y="1834549"/>
                </a:lnTo>
                <a:lnTo>
                  <a:pt x="1677510" y="1834549"/>
                </a:lnTo>
                <a:lnTo>
                  <a:pt x="2335972" y="0"/>
                </a:lnTo>
                <a:lnTo>
                  <a:pt x="0" y="25558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73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of online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crowdsourcing platforms as computational infrastructure </a:t>
            </a:r>
          </a:p>
          <a:p>
            <a:r>
              <a:rPr lang="en-US" dirty="0"/>
              <a:t>i</a:t>
            </a:r>
            <a:r>
              <a:rPr lang="en-US" dirty="0" smtClean="0"/>
              <a:t>nvisible workers</a:t>
            </a:r>
          </a:p>
          <a:p>
            <a:r>
              <a:rPr lang="en-US" dirty="0" smtClean="0"/>
              <a:t>struggle to find good work or assert their rights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82898" y="671918"/>
            <a:ext cx="473170" cy="473170"/>
          </a:xfrm>
          <a:prstGeom prst="ellipse">
            <a:avLst/>
          </a:prstGeom>
          <a:solidFill>
            <a:srgbClr val="1397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6127351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eutra Text TF-Book"/>
                <a:cs typeface="Neutra Text TF-Book"/>
              </a:rPr>
              <a:t>[</a:t>
            </a:r>
            <a:r>
              <a:rPr lang="en-US" dirty="0" err="1" smtClean="0">
                <a:latin typeface="Neutra Text TF-Book"/>
                <a:cs typeface="Neutra Text TF-Book"/>
              </a:rPr>
              <a:t>Irani</a:t>
            </a:r>
            <a:r>
              <a:rPr lang="en-US" dirty="0" smtClean="0">
                <a:latin typeface="Neutra Text TF-Book"/>
                <a:cs typeface="Neutra Text TF-Book"/>
              </a:rPr>
              <a:t> and </a:t>
            </a:r>
            <a:r>
              <a:rPr lang="en-US" dirty="0" err="1" smtClean="0">
                <a:latin typeface="Neutra Text TF-Book"/>
                <a:cs typeface="Neutra Text TF-Book"/>
              </a:rPr>
              <a:t>Silberman</a:t>
            </a:r>
            <a:r>
              <a:rPr lang="en-US" dirty="0" smtClean="0">
                <a:latin typeface="Neutra Text TF-Book"/>
                <a:cs typeface="Neutra Text TF-Book"/>
              </a:rPr>
              <a:t> 2013, </a:t>
            </a:r>
            <a:r>
              <a:rPr lang="en-US" dirty="0" err="1" smtClean="0">
                <a:latin typeface="Neutra Text TF-Book"/>
                <a:cs typeface="Neutra Text TF-Book"/>
              </a:rPr>
              <a:t>Kittur</a:t>
            </a:r>
            <a:r>
              <a:rPr lang="en-US" dirty="0" smtClean="0">
                <a:latin typeface="Neutra Text TF-Book"/>
                <a:cs typeface="Neutra Text TF-Book"/>
              </a:rPr>
              <a:t> et al. 2013]</a:t>
            </a:r>
            <a:endParaRPr lang="en-US" dirty="0">
              <a:latin typeface="Neutra Text TF-Book"/>
              <a:cs typeface="Neutra Text TF-Book"/>
            </a:endParaRPr>
          </a:p>
        </p:txBody>
      </p:sp>
    </p:spTree>
    <p:extLst>
      <p:ext uri="{BB962C8B-B14F-4D97-AF65-F5344CB8AC3E}">
        <p14:creationId xmlns:p14="http://schemas.microsoft.com/office/powerpoint/2010/main" val="1221022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turker</a:t>
            </a:r>
            <a:r>
              <a:rPr lang="en-US" dirty="0" smtClean="0"/>
              <a:t> collectives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46096" y="1595221"/>
            <a:ext cx="8699185" cy="2748809"/>
            <a:chOff x="909200" y="2531695"/>
            <a:chExt cx="7268919" cy="22968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5268" y="2554776"/>
              <a:ext cx="2572454" cy="9593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200" y="4281524"/>
              <a:ext cx="2556808" cy="54703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5534" y="2531695"/>
              <a:ext cx="2571439" cy="45248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50136" y="3675993"/>
              <a:ext cx="1227983" cy="114270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45297" y="3060309"/>
              <a:ext cx="2591676" cy="3852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9200" y="3624727"/>
              <a:ext cx="2759168" cy="5477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21536" y="3614265"/>
              <a:ext cx="2800654" cy="5936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79087" y="4300999"/>
              <a:ext cx="3125389" cy="521768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3730083" y="2575644"/>
              <a:ext cx="1638690" cy="897380"/>
              <a:chOff x="3184630" y="2241383"/>
              <a:chExt cx="1150311" cy="62993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/>
              <a:srcRect r="50000"/>
              <a:stretch/>
            </p:blipFill>
            <p:spPr>
              <a:xfrm>
                <a:off x="3184630" y="2241383"/>
                <a:ext cx="1150311" cy="323525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1"/>
              <a:srcRect l="50000"/>
              <a:stretch/>
            </p:blipFill>
            <p:spPr>
              <a:xfrm>
                <a:off x="3184630" y="2547792"/>
                <a:ext cx="1150311" cy="323525"/>
              </a:xfrm>
              <a:prstGeom prst="rect">
                <a:avLst/>
              </a:prstGeom>
            </p:spPr>
          </p:pic>
        </p:grpSp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resources for good work and mutual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678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turker</a:t>
            </a:r>
            <a:r>
              <a:rPr lang="en-US" dirty="0" smtClean="0"/>
              <a:t> collectives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46096" y="1595221"/>
            <a:ext cx="8699185" cy="2748809"/>
            <a:chOff x="909200" y="2531695"/>
            <a:chExt cx="7268919" cy="22968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5268" y="2554776"/>
              <a:ext cx="2572454" cy="9593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200" y="4281524"/>
              <a:ext cx="2556808" cy="54703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5534" y="2531695"/>
              <a:ext cx="2571439" cy="45248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50136" y="3675993"/>
              <a:ext cx="1227983" cy="114270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45297" y="3060309"/>
              <a:ext cx="2591676" cy="3852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9200" y="3624727"/>
              <a:ext cx="2759168" cy="5477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21536" y="3614265"/>
              <a:ext cx="2800654" cy="5936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79087" y="4300999"/>
              <a:ext cx="3125389" cy="521768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3730083" y="2575644"/>
              <a:ext cx="1638690" cy="897380"/>
              <a:chOff x="3184630" y="2241383"/>
              <a:chExt cx="1150311" cy="62993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/>
              <a:srcRect r="50000"/>
              <a:stretch/>
            </p:blipFill>
            <p:spPr>
              <a:xfrm>
                <a:off x="3184630" y="2241383"/>
                <a:ext cx="1150311" cy="323525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1"/>
              <a:srcRect l="50000"/>
              <a:stretch/>
            </p:blipFill>
            <p:spPr>
              <a:xfrm>
                <a:off x="3184630" y="2547792"/>
                <a:ext cx="1150311" cy="323525"/>
              </a:xfrm>
              <a:prstGeom prst="rect">
                <a:avLst/>
              </a:prstGeom>
            </p:spPr>
          </p:pic>
        </p:grpSp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resources for good work and mutual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302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forums struggled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ended, sometimes unclear, goals</a:t>
            </a:r>
          </a:p>
          <a:p>
            <a:r>
              <a:rPr lang="en-US" dirty="0" smtClean="0"/>
              <a:t>require public debate</a:t>
            </a:r>
          </a:p>
          <a:p>
            <a:r>
              <a:rPr lang="en-US" dirty="0" smtClean="0"/>
              <a:t>sharing of labor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3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a </a:t>
            </a:r>
            <a:r>
              <a:rPr lang="en-US" dirty="0" err="1" smtClean="0"/>
              <a:t>turker</a:t>
            </a:r>
            <a:r>
              <a:rPr lang="en-US" dirty="0" smtClean="0"/>
              <a:t> union?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Turkers found it impractical in their environment:</a:t>
            </a:r>
          </a:p>
          <a:p>
            <a:pPr lvl="1"/>
            <a:r>
              <a:rPr lang="en-US" dirty="0" smtClean="0"/>
              <a:t>high turnover</a:t>
            </a:r>
          </a:p>
          <a:p>
            <a:pPr lvl="1"/>
            <a:r>
              <a:rPr lang="en-US" dirty="0" smtClean="0"/>
              <a:t>short work contracts</a:t>
            </a:r>
          </a:p>
          <a:p>
            <a:pPr lvl="1"/>
            <a:r>
              <a:rPr lang="en-US" dirty="0" smtClean="0"/>
              <a:t>personal independence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23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0667" y="-1776483"/>
            <a:ext cx="13687779" cy="9790952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70806" y="2698608"/>
            <a:ext cx="8069443" cy="1572480"/>
          </a:xfrm>
          <a:custGeom>
            <a:avLst/>
            <a:gdLst>
              <a:gd name="connsiteX0" fmla="*/ 17280 w 8069443"/>
              <a:gd name="connsiteY0" fmla="*/ 0 h 1572480"/>
              <a:gd name="connsiteX1" fmla="*/ 8052163 w 8069443"/>
              <a:gd name="connsiteY1" fmla="*/ 0 h 1572480"/>
              <a:gd name="connsiteX2" fmla="*/ 8069443 w 8069443"/>
              <a:gd name="connsiteY2" fmla="*/ 1123200 h 1572480"/>
              <a:gd name="connsiteX3" fmla="*/ 2937485 w 8069443"/>
              <a:gd name="connsiteY3" fmla="*/ 1131840 h 1572480"/>
              <a:gd name="connsiteX4" fmla="*/ 2946124 w 8069443"/>
              <a:gd name="connsiteY4" fmla="*/ 1572480 h 1572480"/>
              <a:gd name="connsiteX5" fmla="*/ 0 w 8069443"/>
              <a:gd name="connsiteY5" fmla="*/ 1563840 h 1572480"/>
              <a:gd name="connsiteX6" fmla="*/ 17280 w 8069443"/>
              <a:gd name="connsiteY6" fmla="*/ 0 h 157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69443" h="1572480">
                <a:moveTo>
                  <a:pt x="17280" y="0"/>
                </a:moveTo>
                <a:lnTo>
                  <a:pt x="8052163" y="0"/>
                </a:lnTo>
                <a:lnTo>
                  <a:pt x="8069443" y="1123200"/>
                </a:lnTo>
                <a:lnTo>
                  <a:pt x="2937485" y="1131840"/>
                </a:lnTo>
                <a:lnTo>
                  <a:pt x="2946124" y="1572480"/>
                </a:lnTo>
                <a:lnTo>
                  <a:pt x="0" y="1563840"/>
                </a:lnTo>
                <a:lnTo>
                  <a:pt x="17280" y="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688"/>
            <a:ext cx="8229600" cy="4525963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 smtClean="0"/>
              <a:t>How can we support an online collective not just to discuss, but to agree on a common goal and execute 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980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Many collective action efforts, online, never succeed.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27351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eutra Text TF-Book"/>
                <a:cs typeface="Neutra Text TF-Book"/>
              </a:rPr>
              <a:t>[Hill 2011, Keegan et al. 2010, Kraut et al. 2012]</a:t>
            </a:r>
            <a:endParaRPr lang="en-US" dirty="0">
              <a:latin typeface="Neutra Text TF-Book"/>
              <a:cs typeface="Neutra Text TF-Book"/>
            </a:endParaRPr>
          </a:p>
        </p:txBody>
      </p:sp>
    </p:spTree>
    <p:extLst>
      <p:ext uri="{BB962C8B-B14F-4D97-AF65-F5344CB8AC3E}">
        <p14:creationId xmlns:p14="http://schemas.microsoft.com/office/powerpoint/2010/main" val="3876244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404" y="1"/>
            <a:ext cx="6835396" cy="6858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7F7F7F"/>
                </a:solidFill>
              </a:rPr>
              <a:t>challenges</a:t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/>
              <a:t>dynamo</a:t>
            </a:r>
            <a:br>
              <a:rPr lang="en-US" dirty="0" smtClean="0"/>
            </a:br>
            <a:r>
              <a:rPr lang="en-US" dirty="0" smtClean="0">
                <a:solidFill>
                  <a:srgbClr val="7F7F7F"/>
                </a:solidFill>
              </a:rPr>
              <a:t>stalling &amp; friction</a:t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>labor of action</a:t>
            </a:r>
            <a:br>
              <a:rPr lang="en-US" dirty="0" smtClean="0">
                <a:solidFill>
                  <a:srgbClr val="7F7F7F"/>
                </a:solidFill>
              </a:rPr>
            </a:b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401385" y="1908573"/>
            <a:ext cx="473170" cy="473170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401385" y="2556041"/>
            <a:ext cx="473170" cy="473170"/>
          </a:xfrm>
          <a:prstGeom prst="ellipse">
            <a:avLst/>
          </a:prstGeom>
          <a:solidFill>
            <a:srgbClr val="FC00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401385" y="3236354"/>
            <a:ext cx="473170" cy="473170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401385" y="3923747"/>
            <a:ext cx="473170" cy="473170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7F7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438658" y="2556041"/>
            <a:ext cx="368954" cy="473170"/>
          </a:xfrm>
          <a:custGeom>
            <a:avLst/>
            <a:gdLst>
              <a:gd name="connsiteX0" fmla="*/ 0 w 2931724"/>
              <a:gd name="connsiteY0" fmla="*/ 2555825 h 4406054"/>
              <a:gd name="connsiteX1" fmla="*/ 1301246 w 2931724"/>
              <a:gd name="connsiteY1" fmla="*/ 2571505 h 4406054"/>
              <a:gd name="connsiteX2" fmla="*/ 658462 w 2931724"/>
              <a:gd name="connsiteY2" fmla="*/ 4406054 h 4406054"/>
              <a:gd name="connsiteX3" fmla="*/ 2931724 w 2931724"/>
              <a:gd name="connsiteY3" fmla="*/ 1834549 h 4406054"/>
              <a:gd name="connsiteX4" fmla="*/ 1677510 w 2931724"/>
              <a:gd name="connsiteY4" fmla="*/ 1834549 h 4406054"/>
              <a:gd name="connsiteX5" fmla="*/ 2335972 w 2931724"/>
              <a:gd name="connsiteY5" fmla="*/ 0 h 4406054"/>
              <a:gd name="connsiteX6" fmla="*/ 0 w 2931724"/>
              <a:gd name="connsiteY6" fmla="*/ 2555825 h 440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1724" h="4406054">
                <a:moveTo>
                  <a:pt x="0" y="2555825"/>
                </a:moveTo>
                <a:lnTo>
                  <a:pt x="1301246" y="2571505"/>
                </a:lnTo>
                <a:lnTo>
                  <a:pt x="658462" y="4406054"/>
                </a:lnTo>
                <a:lnTo>
                  <a:pt x="2931724" y="1834549"/>
                </a:lnTo>
                <a:lnTo>
                  <a:pt x="1677510" y="1834549"/>
                </a:lnTo>
                <a:lnTo>
                  <a:pt x="2335972" y="0"/>
                </a:lnTo>
                <a:lnTo>
                  <a:pt x="0" y="25558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81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dynamo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088994" y="684348"/>
            <a:ext cx="473170" cy="473170"/>
            <a:chOff x="1401385" y="2556041"/>
            <a:chExt cx="473170" cy="473170"/>
          </a:xfrm>
        </p:grpSpPr>
        <p:sp>
          <p:nvSpPr>
            <p:cNvPr id="4" name="Oval 3"/>
            <p:cNvSpPr/>
            <p:nvPr/>
          </p:nvSpPr>
          <p:spPr>
            <a:xfrm>
              <a:off x="1401385" y="2556041"/>
              <a:ext cx="473170" cy="473170"/>
            </a:xfrm>
            <a:prstGeom prst="ellipse">
              <a:avLst/>
            </a:prstGeom>
            <a:solidFill>
              <a:srgbClr val="FC00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1438658" y="2556041"/>
              <a:ext cx="368954" cy="473170"/>
            </a:xfrm>
            <a:custGeom>
              <a:avLst/>
              <a:gdLst>
                <a:gd name="connsiteX0" fmla="*/ 0 w 2931724"/>
                <a:gd name="connsiteY0" fmla="*/ 2555825 h 4406054"/>
                <a:gd name="connsiteX1" fmla="*/ 1301246 w 2931724"/>
                <a:gd name="connsiteY1" fmla="*/ 2571505 h 4406054"/>
                <a:gd name="connsiteX2" fmla="*/ 658462 w 2931724"/>
                <a:gd name="connsiteY2" fmla="*/ 4406054 h 4406054"/>
                <a:gd name="connsiteX3" fmla="*/ 2931724 w 2931724"/>
                <a:gd name="connsiteY3" fmla="*/ 1834549 h 4406054"/>
                <a:gd name="connsiteX4" fmla="*/ 1677510 w 2931724"/>
                <a:gd name="connsiteY4" fmla="*/ 1834549 h 4406054"/>
                <a:gd name="connsiteX5" fmla="*/ 2335972 w 2931724"/>
                <a:gd name="connsiteY5" fmla="*/ 0 h 4406054"/>
                <a:gd name="connsiteX6" fmla="*/ 0 w 2931724"/>
                <a:gd name="connsiteY6" fmla="*/ 2555825 h 440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724" h="4406054">
                  <a:moveTo>
                    <a:pt x="0" y="2555825"/>
                  </a:moveTo>
                  <a:lnTo>
                    <a:pt x="1301246" y="2571505"/>
                  </a:lnTo>
                  <a:lnTo>
                    <a:pt x="658462" y="4406054"/>
                  </a:lnTo>
                  <a:lnTo>
                    <a:pt x="2931724" y="1834549"/>
                  </a:lnTo>
                  <a:lnTo>
                    <a:pt x="1677510" y="1834549"/>
                  </a:lnTo>
                  <a:lnTo>
                    <a:pt x="2335972" y="0"/>
                  </a:lnTo>
                  <a:lnTo>
                    <a:pt x="0" y="255582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www.wearedynamo.org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04" r="3104"/>
          <a:stretch/>
        </p:blipFill>
        <p:spPr>
          <a:xfrm>
            <a:off x="457200" y="2304634"/>
            <a:ext cx="8157883" cy="3585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348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 and iterative</a:t>
            </a:r>
          </a:p>
          <a:p>
            <a:r>
              <a:rPr lang="en-US" dirty="0" smtClean="0"/>
              <a:t>engaged with Turkers</a:t>
            </a:r>
          </a:p>
          <a:p>
            <a:r>
              <a:rPr lang="en-US" dirty="0" smtClean="0"/>
              <a:t>designed and built Dynamo together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dynamo: our design process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32771" y="684348"/>
            <a:ext cx="473170" cy="473170"/>
            <a:chOff x="1401385" y="2556041"/>
            <a:chExt cx="473170" cy="473170"/>
          </a:xfrm>
        </p:grpSpPr>
        <p:sp>
          <p:nvSpPr>
            <p:cNvPr id="10" name="Oval 9"/>
            <p:cNvSpPr/>
            <p:nvPr/>
          </p:nvSpPr>
          <p:spPr>
            <a:xfrm>
              <a:off x="1401385" y="2556041"/>
              <a:ext cx="473170" cy="473170"/>
            </a:xfrm>
            <a:prstGeom prst="ellipse">
              <a:avLst/>
            </a:prstGeom>
            <a:solidFill>
              <a:srgbClr val="FC00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438658" y="2556041"/>
              <a:ext cx="368954" cy="473170"/>
            </a:xfrm>
            <a:custGeom>
              <a:avLst/>
              <a:gdLst>
                <a:gd name="connsiteX0" fmla="*/ 0 w 2931724"/>
                <a:gd name="connsiteY0" fmla="*/ 2555825 h 4406054"/>
                <a:gd name="connsiteX1" fmla="*/ 1301246 w 2931724"/>
                <a:gd name="connsiteY1" fmla="*/ 2571505 h 4406054"/>
                <a:gd name="connsiteX2" fmla="*/ 658462 w 2931724"/>
                <a:gd name="connsiteY2" fmla="*/ 4406054 h 4406054"/>
                <a:gd name="connsiteX3" fmla="*/ 2931724 w 2931724"/>
                <a:gd name="connsiteY3" fmla="*/ 1834549 h 4406054"/>
                <a:gd name="connsiteX4" fmla="*/ 1677510 w 2931724"/>
                <a:gd name="connsiteY4" fmla="*/ 1834549 h 4406054"/>
                <a:gd name="connsiteX5" fmla="*/ 2335972 w 2931724"/>
                <a:gd name="connsiteY5" fmla="*/ 0 h 4406054"/>
                <a:gd name="connsiteX6" fmla="*/ 0 w 2931724"/>
                <a:gd name="connsiteY6" fmla="*/ 2555825 h 440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724" h="4406054">
                  <a:moveTo>
                    <a:pt x="0" y="2555825"/>
                  </a:moveTo>
                  <a:lnTo>
                    <a:pt x="1301246" y="2571505"/>
                  </a:lnTo>
                  <a:lnTo>
                    <a:pt x="658462" y="4406054"/>
                  </a:lnTo>
                  <a:lnTo>
                    <a:pt x="2931724" y="1834549"/>
                  </a:lnTo>
                  <a:lnTo>
                    <a:pt x="1677510" y="1834549"/>
                  </a:lnTo>
                  <a:lnTo>
                    <a:pt x="2335972" y="0"/>
                  </a:lnTo>
                  <a:lnTo>
                    <a:pt x="0" y="255582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1753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 and iterative</a:t>
            </a:r>
          </a:p>
          <a:p>
            <a:r>
              <a:rPr lang="en-US" dirty="0" smtClean="0"/>
              <a:t>engaged with Turkers</a:t>
            </a:r>
          </a:p>
          <a:p>
            <a:r>
              <a:rPr lang="en-US" dirty="0" smtClean="0"/>
              <a:t>designed and built Dynamo together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dynamo: our design process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32771" y="684348"/>
            <a:ext cx="473170" cy="473170"/>
            <a:chOff x="1401385" y="2556041"/>
            <a:chExt cx="473170" cy="473170"/>
          </a:xfrm>
        </p:grpSpPr>
        <p:sp>
          <p:nvSpPr>
            <p:cNvPr id="10" name="Oval 9"/>
            <p:cNvSpPr/>
            <p:nvPr/>
          </p:nvSpPr>
          <p:spPr>
            <a:xfrm>
              <a:off x="1401385" y="2556041"/>
              <a:ext cx="473170" cy="473170"/>
            </a:xfrm>
            <a:prstGeom prst="ellipse">
              <a:avLst/>
            </a:prstGeom>
            <a:solidFill>
              <a:srgbClr val="FC00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438658" y="2556041"/>
              <a:ext cx="368954" cy="473170"/>
            </a:xfrm>
            <a:custGeom>
              <a:avLst/>
              <a:gdLst>
                <a:gd name="connsiteX0" fmla="*/ 0 w 2931724"/>
                <a:gd name="connsiteY0" fmla="*/ 2555825 h 4406054"/>
                <a:gd name="connsiteX1" fmla="*/ 1301246 w 2931724"/>
                <a:gd name="connsiteY1" fmla="*/ 2571505 h 4406054"/>
                <a:gd name="connsiteX2" fmla="*/ 658462 w 2931724"/>
                <a:gd name="connsiteY2" fmla="*/ 4406054 h 4406054"/>
                <a:gd name="connsiteX3" fmla="*/ 2931724 w 2931724"/>
                <a:gd name="connsiteY3" fmla="*/ 1834549 h 4406054"/>
                <a:gd name="connsiteX4" fmla="*/ 1677510 w 2931724"/>
                <a:gd name="connsiteY4" fmla="*/ 1834549 h 4406054"/>
                <a:gd name="connsiteX5" fmla="*/ 2335972 w 2931724"/>
                <a:gd name="connsiteY5" fmla="*/ 0 h 4406054"/>
                <a:gd name="connsiteX6" fmla="*/ 0 w 2931724"/>
                <a:gd name="connsiteY6" fmla="*/ 2555825 h 440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724" h="4406054">
                  <a:moveTo>
                    <a:pt x="0" y="2555825"/>
                  </a:moveTo>
                  <a:lnTo>
                    <a:pt x="1301246" y="2571505"/>
                  </a:lnTo>
                  <a:lnTo>
                    <a:pt x="658462" y="4406054"/>
                  </a:lnTo>
                  <a:lnTo>
                    <a:pt x="2931724" y="1834549"/>
                  </a:lnTo>
                  <a:lnTo>
                    <a:pt x="1677510" y="1834549"/>
                  </a:lnTo>
                  <a:lnTo>
                    <a:pt x="2335972" y="0"/>
                  </a:lnTo>
                  <a:lnTo>
                    <a:pt x="0" y="255582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33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532 registered Turkers</a:t>
            </a:r>
          </a:p>
          <a:p>
            <a:r>
              <a:rPr lang="en-US" dirty="0"/>
              <a:t>22 ideas for action, 2 </a:t>
            </a:r>
            <a:r>
              <a:rPr lang="en-US" dirty="0" smtClean="0"/>
              <a:t>campaigns</a:t>
            </a:r>
          </a:p>
          <a:p>
            <a:r>
              <a:rPr lang="en-US" dirty="0" smtClean="0"/>
              <a:t>7,000 unique visitors</a:t>
            </a:r>
          </a:p>
          <a:p>
            <a:r>
              <a:rPr lang="en-US" dirty="0" smtClean="0"/>
              <a:t>32,000 views</a:t>
            </a:r>
          </a:p>
          <a:p>
            <a:r>
              <a:rPr lang="en-US" dirty="0" smtClean="0"/>
              <a:t>longest discussion took 181 posts and had more than 1,800 views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dynamo: activity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002909" y="684348"/>
            <a:ext cx="473170" cy="473170"/>
            <a:chOff x="1401385" y="2556041"/>
            <a:chExt cx="473170" cy="473170"/>
          </a:xfrm>
        </p:grpSpPr>
        <p:sp>
          <p:nvSpPr>
            <p:cNvPr id="10" name="Oval 9"/>
            <p:cNvSpPr/>
            <p:nvPr/>
          </p:nvSpPr>
          <p:spPr>
            <a:xfrm>
              <a:off x="1401385" y="2556041"/>
              <a:ext cx="473170" cy="473170"/>
            </a:xfrm>
            <a:prstGeom prst="ellipse">
              <a:avLst/>
            </a:prstGeom>
            <a:solidFill>
              <a:srgbClr val="FC00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438658" y="2556041"/>
              <a:ext cx="368954" cy="473170"/>
            </a:xfrm>
            <a:custGeom>
              <a:avLst/>
              <a:gdLst>
                <a:gd name="connsiteX0" fmla="*/ 0 w 2931724"/>
                <a:gd name="connsiteY0" fmla="*/ 2555825 h 4406054"/>
                <a:gd name="connsiteX1" fmla="*/ 1301246 w 2931724"/>
                <a:gd name="connsiteY1" fmla="*/ 2571505 h 4406054"/>
                <a:gd name="connsiteX2" fmla="*/ 658462 w 2931724"/>
                <a:gd name="connsiteY2" fmla="*/ 4406054 h 4406054"/>
                <a:gd name="connsiteX3" fmla="*/ 2931724 w 2931724"/>
                <a:gd name="connsiteY3" fmla="*/ 1834549 h 4406054"/>
                <a:gd name="connsiteX4" fmla="*/ 1677510 w 2931724"/>
                <a:gd name="connsiteY4" fmla="*/ 1834549 h 4406054"/>
                <a:gd name="connsiteX5" fmla="*/ 2335972 w 2931724"/>
                <a:gd name="connsiteY5" fmla="*/ 0 h 4406054"/>
                <a:gd name="connsiteX6" fmla="*/ 0 w 2931724"/>
                <a:gd name="connsiteY6" fmla="*/ 2555825 h 440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724" h="4406054">
                  <a:moveTo>
                    <a:pt x="0" y="2555825"/>
                  </a:moveTo>
                  <a:lnTo>
                    <a:pt x="1301246" y="2571505"/>
                  </a:lnTo>
                  <a:lnTo>
                    <a:pt x="658462" y="4406054"/>
                  </a:lnTo>
                  <a:lnTo>
                    <a:pt x="2931724" y="1834549"/>
                  </a:lnTo>
                  <a:lnTo>
                    <a:pt x="1677510" y="1834549"/>
                  </a:lnTo>
                  <a:lnTo>
                    <a:pt x="2335972" y="0"/>
                  </a:lnTo>
                  <a:lnTo>
                    <a:pt x="0" y="255582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886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registration code</a:t>
            </a:r>
          </a:p>
          <a:p>
            <a:r>
              <a:rPr lang="en-US" dirty="0" smtClean="0"/>
              <a:t>requires 100 tasks</a:t>
            </a:r>
          </a:p>
          <a:p>
            <a:r>
              <a:rPr lang="en-US" dirty="0" smtClean="0"/>
              <a:t>prove worker status</a:t>
            </a:r>
          </a:p>
          <a:p>
            <a:r>
              <a:rPr lang="en-US" dirty="0" smtClean="0"/>
              <a:t>one voice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dynamo: registration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468221" y="684348"/>
            <a:ext cx="473170" cy="473170"/>
            <a:chOff x="1401385" y="2556041"/>
            <a:chExt cx="473170" cy="473170"/>
          </a:xfrm>
        </p:grpSpPr>
        <p:sp>
          <p:nvSpPr>
            <p:cNvPr id="10" name="Oval 9"/>
            <p:cNvSpPr/>
            <p:nvPr/>
          </p:nvSpPr>
          <p:spPr>
            <a:xfrm>
              <a:off x="1401385" y="2556041"/>
              <a:ext cx="473170" cy="473170"/>
            </a:xfrm>
            <a:prstGeom prst="ellipse">
              <a:avLst/>
            </a:prstGeom>
            <a:solidFill>
              <a:srgbClr val="FC00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438658" y="2556041"/>
              <a:ext cx="368954" cy="473170"/>
            </a:xfrm>
            <a:custGeom>
              <a:avLst/>
              <a:gdLst>
                <a:gd name="connsiteX0" fmla="*/ 0 w 2931724"/>
                <a:gd name="connsiteY0" fmla="*/ 2555825 h 4406054"/>
                <a:gd name="connsiteX1" fmla="*/ 1301246 w 2931724"/>
                <a:gd name="connsiteY1" fmla="*/ 2571505 h 4406054"/>
                <a:gd name="connsiteX2" fmla="*/ 658462 w 2931724"/>
                <a:gd name="connsiteY2" fmla="*/ 4406054 h 4406054"/>
                <a:gd name="connsiteX3" fmla="*/ 2931724 w 2931724"/>
                <a:gd name="connsiteY3" fmla="*/ 1834549 h 4406054"/>
                <a:gd name="connsiteX4" fmla="*/ 1677510 w 2931724"/>
                <a:gd name="connsiteY4" fmla="*/ 1834549 h 4406054"/>
                <a:gd name="connsiteX5" fmla="*/ 2335972 w 2931724"/>
                <a:gd name="connsiteY5" fmla="*/ 0 h 4406054"/>
                <a:gd name="connsiteX6" fmla="*/ 0 w 2931724"/>
                <a:gd name="connsiteY6" fmla="*/ 2555825 h 440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724" h="4406054">
                  <a:moveTo>
                    <a:pt x="0" y="2555825"/>
                  </a:moveTo>
                  <a:lnTo>
                    <a:pt x="1301246" y="2571505"/>
                  </a:lnTo>
                  <a:lnTo>
                    <a:pt x="658462" y="4406054"/>
                  </a:lnTo>
                  <a:lnTo>
                    <a:pt x="2931724" y="1834549"/>
                  </a:lnTo>
                  <a:lnTo>
                    <a:pt x="1677510" y="1834549"/>
                  </a:lnTo>
                  <a:lnTo>
                    <a:pt x="2335972" y="0"/>
                  </a:lnTo>
                  <a:lnTo>
                    <a:pt x="0" y="255582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6231"/>
          <a:stretch/>
        </p:blipFill>
        <p:spPr>
          <a:xfrm>
            <a:off x="4579132" y="1850873"/>
            <a:ext cx="3639816" cy="3654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Down Arrow 6"/>
          <p:cNvSpPr/>
          <p:nvPr/>
        </p:nvSpPr>
        <p:spPr>
          <a:xfrm rot="3035653">
            <a:off x="5849084" y="1491943"/>
            <a:ext cx="933816" cy="1568322"/>
          </a:xfrm>
          <a:prstGeom prst="downArrow">
            <a:avLst/>
          </a:prstGeom>
          <a:solidFill>
            <a:srgbClr val="17B5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3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anonymity</a:t>
            </a:r>
          </a:p>
          <a:p>
            <a:r>
              <a:rPr lang="en-US" dirty="0" smtClean="0"/>
              <a:t>new space for </a:t>
            </a:r>
            <a:br>
              <a:rPr lang="en-US" dirty="0" smtClean="0"/>
            </a:br>
            <a:r>
              <a:rPr lang="en-US" dirty="0" smtClean="0"/>
              <a:t>agreement</a:t>
            </a:r>
          </a:p>
          <a:p>
            <a:r>
              <a:rPr lang="en-US" dirty="0" smtClean="0"/>
              <a:t>randomly generated</a:t>
            </a:r>
            <a:br>
              <a:rPr lang="en-US" dirty="0" smtClean="0"/>
            </a:br>
            <a:r>
              <a:rPr lang="en-US" dirty="0" smtClean="0"/>
              <a:t>screen names:</a:t>
            </a:r>
          </a:p>
          <a:p>
            <a:pPr lvl="1"/>
            <a:r>
              <a:rPr lang="en-US" dirty="0" smtClean="0"/>
              <a:t>e.g. </a:t>
            </a:r>
            <a:r>
              <a:rPr lang="en-US" dirty="0" err="1" smtClean="0"/>
              <a:t>light_dragonfly</a:t>
            </a:r>
            <a:r>
              <a:rPr lang="en-US" dirty="0"/>
              <a:t>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excited_iguana</a:t>
            </a:r>
            <a:r>
              <a:rPr lang="en-US" dirty="0" smtClean="0"/>
              <a:t>, and</a:t>
            </a:r>
            <a:br>
              <a:rPr lang="en-US" dirty="0" smtClean="0"/>
            </a:br>
            <a:r>
              <a:rPr lang="en-US" dirty="0" err="1" smtClean="0"/>
              <a:t>dark_bird_of_paradise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dynamo: registration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468221" y="684348"/>
            <a:ext cx="473170" cy="473170"/>
            <a:chOff x="1401385" y="2556041"/>
            <a:chExt cx="473170" cy="473170"/>
          </a:xfrm>
        </p:grpSpPr>
        <p:sp>
          <p:nvSpPr>
            <p:cNvPr id="10" name="Oval 9"/>
            <p:cNvSpPr/>
            <p:nvPr/>
          </p:nvSpPr>
          <p:spPr>
            <a:xfrm>
              <a:off x="1401385" y="2556041"/>
              <a:ext cx="473170" cy="473170"/>
            </a:xfrm>
            <a:prstGeom prst="ellipse">
              <a:avLst/>
            </a:prstGeom>
            <a:solidFill>
              <a:srgbClr val="FC00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438658" y="2556041"/>
              <a:ext cx="368954" cy="473170"/>
            </a:xfrm>
            <a:custGeom>
              <a:avLst/>
              <a:gdLst>
                <a:gd name="connsiteX0" fmla="*/ 0 w 2931724"/>
                <a:gd name="connsiteY0" fmla="*/ 2555825 h 4406054"/>
                <a:gd name="connsiteX1" fmla="*/ 1301246 w 2931724"/>
                <a:gd name="connsiteY1" fmla="*/ 2571505 h 4406054"/>
                <a:gd name="connsiteX2" fmla="*/ 658462 w 2931724"/>
                <a:gd name="connsiteY2" fmla="*/ 4406054 h 4406054"/>
                <a:gd name="connsiteX3" fmla="*/ 2931724 w 2931724"/>
                <a:gd name="connsiteY3" fmla="*/ 1834549 h 4406054"/>
                <a:gd name="connsiteX4" fmla="*/ 1677510 w 2931724"/>
                <a:gd name="connsiteY4" fmla="*/ 1834549 h 4406054"/>
                <a:gd name="connsiteX5" fmla="*/ 2335972 w 2931724"/>
                <a:gd name="connsiteY5" fmla="*/ 0 h 4406054"/>
                <a:gd name="connsiteX6" fmla="*/ 0 w 2931724"/>
                <a:gd name="connsiteY6" fmla="*/ 2555825 h 440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724" h="4406054">
                  <a:moveTo>
                    <a:pt x="0" y="2555825"/>
                  </a:moveTo>
                  <a:lnTo>
                    <a:pt x="1301246" y="2571505"/>
                  </a:lnTo>
                  <a:lnTo>
                    <a:pt x="658462" y="4406054"/>
                  </a:lnTo>
                  <a:lnTo>
                    <a:pt x="2931724" y="1834549"/>
                  </a:lnTo>
                  <a:lnTo>
                    <a:pt x="1677510" y="1834549"/>
                  </a:lnTo>
                  <a:lnTo>
                    <a:pt x="2335972" y="0"/>
                  </a:lnTo>
                  <a:lnTo>
                    <a:pt x="0" y="255582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6231"/>
          <a:stretch/>
        </p:blipFill>
        <p:spPr>
          <a:xfrm>
            <a:off x="4579132" y="1850873"/>
            <a:ext cx="3639816" cy="3654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Down Arrow 6"/>
          <p:cNvSpPr/>
          <p:nvPr/>
        </p:nvSpPr>
        <p:spPr>
          <a:xfrm rot="3035653">
            <a:off x="5849086" y="2008829"/>
            <a:ext cx="933816" cy="1568322"/>
          </a:xfrm>
          <a:prstGeom prst="downArrow">
            <a:avLst/>
          </a:prstGeom>
          <a:solidFill>
            <a:srgbClr val="17B5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34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477" r="14703" b="5225"/>
          <a:stretch/>
        </p:blipFill>
        <p:spPr>
          <a:xfrm>
            <a:off x="0" y="14940"/>
            <a:ext cx="9144000" cy="6858001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305862" y="2892621"/>
            <a:ext cx="4491314" cy="1143000"/>
          </a:xfrm>
          <a:custGeom>
            <a:avLst/>
            <a:gdLst>
              <a:gd name="connsiteX0" fmla="*/ 0 w 3989295"/>
              <a:gd name="connsiteY0" fmla="*/ 7471 h 1143000"/>
              <a:gd name="connsiteX1" fmla="*/ 3989295 w 3989295"/>
              <a:gd name="connsiteY1" fmla="*/ 0 h 1143000"/>
              <a:gd name="connsiteX2" fmla="*/ 3989295 w 3989295"/>
              <a:gd name="connsiteY2" fmla="*/ 605118 h 1143000"/>
              <a:gd name="connsiteX3" fmla="*/ 1822824 w 3989295"/>
              <a:gd name="connsiteY3" fmla="*/ 597647 h 1143000"/>
              <a:gd name="connsiteX4" fmla="*/ 1822824 w 3989295"/>
              <a:gd name="connsiteY4" fmla="*/ 1143000 h 1143000"/>
              <a:gd name="connsiteX5" fmla="*/ 14942 w 3989295"/>
              <a:gd name="connsiteY5" fmla="*/ 1143000 h 1143000"/>
              <a:gd name="connsiteX6" fmla="*/ 0 w 3989295"/>
              <a:gd name="connsiteY6" fmla="*/ 7471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9295" h="1143000">
                <a:moveTo>
                  <a:pt x="0" y="7471"/>
                </a:moveTo>
                <a:lnTo>
                  <a:pt x="3989295" y="0"/>
                </a:lnTo>
                <a:lnTo>
                  <a:pt x="3989295" y="605118"/>
                </a:lnTo>
                <a:lnTo>
                  <a:pt x="1822824" y="597647"/>
                </a:lnTo>
                <a:lnTo>
                  <a:pt x="1822824" y="1143000"/>
                </a:lnTo>
                <a:lnTo>
                  <a:pt x="14942" y="1143000"/>
                </a:lnTo>
                <a:lnTo>
                  <a:pt x="0" y="7471"/>
                </a:lnTo>
                <a:close/>
              </a:path>
            </a:pathLst>
          </a:custGeom>
          <a:solidFill>
            <a:schemeClr val="bg1">
              <a:alpha val="6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9533" y="1138529"/>
            <a:ext cx="8047681" cy="4525963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 smtClean="0"/>
              <a:t>1. assemble a collective</a:t>
            </a:r>
          </a:p>
          <a:p>
            <a:pPr marL="0" indent="0">
              <a:buNone/>
            </a:pPr>
            <a:r>
              <a:rPr lang="en-US" dirty="0" smtClean="0"/>
              <a:t>2. mobilize</a:t>
            </a:r>
          </a:p>
        </p:txBody>
      </p:sp>
    </p:spTree>
    <p:extLst>
      <p:ext uri="{BB962C8B-B14F-4D97-AF65-F5344CB8AC3E}">
        <p14:creationId xmlns:p14="http://schemas.microsoft.com/office/powerpoint/2010/main" val="1760535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Guidelines for ethical research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dynamo: in action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781982" y="684348"/>
            <a:ext cx="473170" cy="473170"/>
            <a:chOff x="1401385" y="2556041"/>
            <a:chExt cx="473170" cy="473170"/>
          </a:xfrm>
        </p:grpSpPr>
        <p:sp>
          <p:nvSpPr>
            <p:cNvPr id="10" name="Oval 9"/>
            <p:cNvSpPr/>
            <p:nvPr/>
          </p:nvSpPr>
          <p:spPr>
            <a:xfrm>
              <a:off x="1401385" y="2556041"/>
              <a:ext cx="473170" cy="473170"/>
            </a:xfrm>
            <a:prstGeom prst="ellipse">
              <a:avLst/>
            </a:prstGeom>
            <a:solidFill>
              <a:srgbClr val="FC00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438658" y="2556041"/>
              <a:ext cx="368954" cy="473170"/>
            </a:xfrm>
            <a:custGeom>
              <a:avLst/>
              <a:gdLst>
                <a:gd name="connsiteX0" fmla="*/ 0 w 2931724"/>
                <a:gd name="connsiteY0" fmla="*/ 2555825 h 4406054"/>
                <a:gd name="connsiteX1" fmla="*/ 1301246 w 2931724"/>
                <a:gd name="connsiteY1" fmla="*/ 2571505 h 4406054"/>
                <a:gd name="connsiteX2" fmla="*/ 658462 w 2931724"/>
                <a:gd name="connsiteY2" fmla="*/ 4406054 h 4406054"/>
                <a:gd name="connsiteX3" fmla="*/ 2931724 w 2931724"/>
                <a:gd name="connsiteY3" fmla="*/ 1834549 h 4406054"/>
                <a:gd name="connsiteX4" fmla="*/ 1677510 w 2931724"/>
                <a:gd name="connsiteY4" fmla="*/ 1834549 h 4406054"/>
                <a:gd name="connsiteX5" fmla="*/ 2335972 w 2931724"/>
                <a:gd name="connsiteY5" fmla="*/ 0 h 4406054"/>
                <a:gd name="connsiteX6" fmla="*/ 0 w 2931724"/>
                <a:gd name="connsiteY6" fmla="*/ 2555825 h 440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724" h="4406054">
                  <a:moveTo>
                    <a:pt x="0" y="2555825"/>
                  </a:moveTo>
                  <a:lnTo>
                    <a:pt x="1301246" y="2571505"/>
                  </a:lnTo>
                  <a:lnTo>
                    <a:pt x="658462" y="4406054"/>
                  </a:lnTo>
                  <a:lnTo>
                    <a:pt x="2931724" y="1834549"/>
                  </a:lnTo>
                  <a:lnTo>
                    <a:pt x="1677510" y="1834549"/>
                  </a:lnTo>
                  <a:lnTo>
                    <a:pt x="2335972" y="0"/>
                  </a:lnTo>
                  <a:lnTo>
                    <a:pt x="0" y="255582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63216"/>
            <a:ext cx="8229600" cy="2394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847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055" y="379226"/>
            <a:ext cx="5514731" cy="920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597" t="13219" r="7125" b="6686"/>
          <a:stretch/>
        </p:blipFill>
        <p:spPr>
          <a:xfrm>
            <a:off x="1672960" y="2097064"/>
            <a:ext cx="5812569" cy="3157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" y="6127351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eutra Display-Medium"/>
                <a:cs typeface="Neutra Display-Medium"/>
              </a:rPr>
              <a:t>[</a:t>
            </a:r>
            <a:r>
              <a:rPr lang="en-US" dirty="0" err="1" smtClean="0">
                <a:latin typeface="Neutra Display-Medium"/>
                <a:cs typeface="Neutra Display-Medium"/>
              </a:rPr>
              <a:t>Irani</a:t>
            </a:r>
            <a:r>
              <a:rPr lang="en-US" dirty="0" smtClean="0">
                <a:latin typeface="Neutra Display-Medium"/>
                <a:cs typeface="Neutra Display-Medium"/>
              </a:rPr>
              <a:t> and </a:t>
            </a:r>
            <a:r>
              <a:rPr lang="en-US" dirty="0" err="1" smtClean="0">
                <a:latin typeface="Neutra Display-Medium"/>
                <a:cs typeface="Neutra Display-Medium"/>
              </a:rPr>
              <a:t>Silberman</a:t>
            </a:r>
            <a:r>
              <a:rPr lang="en-US" dirty="0" smtClean="0">
                <a:latin typeface="Neutra Display-Medium"/>
                <a:cs typeface="Neutra Display-Medium"/>
              </a:rPr>
              <a:t> 2013]</a:t>
            </a:r>
            <a:endParaRPr lang="en-US" dirty="0">
              <a:latin typeface="Neutra Display-Medium"/>
              <a:cs typeface="Neutra Display-Medium"/>
            </a:endParaRPr>
          </a:p>
        </p:txBody>
      </p:sp>
    </p:spTree>
    <p:extLst>
      <p:ext uri="{BB962C8B-B14F-4D97-AF65-F5344CB8AC3E}">
        <p14:creationId xmlns:p14="http://schemas.microsoft.com/office/powerpoint/2010/main" val="350938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9848" b="1515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85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Turkopticon</a:t>
            </a:r>
            <a:r>
              <a:rPr lang="en-US" dirty="0" smtClean="0"/>
              <a:t> abused by researcher</a:t>
            </a:r>
          </a:p>
          <a:p>
            <a:r>
              <a:rPr lang="en-US" dirty="0" smtClean="0"/>
              <a:t>researchers lack exposure to Turkers’ issues and vulnerabilities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59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publicly available ethical guidelines:</a:t>
            </a:r>
          </a:p>
          <a:p>
            <a:pPr lvl="1"/>
            <a:r>
              <a:rPr lang="en-US" dirty="0" smtClean="0"/>
              <a:t>guide ethical behavior</a:t>
            </a:r>
          </a:p>
          <a:p>
            <a:pPr lvl="1"/>
            <a:r>
              <a:rPr lang="en-US" dirty="0" smtClean="0"/>
              <a:t>back Turker claims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0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from wanting ethical guidelines to creating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0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charset="2"/>
              <a:buChar char="v"/>
            </a:pPr>
            <a:r>
              <a:rPr lang="en-US" dirty="0" smtClean="0"/>
              <a:t>idea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18" y="2776748"/>
            <a:ext cx="8679899" cy="1299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865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Neutra Text TF-Book"/>
                <a:ea typeface="Zapf Dingbats"/>
                <a:cs typeface="Neutra Text TF-Book"/>
                <a:sym typeface="Zapf Dingbats"/>
              </a:rPr>
              <a:t>✔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Neutra Text TF-Book"/>
                <a:ea typeface="Zapf Dingbats"/>
                <a:cs typeface="Neutra Text TF-Book"/>
                <a:sym typeface="Zapf Dingbats"/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vote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1059" y="53638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60" t="5824" r="88795" b="24918"/>
          <a:stretch/>
        </p:blipFill>
        <p:spPr>
          <a:xfrm>
            <a:off x="3232954" y="4233135"/>
            <a:ext cx="2257935" cy="2257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87580" y="4669274"/>
            <a:ext cx="564484" cy="523220"/>
          </a:xfrm>
          <a:prstGeom prst="rect">
            <a:avLst/>
          </a:prstGeom>
          <a:solidFill>
            <a:srgbClr val="399FE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28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2706957" y="3672892"/>
            <a:ext cx="3348417" cy="3339042"/>
          </a:xfrm>
          <a:prstGeom prst="donut">
            <a:avLst>
              <a:gd name="adj" fmla="val 1888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18" y="2776748"/>
            <a:ext cx="8679899" cy="1299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060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25 </a:t>
            </a:r>
            <a:r>
              <a:rPr lang="en-US" dirty="0" err="1" smtClean="0"/>
              <a:t>upvotes</a:t>
            </a:r>
            <a:r>
              <a:rPr lang="en-US" dirty="0" smtClean="0"/>
              <a:t> &amp; more </a:t>
            </a:r>
            <a:r>
              <a:rPr lang="en-US" dirty="0" err="1" smtClean="0"/>
              <a:t>upvotes</a:t>
            </a:r>
            <a:r>
              <a:rPr lang="en-US" dirty="0" smtClean="0"/>
              <a:t> than </a:t>
            </a:r>
            <a:r>
              <a:rPr lang="en-US" dirty="0" err="1" smtClean="0"/>
              <a:t>downvotes</a:t>
            </a:r>
            <a:endParaRPr lang="en-US" dirty="0" smtClean="0"/>
          </a:p>
          <a:p>
            <a:r>
              <a:rPr lang="en-US" dirty="0" smtClean="0"/>
              <a:t>discuss, take action, track progress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97824"/>
            <a:ext cx="8229600" cy="1870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762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 smtClean="0"/>
              <a:t>guidelines.wearedynamo.org</a:t>
            </a:r>
            <a:endParaRPr lang="en-US" dirty="0" smtClean="0"/>
          </a:p>
          <a:p>
            <a:r>
              <a:rPr lang="en-US" dirty="0" smtClean="0"/>
              <a:t>published on September 7</a:t>
            </a:r>
            <a:r>
              <a:rPr lang="en-US" baseline="30000" dirty="0" smtClean="0"/>
              <a:t>th</a:t>
            </a:r>
            <a:r>
              <a:rPr lang="en-US" dirty="0" smtClean="0"/>
              <a:t> (Labor day)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89262"/>
            <a:ext cx="8229600" cy="2394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239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 smtClean="0"/>
              <a:t>guidelines.wearedynamo.org</a:t>
            </a:r>
            <a:endParaRPr lang="en-US" dirty="0" smtClean="0"/>
          </a:p>
          <a:p>
            <a:r>
              <a:rPr lang="en-US" dirty="0" smtClean="0"/>
              <a:t>23 page write-up</a:t>
            </a:r>
          </a:p>
          <a:p>
            <a:r>
              <a:rPr lang="en-US" dirty="0" smtClean="0"/>
              <a:t>accessed 43’000 times</a:t>
            </a:r>
          </a:p>
          <a:p>
            <a:r>
              <a:rPr lang="en-US" dirty="0" smtClean="0"/>
              <a:t>fair payment, Turker privacy, etc.</a:t>
            </a:r>
          </a:p>
        </p:txBody>
      </p:sp>
    </p:spTree>
    <p:extLst>
      <p:ext uri="{BB962C8B-B14F-4D97-AF65-F5344CB8AC3E}">
        <p14:creationId xmlns:p14="http://schemas.microsoft.com/office/powerpoint/2010/main" val="6308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guidelines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 from researchers</a:t>
            </a:r>
          </a:p>
          <a:p>
            <a:r>
              <a:rPr lang="en-US" dirty="0" smtClean="0"/>
              <a:t>159 Turkers and 55 academic requesters</a:t>
            </a:r>
          </a:p>
          <a:p>
            <a:r>
              <a:rPr lang="en-US" dirty="0" err="1" smtClean="0"/>
              <a:t>info@wearedynamo.org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03" y="3548062"/>
            <a:ext cx="7759700" cy="2324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88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guidelines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37553"/>
            <a:ext cx="8229600" cy="4722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Down Arrow 4"/>
          <p:cNvSpPr/>
          <p:nvPr/>
        </p:nvSpPr>
        <p:spPr>
          <a:xfrm rot="3035653">
            <a:off x="6491554" y="2224061"/>
            <a:ext cx="933816" cy="1568322"/>
          </a:xfrm>
          <a:prstGeom prst="downArrow">
            <a:avLst/>
          </a:prstGeom>
          <a:solidFill>
            <a:srgbClr val="17B5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05321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Success cases: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231" y="2116788"/>
            <a:ext cx="2321938" cy="266558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5095971"/>
            <a:ext cx="8229600" cy="1066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Exception, rather than the norm.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633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letter writing campaign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30 public letters at: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wearedynamo.org</a:t>
            </a:r>
            <a:r>
              <a:rPr lang="en-US" dirty="0" smtClean="0"/>
              <a:t>/</a:t>
            </a:r>
            <a:r>
              <a:rPr lang="en-US" dirty="0" err="1" smtClean="0"/>
              <a:t>dearjeffbezos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09980"/>
            <a:ext cx="3475131" cy="2662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528" y="3210261"/>
            <a:ext cx="4503271" cy="1317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528" y="4918656"/>
            <a:ext cx="4503271" cy="953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722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letter writing campaign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30 public letters at: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wearedynamo.org</a:t>
            </a:r>
            <a:r>
              <a:rPr lang="en-US" dirty="0" smtClean="0"/>
              <a:t>/</a:t>
            </a:r>
            <a:r>
              <a:rPr lang="en-US" dirty="0" err="1" smtClean="0"/>
              <a:t>dearjeffbezos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09980"/>
            <a:ext cx="3475131" cy="2662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528" y="3210261"/>
            <a:ext cx="4503271" cy="1317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528" y="4918656"/>
            <a:ext cx="4503271" cy="953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465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058" b="255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447040" y="1595120"/>
            <a:ext cx="7843520" cy="1178560"/>
          </a:xfrm>
          <a:custGeom>
            <a:avLst/>
            <a:gdLst>
              <a:gd name="connsiteX0" fmla="*/ 0 w 7833360"/>
              <a:gd name="connsiteY0" fmla="*/ 0 h 1219200"/>
              <a:gd name="connsiteX1" fmla="*/ 7823200 w 7833360"/>
              <a:gd name="connsiteY1" fmla="*/ 0 h 1219200"/>
              <a:gd name="connsiteX2" fmla="*/ 7833360 w 7833360"/>
              <a:gd name="connsiteY2" fmla="*/ 619760 h 1219200"/>
              <a:gd name="connsiteX3" fmla="*/ 4185920 w 7833360"/>
              <a:gd name="connsiteY3" fmla="*/ 640080 h 1219200"/>
              <a:gd name="connsiteX4" fmla="*/ 4175760 w 7833360"/>
              <a:gd name="connsiteY4" fmla="*/ 1178560 h 1219200"/>
              <a:gd name="connsiteX5" fmla="*/ 30480 w 7833360"/>
              <a:gd name="connsiteY5" fmla="*/ 1219200 h 1219200"/>
              <a:gd name="connsiteX6" fmla="*/ 0 w 7833360"/>
              <a:gd name="connsiteY6" fmla="*/ 0 h 1219200"/>
              <a:gd name="connsiteX0" fmla="*/ 20320 w 7853680"/>
              <a:gd name="connsiteY0" fmla="*/ 0 h 1219200"/>
              <a:gd name="connsiteX1" fmla="*/ 7843520 w 7853680"/>
              <a:gd name="connsiteY1" fmla="*/ 0 h 1219200"/>
              <a:gd name="connsiteX2" fmla="*/ 7853680 w 7853680"/>
              <a:gd name="connsiteY2" fmla="*/ 619760 h 1219200"/>
              <a:gd name="connsiteX3" fmla="*/ 4206240 w 7853680"/>
              <a:gd name="connsiteY3" fmla="*/ 640080 h 1219200"/>
              <a:gd name="connsiteX4" fmla="*/ 4196080 w 7853680"/>
              <a:gd name="connsiteY4" fmla="*/ 1178560 h 1219200"/>
              <a:gd name="connsiteX5" fmla="*/ 0 w 7853680"/>
              <a:gd name="connsiteY5" fmla="*/ 1219200 h 1219200"/>
              <a:gd name="connsiteX6" fmla="*/ 20320 w 7853680"/>
              <a:gd name="connsiteY6" fmla="*/ 0 h 1219200"/>
              <a:gd name="connsiteX0" fmla="*/ 20320 w 7853680"/>
              <a:gd name="connsiteY0" fmla="*/ 0 h 1178560"/>
              <a:gd name="connsiteX1" fmla="*/ 7843520 w 7853680"/>
              <a:gd name="connsiteY1" fmla="*/ 0 h 1178560"/>
              <a:gd name="connsiteX2" fmla="*/ 7853680 w 7853680"/>
              <a:gd name="connsiteY2" fmla="*/ 619760 h 1178560"/>
              <a:gd name="connsiteX3" fmla="*/ 4206240 w 7853680"/>
              <a:gd name="connsiteY3" fmla="*/ 640080 h 1178560"/>
              <a:gd name="connsiteX4" fmla="*/ 4196080 w 7853680"/>
              <a:gd name="connsiteY4" fmla="*/ 1178560 h 1178560"/>
              <a:gd name="connsiteX5" fmla="*/ 0 w 7853680"/>
              <a:gd name="connsiteY5" fmla="*/ 1168400 h 1178560"/>
              <a:gd name="connsiteX6" fmla="*/ 20320 w 7853680"/>
              <a:gd name="connsiteY6" fmla="*/ 0 h 1178560"/>
              <a:gd name="connsiteX0" fmla="*/ 0 w 7833360"/>
              <a:gd name="connsiteY0" fmla="*/ 0 h 1178560"/>
              <a:gd name="connsiteX1" fmla="*/ 7823200 w 7833360"/>
              <a:gd name="connsiteY1" fmla="*/ 0 h 1178560"/>
              <a:gd name="connsiteX2" fmla="*/ 7833360 w 7833360"/>
              <a:gd name="connsiteY2" fmla="*/ 619760 h 1178560"/>
              <a:gd name="connsiteX3" fmla="*/ 4185920 w 7833360"/>
              <a:gd name="connsiteY3" fmla="*/ 640080 h 1178560"/>
              <a:gd name="connsiteX4" fmla="*/ 4175760 w 7833360"/>
              <a:gd name="connsiteY4" fmla="*/ 1178560 h 1178560"/>
              <a:gd name="connsiteX5" fmla="*/ 20320 w 7833360"/>
              <a:gd name="connsiteY5" fmla="*/ 1168400 h 1178560"/>
              <a:gd name="connsiteX6" fmla="*/ 0 w 7833360"/>
              <a:gd name="connsiteY6" fmla="*/ 0 h 1178560"/>
              <a:gd name="connsiteX0" fmla="*/ 20320 w 7853680"/>
              <a:gd name="connsiteY0" fmla="*/ 0 h 1178560"/>
              <a:gd name="connsiteX1" fmla="*/ 7843520 w 7853680"/>
              <a:gd name="connsiteY1" fmla="*/ 0 h 1178560"/>
              <a:gd name="connsiteX2" fmla="*/ 7853680 w 7853680"/>
              <a:gd name="connsiteY2" fmla="*/ 619760 h 1178560"/>
              <a:gd name="connsiteX3" fmla="*/ 4206240 w 7853680"/>
              <a:gd name="connsiteY3" fmla="*/ 640080 h 1178560"/>
              <a:gd name="connsiteX4" fmla="*/ 4196080 w 7853680"/>
              <a:gd name="connsiteY4" fmla="*/ 1178560 h 1178560"/>
              <a:gd name="connsiteX5" fmla="*/ 0 w 7853680"/>
              <a:gd name="connsiteY5" fmla="*/ 1168400 h 1178560"/>
              <a:gd name="connsiteX6" fmla="*/ 20320 w 7853680"/>
              <a:gd name="connsiteY6" fmla="*/ 0 h 1178560"/>
              <a:gd name="connsiteX0" fmla="*/ 10160 w 7843520"/>
              <a:gd name="connsiteY0" fmla="*/ 0 h 1178560"/>
              <a:gd name="connsiteX1" fmla="*/ 7833360 w 7843520"/>
              <a:gd name="connsiteY1" fmla="*/ 0 h 1178560"/>
              <a:gd name="connsiteX2" fmla="*/ 7843520 w 7843520"/>
              <a:gd name="connsiteY2" fmla="*/ 619760 h 1178560"/>
              <a:gd name="connsiteX3" fmla="*/ 4196080 w 7843520"/>
              <a:gd name="connsiteY3" fmla="*/ 640080 h 1178560"/>
              <a:gd name="connsiteX4" fmla="*/ 4185920 w 7843520"/>
              <a:gd name="connsiteY4" fmla="*/ 1178560 h 1178560"/>
              <a:gd name="connsiteX5" fmla="*/ 0 w 7843520"/>
              <a:gd name="connsiteY5" fmla="*/ 1168400 h 1178560"/>
              <a:gd name="connsiteX6" fmla="*/ 10160 w 7843520"/>
              <a:gd name="connsiteY6" fmla="*/ 0 h 11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43520" h="1178560">
                <a:moveTo>
                  <a:pt x="10160" y="0"/>
                </a:moveTo>
                <a:lnTo>
                  <a:pt x="7833360" y="0"/>
                </a:lnTo>
                <a:lnTo>
                  <a:pt x="7843520" y="619760"/>
                </a:lnTo>
                <a:lnTo>
                  <a:pt x="4196080" y="640080"/>
                </a:lnTo>
                <a:lnTo>
                  <a:pt x="4185920" y="1178560"/>
                </a:lnTo>
                <a:lnTo>
                  <a:pt x="0" y="1168400"/>
                </a:lnTo>
                <a:cubicBezTo>
                  <a:pt x="3387" y="778933"/>
                  <a:pt x="6773" y="389467"/>
                  <a:pt x="10160" y="0"/>
                </a:cubicBezTo>
                <a:close/>
              </a:path>
            </a:pathLst>
          </a:custGeom>
          <a:solidFill>
            <a:srgbClr val="FFFFFF">
              <a:alpha val="5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While both these campaigns were successful, they both almost failed.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47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404" y="1"/>
            <a:ext cx="6835396" cy="6858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challenges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dynamo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/>
              <a:t>stalling &amp; friction</a:t>
            </a:r>
            <a:br>
              <a:rPr lang="en-US" dirty="0" smtClean="0"/>
            </a:br>
            <a:r>
              <a:rPr lang="en-US" dirty="0" smtClean="0">
                <a:solidFill>
                  <a:srgbClr val="7F7F7F"/>
                </a:solidFill>
              </a:rPr>
              <a:t>labor of action</a:t>
            </a:r>
            <a:br>
              <a:rPr lang="en-US" dirty="0" smtClean="0">
                <a:solidFill>
                  <a:srgbClr val="7F7F7F"/>
                </a:solidFill>
              </a:rPr>
            </a:b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401385" y="1908573"/>
            <a:ext cx="473170" cy="47317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401385" y="2556041"/>
            <a:ext cx="473170" cy="47317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401385" y="3236354"/>
            <a:ext cx="473170" cy="473170"/>
          </a:xfrm>
          <a:prstGeom prst="ellipse">
            <a:avLst/>
          </a:prstGeom>
          <a:solidFill>
            <a:srgbClr val="FEC6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01385" y="3923747"/>
            <a:ext cx="473170" cy="47317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438658" y="2556041"/>
            <a:ext cx="368954" cy="473170"/>
          </a:xfrm>
          <a:custGeom>
            <a:avLst/>
            <a:gdLst>
              <a:gd name="connsiteX0" fmla="*/ 0 w 2931724"/>
              <a:gd name="connsiteY0" fmla="*/ 2555825 h 4406054"/>
              <a:gd name="connsiteX1" fmla="*/ 1301246 w 2931724"/>
              <a:gd name="connsiteY1" fmla="*/ 2571505 h 4406054"/>
              <a:gd name="connsiteX2" fmla="*/ 658462 w 2931724"/>
              <a:gd name="connsiteY2" fmla="*/ 4406054 h 4406054"/>
              <a:gd name="connsiteX3" fmla="*/ 2931724 w 2931724"/>
              <a:gd name="connsiteY3" fmla="*/ 1834549 h 4406054"/>
              <a:gd name="connsiteX4" fmla="*/ 1677510 w 2931724"/>
              <a:gd name="connsiteY4" fmla="*/ 1834549 h 4406054"/>
              <a:gd name="connsiteX5" fmla="*/ 2335972 w 2931724"/>
              <a:gd name="connsiteY5" fmla="*/ 0 h 4406054"/>
              <a:gd name="connsiteX6" fmla="*/ 0 w 2931724"/>
              <a:gd name="connsiteY6" fmla="*/ 2555825 h 440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1724" h="4406054">
                <a:moveTo>
                  <a:pt x="0" y="2555825"/>
                </a:moveTo>
                <a:lnTo>
                  <a:pt x="1301246" y="2571505"/>
                </a:lnTo>
                <a:lnTo>
                  <a:pt x="658462" y="4406054"/>
                </a:lnTo>
                <a:lnTo>
                  <a:pt x="2931724" y="1834549"/>
                </a:lnTo>
                <a:lnTo>
                  <a:pt x="1677510" y="1834549"/>
                </a:lnTo>
                <a:lnTo>
                  <a:pt x="2335972" y="0"/>
                </a:lnTo>
                <a:lnTo>
                  <a:pt x="0" y="25558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98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12640"/>
            <a:ext cx="8229600" cy="151352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loosing momentum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28563" y="1600200"/>
            <a:ext cx="2495176" cy="2495176"/>
            <a:chOff x="1240118" y="1600200"/>
            <a:chExt cx="2495176" cy="2495176"/>
          </a:xfrm>
        </p:grpSpPr>
        <p:sp>
          <p:nvSpPr>
            <p:cNvPr id="10" name="Oval 9"/>
            <p:cNvSpPr/>
            <p:nvPr/>
          </p:nvSpPr>
          <p:spPr>
            <a:xfrm>
              <a:off x="1240118" y="1600200"/>
              <a:ext cx="2495176" cy="2495176"/>
            </a:xfrm>
            <a:prstGeom prst="ellipse">
              <a:avLst/>
            </a:prstGeom>
            <a:solidFill>
              <a:srgbClr val="1397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8082" y1="49160" x2="28082" y2="49160"/>
                          <a14:foregroundMark x1="68836" y1="70588" x2="68836" y2="705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2223" y="1990148"/>
              <a:ext cx="2009422" cy="1637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611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stalling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 letter writing campaign stalled</a:t>
            </a:r>
          </a:p>
          <a:p>
            <a:endParaRPr lang="en-US" dirty="0"/>
          </a:p>
          <a:p>
            <a:pPr marL="0" indent="0" algn="just">
              <a:buNone/>
            </a:pPr>
            <a:r>
              <a:rPr lang="en-US" sz="2800" i="1" dirty="0"/>
              <a:t>“So, it seems no one is interested […]. [A Turker] just says we're doing it wrong, but won't say how to do it right, and no one else has input.” </a:t>
            </a:r>
            <a:br>
              <a:rPr lang="en-US" sz="2800" i="1" dirty="0"/>
            </a:br>
            <a:r>
              <a:rPr lang="en-US" sz="2800" i="1" dirty="0"/>
              <a:t>– A Turker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96445" y="444748"/>
            <a:ext cx="856628" cy="856628"/>
            <a:chOff x="1240118" y="1600200"/>
            <a:chExt cx="2495176" cy="2495176"/>
          </a:xfrm>
        </p:grpSpPr>
        <p:sp>
          <p:nvSpPr>
            <p:cNvPr id="12" name="Oval 11"/>
            <p:cNvSpPr/>
            <p:nvPr/>
          </p:nvSpPr>
          <p:spPr>
            <a:xfrm>
              <a:off x="1240118" y="1600200"/>
              <a:ext cx="2495176" cy="2495176"/>
            </a:xfrm>
            <a:prstGeom prst="ellipse">
              <a:avLst/>
            </a:prstGeom>
            <a:solidFill>
              <a:srgbClr val="1397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8082" y1="49160" x2="28082" y2="49160"/>
                          <a14:foregroundMark x1="68836" y1="70588" x2="68836" y2="705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2223" y="1990148"/>
              <a:ext cx="2009422" cy="1637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2515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stalling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 letter writing campaign stalled</a:t>
            </a:r>
          </a:p>
          <a:p>
            <a:endParaRPr lang="en-US" dirty="0"/>
          </a:p>
          <a:p>
            <a:pPr marL="0" indent="0" algn="just">
              <a:buNone/>
            </a:pPr>
            <a:r>
              <a:rPr lang="en-US" sz="2800" i="1" dirty="0"/>
              <a:t>“So, it seems no one is interested […]. [A Turker] just says we're doing it wrong, but won't say how to do it right, and no one else has input.” </a:t>
            </a:r>
            <a:br>
              <a:rPr lang="en-US" sz="2800" i="1" dirty="0"/>
            </a:br>
            <a:r>
              <a:rPr lang="en-US" sz="2800" i="1" dirty="0"/>
              <a:t>– A Turker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96445" y="444748"/>
            <a:ext cx="856628" cy="856628"/>
            <a:chOff x="1240118" y="1600200"/>
            <a:chExt cx="2495176" cy="2495176"/>
          </a:xfrm>
        </p:grpSpPr>
        <p:sp>
          <p:nvSpPr>
            <p:cNvPr id="12" name="Oval 11"/>
            <p:cNvSpPr/>
            <p:nvPr/>
          </p:nvSpPr>
          <p:spPr>
            <a:xfrm>
              <a:off x="1240118" y="1600200"/>
              <a:ext cx="2495176" cy="2495176"/>
            </a:xfrm>
            <a:prstGeom prst="ellipse">
              <a:avLst/>
            </a:prstGeom>
            <a:solidFill>
              <a:srgbClr val="1397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8082" y1="49160" x2="28082" y2="49160"/>
                          <a14:foregroundMark x1="68836" y1="70588" x2="68836" y2="705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2223" y="1990148"/>
              <a:ext cx="2009422" cy="1637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054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12640"/>
            <a:ext cx="8229600" cy="151352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active criticism with negative emotion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62156" y="1600200"/>
            <a:ext cx="2495176" cy="2495176"/>
            <a:chOff x="5333998" y="1600200"/>
            <a:chExt cx="2495176" cy="2495176"/>
          </a:xfrm>
        </p:grpSpPr>
        <p:sp>
          <p:nvSpPr>
            <p:cNvPr id="13" name="Oval 12"/>
            <p:cNvSpPr/>
            <p:nvPr/>
          </p:nvSpPr>
          <p:spPr>
            <a:xfrm>
              <a:off x="5333998" y="1600200"/>
              <a:ext cx="2495176" cy="2495176"/>
            </a:xfrm>
            <a:prstGeom prst="ellipse">
              <a:avLst/>
            </a:prstGeom>
            <a:solidFill>
              <a:srgbClr val="FC00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28" b="99645" l="9225" r="8966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57332" y="1891371"/>
              <a:ext cx="1728611" cy="179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312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 disappointment over one paragraph of the guidelines</a:t>
            </a:r>
          </a:p>
          <a:p>
            <a:endParaRPr lang="en-US" dirty="0"/>
          </a:p>
          <a:p>
            <a:pPr marL="0" indent="0" algn="just">
              <a:buNone/>
            </a:pPr>
            <a:r>
              <a:rPr lang="en-US" sz="2800" i="1" dirty="0" smtClean="0">
                <a:latin typeface="Neutra Text TF-Book"/>
                <a:cs typeface="Neutra Text TF-Book"/>
              </a:rPr>
              <a:t>“I’m </a:t>
            </a:r>
            <a:r>
              <a:rPr lang="en-US" sz="2800" i="1" dirty="0">
                <a:latin typeface="Neutra Text TF-Book"/>
                <a:cs typeface="Neutra Text TF-Book"/>
              </a:rPr>
              <a:t>sorry to see the core document get excessively mired in technical detail in what purports to be a </a:t>
            </a:r>
            <a:r>
              <a:rPr lang="en-US" sz="2800" i="1" dirty="0" smtClean="0">
                <a:latin typeface="Neutra Text TF-Book"/>
                <a:cs typeface="Neutra Text TF-Book"/>
              </a:rPr>
              <a:t>high-level </a:t>
            </a:r>
            <a:r>
              <a:rPr lang="en-US" sz="2800" i="1" dirty="0">
                <a:latin typeface="Neutra Text TF-Book"/>
                <a:cs typeface="Neutra Text TF-Book"/>
              </a:rPr>
              <a:t>document on ethics” </a:t>
            </a:r>
            <a:br>
              <a:rPr lang="en-US" sz="2800" i="1" dirty="0">
                <a:latin typeface="Neutra Text TF-Book"/>
                <a:cs typeface="Neutra Text TF-Book"/>
              </a:rPr>
            </a:br>
            <a:r>
              <a:rPr lang="en-US" sz="2800" i="1" dirty="0">
                <a:latin typeface="Neutra Text TF-Book"/>
                <a:cs typeface="Neutra Text TF-Book"/>
              </a:rPr>
              <a:t>– A Turker</a:t>
            </a:r>
            <a:endParaRPr lang="en-US" sz="2800" i="1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2608452" y="458859"/>
            <a:ext cx="822652" cy="822652"/>
            <a:chOff x="5333998" y="1600200"/>
            <a:chExt cx="2495176" cy="2495176"/>
          </a:xfrm>
        </p:grpSpPr>
        <p:sp>
          <p:nvSpPr>
            <p:cNvPr id="11" name="Oval 10"/>
            <p:cNvSpPr/>
            <p:nvPr/>
          </p:nvSpPr>
          <p:spPr>
            <a:xfrm>
              <a:off x="5333998" y="1600200"/>
              <a:ext cx="2495176" cy="2495176"/>
            </a:xfrm>
            <a:prstGeom prst="ellipse">
              <a:avLst/>
            </a:prstGeom>
            <a:solidFill>
              <a:srgbClr val="FC00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28" b="99645" l="9225" r="8966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57332" y="1891371"/>
              <a:ext cx="1728611" cy="179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2734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Reflect arguments and suggest ways of addressing them.</a:t>
            </a:r>
          </a:p>
          <a:p>
            <a:r>
              <a:rPr lang="en-US" dirty="0" smtClean="0"/>
              <a:t>Turn friction into constructive criticism instead of flames.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6660" y="3121275"/>
            <a:ext cx="574039" cy="57403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08452" y="458859"/>
            <a:ext cx="822652" cy="822652"/>
            <a:chOff x="5333998" y="1600200"/>
            <a:chExt cx="2495176" cy="2495176"/>
          </a:xfrm>
        </p:grpSpPr>
        <p:sp>
          <p:nvSpPr>
            <p:cNvPr id="12" name="Oval 11"/>
            <p:cNvSpPr/>
            <p:nvPr/>
          </p:nvSpPr>
          <p:spPr>
            <a:xfrm>
              <a:off x="5333998" y="1600200"/>
              <a:ext cx="2495176" cy="2495176"/>
            </a:xfrm>
            <a:prstGeom prst="ellipse">
              <a:avLst/>
            </a:prstGeom>
            <a:solidFill>
              <a:srgbClr val="FC00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28" b="99645" l="9225" r="8966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57332" y="1891371"/>
              <a:ext cx="1728611" cy="179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9575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223" y="2755038"/>
            <a:ext cx="3529893" cy="352989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2053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decentralized characteristics 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</a:t>
            </a:r>
            <a:r>
              <a:rPr lang="en-US" dirty="0" smtClean="0"/>
              <a:t>easy </a:t>
            </a:r>
            <a:r>
              <a:rPr lang="en-US" dirty="0"/>
              <a:t>to </a:t>
            </a:r>
            <a:r>
              <a:rPr lang="en-US" dirty="0" smtClean="0"/>
              <a:t>gather</a:t>
            </a:r>
          </a:p>
          <a:p>
            <a:pPr marL="0" indent="0">
              <a:buNone/>
            </a:pPr>
            <a:r>
              <a:rPr lang="en-US" dirty="0" smtClean="0"/>
              <a:t>make </a:t>
            </a:r>
            <a:r>
              <a:rPr lang="en-US" dirty="0"/>
              <a:t>it easy to disperse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7" name="Oval Callout 6"/>
          <p:cNvSpPr/>
          <p:nvPr/>
        </p:nvSpPr>
        <p:spPr>
          <a:xfrm rot="1925544">
            <a:off x="6610992" y="2763907"/>
            <a:ext cx="1889078" cy="1779026"/>
          </a:xfrm>
          <a:prstGeom prst="wedgeEllipseCallout">
            <a:avLst/>
          </a:prstGeom>
          <a:solidFill>
            <a:srgbClr val="1397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/>
          <p:cNvSpPr/>
          <p:nvPr/>
        </p:nvSpPr>
        <p:spPr>
          <a:xfrm rot="16200000">
            <a:off x="927410" y="4230444"/>
            <a:ext cx="1889078" cy="1779026"/>
          </a:xfrm>
          <a:prstGeom prst="wedgeEllipseCallout">
            <a:avLst/>
          </a:prstGeom>
          <a:solidFill>
            <a:srgbClr val="FEC6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12917" y="2649758"/>
            <a:ext cx="1126015" cy="2259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9673" y="3890181"/>
            <a:ext cx="2384549" cy="2394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64221" y="4908830"/>
            <a:ext cx="2274711" cy="11973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64221" y="2755038"/>
            <a:ext cx="1210584" cy="10920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489629" y="1958660"/>
            <a:ext cx="55972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70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twin pitfalls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2608" y="4415118"/>
            <a:ext cx="3360270" cy="2981045"/>
          </a:xfrm>
          <a:noFill/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Stalling: losing momentum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989413" y="4415118"/>
            <a:ext cx="336027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dirty="0" smtClean="0"/>
              <a:t>Friction: critiques and disagreements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33333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29" b="89735" l="10000" r="9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1955" t="4305" r="20311" b="9072"/>
          <a:stretch/>
        </p:blipFill>
        <p:spPr>
          <a:xfrm rot="16200000">
            <a:off x="4116503" y="1375211"/>
            <a:ext cx="695539" cy="14579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33333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29" b="89735" l="10000" r="90000"/>
                    </a14:imgEffect>
                  </a14:imgLayer>
                </a14:imgProps>
              </a:ext>
            </a:extLst>
          </a:blip>
          <a:srcRect l="51955" t="4305" r="20311" b="9072"/>
          <a:stretch/>
        </p:blipFill>
        <p:spPr>
          <a:xfrm rot="5400000">
            <a:off x="4178316" y="2962323"/>
            <a:ext cx="695539" cy="145795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32608" y="1600200"/>
            <a:ext cx="2495176" cy="2495176"/>
            <a:chOff x="1240118" y="1600200"/>
            <a:chExt cx="2495176" cy="2495176"/>
          </a:xfrm>
        </p:grpSpPr>
        <p:sp>
          <p:nvSpPr>
            <p:cNvPr id="25" name="Oval 24"/>
            <p:cNvSpPr/>
            <p:nvPr/>
          </p:nvSpPr>
          <p:spPr>
            <a:xfrm>
              <a:off x="1240118" y="1600200"/>
              <a:ext cx="2495176" cy="2495176"/>
            </a:xfrm>
            <a:prstGeom prst="ellipse">
              <a:avLst/>
            </a:prstGeom>
            <a:solidFill>
              <a:srgbClr val="1397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8082" y1="49160" x2="28082" y2="49160"/>
                          <a14:foregroundMark x1="68836" y1="70588" x2="68836" y2="705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2223" y="1990148"/>
              <a:ext cx="2009422" cy="1637817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587998" y="1600200"/>
            <a:ext cx="2495176" cy="2495176"/>
            <a:chOff x="5333998" y="1600200"/>
            <a:chExt cx="2495176" cy="2495176"/>
          </a:xfrm>
        </p:grpSpPr>
        <p:sp>
          <p:nvSpPr>
            <p:cNvPr id="28" name="Oval 27"/>
            <p:cNvSpPr/>
            <p:nvPr/>
          </p:nvSpPr>
          <p:spPr>
            <a:xfrm>
              <a:off x="5333998" y="1600200"/>
              <a:ext cx="2495176" cy="2495176"/>
            </a:xfrm>
            <a:prstGeom prst="ellipse">
              <a:avLst/>
            </a:prstGeom>
            <a:solidFill>
              <a:srgbClr val="FC00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28" b="99645" l="9225" r="8966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57332" y="1891371"/>
              <a:ext cx="1728611" cy="1798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10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twin pitfalls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2608" y="4415118"/>
            <a:ext cx="3360270" cy="2981045"/>
          </a:xfrm>
          <a:noFill/>
        </p:spPr>
        <p:txBody>
          <a:bodyPr/>
          <a:lstStyle/>
          <a:p>
            <a:pPr marL="0" indent="0" algn="just">
              <a:buNone/>
            </a:pPr>
            <a:r>
              <a:rPr lang="en-US" dirty="0" smtClean="0"/>
              <a:t>Stalling: losing momentum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989413" y="4415118"/>
            <a:ext cx="336027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Neutra Text-Book"/>
                <a:ea typeface="+mn-ea"/>
                <a:cs typeface="Neutra Text-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dirty="0" smtClean="0"/>
              <a:t>Friction: critiques and disagreements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33333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29" b="89735" l="10000" r="9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1955" t="4305" r="20311" b="9072"/>
          <a:stretch/>
        </p:blipFill>
        <p:spPr>
          <a:xfrm rot="16200000">
            <a:off x="4116503" y="1375211"/>
            <a:ext cx="695539" cy="145795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33333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29" b="89735" l="10000" r="90000"/>
                    </a14:imgEffect>
                  </a14:imgLayer>
                </a14:imgProps>
              </a:ext>
            </a:extLst>
          </a:blip>
          <a:srcRect l="51955" t="4305" r="20311" b="9072"/>
          <a:stretch/>
        </p:blipFill>
        <p:spPr>
          <a:xfrm rot="5400000">
            <a:off x="4178316" y="2962323"/>
            <a:ext cx="695539" cy="145795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587998" y="1600200"/>
            <a:ext cx="2495176" cy="2495176"/>
            <a:chOff x="5333998" y="1600200"/>
            <a:chExt cx="2495176" cy="2495176"/>
          </a:xfrm>
        </p:grpSpPr>
        <p:sp>
          <p:nvSpPr>
            <p:cNvPr id="31" name="Oval 30"/>
            <p:cNvSpPr/>
            <p:nvPr/>
          </p:nvSpPr>
          <p:spPr>
            <a:xfrm>
              <a:off x="5333998" y="1600200"/>
              <a:ext cx="2495176" cy="2495176"/>
            </a:xfrm>
            <a:prstGeom prst="ellipse">
              <a:avLst/>
            </a:prstGeom>
            <a:solidFill>
              <a:srgbClr val="FC000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28" b="99645" l="9225" r="8966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57332" y="1891371"/>
              <a:ext cx="1728611" cy="1798776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832608" y="1600200"/>
            <a:ext cx="2495176" cy="2495176"/>
            <a:chOff x="1240118" y="1600200"/>
            <a:chExt cx="2495176" cy="2495176"/>
          </a:xfrm>
        </p:grpSpPr>
        <p:sp>
          <p:nvSpPr>
            <p:cNvPr id="34" name="Oval 33"/>
            <p:cNvSpPr/>
            <p:nvPr/>
          </p:nvSpPr>
          <p:spPr>
            <a:xfrm>
              <a:off x="1240118" y="1600200"/>
              <a:ext cx="2495176" cy="2495176"/>
            </a:xfrm>
            <a:prstGeom prst="ellipse">
              <a:avLst/>
            </a:prstGeom>
            <a:solidFill>
              <a:srgbClr val="13979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28082" y1="49160" x2="28082" y2="49160"/>
                          <a14:foregroundMark x1="68836" y1="70588" x2="68836" y2="705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2223" y="1990148"/>
              <a:ext cx="2009422" cy="1637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03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4709" t="9422" r="981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461851" y="3886801"/>
            <a:ext cx="7966922" cy="1077525"/>
          </a:xfrm>
          <a:custGeom>
            <a:avLst/>
            <a:gdLst>
              <a:gd name="connsiteX0" fmla="*/ 0 w 7966922"/>
              <a:gd name="connsiteY0" fmla="*/ 0 h 1077525"/>
              <a:gd name="connsiteX1" fmla="*/ 7966922 w 7966922"/>
              <a:gd name="connsiteY1" fmla="*/ 12828 h 1077525"/>
              <a:gd name="connsiteX2" fmla="*/ 7966922 w 7966922"/>
              <a:gd name="connsiteY2" fmla="*/ 564418 h 1077525"/>
              <a:gd name="connsiteX3" fmla="*/ 5632011 w 7966922"/>
              <a:gd name="connsiteY3" fmla="*/ 551590 h 1077525"/>
              <a:gd name="connsiteX4" fmla="*/ 5644840 w 7966922"/>
              <a:gd name="connsiteY4" fmla="*/ 1064698 h 1077525"/>
              <a:gd name="connsiteX5" fmla="*/ 0 w 7966922"/>
              <a:gd name="connsiteY5" fmla="*/ 1077525 h 1077525"/>
              <a:gd name="connsiteX6" fmla="*/ 0 w 7966922"/>
              <a:gd name="connsiteY6" fmla="*/ 0 h 1077525"/>
              <a:gd name="connsiteX0" fmla="*/ 0 w 7966922"/>
              <a:gd name="connsiteY0" fmla="*/ 38483 h 1116008"/>
              <a:gd name="connsiteX1" fmla="*/ 7966922 w 7966922"/>
              <a:gd name="connsiteY1" fmla="*/ 0 h 1116008"/>
              <a:gd name="connsiteX2" fmla="*/ 7966922 w 7966922"/>
              <a:gd name="connsiteY2" fmla="*/ 602901 h 1116008"/>
              <a:gd name="connsiteX3" fmla="*/ 5632011 w 7966922"/>
              <a:gd name="connsiteY3" fmla="*/ 590073 h 1116008"/>
              <a:gd name="connsiteX4" fmla="*/ 5644840 w 7966922"/>
              <a:gd name="connsiteY4" fmla="*/ 1103181 h 1116008"/>
              <a:gd name="connsiteX5" fmla="*/ 0 w 7966922"/>
              <a:gd name="connsiteY5" fmla="*/ 1116008 h 1116008"/>
              <a:gd name="connsiteX6" fmla="*/ 0 w 7966922"/>
              <a:gd name="connsiteY6" fmla="*/ 38483 h 1116008"/>
              <a:gd name="connsiteX0" fmla="*/ 0 w 7966922"/>
              <a:gd name="connsiteY0" fmla="*/ 0 h 1077525"/>
              <a:gd name="connsiteX1" fmla="*/ 7966922 w 7966922"/>
              <a:gd name="connsiteY1" fmla="*/ 12828 h 1077525"/>
              <a:gd name="connsiteX2" fmla="*/ 7966922 w 7966922"/>
              <a:gd name="connsiteY2" fmla="*/ 564418 h 1077525"/>
              <a:gd name="connsiteX3" fmla="*/ 5632011 w 7966922"/>
              <a:gd name="connsiteY3" fmla="*/ 551590 h 1077525"/>
              <a:gd name="connsiteX4" fmla="*/ 5644840 w 7966922"/>
              <a:gd name="connsiteY4" fmla="*/ 1064698 h 1077525"/>
              <a:gd name="connsiteX5" fmla="*/ 0 w 7966922"/>
              <a:gd name="connsiteY5" fmla="*/ 1077525 h 1077525"/>
              <a:gd name="connsiteX6" fmla="*/ 0 w 7966922"/>
              <a:gd name="connsiteY6" fmla="*/ 0 h 107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66922" h="1077525">
                <a:moveTo>
                  <a:pt x="0" y="0"/>
                </a:moveTo>
                <a:lnTo>
                  <a:pt x="7966922" y="12828"/>
                </a:lnTo>
                <a:lnTo>
                  <a:pt x="7966922" y="564418"/>
                </a:lnTo>
                <a:lnTo>
                  <a:pt x="5632011" y="551590"/>
                </a:lnTo>
                <a:lnTo>
                  <a:pt x="5644840" y="1064698"/>
                </a:lnTo>
                <a:lnTo>
                  <a:pt x="0" y="10775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2126148"/>
            <a:ext cx="8229600" cy="4525963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 smtClean="0"/>
              <a:t>Online collectives have more reasons to fail at acting together than to succeed.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79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404" y="1"/>
            <a:ext cx="6835396" cy="6858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challenges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dynamo</a:t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stalling &amp; friction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labor of action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01385" y="1908573"/>
            <a:ext cx="473170" cy="47317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401385" y="2556041"/>
            <a:ext cx="473170" cy="47317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401385" y="3236354"/>
            <a:ext cx="473170" cy="47317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01385" y="3923747"/>
            <a:ext cx="473170" cy="473170"/>
          </a:xfrm>
          <a:prstGeom prst="ellipse">
            <a:avLst/>
          </a:prstGeom>
          <a:solidFill>
            <a:srgbClr val="56CC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438658" y="2556041"/>
            <a:ext cx="368954" cy="473170"/>
          </a:xfrm>
          <a:custGeom>
            <a:avLst/>
            <a:gdLst>
              <a:gd name="connsiteX0" fmla="*/ 0 w 2931724"/>
              <a:gd name="connsiteY0" fmla="*/ 2555825 h 4406054"/>
              <a:gd name="connsiteX1" fmla="*/ 1301246 w 2931724"/>
              <a:gd name="connsiteY1" fmla="*/ 2571505 h 4406054"/>
              <a:gd name="connsiteX2" fmla="*/ 658462 w 2931724"/>
              <a:gd name="connsiteY2" fmla="*/ 4406054 h 4406054"/>
              <a:gd name="connsiteX3" fmla="*/ 2931724 w 2931724"/>
              <a:gd name="connsiteY3" fmla="*/ 1834549 h 4406054"/>
              <a:gd name="connsiteX4" fmla="*/ 1677510 w 2931724"/>
              <a:gd name="connsiteY4" fmla="*/ 1834549 h 4406054"/>
              <a:gd name="connsiteX5" fmla="*/ 2335972 w 2931724"/>
              <a:gd name="connsiteY5" fmla="*/ 0 h 4406054"/>
              <a:gd name="connsiteX6" fmla="*/ 0 w 2931724"/>
              <a:gd name="connsiteY6" fmla="*/ 2555825 h 440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1724" h="4406054">
                <a:moveTo>
                  <a:pt x="0" y="2555825"/>
                </a:moveTo>
                <a:lnTo>
                  <a:pt x="1301246" y="2571505"/>
                </a:lnTo>
                <a:lnTo>
                  <a:pt x="658462" y="4406054"/>
                </a:lnTo>
                <a:lnTo>
                  <a:pt x="2931724" y="1834549"/>
                </a:lnTo>
                <a:lnTo>
                  <a:pt x="1677510" y="1834549"/>
                </a:lnTo>
                <a:lnTo>
                  <a:pt x="2335972" y="0"/>
                </a:lnTo>
                <a:lnTo>
                  <a:pt x="0" y="25558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1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debates with deadlines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273093" y="678343"/>
            <a:ext cx="473170" cy="473170"/>
          </a:xfrm>
          <a:prstGeom prst="ellipse">
            <a:avLst/>
          </a:prstGeom>
          <a:solidFill>
            <a:srgbClr val="56CC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3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debates with deadlines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i="1" dirty="0"/>
              <a:t>“We've spent so much time and energy on this, we </a:t>
            </a:r>
            <a:r>
              <a:rPr lang="en-US" sz="2800" i="1" dirty="0" smtClean="0"/>
              <a:t>need a </a:t>
            </a:r>
            <a:r>
              <a:rPr lang="en-US" sz="2800" i="1" dirty="0"/>
              <a:t>last effort to reach consensus […] We need your </a:t>
            </a:r>
            <a:r>
              <a:rPr lang="en-US" sz="2800" i="1" dirty="0" smtClean="0"/>
              <a:t>help for </a:t>
            </a:r>
            <a:r>
              <a:rPr lang="en-US" sz="2800" i="1" dirty="0"/>
              <a:t>that to happen. Do you think setting a deadline would help?” </a:t>
            </a:r>
            <a:endParaRPr lang="en-US" sz="2800" i="1" dirty="0" smtClean="0"/>
          </a:p>
          <a:p>
            <a:pPr marL="0" indent="0" algn="just">
              <a:buNone/>
            </a:pPr>
            <a:r>
              <a:rPr lang="en-US" sz="2800" i="1" dirty="0" smtClean="0"/>
              <a:t>– </a:t>
            </a:r>
            <a:r>
              <a:rPr lang="en-US" sz="2800" i="1" dirty="0"/>
              <a:t>[Dynamo team]</a:t>
            </a:r>
          </a:p>
          <a:p>
            <a:pPr marL="0" indent="0" algn="just">
              <a:buNone/>
            </a:pPr>
            <a:endParaRPr lang="en-US" sz="2800" i="1" dirty="0"/>
          </a:p>
          <a:p>
            <a:pPr marL="0" indent="0" algn="just">
              <a:buNone/>
            </a:pPr>
            <a:r>
              <a:rPr lang="en-US" sz="2800" i="1" dirty="0"/>
              <a:t>“I do agree we should wrap things up soon, if </a:t>
            </a:r>
            <a:r>
              <a:rPr lang="en-US" sz="2800" i="1" dirty="0" smtClean="0"/>
              <a:t>possible without </a:t>
            </a:r>
            <a:r>
              <a:rPr lang="en-US" sz="2800" i="1" dirty="0"/>
              <a:t>unnecessary sacrifices.” </a:t>
            </a:r>
            <a:endParaRPr lang="en-US" sz="2800" i="1" dirty="0" smtClean="0"/>
          </a:p>
          <a:p>
            <a:pPr marL="0" indent="0" algn="just">
              <a:buNone/>
            </a:pPr>
            <a:r>
              <a:rPr lang="en-US" sz="2800" i="1" dirty="0" smtClean="0"/>
              <a:t>– </a:t>
            </a:r>
            <a:r>
              <a:rPr lang="en-US" sz="2800" i="1" dirty="0"/>
              <a:t>A Turker</a:t>
            </a:r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273093" y="678343"/>
            <a:ext cx="473170" cy="473170"/>
          </a:xfrm>
          <a:prstGeom prst="ellipse">
            <a:avLst/>
          </a:prstGeom>
          <a:solidFill>
            <a:srgbClr val="56CC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89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debates with deadlines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273093" y="678343"/>
            <a:ext cx="473170" cy="473170"/>
          </a:xfrm>
          <a:prstGeom prst="ellipse">
            <a:avLst/>
          </a:prstGeom>
          <a:solidFill>
            <a:srgbClr val="56CC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</a:t>
            </a:r>
            <a:r>
              <a:rPr lang="en-US" dirty="0" smtClean="0"/>
              <a:t>articipants know when they have to gear towards building consensus.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26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 and undo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337916" y="678343"/>
            <a:ext cx="473170" cy="473170"/>
          </a:xfrm>
          <a:prstGeom prst="ellipse">
            <a:avLst/>
          </a:prstGeom>
          <a:solidFill>
            <a:srgbClr val="56CC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3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 and undo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337916" y="678343"/>
            <a:ext cx="473170" cy="473170"/>
          </a:xfrm>
          <a:prstGeom prst="ellipse">
            <a:avLst/>
          </a:prstGeom>
          <a:solidFill>
            <a:srgbClr val="56CC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>
                <a:latin typeface="Neutra Text-Book Alt"/>
                <a:cs typeface="Neutra Text-Book Alt"/>
              </a:rPr>
              <a:t>“the purpose of Dynamo is/should be to add to the rights/recourse of Turkers, not to limit/replace them.” </a:t>
            </a:r>
            <a:endParaRPr lang="en-US" sz="2800" i="1" dirty="0" smtClean="0">
              <a:latin typeface="Neutra Text-Book Alt"/>
              <a:cs typeface="Neutra Text-Book Alt"/>
            </a:endParaRPr>
          </a:p>
          <a:p>
            <a:pPr marL="0" indent="0">
              <a:buNone/>
            </a:pPr>
            <a:r>
              <a:rPr lang="en-US" sz="2800" i="1" dirty="0" smtClean="0">
                <a:latin typeface="Neutra Text-Book Alt"/>
                <a:cs typeface="Neutra Text-Book Alt"/>
              </a:rPr>
              <a:t>– A Turker</a:t>
            </a:r>
            <a:endParaRPr lang="en-US" sz="2800" i="1" dirty="0">
              <a:latin typeface="Neutra Text-Book Alt"/>
              <a:cs typeface="Neutra Text-Book Alt"/>
            </a:endParaRPr>
          </a:p>
        </p:txBody>
      </p:sp>
    </p:spTree>
    <p:extLst>
      <p:ext uri="{BB962C8B-B14F-4D97-AF65-F5344CB8AC3E}">
        <p14:creationId xmlns:p14="http://schemas.microsoft.com/office/powerpoint/2010/main" val="1971816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 and undo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337916" y="678343"/>
            <a:ext cx="473170" cy="473170"/>
          </a:xfrm>
          <a:prstGeom prst="ellipse">
            <a:avLst/>
          </a:prstGeom>
          <a:solidFill>
            <a:srgbClr val="56CC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Neutra Text-Book Alt"/>
                <a:cs typeface="Neutra Text-Book Alt"/>
              </a:rPr>
              <a:t>Take action, but leave space for objections and undo your action if necessary.</a:t>
            </a:r>
            <a:endParaRPr lang="en-US" dirty="0">
              <a:latin typeface="Neutra Text-Book Alt"/>
              <a:cs typeface="Neutra Text-Book Alt"/>
            </a:endParaRPr>
          </a:p>
        </p:txBody>
      </p:sp>
    </p:spTree>
    <p:extLst>
      <p:ext uri="{BB962C8B-B14F-4D97-AF65-F5344CB8AC3E}">
        <p14:creationId xmlns:p14="http://schemas.microsoft.com/office/powerpoint/2010/main" val="19289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majority of collective action efforts fail.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failures       successes 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858923" y="3019482"/>
            <a:ext cx="55972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7200" y="6127351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Neutra Text TF-Book"/>
                <a:cs typeface="Neutra Text TF-Book"/>
              </a:rPr>
              <a:t>[Hill 2011, Keegan et al. 2010, Kraut et al. 2012]</a:t>
            </a:r>
            <a:endParaRPr lang="en-US" dirty="0">
              <a:latin typeface="Neutra Text TF-Book"/>
              <a:cs typeface="Neutra Text TF-Book"/>
            </a:endParaRPr>
          </a:p>
        </p:txBody>
      </p:sp>
    </p:spTree>
    <p:extLst>
      <p:ext uri="{BB962C8B-B14F-4D97-AF65-F5344CB8AC3E}">
        <p14:creationId xmlns:p14="http://schemas.microsoft.com/office/powerpoint/2010/main" val="815702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of action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101331" y="678343"/>
            <a:ext cx="473170" cy="473170"/>
          </a:xfrm>
          <a:prstGeom prst="ellipse">
            <a:avLst/>
          </a:prstGeom>
          <a:solidFill>
            <a:srgbClr val="56CC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Neutra Text-Book Alt"/>
                <a:cs typeface="Neutra Text-Book Alt"/>
              </a:rPr>
              <a:t>S</a:t>
            </a:r>
            <a:r>
              <a:rPr lang="en-US" dirty="0" smtClean="0">
                <a:latin typeface="Neutra Text-Book Alt"/>
                <a:cs typeface="Neutra Text-Book Alt"/>
              </a:rPr>
              <a:t>tructured mechanisms to guide an online collective to success.</a:t>
            </a:r>
            <a:endParaRPr lang="en-US" dirty="0">
              <a:latin typeface="Neutra Text-Book Alt"/>
              <a:cs typeface="Neutra Text-Book Alt"/>
            </a:endParaRPr>
          </a:p>
        </p:txBody>
      </p:sp>
    </p:spTree>
    <p:extLst>
      <p:ext uri="{BB962C8B-B14F-4D97-AF65-F5344CB8AC3E}">
        <p14:creationId xmlns:p14="http://schemas.microsoft.com/office/powerpoint/2010/main" val="1499155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1209"/>
          <a:stretch/>
        </p:blipFill>
        <p:spPr>
          <a:xfrm>
            <a:off x="0" y="0"/>
            <a:ext cx="9144000" cy="6865509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461851" y="3886801"/>
            <a:ext cx="7966922" cy="1077525"/>
          </a:xfrm>
          <a:custGeom>
            <a:avLst/>
            <a:gdLst>
              <a:gd name="connsiteX0" fmla="*/ 0 w 7966922"/>
              <a:gd name="connsiteY0" fmla="*/ 0 h 1077525"/>
              <a:gd name="connsiteX1" fmla="*/ 7966922 w 7966922"/>
              <a:gd name="connsiteY1" fmla="*/ 12828 h 1077525"/>
              <a:gd name="connsiteX2" fmla="*/ 7966922 w 7966922"/>
              <a:gd name="connsiteY2" fmla="*/ 564418 h 1077525"/>
              <a:gd name="connsiteX3" fmla="*/ 5632011 w 7966922"/>
              <a:gd name="connsiteY3" fmla="*/ 551590 h 1077525"/>
              <a:gd name="connsiteX4" fmla="*/ 5644840 w 7966922"/>
              <a:gd name="connsiteY4" fmla="*/ 1064698 h 1077525"/>
              <a:gd name="connsiteX5" fmla="*/ 0 w 7966922"/>
              <a:gd name="connsiteY5" fmla="*/ 1077525 h 1077525"/>
              <a:gd name="connsiteX6" fmla="*/ 0 w 7966922"/>
              <a:gd name="connsiteY6" fmla="*/ 0 h 1077525"/>
              <a:gd name="connsiteX0" fmla="*/ 0 w 7966922"/>
              <a:gd name="connsiteY0" fmla="*/ 38483 h 1116008"/>
              <a:gd name="connsiteX1" fmla="*/ 7966922 w 7966922"/>
              <a:gd name="connsiteY1" fmla="*/ 0 h 1116008"/>
              <a:gd name="connsiteX2" fmla="*/ 7966922 w 7966922"/>
              <a:gd name="connsiteY2" fmla="*/ 602901 h 1116008"/>
              <a:gd name="connsiteX3" fmla="*/ 5632011 w 7966922"/>
              <a:gd name="connsiteY3" fmla="*/ 590073 h 1116008"/>
              <a:gd name="connsiteX4" fmla="*/ 5644840 w 7966922"/>
              <a:gd name="connsiteY4" fmla="*/ 1103181 h 1116008"/>
              <a:gd name="connsiteX5" fmla="*/ 0 w 7966922"/>
              <a:gd name="connsiteY5" fmla="*/ 1116008 h 1116008"/>
              <a:gd name="connsiteX6" fmla="*/ 0 w 7966922"/>
              <a:gd name="connsiteY6" fmla="*/ 38483 h 1116008"/>
              <a:gd name="connsiteX0" fmla="*/ 0 w 7966922"/>
              <a:gd name="connsiteY0" fmla="*/ 0 h 1077525"/>
              <a:gd name="connsiteX1" fmla="*/ 7966922 w 7966922"/>
              <a:gd name="connsiteY1" fmla="*/ 12828 h 1077525"/>
              <a:gd name="connsiteX2" fmla="*/ 7966922 w 7966922"/>
              <a:gd name="connsiteY2" fmla="*/ 564418 h 1077525"/>
              <a:gd name="connsiteX3" fmla="*/ 5632011 w 7966922"/>
              <a:gd name="connsiteY3" fmla="*/ 551590 h 1077525"/>
              <a:gd name="connsiteX4" fmla="*/ 5644840 w 7966922"/>
              <a:gd name="connsiteY4" fmla="*/ 1064698 h 1077525"/>
              <a:gd name="connsiteX5" fmla="*/ 0 w 7966922"/>
              <a:gd name="connsiteY5" fmla="*/ 1077525 h 1077525"/>
              <a:gd name="connsiteX6" fmla="*/ 0 w 7966922"/>
              <a:gd name="connsiteY6" fmla="*/ 0 h 1077525"/>
              <a:gd name="connsiteX0" fmla="*/ 0 w 7966922"/>
              <a:gd name="connsiteY0" fmla="*/ 0 h 1077525"/>
              <a:gd name="connsiteX1" fmla="*/ 7966922 w 7966922"/>
              <a:gd name="connsiteY1" fmla="*/ 12828 h 1077525"/>
              <a:gd name="connsiteX2" fmla="*/ 7966922 w 7966922"/>
              <a:gd name="connsiteY2" fmla="*/ 564418 h 1077525"/>
              <a:gd name="connsiteX3" fmla="*/ 6380427 w 7966922"/>
              <a:gd name="connsiteY3" fmla="*/ 562930 h 1077525"/>
              <a:gd name="connsiteX4" fmla="*/ 5644840 w 7966922"/>
              <a:gd name="connsiteY4" fmla="*/ 1064698 h 1077525"/>
              <a:gd name="connsiteX5" fmla="*/ 0 w 7966922"/>
              <a:gd name="connsiteY5" fmla="*/ 1077525 h 1077525"/>
              <a:gd name="connsiteX6" fmla="*/ 0 w 7966922"/>
              <a:gd name="connsiteY6" fmla="*/ 0 h 1077525"/>
              <a:gd name="connsiteX0" fmla="*/ 0 w 7966922"/>
              <a:gd name="connsiteY0" fmla="*/ 0 h 1077525"/>
              <a:gd name="connsiteX1" fmla="*/ 7966922 w 7966922"/>
              <a:gd name="connsiteY1" fmla="*/ 12828 h 1077525"/>
              <a:gd name="connsiteX2" fmla="*/ 7966922 w 7966922"/>
              <a:gd name="connsiteY2" fmla="*/ 564418 h 1077525"/>
              <a:gd name="connsiteX3" fmla="*/ 6380427 w 7966922"/>
              <a:gd name="connsiteY3" fmla="*/ 562930 h 1077525"/>
              <a:gd name="connsiteX4" fmla="*/ 6359238 w 7966922"/>
              <a:gd name="connsiteY4" fmla="*/ 1053358 h 1077525"/>
              <a:gd name="connsiteX5" fmla="*/ 0 w 7966922"/>
              <a:gd name="connsiteY5" fmla="*/ 1077525 h 1077525"/>
              <a:gd name="connsiteX6" fmla="*/ 0 w 7966922"/>
              <a:gd name="connsiteY6" fmla="*/ 0 h 1077525"/>
              <a:gd name="connsiteX0" fmla="*/ 0 w 7966922"/>
              <a:gd name="connsiteY0" fmla="*/ 0 h 1077525"/>
              <a:gd name="connsiteX1" fmla="*/ 7966922 w 7966922"/>
              <a:gd name="connsiteY1" fmla="*/ 12828 h 1077525"/>
              <a:gd name="connsiteX2" fmla="*/ 7966922 w 7966922"/>
              <a:gd name="connsiteY2" fmla="*/ 564418 h 1077525"/>
              <a:gd name="connsiteX3" fmla="*/ 6244351 w 7966922"/>
              <a:gd name="connsiteY3" fmla="*/ 562930 h 1077525"/>
              <a:gd name="connsiteX4" fmla="*/ 6359238 w 7966922"/>
              <a:gd name="connsiteY4" fmla="*/ 1053358 h 1077525"/>
              <a:gd name="connsiteX5" fmla="*/ 0 w 7966922"/>
              <a:gd name="connsiteY5" fmla="*/ 1077525 h 1077525"/>
              <a:gd name="connsiteX6" fmla="*/ 0 w 7966922"/>
              <a:gd name="connsiteY6" fmla="*/ 0 h 1077525"/>
              <a:gd name="connsiteX0" fmla="*/ 0 w 7966922"/>
              <a:gd name="connsiteY0" fmla="*/ 0 h 1077525"/>
              <a:gd name="connsiteX1" fmla="*/ 7966922 w 7966922"/>
              <a:gd name="connsiteY1" fmla="*/ 12828 h 1077525"/>
              <a:gd name="connsiteX2" fmla="*/ 7966922 w 7966922"/>
              <a:gd name="connsiteY2" fmla="*/ 564418 h 1077525"/>
              <a:gd name="connsiteX3" fmla="*/ 6244351 w 7966922"/>
              <a:gd name="connsiteY3" fmla="*/ 562930 h 1077525"/>
              <a:gd name="connsiteX4" fmla="*/ 6245841 w 7966922"/>
              <a:gd name="connsiteY4" fmla="*/ 1042018 h 1077525"/>
              <a:gd name="connsiteX5" fmla="*/ 0 w 7966922"/>
              <a:gd name="connsiteY5" fmla="*/ 1077525 h 1077525"/>
              <a:gd name="connsiteX6" fmla="*/ 0 w 7966922"/>
              <a:gd name="connsiteY6" fmla="*/ 0 h 1077525"/>
              <a:gd name="connsiteX0" fmla="*/ 0 w 7966922"/>
              <a:gd name="connsiteY0" fmla="*/ 0 h 1077525"/>
              <a:gd name="connsiteX1" fmla="*/ 7966922 w 7966922"/>
              <a:gd name="connsiteY1" fmla="*/ 12828 h 1077525"/>
              <a:gd name="connsiteX2" fmla="*/ 7966922 w 7966922"/>
              <a:gd name="connsiteY2" fmla="*/ 564418 h 1077525"/>
              <a:gd name="connsiteX3" fmla="*/ 6244351 w 7966922"/>
              <a:gd name="connsiteY3" fmla="*/ 562930 h 1077525"/>
              <a:gd name="connsiteX4" fmla="*/ 6200482 w 7966922"/>
              <a:gd name="connsiteY4" fmla="*/ 1042018 h 1077525"/>
              <a:gd name="connsiteX5" fmla="*/ 0 w 7966922"/>
              <a:gd name="connsiteY5" fmla="*/ 1077525 h 1077525"/>
              <a:gd name="connsiteX6" fmla="*/ 0 w 7966922"/>
              <a:gd name="connsiteY6" fmla="*/ 0 h 1077525"/>
              <a:gd name="connsiteX0" fmla="*/ 0 w 7966922"/>
              <a:gd name="connsiteY0" fmla="*/ 0 h 1077525"/>
              <a:gd name="connsiteX1" fmla="*/ 7966922 w 7966922"/>
              <a:gd name="connsiteY1" fmla="*/ 12828 h 1077525"/>
              <a:gd name="connsiteX2" fmla="*/ 7966922 w 7966922"/>
              <a:gd name="connsiteY2" fmla="*/ 564418 h 1077525"/>
              <a:gd name="connsiteX3" fmla="*/ 6244351 w 7966922"/>
              <a:gd name="connsiteY3" fmla="*/ 562930 h 1077525"/>
              <a:gd name="connsiteX4" fmla="*/ 6200482 w 7966922"/>
              <a:gd name="connsiteY4" fmla="*/ 1042018 h 1077525"/>
              <a:gd name="connsiteX5" fmla="*/ 0 w 7966922"/>
              <a:gd name="connsiteY5" fmla="*/ 1077525 h 1077525"/>
              <a:gd name="connsiteX6" fmla="*/ 0 w 7966922"/>
              <a:gd name="connsiteY6" fmla="*/ 0 h 1077525"/>
              <a:gd name="connsiteX0" fmla="*/ 0 w 7966922"/>
              <a:gd name="connsiteY0" fmla="*/ 0 h 1077525"/>
              <a:gd name="connsiteX1" fmla="*/ 7966922 w 7966922"/>
              <a:gd name="connsiteY1" fmla="*/ 12828 h 1077525"/>
              <a:gd name="connsiteX2" fmla="*/ 7966922 w 7966922"/>
              <a:gd name="connsiteY2" fmla="*/ 564418 h 1077525"/>
              <a:gd name="connsiteX3" fmla="*/ 6244351 w 7966922"/>
              <a:gd name="connsiteY3" fmla="*/ 562930 h 1077525"/>
              <a:gd name="connsiteX4" fmla="*/ 6279859 w 7966922"/>
              <a:gd name="connsiteY4" fmla="*/ 1042018 h 1077525"/>
              <a:gd name="connsiteX5" fmla="*/ 0 w 7966922"/>
              <a:gd name="connsiteY5" fmla="*/ 1077525 h 1077525"/>
              <a:gd name="connsiteX6" fmla="*/ 0 w 7966922"/>
              <a:gd name="connsiteY6" fmla="*/ 0 h 1077525"/>
              <a:gd name="connsiteX0" fmla="*/ 0 w 7966922"/>
              <a:gd name="connsiteY0" fmla="*/ 0 h 1077525"/>
              <a:gd name="connsiteX1" fmla="*/ 7966922 w 7966922"/>
              <a:gd name="connsiteY1" fmla="*/ 12828 h 1077525"/>
              <a:gd name="connsiteX2" fmla="*/ 7966922 w 7966922"/>
              <a:gd name="connsiteY2" fmla="*/ 564418 h 1077525"/>
              <a:gd name="connsiteX3" fmla="*/ 6244351 w 7966922"/>
              <a:gd name="connsiteY3" fmla="*/ 562930 h 1077525"/>
              <a:gd name="connsiteX4" fmla="*/ 6279859 w 7966922"/>
              <a:gd name="connsiteY4" fmla="*/ 1042018 h 1077525"/>
              <a:gd name="connsiteX5" fmla="*/ 0 w 7966922"/>
              <a:gd name="connsiteY5" fmla="*/ 1077525 h 1077525"/>
              <a:gd name="connsiteX6" fmla="*/ 0 w 7966922"/>
              <a:gd name="connsiteY6" fmla="*/ 0 h 1077525"/>
              <a:gd name="connsiteX0" fmla="*/ 0 w 7966922"/>
              <a:gd name="connsiteY0" fmla="*/ 0 h 1077525"/>
              <a:gd name="connsiteX1" fmla="*/ 7966922 w 7966922"/>
              <a:gd name="connsiteY1" fmla="*/ 12828 h 1077525"/>
              <a:gd name="connsiteX2" fmla="*/ 7966922 w 7966922"/>
              <a:gd name="connsiteY2" fmla="*/ 564418 h 1077525"/>
              <a:gd name="connsiteX3" fmla="*/ 6244351 w 7966922"/>
              <a:gd name="connsiteY3" fmla="*/ 562930 h 1077525"/>
              <a:gd name="connsiteX4" fmla="*/ 6257180 w 7966922"/>
              <a:gd name="connsiteY4" fmla="*/ 1042018 h 1077525"/>
              <a:gd name="connsiteX5" fmla="*/ 0 w 7966922"/>
              <a:gd name="connsiteY5" fmla="*/ 1077525 h 1077525"/>
              <a:gd name="connsiteX6" fmla="*/ 0 w 7966922"/>
              <a:gd name="connsiteY6" fmla="*/ 0 h 1077525"/>
              <a:gd name="connsiteX0" fmla="*/ 0 w 7966922"/>
              <a:gd name="connsiteY0" fmla="*/ 0 h 1077525"/>
              <a:gd name="connsiteX1" fmla="*/ 7966922 w 7966922"/>
              <a:gd name="connsiteY1" fmla="*/ 12828 h 1077525"/>
              <a:gd name="connsiteX2" fmla="*/ 7966922 w 7966922"/>
              <a:gd name="connsiteY2" fmla="*/ 564418 h 1077525"/>
              <a:gd name="connsiteX3" fmla="*/ 6244351 w 7966922"/>
              <a:gd name="connsiteY3" fmla="*/ 562930 h 1077525"/>
              <a:gd name="connsiteX4" fmla="*/ 6257180 w 7966922"/>
              <a:gd name="connsiteY4" fmla="*/ 1042018 h 1077525"/>
              <a:gd name="connsiteX5" fmla="*/ 0 w 7966922"/>
              <a:gd name="connsiteY5" fmla="*/ 1077525 h 1077525"/>
              <a:gd name="connsiteX6" fmla="*/ 0 w 7966922"/>
              <a:gd name="connsiteY6" fmla="*/ 0 h 1077525"/>
              <a:gd name="connsiteX0" fmla="*/ 0 w 7966922"/>
              <a:gd name="connsiteY0" fmla="*/ 0 h 1077525"/>
              <a:gd name="connsiteX1" fmla="*/ 7966922 w 7966922"/>
              <a:gd name="connsiteY1" fmla="*/ 12828 h 1077525"/>
              <a:gd name="connsiteX2" fmla="*/ 7966922 w 7966922"/>
              <a:gd name="connsiteY2" fmla="*/ 564418 h 1077525"/>
              <a:gd name="connsiteX3" fmla="*/ 6244351 w 7966922"/>
              <a:gd name="connsiteY3" fmla="*/ 562930 h 1077525"/>
              <a:gd name="connsiteX4" fmla="*/ 6257180 w 7966922"/>
              <a:gd name="connsiteY4" fmla="*/ 1042018 h 1077525"/>
              <a:gd name="connsiteX5" fmla="*/ 0 w 7966922"/>
              <a:gd name="connsiteY5" fmla="*/ 1077525 h 1077525"/>
              <a:gd name="connsiteX6" fmla="*/ 0 w 7966922"/>
              <a:gd name="connsiteY6" fmla="*/ 0 h 107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66922" h="1077525">
                <a:moveTo>
                  <a:pt x="0" y="0"/>
                </a:moveTo>
                <a:lnTo>
                  <a:pt x="7966922" y="12828"/>
                </a:lnTo>
                <a:lnTo>
                  <a:pt x="7966922" y="564418"/>
                </a:lnTo>
                <a:lnTo>
                  <a:pt x="6244351" y="562930"/>
                </a:lnTo>
                <a:cubicBezTo>
                  <a:pt x="6244848" y="722626"/>
                  <a:pt x="6245345" y="893662"/>
                  <a:pt x="6257180" y="1042018"/>
                </a:cubicBezTo>
                <a:lnTo>
                  <a:pt x="0" y="10775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9"/>
          <p:cNvSpPr>
            <a:spLocks noGrp="1"/>
          </p:cNvSpPr>
          <p:nvPr>
            <p:ph idx="1"/>
          </p:nvPr>
        </p:nvSpPr>
        <p:spPr>
          <a:xfrm>
            <a:off x="457200" y="2126148"/>
            <a:ext cx="8229600" cy="4525963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HCI envisions how design and technology can a</a:t>
            </a:r>
            <a:r>
              <a:rPr lang="en-US" dirty="0" smtClean="0"/>
              <a:t>ffect </a:t>
            </a:r>
            <a:r>
              <a:rPr lang="en-US" dirty="0"/>
              <a:t>positive changes in the world</a:t>
            </a:r>
          </a:p>
        </p:txBody>
      </p:sp>
    </p:spTree>
    <p:extLst>
      <p:ext uri="{BB962C8B-B14F-4D97-AF65-F5344CB8AC3E}">
        <p14:creationId xmlns:p14="http://schemas.microsoft.com/office/powerpoint/2010/main" val="99306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240118" y="1600200"/>
            <a:ext cx="2495176" cy="2495176"/>
          </a:xfrm>
          <a:prstGeom prst="ellipse">
            <a:avLst/>
          </a:prstGeom>
          <a:solidFill>
            <a:srgbClr val="FEC6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social in social software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2608" y="4415118"/>
            <a:ext cx="3360270" cy="2981045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software</a:t>
            </a:r>
          </a:p>
        </p:txBody>
      </p:sp>
      <p:pic>
        <p:nvPicPr>
          <p:cNvPr id="12" name="Picture 11" descr="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19" y="1898615"/>
            <a:ext cx="1778000" cy="17653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989413" y="1600200"/>
            <a:ext cx="3360270" cy="7340881"/>
            <a:chOff x="4989413" y="1600200"/>
            <a:chExt cx="3360270" cy="7340881"/>
          </a:xfrm>
        </p:grpSpPr>
        <p:sp>
          <p:nvSpPr>
            <p:cNvPr id="14" name="Oval 13"/>
            <p:cNvSpPr/>
            <p:nvPr/>
          </p:nvSpPr>
          <p:spPr>
            <a:xfrm>
              <a:off x="5333998" y="1600200"/>
              <a:ext cx="2495176" cy="2495176"/>
            </a:xfrm>
            <a:prstGeom prst="ellipse">
              <a:avLst/>
            </a:prstGeom>
            <a:solidFill>
              <a:srgbClr val="3557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4989413" y="4415118"/>
              <a:ext cx="3360270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Neutra Text-Book"/>
                  <a:ea typeface="+mn-ea"/>
                  <a:cs typeface="Neutra Text-Book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Neutra Text-Book"/>
                  <a:ea typeface="+mn-ea"/>
                  <a:cs typeface="Neutra Text-Book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Neutra Text-Book"/>
                  <a:ea typeface="+mn-ea"/>
                  <a:cs typeface="Neutra Text-Book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Neutra Text-Book"/>
                  <a:ea typeface="+mn-ea"/>
                  <a:cs typeface="Neutra Text-Book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Neutra Text-Book"/>
                  <a:ea typeface="+mn-ea"/>
                  <a:cs typeface="Neutra Text-Boo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US" dirty="0" smtClean="0"/>
                <a:t>people</a:t>
              </a:r>
              <a:br>
                <a:rPr lang="en-US" dirty="0" smtClean="0"/>
              </a:br>
              <a:endParaRPr lang="en-US" dirty="0" smtClean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31" b="90000" l="9991" r="89922">
                          <a14:foregroundMark x1="49526" y1="13692" x2="49526" y2="136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13114" y="1658117"/>
              <a:ext cx="2339086" cy="2619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177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240118" y="1600200"/>
            <a:ext cx="2495176" cy="2495176"/>
          </a:xfrm>
          <a:prstGeom prst="ellipse">
            <a:avLst/>
          </a:prstGeom>
          <a:solidFill>
            <a:srgbClr val="FEC6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social in social software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2608" y="4415118"/>
            <a:ext cx="3360270" cy="2981045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software</a:t>
            </a:r>
          </a:p>
        </p:txBody>
      </p:sp>
      <p:pic>
        <p:nvPicPr>
          <p:cNvPr id="12" name="Picture 11" descr="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19" y="1898615"/>
            <a:ext cx="1778000" cy="17653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989413" y="1600200"/>
            <a:ext cx="3360270" cy="7340881"/>
            <a:chOff x="4989413" y="1600200"/>
            <a:chExt cx="3360270" cy="7340881"/>
          </a:xfrm>
        </p:grpSpPr>
        <p:sp>
          <p:nvSpPr>
            <p:cNvPr id="14" name="Oval 13"/>
            <p:cNvSpPr/>
            <p:nvPr/>
          </p:nvSpPr>
          <p:spPr>
            <a:xfrm>
              <a:off x="5333998" y="1600200"/>
              <a:ext cx="2495176" cy="2495176"/>
            </a:xfrm>
            <a:prstGeom prst="ellipse">
              <a:avLst/>
            </a:prstGeom>
            <a:solidFill>
              <a:srgbClr val="3557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4989413" y="4415118"/>
              <a:ext cx="3360270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Neutra Text-Book"/>
                  <a:ea typeface="+mn-ea"/>
                  <a:cs typeface="Neutra Text-Book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Neutra Text-Book"/>
                  <a:ea typeface="+mn-ea"/>
                  <a:cs typeface="Neutra Text-Book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Neutra Text-Book"/>
                  <a:ea typeface="+mn-ea"/>
                  <a:cs typeface="Neutra Text-Book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Neutra Text-Book"/>
                  <a:ea typeface="+mn-ea"/>
                  <a:cs typeface="Neutra Text-Book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Neutra Text-Book"/>
                  <a:ea typeface="+mn-ea"/>
                  <a:cs typeface="Neutra Text-Boo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US" dirty="0" smtClean="0"/>
                <a:t>people</a:t>
              </a:r>
              <a:br>
                <a:rPr lang="en-US" dirty="0" smtClean="0"/>
              </a:br>
              <a:endParaRPr lang="en-US" dirty="0" smtClean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31" b="90000" l="9991" r="89922">
                          <a14:foregroundMark x1="49526" y1="13692" x2="49526" y2="136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13114" y="1658117"/>
              <a:ext cx="2339086" cy="2619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49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1240118" y="1600200"/>
            <a:ext cx="2495176" cy="2495176"/>
          </a:xfrm>
          <a:prstGeom prst="ellipse">
            <a:avLst/>
          </a:prstGeom>
          <a:solidFill>
            <a:srgbClr val="FEC6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social in social software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32608" y="4415118"/>
            <a:ext cx="3360270" cy="2981045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software</a:t>
            </a:r>
          </a:p>
        </p:txBody>
      </p:sp>
      <p:pic>
        <p:nvPicPr>
          <p:cNvPr id="12" name="Picture 11" descr="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19" y="1898615"/>
            <a:ext cx="1778000" cy="17653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989413" y="1600200"/>
            <a:ext cx="3360270" cy="7340881"/>
            <a:chOff x="4989413" y="1600200"/>
            <a:chExt cx="3360270" cy="7340881"/>
          </a:xfrm>
        </p:grpSpPr>
        <p:sp>
          <p:nvSpPr>
            <p:cNvPr id="14" name="Oval 13"/>
            <p:cNvSpPr/>
            <p:nvPr/>
          </p:nvSpPr>
          <p:spPr>
            <a:xfrm>
              <a:off x="5333998" y="1600200"/>
              <a:ext cx="2495176" cy="2495176"/>
            </a:xfrm>
            <a:prstGeom prst="ellipse">
              <a:avLst/>
            </a:prstGeom>
            <a:solidFill>
              <a:srgbClr val="3557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4989413" y="4415118"/>
              <a:ext cx="3360270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Neutra Text-Book"/>
                  <a:ea typeface="+mn-ea"/>
                  <a:cs typeface="Neutra Text-Book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Neutra Text-Book"/>
                  <a:ea typeface="+mn-ea"/>
                  <a:cs typeface="Neutra Text-Book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Neutra Text-Book"/>
                  <a:ea typeface="+mn-ea"/>
                  <a:cs typeface="Neutra Text-Book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Neutra Text-Book"/>
                  <a:ea typeface="+mn-ea"/>
                  <a:cs typeface="Neutra Text-Book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Neutra Text-Book"/>
                  <a:ea typeface="+mn-ea"/>
                  <a:cs typeface="Neutra Text-Book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</a:pPr>
              <a:r>
                <a:rPr lang="en-US" dirty="0" smtClean="0"/>
                <a:t>people</a:t>
              </a:r>
              <a:br>
                <a:rPr lang="en-US" dirty="0" smtClean="0"/>
              </a:br>
              <a:endParaRPr lang="en-US" dirty="0" smtClean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31" b="90000" l="9991" r="89922">
                          <a14:foregroundMark x1="49526" y1="13692" x2="49526" y2="1369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13114" y="1658117"/>
              <a:ext cx="2339086" cy="2619131"/>
            </a:xfrm>
            <a:prstGeom prst="rect">
              <a:avLst/>
            </a:prstGeom>
          </p:spPr>
        </p:pic>
      </p:grpSp>
      <p:sp>
        <p:nvSpPr>
          <p:cNvPr id="20" name="Cross 19"/>
          <p:cNvSpPr/>
          <p:nvPr/>
        </p:nvSpPr>
        <p:spPr>
          <a:xfrm>
            <a:off x="4181269" y="2385949"/>
            <a:ext cx="808144" cy="808144"/>
          </a:xfrm>
          <a:prstGeom prst="plus">
            <a:avLst/>
          </a:prstGeom>
          <a:solidFill>
            <a:srgbClr val="FC00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2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404" y="1"/>
            <a:ext cx="6835396" cy="6858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challenges</a:t>
            </a:r>
            <a:br>
              <a:rPr lang="en-US" dirty="0" smtClean="0"/>
            </a:br>
            <a:r>
              <a:rPr lang="en-US" dirty="0" smtClean="0"/>
              <a:t>dynamo</a:t>
            </a:r>
            <a:br>
              <a:rPr lang="en-US" dirty="0" smtClean="0"/>
            </a:br>
            <a:r>
              <a:rPr lang="en-US" dirty="0" smtClean="0"/>
              <a:t>stalling &amp; friction</a:t>
            </a:r>
            <a:br>
              <a:rPr lang="en-US" dirty="0" smtClean="0"/>
            </a:br>
            <a:r>
              <a:rPr lang="en-US" dirty="0" smtClean="0"/>
              <a:t>labor of action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01385" y="1908573"/>
            <a:ext cx="473170" cy="473170"/>
          </a:xfrm>
          <a:prstGeom prst="ellipse">
            <a:avLst/>
          </a:prstGeom>
          <a:solidFill>
            <a:srgbClr val="1397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401385" y="2556041"/>
            <a:ext cx="473170" cy="473170"/>
          </a:xfrm>
          <a:prstGeom prst="ellipse">
            <a:avLst/>
          </a:prstGeom>
          <a:solidFill>
            <a:srgbClr val="FC00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401385" y="3236354"/>
            <a:ext cx="473170" cy="473170"/>
          </a:xfrm>
          <a:prstGeom prst="ellipse">
            <a:avLst/>
          </a:prstGeom>
          <a:solidFill>
            <a:srgbClr val="FEC6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401385" y="3923747"/>
            <a:ext cx="473170" cy="473170"/>
          </a:xfrm>
          <a:prstGeom prst="ellipse">
            <a:avLst/>
          </a:prstGeom>
          <a:solidFill>
            <a:srgbClr val="56CC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438658" y="2556041"/>
            <a:ext cx="368954" cy="473170"/>
          </a:xfrm>
          <a:custGeom>
            <a:avLst/>
            <a:gdLst>
              <a:gd name="connsiteX0" fmla="*/ 0 w 2931724"/>
              <a:gd name="connsiteY0" fmla="*/ 2555825 h 4406054"/>
              <a:gd name="connsiteX1" fmla="*/ 1301246 w 2931724"/>
              <a:gd name="connsiteY1" fmla="*/ 2571505 h 4406054"/>
              <a:gd name="connsiteX2" fmla="*/ 658462 w 2931724"/>
              <a:gd name="connsiteY2" fmla="*/ 4406054 h 4406054"/>
              <a:gd name="connsiteX3" fmla="*/ 2931724 w 2931724"/>
              <a:gd name="connsiteY3" fmla="*/ 1834549 h 4406054"/>
              <a:gd name="connsiteX4" fmla="*/ 1677510 w 2931724"/>
              <a:gd name="connsiteY4" fmla="*/ 1834549 h 4406054"/>
              <a:gd name="connsiteX5" fmla="*/ 2335972 w 2931724"/>
              <a:gd name="connsiteY5" fmla="*/ 0 h 4406054"/>
              <a:gd name="connsiteX6" fmla="*/ 0 w 2931724"/>
              <a:gd name="connsiteY6" fmla="*/ 2555825 h 440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1724" h="4406054">
                <a:moveTo>
                  <a:pt x="0" y="2555825"/>
                </a:moveTo>
                <a:lnTo>
                  <a:pt x="1301246" y="2571505"/>
                </a:lnTo>
                <a:lnTo>
                  <a:pt x="658462" y="4406054"/>
                </a:lnTo>
                <a:lnTo>
                  <a:pt x="2931724" y="1834549"/>
                </a:lnTo>
                <a:lnTo>
                  <a:pt x="1677510" y="1834549"/>
                </a:lnTo>
                <a:lnTo>
                  <a:pt x="2335972" y="0"/>
                </a:lnTo>
                <a:lnTo>
                  <a:pt x="0" y="25558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63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Thank you!</a:t>
            </a:r>
          </a:p>
          <a:p>
            <a:pPr marL="0" indent="0">
              <a:buNone/>
            </a:pPr>
            <a:r>
              <a:rPr lang="en-US" dirty="0" smtClean="0"/>
              <a:t>http://</a:t>
            </a:r>
            <a:r>
              <a:rPr lang="en-US" dirty="0" err="1" smtClean="0"/>
              <a:t>wearedynamo.org</a:t>
            </a:r>
            <a:endParaRPr lang="en-US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 algn="just">
              <a:buNone/>
            </a:pPr>
            <a:r>
              <a:rPr lang="en-US" sz="2800" dirty="0" smtClean="0">
                <a:solidFill>
                  <a:srgbClr val="7F7F7F"/>
                </a:solidFill>
              </a:rPr>
              <a:t>Special thanks to Turkers who participated in, and helped shape </a:t>
            </a:r>
            <a:r>
              <a:rPr lang="en-US" sz="2800" dirty="0">
                <a:solidFill>
                  <a:srgbClr val="7F7F7F"/>
                </a:solidFill>
              </a:rPr>
              <a:t>this project. This work was supported by a </a:t>
            </a:r>
            <a:r>
              <a:rPr lang="en-US" sz="2800" dirty="0" smtClean="0">
                <a:solidFill>
                  <a:srgbClr val="7F7F7F"/>
                </a:solidFill>
              </a:rPr>
              <a:t>National Science </a:t>
            </a:r>
            <a:r>
              <a:rPr lang="en-US" sz="2800" dirty="0">
                <a:solidFill>
                  <a:srgbClr val="7F7F7F"/>
                </a:solidFill>
              </a:rPr>
              <a:t>Foundation award IIS-1351131, an Open </a:t>
            </a:r>
            <a:r>
              <a:rPr lang="en-US" sz="2800" dirty="0" smtClean="0">
                <a:solidFill>
                  <a:srgbClr val="7F7F7F"/>
                </a:solidFill>
              </a:rPr>
              <a:t>Society Foundation </a:t>
            </a:r>
            <a:r>
              <a:rPr lang="en-US" sz="2800" dirty="0">
                <a:solidFill>
                  <a:srgbClr val="7F7F7F"/>
                </a:solidFill>
              </a:rPr>
              <a:t>grant, and a Stanford Graduate Fellowship.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we are dynamo		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2177209" y="448547"/>
            <a:ext cx="545095" cy="834352"/>
          </a:xfrm>
          <a:custGeom>
            <a:avLst/>
            <a:gdLst>
              <a:gd name="connsiteX0" fmla="*/ 0 w 2931724"/>
              <a:gd name="connsiteY0" fmla="*/ 2555825 h 4406054"/>
              <a:gd name="connsiteX1" fmla="*/ 1301246 w 2931724"/>
              <a:gd name="connsiteY1" fmla="*/ 2571505 h 4406054"/>
              <a:gd name="connsiteX2" fmla="*/ 658462 w 2931724"/>
              <a:gd name="connsiteY2" fmla="*/ 4406054 h 4406054"/>
              <a:gd name="connsiteX3" fmla="*/ 2931724 w 2931724"/>
              <a:gd name="connsiteY3" fmla="*/ 1834549 h 4406054"/>
              <a:gd name="connsiteX4" fmla="*/ 1677510 w 2931724"/>
              <a:gd name="connsiteY4" fmla="*/ 1834549 h 4406054"/>
              <a:gd name="connsiteX5" fmla="*/ 2335972 w 2931724"/>
              <a:gd name="connsiteY5" fmla="*/ 0 h 4406054"/>
              <a:gd name="connsiteX6" fmla="*/ 0 w 2931724"/>
              <a:gd name="connsiteY6" fmla="*/ 2555825 h 440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1724" h="4406054">
                <a:moveTo>
                  <a:pt x="0" y="2555825"/>
                </a:moveTo>
                <a:lnTo>
                  <a:pt x="1301246" y="2571505"/>
                </a:lnTo>
                <a:lnTo>
                  <a:pt x="658462" y="4406054"/>
                </a:lnTo>
                <a:lnTo>
                  <a:pt x="2931724" y="1834549"/>
                </a:lnTo>
                <a:lnTo>
                  <a:pt x="1677510" y="1834549"/>
                </a:lnTo>
                <a:lnTo>
                  <a:pt x="2335972" y="0"/>
                </a:lnTo>
                <a:lnTo>
                  <a:pt x="0" y="2555825"/>
                </a:lnTo>
                <a:close/>
              </a:path>
            </a:pathLst>
          </a:custGeom>
          <a:solidFill>
            <a:srgbClr val="FC00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22505" y="5817751"/>
            <a:ext cx="288422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Neutra Text TF-Book"/>
                <a:cs typeface="Neutra Text TF-Book"/>
              </a:rPr>
              <a:t>@</a:t>
            </a:r>
            <a:r>
              <a:rPr lang="en-US" dirty="0" err="1" smtClean="0">
                <a:solidFill>
                  <a:srgbClr val="000000"/>
                </a:solidFill>
                <a:latin typeface="Neutra Text TF-Book"/>
                <a:cs typeface="Neutra Text TF-Book"/>
              </a:rPr>
              <a:t>niloufar_s</a:t>
            </a:r>
            <a:r>
              <a:rPr lang="en-US" dirty="0" smtClean="0">
                <a:solidFill>
                  <a:srgbClr val="000000"/>
                </a:solidFill>
                <a:latin typeface="Neutra Text TF-Book"/>
                <a:cs typeface="Neutra Text TF-Book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Neutra Text TF-Book"/>
                <a:cs typeface="Neutra Text TF-Book"/>
              </a:rPr>
            </a:br>
            <a:r>
              <a:rPr lang="en-US" sz="1950" dirty="0" smtClean="0">
                <a:solidFill>
                  <a:srgbClr val="000000"/>
                </a:solidFill>
                <a:latin typeface="Neutra Text TF-Book"/>
                <a:cs typeface="Neutra Text TF-Book"/>
              </a:rPr>
              <a:t>niloufar@cs.stanford.edu</a:t>
            </a:r>
            <a:r>
              <a:rPr lang="en-US" dirty="0">
                <a:solidFill>
                  <a:srgbClr val="D8CBB4"/>
                </a:solidFill>
                <a:latin typeface="Neutra Text TF-Book"/>
                <a:cs typeface="Neutra Text TF-Book"/>
              </a:rPr>
              <a:t/>
            </a:r>
            <a:br>
              <a:rPr lang="en-US" dirty="0">
                <a:solidFill>
                  <a:srgbClr val="D8CBB4"/>
                </a:solidFill>
                <a:latin typeface="Neutra Text TF-Book"/>
                <a:cs typeface="Neutra Text TF-Book"/>
              </a:rPr>
            </a:br>
            <a:r>
              <a:rPr lang="en-US" sz="1900" b="1" dirty="0" smtClean="0">
                <a:solidFill>
                  <a:srgbClr val="B7141D"/>
                </a:solidFill>
                <a:latin typeface="Neutra Text TF-Book"/>
                <a:cs typeface="Neutra Text TF-Book"/>
              </a:rPr>
              <a:t>STANFORD HCI GROUP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222505" y="5910966"/>
            <a:ext cx="0" cy="761287"/>
          </a:xfrm>
          <a:prstGeom prst="line">
            <a:avLst/>
          </a:prstGeom>
          <a:ln w="38100" cmpd="sng">
            <a:solidFill>
              <a:srgbClr val="B7141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 txBox="1">
            <a:spLocks/>
          </p:cNvSpPr>
          <p:nvPr/>
        </p:nvSpPr>
        <p:spPr>
          <a:xfrm>
            <a:off x="452172" y="5810362"/>
            <a:ext cx="5553435" cy="97688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dirty="0" smtClean="0">
                <a:latin typeface="Neutra Text TF-Book"/>
                <a:cs typeface="Neutra Text TF-Book"/>
              </a:rPr>
              <a:t>Niloufar Salehi, Lilly </a:t>
            </a:r>
            <a:r>
              <a:rPr lang="en-US" sz="2000" dirty="0" err="1" smtClean="0">
                <a:latin typeface="Neutra Text TF-Book"/>
                <a:cs typeface="Neutra Text TF-Book"/>
              </a:rPr>
              <a:t>Irani</a:t>
            </a:r>
            <a:r>
              <a:rPr lang="en-US" sz="2000" dirty="0" smtClean="0">
                <a:latin typeface="Neutra Text TF-Book"/>
                <a:cs typeface="Neutra Text TF-Book"/>
              </a:rPr>
              <a:t>, </a:t>
            </a:r>
            <a:r>
              <a:rPr lang="en-US" sz="2000" dirty="0">
                <a:latin typeface="Neutra Text TF-Book"/>
                <a:cs typeface="Neutra Text TF-Book"/>
              </a:rPr>
              <a:t>Michael </a:t>
            </a:r>
            <a:r>
              <a:rPr lang="en-US" sz="2000" dirty="0" smtClean="0">
                <a:latin typeface="Neutra Text TF-Book"/>
                <a:cs typeface="Neutra Text TF-Book"/>
              </a:rPr>
              <a:t>Bernstein, </a:t>
            </a:r>
            <a:br>
              <a:rPr lang="en-US" sz="2000" dirty="0" smtClean="0">
                <a:latin typeface="Neutra Text TF-Book"/>
                <a:cs typeface="Neutra Text TF-Book"/>
              </a:rPr>
            </a:br>
            <a:r>
              <a:rPr lang="en-US" sz="2000" dirty="0" smtClean="0">
                <a:latin typeface="Neutra Text TF-Book"/>
                <a:cs typeface="Neutra Text TF-Book"/>
              </a:rPr>
              <a:t>Ali </a:t>
            </a:r>
            <a:r>
              <a:rPr lang="en-US" sz="2000" dirty="0" err="1" smtClean="0">
                <a:latin typeface="Neutra Text TF-Book"/>
                <a:cs typeface="Neutra Text TF-Book"/>
              </a:rPr>
              <a:t>Alkhatib</a:t>
            </a:r>
            <a:r>
              <a:rPr lang="en-US" sz="2000" dirty="0" smtClean="0">
                <a:latin typeface="Neutra Text TF-Book"/>
                <a:cs typeface="Neutra Text TF-Book"/>
              </a:rPr>
              <a:t>, Eva </a:t>
            </a:r>
            <a:r>
              <a:rPr lang="en-US" sz="2000" dirty="0" err="1" smtClean="0">
                <a:latin typeface="Neutra Text TF-Book"/>
                <a:cs typeface="Neutra Text TF-Book"/>
              </a:rPr>
              <a:t>Ogbe</a:t>
            </a:r>
            <a:r>
              <a:rPr lang="en-US" sz="2000" dirty="0" smtClean="0">
                <a:latin typeface="Neutra Text TF-Book"/>
                <a:cs typeface="Neutra Text TF-Book"/>
              </a:rPr>
              <a:t>, Kristy </a:t>
            </a:r>
            <a:r>
              <a:rPr lang="en-US" sz="2000" dirty="0" err="1" smtClean="0">
                <a:latin typeface="Neutra Text TF-Book"/>
                <a:cs typeface="Neutra Text TF-Book"/>
              </a:rPr>
              <a:t>Milland</a:t>
            </a:r>
            <a:r>
              <a:rPr lang="en-US" sz="2000" dirty="0" smtClean="0">
                <a:latin typeface="Neutra Text TF-Book"/>
                <a:cs typeface="Neutra Text TF-Book"/>
              </a:rPr>
              <a:t>, </a:t>
            </a:r>
            <a:r>
              <a:rPr lang="en-US" sz="2000" dirty="0" err="1" smtClean="0">
                <a:latin typeface="Neutra Text TF-Book"/>
                <a:cs typeface="Neutra Text TF-Book"/>
              </a:rPr>
              <a:t>Clickhappier</a:t>
            </a:r>
            <a:r>
              <a:rPr lang="en-US" sz="2000" dirty="0" smtClean="0">
                <a:latin typeface="Neutra Text TF-Book"/>
                <a:cs typeface="Neutra Text TF-Book"/>
              </a:rPr>
              <a:t/>
            </a:r>
            <a:br>
              <a:rPr lang="en-US" sz="2000" dirty="0" smtClean="0">
                <a:latin typeface="Neutra Text TF-Book"/>
                <a:cs typeface="Neutra Text TF-Book"/>
              </a:rPr>
            </a:br>
            <a:endParaRPr lang="en-US" sz="1600" dirty="0">
              <a:latin typeface="Neutra Text TF-Book"/>
              <a:cs typeface="Neutra Text TF-Book"/>
            </a:endParaRPr>
          </a:p>
        </p:txBody>
      </p:sp>
    </p:spTree>
    <p:extLst>
      <p:ext uri="{BB962C8B-B14F-4D97-AF65-F5344CB8AC3E}">
        <p14:creationId xmlns:p14="http://schemas.microsoft.com/office/powerpoint/2010/main" val="3468845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engaged with crowd-workers on </a:t>
            </a:r>
            <a:br>
              <a:rPr lang="en-US" dirty="0" smtClean="0"/>
            </a:br>
            <a:r>
              <a:rPr lang="en-US" dirty="0" smtClean="0"/>
              <a:t>Amazon Mechanical Turk.</a:t>
            </a:r>
          </a:p>
        </p:txBody>
      </p:sp>
    </p:spTree>
    <p:extLst>
      <p:ext uri="{BB962C8B-B14F-4D97-AF65-F5344CB8AC3E}">
        <p14:creationId xmlns:p14="http://schemas.microsoft.com/office/powerpoint/2010/main" val="380142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dynamo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www.wearedynamo.org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04" r="3104"/>
          <a:stretch/>
        </p:blipFill>
        <p:spPr>
          <a:xfrm>
            <a:off x="457200" y="2304634"/>
            <a:ext cx="8157883" cy="3585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Freeform 4"/>
          <p:cNvSpPr/>
          <p:nvPr/>
        </p:nvSpPr>
        <p:spPr>
          <a:xfrm>
            <a:off x="2982324" y="418874"/>
            <a:ext cx="586707" cy="898045"/>
          </a:xfrm>
          <a:custGeom>
            <a:avLst/>
            <a:gdLst>
              <a:gd name="connsiteX0" fmla="*/ 0 w 2931724"/>
              <a:gd name="connsiteY0" fmla="*/ 2555825 h 4406054"/>
              <a:gd name="connsiteX1" fmla="*/ 1301246 w 2931724"/>
              <a:gd name="connsiteY1" fmla="*/ 2571505 h 4406054"/>
              <a:gd name="connsiteX2" fmla="*/ 658462 w 2931724"/>
              <a:gd name="connsiteY2" fmla="*/ 4406054 h 4406054"/>
              <a:gd name="connsiteX3" fmla="*/ 2931724 w 2931724"/>
              <a:gd name="connsiteY3" fmla="*/ 1834549 h 4406054"/>
              <a:gd name="connsiteX4" fmla="*/ 1677510 w 2931724"/>
              <a:gd name="connsiteY4" fmla="*/ 1834549 h 4406054"/>
              <a:gd name="connsiteX5" fmla="*/ 2335972 w 2931724"/>
              <a:gd name="connsiteY5" fmla="*/ 0 h 4406054"/>
              <a:gd name="connsiteX6" fmla="*/ 0 w 2931724"/>
              <a:gd name="connsiteY6" fmla="*/ 2555825 h 440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1724" h="4406054">
                <a:moveTo>
                  <a:pt x="0" y="2555825"/>
                </a:moveTo>
                <a:lnTo>
                  <a:pt x="1301246" y="2571505"/>
                </a:lnTo>
                <a:lnTo>
                  <a:pt x="658462" y="4406054"/>
                </a:lnTo>
                <a:lnTo>
                  <a:pt x="2931724" y="1834549"/>
                </a:lnTo>
                <a:lnTo>
                  <a:pt x="1677510" y="1834549"/>
                </a:lnTo>
                <a:lnTo>
                  <a:pt x="2335972" y="0"/>
                </a:lnTo>
                <a:lnTo>
                  <a:pt x="0" y="2555825"/>
                </a:lnTo>
                <a:close/>
              </a:path>
            </a:pathLst>
          </a:custGeom>
          <a:solidFill>
            <a:srgbClr val="FC00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1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dynamo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Guidelines for Academic Requesters</a:t>
            </a:r>
          </a:p>
          <a:p>
            <a:pPr marL="0" indent="0">
              <a:buNone/>
            </a:pPr>
            <a:r>
              <a:rPr lang="en-US" dirty="0" smtClean="0"/>
              <a:t>http://</a:t>
            </a:r>
            <a:r>
              <a:rPr lang="en-US" dirty="0" err="1" smtClean="0"/>
              <a:t>guidelines.wearedynamo.org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159 workers and 55 requesters signed.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498963"/>
            <a:ext cx="8229600" cy="2394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Freeform 7"/>
          <p:cNvSpPr/>
          <p:nvPr/>
        </p:nvSpPr>
        <p:spPr>
          <a:xfrm>
            <a:off x="2982324" y="418874"/>
            <a:ext cx="586707" cy="898045"/>
          </a:xfrm>
          <a:custGeom>
            <a:avLst/>
            <a:gdLst>
              <a:gd name="connsiteX0" fmla="*/ 0 w 2931724"/>
              <a:gd name="connsiteY0" fmla="*/ 2555825 h 4406054"/>
              <a:gd name="connsiteX1" fmla="*/ 1301246 w 2931724"/>
              <a:gd name="connsiteY1" fmla="*/ 2571505 h 4406054"/>
              <a:gd name="connsiteX2" fmla="*/ 658462 w 2931724"/>
              <a:gd name="connsiteY2" fmla="*/ 4406054 h 4406054"/>
              <a:gd name="connsiteX3" fmla="*/ 2931724 w 2931724"/>
              <a:gd name="connsiteY3" fmla="*/ 1834549 h 4406054"/>
              <a:gd name="connsiteX4" fmla="*/ 1677510 w 2931724"/>
              <a:gd name="connsiteY4" fmla="*/ 1834549 h 4406054"/>
              <a:gd name="connsiteX5" fmla="*/ 2335972 w 2931724"/>
              <a:gd name="connsiteY5" fmla="*/ 0 h 4406054"/>
              <a:gd name="connsiteX6" fmla="*/ 0 w 2931724"/>
              <a:gd name="connsiteY6" fmla="*/ 2555825 h 4406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1724" h="4406054">
                <a:moveTo>
                  <a:pt x="0" y="2555825"/>
                </a:moveTo>
                <a:lnTo>
                  <a:pt x="1301246" y="2571505"/>
                </a:lnTo>
                <a:lnTo>
                  <a:pt x="658462" y="4406054"/>
                </a:lnTo>
                <a:lnTo>
                  <a:pt x="2931724" y="1834549"/>
                </a:lnTo>
                <a:lnTo>
                  <a:pt x="1677510" y="1834549"/>
                </a:lnTo>
                <a:lnTo>
                  <a:pt x="2335972" y="0"/>
                </a:lnTo>
                <a:lnTo>
                  <a:pt x="0" y="2555825"/>
                </a:lnTo>
                <a:close/>
              </a:path>
            </a:pathLst>
          </a:custGeom>
          <a:solidFill>
            <a:srgbClr val="FC00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3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11564</TotalTime>
  <Words>3393</Words>
  <Application>Microsoft Macintosh PowerPoint</Application>
  <PresentationFormat>On-screen Show (4:3)</PresentationFormat>
  <Paragraphs>395</Paragraphs>
  <Slides>66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dynamo  </vt:lpstr>
      <vt:lpstr>dynamo  </vt:lpstr>
      <vt:lpstr>dynamo  </vt:lpstr>
      <vt:lpstr>movements faced failure   </vt:lpstr>
      <vt:lpstr>challenges dynamo stalling &amp; friction labor of action </vt:lpstr>
      <vt:lpstr>challenges dynamo stalling &amp; friction labor of action </vt:lpstr>
      <vt:lpstr>challenges of online work</vt:lpstr>
      <vt:lpstr>turker collectives</vt:lpstr>
      <vt:lpstr>turker collectives</vt:lpstr>
      <vt:lpstr>forums struggled</vt:lpstr>
      <vt:lpstr>what about a turker union?</vt:lpstr>
      <vt:lpstr>PowerPoint Presentation</vt:lpstr>
      <vt:lpstr>challenges dynamo stalling &amp; friction labor of action </vt:lpstr>
      <vt:lpstr>dynamo</vt:lpstr>
      <vt:lpstr>dynamo: our design process</vt:lpstr>
      <vt:lpstr>dynamo: our design process</vt:lpstr>
      <vt:lpstr>dynamo: activity</vt:lpstr>
      <vt:lpstr>dynamo: registration</vt:lpstr>
      <vt:lpstr>dynamo: registration</vt:lpstr>
      <vt:lpstr>PowerPoint Presentation</vt:lpstr>
      <vt:lpstr>dynamo: in action</vt:lpstr>
      <vt:lpstr>PowerPoint Presentation</vt:lpstr>
      <vt:lpstr>ethical guidelines</vt:lpstr>
      <vt:lpstr>ethical guidelines</vt:lpstr>
      <vt:lpstr>ethical guidelines</vt:lpstr>
      <vt:lpstr>idea</vt:lpstr>
      <vt:lpstr>✔ vote</vt:lpstr>
      <vt:lpstr>mobilize</vt:lpstr>
      <vt:lpstr>ethical guidelines</vt:lpstr>
      <vt:lpstr>ethical guidelines</vt:lpstr>
      <vt:lpstr>ethical guidelines</vt:lpstr>
      <vt:lpstr>ethical guidelines</vt:lpstr>
      <vt:lpstr>letter writing campaign</vt:lpstr>
      <vt:lpstr>letter writing campaign</vt:lpstr>
      <vt:lpstr>PowerPoint Presentation</vt:lpstr>
      <vt:lpstr>challenges dynamo stalling &amp; friction labor of action </vt:lpstr>
      <vt:lpstr>stalling</vt:lpstr>
      <vt:lpstr>stalling</vt:lpstr>
      <vt:lpstr>stalling</vt:lpstr>
      <vt:lpstr>friction</vt:lpstr>
      <vt:lpstr>friction</vt:lpstr>
      <vt:lpstr>friction</vt:lpstr>
      <vt:lpstr>twin pitfalls</vt:lpstr>
      <vt:lpstr>twin pitfalls</vt:lpstr>
      <vt:lpstr>PowerPoint Presentation</vt:lpstr>
      <vt:lpstr>challenges dynamo stalling &amp; friction labor of action </vt:lpstr>
      <vt:lpstr>debates with deadlines</vt:lpstr>
      <vt:lpstr>debates with deadlines</vt:lpstr>
      <vt:lpstr>debates with deadlines</vt:lpstr>
      <vt:lpstr>act and undo</vt:lpstr>
      <vt:lpstr>act and undo</vt:lpstr>
      <vt:lpstr>act and undo</vt:lpstr>
      <vt:lpstr>labor of action</vt:lpstr>
      <vt:lpstr>PowerPoint Presentation</vt:lpstr>
      <vt:lpstr>the social in social software</vt:lpstr>
      <vt:lpstr>the social in social software</vt:lpstr>
      <vt:lpstr>the social in social software</vt:lpstr>
      <vt:lpstr>challenges dynamo stalling &amp; friction labor of action </vt:lpstr>
      <vt:lpstr>we are dynamo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Niloufar Salehi</dc:creator>
  <cp:lastModifiedBy>Niloufar Salehi</cp:lastModifiedBy>
  <cp:revision>403</cp:revision>
  <dcterms:created xsi:type="dcterms:W3CDTF">2015-03-12T21:37:42Z</dcterms:created>
  <dcterms:modified xsi:type="dcterms:W3CDTF">2015-07-11T22:35:34Z</dcterms:modified>
</cp:coreProperties>
</file>