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xlsx" ContentType="application/vnd.openxmlformats-officedocument.spreadsheetml.sheet"/>
  <Default Extension="emf" ContentType="image/x-emf"/>
  <Default Extension="rels" ContentType="application/vnd.openxmlformats-package.relationships+xml"/>
  <Default Extension="tif" ContentType="image/tif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6"/>
  </p:notesMasterIdLst>
  <p:handoutMasterIdLst>
    <p:handoutMasterId r:id="rId127"/>
  </p:handoutMasterIdLst>
  <p:sldIdLst>
    <p:sldId id="662" r:id="rId2"/>
    <p:sldId id="742" r:id="rId3"/>
    <p:sldId id="398" r:id="rId4"/>
    <p:sldId id="754" r:id="rId5"/>
    <p:sldId id="748" r:id="rId6"/>
    <p:sldId id="399" r:id="rId7"/>
    <p:sldId id="760" r:id="rId8"/>
    <p:sldId id="602" r:id="rId9"/>
    <p:sldId id="734" r:id="rId10"/>
    <p:sldId id="603" r:id="rId11"/>
    <p:sldId id="604" r:id="rId12"/>
    <p:sldId id="609" r:id="rId13"/>
    <p:sldId id="608" r:id="rId14"/>
    <p:sldId id="424" r:id="rId15"/>
    <p:sldId id="673" r:id="rId16"/>
    <p:sldId id="427" r:id="rId17"/>
    <p:sldId id="423" r:id="rId18"/>
    <p:sldId id="429" r:id="rId19"/>
    <p:sldId id="430" r:id="rId20"/>
    <p:sldId id="431" r:id="rId21"/>
    <p:sldId id="432" r:id="rId22"/>
    <p:sldId id="433" r:id="rId23"/>
    <p:sldId id="434" r:id="rId24"/>
    <p:sldId id="435" r:id="rId25"/>
    <p:sldId id="674" r:id="rId26"/>
    <p:sldId id="437" r:id="rId27"/>
    <p:sldId id="438" r:id="rId28"/>
    <p:sldId id="439" r:id="rId29"/>
    <p:sldId id="440" r:id="rId30"/>
    <p:sldId id="441" r:id="rId31"/>
    <p:sldId id="442" r:id="rId32"/>
    <p:sldId id="443" r:id="rId33"/>
    <p:sldId id="445" r:id="rId34"/>
    <p:sldId id="446" r:id="rId35"/>
    <p:sldId id="447" r:id="rId36"/>
    <p:sldId id="448" r:id="rId37"/>
    <p:sldId id="444" r:id="rId38"/>
    <p:sldId id="449" r:id="rId39"/>
    <p:sldId id="450" r:id="rId40"/>
    <p:sldId id="451" r:id="rId41"/>
    <p:sldId id="452" r:id="rId42"/>
    <p:sldId id="453" r:id="rId43"/>
    <p:sldId id="675" r:id="rId44"/>
    <p:sldId id="678" r:id="rId45"/>
    <p:sldId id="767" r:id="rId46"/>
    <p:sldId id="768" r:id="rId47"/>
    <p:sldId id="770" r:id="rId48"/>
    <p:sldId id="613" r:id="rId49"/>
    <p:sldId id="615" r:id="rId50"/>
    <p:sldId id="617" r:id="rId51"/>
    <p:sldId id="759" r:id="rId52"/>
    <p:sldId id="618" r:id="rId53"/>
    <p:sldId id="620" r:id="rId54"/>
    <p:sldId id="622" r:id="rId55"/>
    <p:sldId id="623" r:id="rId56"/>
    <p:sldId id="624" r:id="rId57"/>
    <p:sldId id="625" r:id="rId58"/>
    <p:sldId id="752" r:id="rId59"/>
    <p:sldId id="626" r:id="rId60"/>
    <p:sldId id="627" r:id="rId61"/>
    <p:sldId id="628" r:id="rId62"/>
    <p:sldId id="629" r:id="rId63"/>
    <p:sldId id="685" r:id="rId64"/>
    <p:sldId id="632" r:id="rId65"/>
    <p:sldId id="633" r:id="rId66"/>
    <p:sldId id="634" r:id="rId67"/>
    <p:sldId id="635" r:id="rId68"/>
    <p:sldId id="636" r:id="rId69"/>
    <p:sldId id="637" r:id="rId70"/>
    <p:sldId id="638" r:id="rId71"/>
    <p:sldId id="640" r:id="rId72"/>
    <p:sldId id="641" r:id="rId73"/>
    <p:sldId id="642" r:id="rId74"/>
    <p:sldId id="643" r:id="rId75"/>
    <p:sldId id="644" r:id="rId76"/>
    <p:sldId id="645" r:id="rId77"/>
    <p:sldId id="646" r:id="rId78"/>
    <p:sldId id="647" r:id="rId79"/>
    <p:sldId id="648" r:id="rId80"/>
    <p:sldId id="750" r:id="rId81"/>
    <p:sldId id="679" r:id="rId82"/>
    <p:sldId id="680" r:id="rId83"/>
    <p:sldId id="683" r:id="rId84"/>
    <p:sldId id="686" r:id="rId85"/>
    <p:sldId id="753" r:id="rId86"/>
    <p:sldId id="688" r:id="rId87"/>
    <p:sldId id="774" r:id="rId88"/>
    <p:sldId id="697" r:id="rId89"/>
    <p:sldId id="765" r:id="rId90"/>
    <p:sldId id="766" r:id="rId91"/>
    <p:sldId id="763" r:id="rId92"/>
    <p:sldId id="705" r:id="rId93"/>
    <p:sldId id="776" r:id="rId94"/>
    <p:sldId id="736" r:id="rId95"/>
    <p:sldId id="773" r:id="rId96"/>
    <p:sldId id="722" r:id="rId97"/>
    <p:sldId id="724" r:id="rId98"/>
    <p:sldId id="715" r:id="rId99"/>
    <p:sldId id="714" r:id="rId100"/>
    <p:sldId id="771" r:id="rId101"/>
    <p:sldId id="772" r:id="rId102"/>
    <p:sldId id="718" r:id="rId103"/>
    <p:sldId id="751" r:id="rId104"/>
    <p:sldId id="687" r:id="rId105"/>
    <p:sldId id="777" r:id="rId106"/>
    <p:sldId id="739" r:id="rId107"/>
    <p:sldId id="723" r:id="rId108"/>
    <p:sldId id="775" r:id="rId109"/>
    <p:sldId id="730" r:id="rId110"/>
    <p:sldId id="651" r:id="rId111"/>
    <p:sldId id="560" r:id="rId112"/>
    <p:sldId id="561" r:id="rId113"/>
    <p:sldId id="562" r:id="rId114"/>
    <p:sldId id="556" r:id="rId115"/>
    <p:sldId id="559" r:id="rId116"/>
    <p:sldId id="684" r:id="rId117"/>
    <p:sldId id="655" r:id="rId118"/>
    <p:sldId id="656" r:id="rId119"/>
    <p:sldId id="657" r:id="rId120"/>
    <p:sldId id="658" r:id="rId121"/>
    <p:sldId id="659" r:id="rId122"/>
    <p:sldId id="660" r:id="rId123"/>
    <p:sldId id="661" r:id="rId124"/>
    <p:sldId id="555"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35BDF8F8-8BE2-8649-901F-B1AE038E0D11}">
          <p14:sldIdLst>
            <p14:sldId id="662"/>
          </p14:sldIdLst>
        </p14:section>
        <p14:section name="Intro" id="{9DCBD999-8EC9-9C4B-A029-8D2BDD21F2B9}">
          <p14:sldIdLst>
            <p14:sldId id="742"/>
            <p14:sldId id="398"/>
            <p14:sldId id="754"/>
            <p14:sldId id="748"/>
            <p14:sldId id="399"/>
            <p14:sldId id="760"/>
            <p14:sldId id="602"/>
            <p14:sldId id="734"/>
            <p14:sldId id="603"/>
            <p14:sldId id="604"/>
            <p14:sldId id="609"/>
          </p14:sldIdLst>
        </p14:section>
        <p14:section name="Soylent" id="{5AE9CD56-D7BE-7D49-BD49-65617800A4C6}">
          <p14:sldIdLst>
            <p14:sldId id="608"/>
            <p14:sldId id="424"/>
            <p14:sldId id="673"/>
            <p14:sldId id="427"/>
            <p14:sldId id="423"/>
            <p14:sldId id="429"/>
            <p14:sldId id="430"/>
            <p14:sldId id="431"/>
            <p14:sldId id="432"/>
            <p14:sldId id="433"/>
            <p14:sldId id="434"/>
            <p14:sldId id="435"/>
            <p14:sldId id="674"/>
            <p14:sldId id="437"/>
            <p14:sldId id="438"/>
            <p14:sldId id="439"/>
            <p14:sldId id="440"/>
            <p14:sldId id="441"/>
            <p14:sldId id="442"/>
            <p14:sldId id="443"/>
            <p14:sldId id="445"/>
            <p14:sldId id="446"/>
            <p14:sldId id="447"/>
            <p14:sldId id="448"/>
            <p14:sldId id="444"/>
            <p14:sldId id="449"/>
            <p14:sldId id="450"/>
            <p14:sldId id="451"/>
            <p14:sldId id="452"/>
            <p14:sldId id="453"/>
            <p14:sldId id="675"/>
          </p14:sldIdLst>
        </p14:section>
        <p14:section name="Adrenaline" id="{64F16401-B44C-BB4C-A4F9-E67D52E66DDA}">
          <p14:sldIdLst>
            <p14:sldId id="678"/>
            <p14:sldId id="767"/>
            <p14:sldId id="768"/>
            <p14:sldId id="770"/>
            <p14:sldId id="613"/>
            <p14:sldId id="615"/>
            <p14:sldId id="617"/>
            <p14:sldId id="759"/>
            <p14:sldId id="618"/>
            <p14:sldId id="620"/>
            <p14:sldId id="622"/>
            <p14:sldId id="623"/>
            <p14:sldId id="624"/>
            <p14:sldId id="625"/>
            <p14:sldId id="752"/>
            <p14:sldId id="626"/>
            <p14:sldId id="627"/>
            <p14:sldId id="628"/>
            <p14:sldId id="629"/>
            <p14:sldId id="685"/>
            <p14:sldId id="632"/>
            <p14:sldId id="633"/>
            <p14:sldId id="634"/>
            <p14:sldId id="635"/>
            <p14:sldId id="636"/>
            <p14:sldId id="637"/>
            <p14:sldId id="638"/>
            <p14:sldId id="640"/>
            <p14:sldId id="641"/>
            <p14:sldId id="642"/>
            <p14:sldId id="643"/>
            <p14:sldId id="644"/>
            <p14:sldId id="645"/>
            <p14:sldId id="646"/>
            <p14:sldId id="647"/>
            <p14:sldId id="648"/>
            <p14:sldId id="750"/>
            <p14:sldId id="679"/>
            <p14:sldId id="680"/>
            <p14:sldId id="683"/>
            <p14:sldId id="686"/>
            <p14:sldId id="753"/>
          </p14:sldIdLst>
        </p14:section>
        <p14:section name="Social and Data" id="{1D29B616-6DED-C74E-A464-29254107AE49}">
          <p14:sldIdLst>
            <p14:sldId id="688"/>
            <p14:sldId id="774"/>
            <p14:sldId id="697"/>
            <p14:sldId id="765"/>
            <p14:sldId id="766"/>
            <p14:sldId id="763"/>
            <p14:sldId id="705"/>
            <p14:sldId id="776"/>
            <p14:sldId id="736"/>
            <p14:sldId id="773"/>
            <p14:sldId id="722"/>
            <p14:sldId id="724"/>
            <p14:sldId id="715"/>
            <p14:sldId id="714"/>
            <p14:sldId id="771"/>
          </p14:sldIdLst>
        </p14:section>
        <p14:section name="Discussion &amp; Future" id="{52ACE98C-1D8E-1742-AAE5-798BF5591A62}">
          <p14:sldIdLst>
            <p14:sldId id="772"/>
            <p14:sldId id="718"/>
            <p14:sldId id="751"/>
            <p14:sldId id="687"/>
            <p14:sldId id="777"/>
            <p14:sldId id="739"/>
            <p14:sldId id="723"/>
            <p14:sldId id="775"/>
            <p14:sldId id="730"/>
            <p14:sldId id="651"/>
          </p14:sldIdLst>
        </p14:section>
        <p14:section name="Extra Slides" id="{43F7B0B8-FEFF-0649-9D74-E842CF19E7DD}">
          <p14:sldIdLst>
            <p14:sldId id="560"/>
            <p14:sldId id="561"/>
            <p14:sldId id="562"/>
            <p14:sldId id="556"/>
            <p14:sldId id="559"/>
            <p14:sldId id="684"/>
            <p14:sldId id="655"/>
            <p14:sldId id="656"/>
            <p14:sldId id="657"/>
            <p14:sldId id="658"/>
            <p14:sldId id="659"/>
            <p14:sldId id="660"/>
            <p14:sldId id="661"/>
            <p14:sldId id="55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862"/>
    <a:srgbClr val="394C76"/>
    <a:srgbClr val="DCDCDC"/>
    <a:srgbClr val="E6E6E6"/>
    <a:srgbClr val="BFBFA0"/>
    <a:srgbClr val="2F426C"/>
    <a:srgbClr val="F3F3F3"/>
    <a:srgbClr val="EF3E36"/>
    <a:srgbClr val="CAE0F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8" autoAdjust="0"/>
    <p:restoredTop sz="82892" autoAdjust="0"/>
  </p:normalViewPr>
  <p:slideViewPr>
    <p:cSldViewPr>
      <p:cViewPr varScale="1">
        <p:scale>
          <a:sx n="63" d="100"/>
          <a:sy n="63" d="100"/>
        </p:scale>
        <p:origin x="-161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notesMaster" Target="notesMasters/notesMaster1.xml"/><Relationship Id="rId127" Type="http://schemas.openxmlformats.org/officeDocument/2006/relationships/handoutMaster" Target="handoutMasters/handoutMaster1.xml"/><Relationship Id="rId128" Type="http://schemas.openxmlformats.org/officeDocument/2006/relationships/printerSettings" Target="printerSettings/printerSettings1.bin"/><Relationship Id="rId12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msbernst:Dropbox:realtime-turk:evaluation:adrenaline:lag.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msbernst:Dropbox:realtime-turk:evaluation:adrenaline:lag.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msbernst:Dropbox:realtime-turk:evaluation:adrenaline:lag.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Macintosh%20HD:Users:msbernst:Dropbox:realtime-turk:evaluation:adrenaline:la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sbernst\Documents\Soylent\evaluation\lag-time-find.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Sheet1!$B$1</c:f>
              <c:strCache>
                <c:ptCount val="1"/>
                <c:pt idx="0">
                  <c:v>Number of Participants</c:v>
                </c:pt>
              </c:strCache>
            </c:strRef>
          </c:tx>
          <c:spPr>
            <a:solidFill>
              <a:srgbClr val="2F426C"/>
            </a:solidFill>
            <a:effectLst/>
          </c:spPr>
          <c:invertIfNegative val="0"/>
          <c:cat>
            <c:strRef>
              <c:f>Sheet1!$A$2:$A$4</c:f>
              <c:strCache>
                <c:ptCount val="3"/>
                <c:pt idx="0">
                  <c:v>xxx</c:v>
                </c:pt>
                <c:pt idx="1">
                  <c:v>Tails</c:v>
                </c:pt>
                <c:pt idx="2">
                  <c:v>Heads</c:v>
                </c:pt>
              </c:strCache>
            </c:strRef>
          </c:cat>
          <c:val>
            <c:numRef>
              <c:f>Sheet1!$B$2:$B$4</c:f>
              <c:numCache>
                <c:formatCode>General</c:formatCode>
                <c:ptCount val="3"/>
                <c:pt idx="0">
                  <c:v>0.0</c:v>
                </c:pt>
                <c:pt idx="1">
                  <c:v>244.0</c:v>
                </c:pt>
                <c:pt idx="2">
                  <c:v>556.0</c:v>
                </c:pt>
              </c:numCache>
            </c:numRef>
          </c:val>
        </c:ser>
        <c:dLbls>
          <c:showLegendKey val="0"/>
          <c:showVal val="0"/>
          <c:showCatName val="0"/>
          <c:showSerName val="0"/>
          <c:showPercent val="0"/>
          <c:showBubbleSize val="0"/>
        </c:dLbls>
        <c:gapWidth val="150"/>
        <c:axId val="2090464840"/>
        <c:axId val="2090467848"/>
      </c:barChart>
      <c:catAx>
        <c:axId val="2090464840"/>
        <c:scaling>
          <c:orientation val="minMax"/>
        </c:scaling>
        <c:delete val="1"/>
        <c:axPos val="l"/>
        <c:majorTickMark val="out"/>
        <c:minorTickMark val="none"/>
        <c:tickLblPos val="nextTo"/>
        <c:crossAx val="2090467848"/>
        <c:crosses val="autoZero"/>
        <c:auto val="1"/>
        <c:lblAlgn val="ctr"/>
        <c:lblOffset val="100"/>
        <c:noMultiLvlLbl val="0"/>
      </c:catAx>
      <c:valAx>
        <c:axId val="2090467848"/>
        <c:scaling>
          <c:orientation val="minMax"/>
          <c:max val="700.0"/>
        </c:scaling>
        <c:delete val="0"/>
        <c:axPos val="b"/>
        <c:majorGridlines/>
        <c:title>
          <c:tx>
            <c:rich>
              <a:bodyPr/>
              <a:lstStyle/>
              <a:p>
                <a:pPr>
                  <a:defRPr sz="2400"/>
                </a:pPr>
                <a:r>
                  <a:rPr lang="en-US" sz="2400" b="0" dirty="0" smtClean="0">
                    <a:latin typeface="Myriad Pro"/>
                    <a:cs typeface="Myriad Pro"/>
                  </a:rPr>
                  <a:t>Number of Responses</a:t>
                </a:r>
                <a:endParaRPr lang="en-US" sz="2400" b="0" dirty="0">
                  <a:latin typeface="Myriad Pro"/>
                  <a:cs typeface="Myriad Pro"/>
                </a:endParaRPr>
              </a:p>
            </c:rich>
          </c:tx>
          <c:layout/>
          <c:overlay val="0"/>
        </c:title>
        <c:numFmt formatCode="General" sourceLinked="1"/>
        <c:majorTickMark val="out"/>
        <c:minorTickMark val="none"/>
        <c:tickLblPos val="nextTo"/>
        <c:txPr>
          <a:bodyPr/>
          <a:lstStyle/>
          <a:p>
            <a:pPr>
              <a:defRPr sz="2400">
                <a:latin typeface="Myriad Pro Light"/>
                <a:cs typeface="Myriad Pro Light"/>
              </a:defRPr>
            </a:pPr>
            <a:endParaRPr lang="en-US"/>
          </a:p>
        </c:txPr>
        <c:crossAx val="2090464840"/>
        <c:crosses val="autoZero"/>
        <c:crossBetween val="between"/>
      </c:valAx>
    </c:plotArea>
    <c:plotVisOnly val="1"/>
    <c:dispBlanksAs val="gap"/>
    <c:showDLblsOverMax val="0"/>
  </c:chart>
  <c:spPr>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Number of Participants</c:v>
                </c:pt>
              </c:strCache>
            </c:strRef>
          </c:tx>
          <c:spPr>
            <a:solidFill>
              <a:srgbClr val="2F426C"/>
            </a:solidFill>
            <a:effectLst/>
          </c:spPr>
          <c:invertIfNegative val="0"/>
          <c:cat>
            <c:strRef>
              <c:f>Sheet1!$A$2:$A$4</c:f>
              <c:strCache>
                <c:ptCount val="3"/>
                <c:pt idx="0">
                  <c:v>Other</c:v>
                </c:pt>
                <c:pt idx="1">
                  <c:v>Tails</c:v>
                </c:pt>
                <c:pt idx="2">
                  <c:v>Heads</c:v>
                </c:pt>
              </c:strCache>
            </c:strRef>
          </c:cat>
          <c:val>
            <c:numRef>
              <c:f>Sheet1!$B$2:$B$4</c:f>
              <c:numCache>
                <c:formatCode>General</c:formatCode>
                <c:ptCount val="3"/>
                <c:pt idx="0">
                  <c:v>57.0</c:v>
                </c:pt>
                <c:pt idx="1">
                  <c:v>244.0</c:v>
                </c:pt>
                <c:pt idx="2">
                  <c:v>556.0</c:v>
                </c:pt>
              </c:numCache>
            </c:numRef>
          </c:val>
        </c:ser>
        <c:dLbls>
          <c:showLegendKey val="0"/>
          <c:showVal val="0"/>
          <c:showCatName val="0"/>
          <c:showSerName val="0"/>
          <c:showPercent val="0"/>
          <c:showBubbleSize val="0"/>
        </c:dLbls>
        <c:gapWidth val="150"/>
        <c:axId val="2091452488"/>
        <c:axId val="2091455464"/>
      </c:barChart>
      <c:catAx>
        <c:axId val="2091452488"/>
        <c:scaling>
          <c:orientation val="minMax"/>
        </c:scaling>
        <c:delete val="1"/>
        <c:axPos val="l"/>
        <c:majorTickMark val="out"/>
        <c:minorTickMark val="none"/>
        <c:tickLblPos val="nextTo"/>
        <c:crossAx val="2091455464"/>
        <c:crosses val="autoZero"/>
        <c:auto val="1"/>
        <c:lblAlgn val="ctr"/>
        <c:lblOffset val="100"/>
        <c:noMultiLvlLbl val="0"/>
      </c:catAx>
      <c:valAx>
        <c:axId val="2091455464"/>
        <c:scaling>
          <c:orientation val="minMax"/>
          <c:max val="700.0"/>
        </c:scaling>
        <c:delete val="0"/>
        <c:axPos val="b"/>
        <c:majorGridlines/>
        <c:title>
          <c:tx>
            <c:rich>
              <a:bodyPr/>
              <a:lstStyle/>
              <a:p>
                <a:pPr>
                  <a:defRPr sz="2400"/>
                </a:pPr>
                <a:r>
                  <a:rPr lang="en-US" sz="2400" b="0" dirty="0" smtClean="0">
                    <a:latin typeface="Myriad Pro"/>
                    <a:cs typeface="Myriad Pro"/>
                  </a:rPr>
                  <a:t>Number of Responses</a:t>
                </a:r>
                <a:endParaRPr lang="en-US" sz="2400" b="0" dirty="0">
                  <a:latin typeface="Myriad Pro"/>
                  <a:cs typeface="Myriad Pro"/>
                </a:endParaRPr>
              </a:p>
            </c:rich>
          </c:tx>
          <c:layout/>
          <c:overlay val="0"/>
        </c:title>
        <c:numFmt formatCode="General" sourceLinked="1"/>
        <c:majorTickMark val="out"/>
        <c:minorTickMark val="none"/>
        <c:tickLblPos val="nextTo"/>
        <c:txPr>
          <a:bodyPr/>
          <a:lstStyle/>
          <a:p>
            <a:pPr>
              <a:defRPr sz="2400">
                <a:latin typeface="Myriad Pro Light"/>
                <a:cs typeface="Myriad Pro Light"/>
              </a:defRPr>
            </a:pPr>
            <a:endParaRPr lang="en-US"/>
          </a:p>
        </c:txPr>
        <c:crossAx val="2091452488"/>
        <c:crosses val="autoZero"/>
        <c:crossBetween val="between"/>
      </c:valAx>
    </c:plotArea>
    <c:plotVisOnly val="1"/>
    <c:dispBlanksAs val="gap"/>
    <c:showDLblsOverMax val="0"/>
  </c:chart>
  <c:spPr>
    <a:effectLst/>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
          <c:y val="0.0"/>
          <c:w val="0.977987421383648"/>
          <c:h val="0.876651982378855"/>
        </c:manualLayout>
      </c:layout>
      <c:barChart>
        <c:barDir val="col"/>
        <c:grouping val="clustered"/>
        <c:varyColors val="0"/>
        <c:dLbls>
          <c:showLegendKey val="0"/>
          <c:showVal val="0"/>
          <c:showCatName val="0"/>
          <c:showSerName val="0"/>
          <c:showPercent val="0"/>
          <c:showBubbleSize val="0"/>
        </c:dLbls>
        <c:gapWidth val="150"/>
        <c:axId val="2103658200"/>
        <c:axId val="2103655048"/>
      </c:barChart>
      <c:catAx>
        <c:axId val="2103658200"/>
        <c:scaling>
          <c:orientation val="minMax"/>
        </c:scaling>
        <c:delete val="1"/>
        <c:axPos val="b"/>
        <c:majorTickMark val="out"/>
        <c:minorTickMark val="none"/>
        <c:tickLblPos val="none"/>
        <c:crossAx val="2103655048"/>
        <c:crosses val="autoZero"/>
        <c:auto val="1"/>
        <c:lblAlgn val="ctr"/>
        <c:lblOffset val="100"/>
        <c:noMultiLvlLbl val="0"/>
      </c:catAx>
      <c:valAx>
        <c:axId val="2103655048"/>
        <c:scaling>
          <c:orientation val="minMax"/>
          <c:max val="35.0"/>
        </c:scaling>
        <c:delete val="1"/>
        <c:axPos val="l"/>
        <c:numFmt formatCode="General" sourceLinked="1"/>
        <c:majorTickMark val="out"/>
        <c:minorTickMark val="none"/>
        <c:tickLblPos val="none"/>
        <c:crossAx val="210365820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349598842758292"/>
          <c:y val="0.0"/>
          <c:w val="0.964171140539251"/>
          <c:h val="1.0"/>
        </c:manualLayout>
      </c:layout>
      <c:barChart>
        <c:barDir val="col"/>
        <c:grouping val="clustered"/>
        <c:varyColors val="0"/>
        <c:ser>
          <c:idx val="0"/>
          <c:order val="0"/>
          <c:spPr>
            <a:solidFill>
              <a:schemeClr val="tx1"/>
            </a:solidFill>
          </c:spPr>
          <c:invertIfNegative val="0"/>
          <c:cat>
            <c:strRef>
              <c:f>refinement!$A$1:$A$65</c:f>
              <c:strCache>
                <c:ptCount val="65"/>
                <c:pt idx="0">
                  <c:v>Up To 1</c:v>
                </c:pt>
                <c:pt idx="1">
                  <c:v>1 To 2</c:v>
                </c:pt>
                <c:pt idx="2">
                  <c:v>2 To 3</c:v>
                </c:pt>
                <c:pt idx="3">
                  <c:v>3 To 4</c:v>
                </c:pt>
                <c:pt idx="4">
                  <c:v>4 To 5</c:v>
                </c:pt>
                <c:pt idx="5">
                  <c:v>5 To 6</c:v>
                </c:pt>
                <c:pt idx="6">
                  <c:v>6 To 7</c:v>
                </c:pt>
                <c:pt idx="7">
                  <c:v>7 To 8</c:v>
                </c:pt>
                <c:pt idx="8">
                  <c:v>8 To 9</c:v>
                </c:pt>
                <c:pt idx="9">
                  <c:v>9 To 10</c:v>
                </c:pt>
                <c:pt idx="10">
                  <c:v>10 To 11</c:v>
                </c:pt>
                <c:pt idx="11">
                  <c:v>11 To 12</c:v>
                </c:pt>
                <c:pt idx="12">
                  <c:v>12 To 13</c:v>
                </c:pt>
                <c:pt idx="13">
                  <c:v>13 To 14</c:v>
                </c:pt>
                <c:pt idx="14">
                  <c:v>14 To 15</c:v>
                </c:pt>
                <c:pt idx="15">
                  <c:v>15 To 16</c:v>
                </c:pt>
                <c:pt idx="16">
                  <c:v>16 To 17</c:v>
                </c:pt>
                <c:pt idx="17">
                  <c:v>17 To 18</c:v>
                </c:pt>
                <c:pt idx="18">
                  <c:v>18 To 19</c:v>
                </c:pt>
                <c:pt idx="19">
                  <c:v>19 To 20</c:v>
                </c:pt>
                <c:pt idx="20">
                  <c:v>20 To 21</c:v>
                </c:pt>
                <c:pt idx="21">
                  <c:v>21 To 22</c:v>
                </c:pt>
                <c:pt idx="22">
                  <c:v>22 To 23</c:v>
                </c:pt>
                <c:pt idx="23">
                  <c:v>23 To 24</c:v>
                </c:pt>
                <c:pt idx="24">
                  <c:v>24 To 25</c:v>
                </c:pt>
                <c:pt idx="25">
                  <c:v>25 To 26</c:v>
                </c:pt>
                <c:pt idx="26">
                  <c:v>26 To 27</c:v>
                </c:pt>
                <c:pt idx="27">
                  <c:v>27 To 28</c:v>
                </c:pt>
                <c:pt idx="28">
                  <c:v>28 To 29</c:v>
                </c:pt>
                <c:pt idx="29">
                  <c:v>29 To 30</c:v>
                </c:pt>
                <c:pt idx="30">
                  <c:v>30 To 31</c:v>
                </c:pt>
                <c:pt idx="31">
                  <c:v>31 To 32</c:v>
                </c:pt>
                <c:pt idx="32">
                  <c:v>32 To 33</c:v>
                </c:pt>
                <c:pt idx="33">
                  <c:v>33 To 34</c:v>
                </c:pt>
                <c:pt idx="34">
                  <c:v>34 To 35</c:v>
                </c:pt>
                <c:pt idx="35">
                  <c:v>35 To 36</c:v>
                </c:pt>
                <c:pt idx="36">
                  <c:v>36 To 37</c:v>
                </c:pt>
                <c:pt idx="37">
                  <c:v>37 To 38</c:v>
                </c:pt>
                <c:pt idx="38">
                  <c:v>38 To 39</c:v>
                </c:pt>
                <c:pt idx="39">
                  <c:v>39 To 40</c:v>
                </c:pt>
                <c:pt idx="40">
                  <c:v>40 To 41</c:v>
                </c:pt>
                <c:pt idx="41">
                  <c:v>41 To 42</c:v>
                </c:pt>
                <c:pt idx="42">
                  <c:v>42 To 43</c:v>
                </c:pt>
                <c:pt idx="43">
                  <c:v>43 To 44</c:v>
                </c:pt>
                <c:pt idx="44">
                  <c:v>44 To 45</c:v>
                </c:pt>
                <c:pt idx="45">
                  <c:v>45 To 46</c:v>
                </c:pt>
                <c:pt idx="46">
                  <c:v>46 To 47</c:v>
                </c:pt>
                <c:pt idx="47">
                  <c:v>47 To 48</c:v>
                </c:pt>
                <c:pt idx="48">
                  <c:v>48 To 49</c:v>
                </c:pt>
                <c:pt idx="49">
                  <c:v>49 To 50</c:v>
                </c:pt>
                <c:pt idx="50">
                  <c:v>50 To 51</c:v>
                </c:pt>
                <c:pt idx="51">
                  <c:v>51 To 52</c:v>
                </c:pt>
                <c:pt idx="52">
                  <c:v>52 To 53</c:v>
                </c:pt>
                <c:pt idx="53">
                  <c:v>53 To 54</c:v>
                </c:pt>
                <c:pt idx="54">
                  <c:v>54 To 55</c:v>
                </c:pt>
                <c:pt idx="55">
                  <c:v>55 To 56</c:v>
                </c:pt>
                <c:pt idx="56">
                  <c:v>56 To 57</c:v>
                </c:pt>
                <c:pt idx="57">
                  <c:v>57 To 58</c:v>
                </c:pt>
                <c:pt idx="58">
                  <c:v>58 To 59</c:v>
                </c:pt>
                <c:pt idx="59">
                  <c:v>59 To 60</c:v>
                </c:pt>
                <c:pt idx="60">
                  <c:v>60 To 61</c:v>
                </c:pt>
                <c:pt idx="61">
                  <c:v>61 To 62</c:v>
                </c:pt>
                <c:pt idx="62">
                  <c:v>62 To 63</c:v>
                </c:pt>
                <c:pt idx="63">
                  <c:v>63 To 64</c:v>
                </c:pt>
                <c:pt idx="64">
                  <c:v>64 To 65</c:v>
                </c:pt>
              </c:strCache>
            </c:strRef>
          </c:cat>
          <c:val>
            <c:numRef>
              <c:f>refinement!$B$1:$B$65</c:f>
              <c:numCache>
                <c:formatCode>0.#####E+#0</c:formatCode>
                <c:ptCount val="65"/>
                <c:pt idx="0">
                  <c:v>0.0</c:v>
                </c:pt>
                <c:pt idx="1">
                  <c:v>0.0</c:v>
                </c:pt>
                <c:pt idx="2">
                  <c:v>0.0</c:v>
                </c:pt>
                <c:pt idx="3">
                  <c:v>0.0</c:v>
                </c:pt>
                <c:pt idx="4">
                  <c:v>0.0</c:v>
                </c:pt>
                <c:pt idx="5">
                  <c:v>0.0</c:v>
                </c:pt>
                <c:pt idx="6">
                  <c:v>0.0</c:v>
                </c:pt>
                <c:pt idx="7" formatCode="#,##0.#####">
                  <c:v>1.0</c:v>
                </c:pt>
                <c:pt idx="8" formatCode="#,##0.#####">
                  <c:v>5.0</c:v>
                </c:pt>
                <c:pt idx="9" formatCode="#,##0.#####">
                  <c:v>6.0</c:v>
                </c:pt>
                <c:pt idx="10" formatCode="#,##0.#####">
                  <c:v>15.0</c:v>
                </c:pt>
                <c:pt idx="11" formatCode="#,##0.#####">
                  <c:v>13.0</c:v>
                </c:pt>
                <c:pt idx="12" formatCode="#,##0.#####">
                  <c:v>11.0</c:v>
                </c:pt>
                <c:pt idx="13" formatCode="#,##0.#####">
                  <c:v>7.0</c:v>
                </c:pt>
                <c:pt idx="14" formatCode="#,##0.#####">
                  <c:v>5.0</c:v>
                </c:pt>
                <c:pt idx="15" formatCode="#,##0.#####">
                  <c:v>1.0</c:v>
                </c:pt>
                <c:pt idx="16" formatCode="#,##0.#####">
                  <c:v>3.0</c:v>
                </c:pt>
                <c:pt idx="17" formatCode="#,##0.#####">
                  <c:v>1.0</c:v>
                </c:pt>
                <c:pt idx="18" formatCode="#,##0.#####">
                  <c:v>1.0</c:v>
                </c:pt>
                <c:pt idx="19">
                  <c:v>0.0</c:v>
                </c:pt>
                <c:pt idx="20">
                  <c:v>0.0</c:v>
                </c:pt>
                <c:pt idx="21">
                  <c:v>0.0</c:v>
                </c:pt>
                <c:pt idx="22">
                  <c:v>0.0</c:v>
                </c:pt>
                <c:pt idx="23">
                  <c:v>0.0</c:v>
                </c:pt>
                <c:pt idx="24" formatCode="#,##0.#####">
                  <c:v>2.0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formatCode="#,##0.#####">
                  <c:v>1.0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numCache>
            </c:numRef>
          </c:val>
        </c:ser>
        <c:dLbls>
          <c:showLegendKey val="0"/>
          <c:showVal val="0"/>
          <c:showCatName val="0"/>
          <c:showSerName val="0"/>
          <c:showPercent val="0"/>
          <c:showBubbleSize val="0"/>
        </c:dLbls>
        <c:gapWidth val="20"/>
        <c:axId val="2101043544"/>
        <c:axId val="2101046504"/>
      </c:barChart>
      <c:catAx>
        <c:axId val="2101043544"/>
        <c:scaling>
          <c:orientation val="minMax"/>
        </c:scaling>
        <c:delete val="1"/>
        <c:axPos val="b"/>
        <c:majorTickMark val="out"/>
        <c:minorTickMark val="none"/>
        <c:tickLblPos val="none"/>
        <c:crossAx val="2101046504"/>
        <c:crosses val="autoZero"/>
        <c:auto val="1"/>
        <c:lblAlgn val="ctr"/>
        <c:lblOffset val="100"/>
        <c:noMultiLvlLbl val="0"/>
      </c:catAx>
      <c:valAx>
        <c:axId val="2101046504"/>
        <c:scaling>
          <c:orientation val="minMax"/>
          <c:max val="15.0"/>
          <c:min val="0.0"/>
        </c:scaling>
        <c:delete val="1"/>
        <c:axPos val="l"/>
        <c:numFmt formatCode="0.#####E+#0" sourceLinked="1"/>
        <c:majorTickMark val="out"/>
        <c:minorTickMark val="none"/>
        <c:tickLblPos val="none"/>
        <c:crossAx val="2101043544"/>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
          <c:y val="0.144444444444444"/>
          <c:w val="1.0"/>
          <c:h val="0.788888888888889"/>
        </c:manualLayout>
      </c:layout>
      <c:barChart>
        <c:barDir val="col"/>
        <c:grouping val="clustered"/>
        <c:varyColors val="0"/>
        <c:ser>
          <c:idx val="0"/>
          <c:order val="0"/>
          <c:spPr>
            <a:solidFill>
              <a:srgbClr val="000000"/>
            </a:solidFill>
          </c:spPr>
          <c:invertIfNegative val="0"/>
          <c:cat>
            <c:strRef>
              <c:f>'generate-one'!$A$1:$A$65</c:f>
              <c:strCache>
                <c:ptCount val="65"/>
                <c:pt idx="0">
                  <c:v>Up To 1</c:v>
                </c:pt>
                <c:pt idx="1">
                  <c:v>1 To 2</c:v>
                </c:pt>
                <c:pt idx="2">
                  <c:v>2 To 3</c:v>
                </c:pt>
                <c:pt idx="3">
                  <c:v>3 To 4</c:v>
                </c:pt>
                <c:pt idx="4">
                  <c:v>4 To 5</c:v>
                </c:pt>
                <c:pt idx="5">
                  <c:v>5 To 6</c:v>
                </c:pt>
                <c:pt idx="6">
                  <c:v>6 To 7</c:v>
                </c:pt>
                <c:pt idx="7">
                  <c:v>7 To 8</c:v>
                </c:pt>
                <c:pt idx="8">
                  <c:v>8 To 9</c:v>
                </c:pt>
                <c:pt idx="9">
                  <c:v>9 To 10</c:v>
                </c:pt>
                <c:pt idx="10">
                  <c:v>10 To 11</c:v>
                </c:pt>
                <c:pt idx="11">
                  <c:v>11 To 12</c:v>
                </c:pt>
                <c:pt idx="12">
                  <c:v>12 To 13</c:v>
                </c:pt>
                <c:pt idx="13">
                  <c:v>13 To 14</c:v>
                </c:pt>
                <c:pt idx="14">
                  <c:v>14 To 15</c:v>
                </c:pt>
                <c:pt idx="15">
                  <c:v>15 To 16</c:v>
                </c:pt>
                <c:pt idx="16">
                  <c:v>16 To 17</c:v>
                </c:pt>
                <c:pt idx="17">
                  <c:v>17 To 18</c:v>
                </c:pt>
                <c:pt idx="18">
                  <c:v>18 To 19</c:v>
                </c:pt>
                <c:pt idx="19">
                  <c:v>19 To 20</c:v>
                </c:pt>
                <c:pt idx="20">
                  <c:v>20 To 21</c:v>
                </c:pt>
                <c:pt idx="21">
                  <c:v>21 To 22</c:v>
                </c:pt>
                <c:pt idx="22">
                  <c:v>22 To 23</c:v>
                </c:pt>
                <c:pt idx="23">
                  <c:v>23 To 24</c:v>
                </c:pt>
                <c:pt idx="24">
                  <c:v>24 To 25</c:v>
                </c:pt>
                <c:pt idx="25">
                  <c:v>25 To 26</c:v>
                </c:pt>
                <c:pt idx="26">
                  <c:v>26 To 27</c:v>
                </c:pt>
                <c:pt idx="27">
                  <c:v>27 To 28</c:v>
                </c:pt>
                <c:pt idx="28">
                  <c:v>28 To 29</c:v>
                </c:pt>
                <c:pt idx="29">
                  <c:v>29 To 30</c:v>
                </c:pt>
                <c:pt idx="30">
                  <c:v>30 To 31</c:v>
                </c:pt>
                <c:pt idx="31">
                  <c:v>31 To 32</c:v>
                </c:pt>
                <c:pt idx="32">
                  <c:v>32 To 33</c:v>
                </c:pt>
                <c:pt idx="33">
                  <c:v>33 To 34</c:v>
                </c:pt>
                <c:pt idx="34">
                  <c:v>34 To 35</c:v>
                </c:pt>
                <c:pt idx="35">
                  <c:v>35 To 36</c:v>
                </c:pt>
                <c:pt idx="36">
                  <c:v>36 To 37</c:v>
                </c:pt>
                <c:pt idx="37">
                  <c:v>37 To 38</c:v>
                </c:pt>
                <c:pt idx="38">
                  <c:v>38 To 39</c:v>
                </c:pt>
                <c:pt idx="39">
                  <c:v>39 To 40</c:v>
                </c:pt>
                <c:pt idx="40">
                  <c:v>40 To 41</c:v>
                </c:pt>
                <c:pt idx="41">
                  <c:v>41 To 42</c:v>
                </c:pt>
                <c:pt idx="42">
                  <c:v>42 To 43</c:v>
                </c:pt>
                <c:pt idx="43">
                  <c:v>43 To 44</c:v>
                </c:pt>
                <c:pt idx="44">
                  <c:v>44 To 45</c:v>
                </c:pt>
                <c:pt idx="45">
                  <c:v>45 To 46</c:v>
                </c:pt>
                <c:pt idx="46">
                  <c:v>46 To 47</c:v>
                </c:pt>
                <c:pt idx="47">
                  <c:v>47 To 48</c:v>
                </c:pt>
                <c:pt idx="48">
                  <c:v>48 To 49</c:v>
                </c:pt>
                <c:pt idx="49">
                  <c:v>49 To 50</c:v>
                </c:pt>
                <c:pt idx="50">
                  <c:v>50 To 51</c:v>
                </c:pt>
                <c:pt idx="51">
                  <c:v>51 To 52</c:v>
                </c:pt>
                <c:pt idx="52">
                  <c:v>52 To 53</c:v>
                </c:pt>
                <c:pt idx="53">
                  <c:v>53 To 54</c:v>
                </c:pt>
                <c:pt idx="54">
                  <c:v>54 To 55</c:v>
                </c:pt>
                <c:pt idx="55">
                  <c:v>55 To 56</c:v>
                </c:pt>
                <c:pt idx="56">
                  <c:v>56 To 57</c:v>
                </c:pt>
                <c:pt idx="57">
                  <c:v>57 To 58</c:v>
                </c:pt>
                <c:pt idx="58">
                  <c:v>58 To 59</c:v>
                </c:pt>
                <c:pt idx="59">
                  <c:v>59 To 60</c:v>
                </c:pt>
                <c:pt idx="60">
                  <c:v>60 To 61</c:v>
                </c:pt>
                <c:pt idx="61">
                  <c:v>61 To 62</c:v>
                </c:pt>
                <c:pt idx="62">
                  <c:v>62 To 63</c:v>
                </c:pt>
                <c:pt idx="63">
                  <c:v>63 To 64</c:v>
                </c:pt>
                <c:pt idx="64">
                  <c:v>64 To 65</c:v>
                </c:pt>
              </c:strCache>
            </c:strRef>
          </c:cat>
          <c:val>
            <c:numRef>
              <c:f>'generate-one'!$B$1:$B$65</c:f>
              <c:numCache>
                <c:formatCode>0.#####E+#0</c:formatCode>
                <c:ptCount val="65"/>
                <c:pt idx="0">
                  <c:v>0.0</c:v>
                </c:pt>
                <c:pt idx="1">
                  <c:v>0.0</c:v>
                </c:pt>
                <c:pt idx="2">
                  <c:v>0.0</c:v>
                </c:pt>
                <c:pt idx="3">
                  <c:v>0.0</c:v>
                </c:pt>
                <c:pt idx="4">
                  <c:v>0.0</c:v>
                </c:pt>
                <c:pt idx="5">
                  <c:v>0.0</c:v>
                </c:pt>
                <c:pt idx="6" formatCode="#,##0.#####">
                  <c:v>1.0</c:v>
                </c:pt>
                <c:pt idx="7" formatCode="#,##0.#####">
                  <c:v>5.0</c:v>
                </c:pt>
                <c:pt idx="8" formatCode="#,##0.#####">
                  <c:v>4.0</c:v>
                </c:pt>
                <c:pt idx="9" formatCode="#,##0.#####">
                  <c:v>2.0</c:v>
                </c:pt>
                <c:pt idx="10" formatCode="#,##0.#####">
                  <c:v>9.0</c:v>
                </c:pt>
                <c:pt idx="11" formatCode="#,##0.#####">
                  <c:v>4.0</c:v>
                </c:pt>
                <c:pt idx="12" formatCode="#,##0.#####">
                  <c:v>9.0</c:v>
                </c:pt>
                <c:pt idx="13" formatCode="#,##0.#####">
                  <c:v>6.0</c:v>
                </c:pt>
                <c:pt idx="14" formatCode="#,##0.#####">
                  <c:v>4.0</c:v>
                </c:pt>
                <c:pt idx="15" formatCode="#,##0.#####">
                  <c:v>2.0</c:v>
                </c:pt>
                <c:pt idx="16" formatCode="#,##0.#####">
                  <c:v>3.0</c:v>
                </c:pt>
                <c:pt idx="17" formatCode="#,##0.#####">
                  <c:v>5.0</c:v>
                </c:pt>
                <c:pt idx="18" formatCode="#,##0.#####">
                  <c:v>1.0</c:v>
                </c:pt>
                <c:pt idx="19" formatCode="#,##0.#####">
                  <c:v>2.0</c:v>
                </c:pt>
                <c:pt idx="20" formatCode="#,##0.#####">
                  <c:v>2.0</c:v>
                </c:pt>
                <c:pt idx="21" formatCode="#,##0.#####">
                  <c:v>3.0</c:v>
                </c:pt>
                <c:pt idx="22" formatCode="#,##0.#####">
                  <c:v>2.0</c:v>
                </c:pt>
                <c:pt idx="23" formatCode="#,##0.#####">
                  <c:v>1.0</c:v>
                </c:pt>
                <c:pt idx="24">
                  <c:v>0.0</c:v>
                </c:pt>
                <c:pt idx="25">
                  <c:v>0.0</c:v>
                </c:pt>
                <c:pt idx="26">
                  <c:v>0.0</c:v>
                </c:pt>
                <c:pt idx="27">
                  <c:v>0.0</c:v>
                </c:pt>
                <c:pt idx="28">
                  <c:v>0.0</c:v>
                </c:pt>
                <c:pt idx="29">
                  <c:v>0.0</c:v>
                </c:pt>
                <c:pt idx="30" formatCode="#,##0.#####">
                  <c:v>1.0</c:v>
                </c:pt>
                <c:pt idx="31" formatCode="#,##0.#####">
                  <c:v>2.0</c:v>
                </c:pt>
                <c:pt idx="32">
                  <c:v>0.0</c:v>
                </c:pt>
                <c:pt idx="33">
                  <c:v>0.0</c:v>
                </c:pt>
                <c:pt idx="34">
                  <c:v>0.0</c:v>
                </c:pt>
                <c:pt idx="35" formatCode="#,##0.#####">
                  <c:v>1.0</c:v>
                </c:pt>
                <c:pt idx="36">
                  <c:v>0.0</c:v>
                </c:pt>
                <c:pt idx="37">
                  <c:v>0.0</c:v>
                </c:pt>
                <c:pt idx="38" formatCode="#,##0.#####">
                  <c:v>1.0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formatCode="#,##0.#####">
                  <c:v>1.0</c:v>
                </c:pt>
                <c:pt idx="54">
                  <c:v>0.0</c:v>
                </c:pt>
                <c:pt idx="55">
                  <c:v>0.0</c:v>
                </c:pt>
                <c:pt idx="56">
                  <c:v>0.0</c:v>
                </c:pt>
                <c:pt idx="57">
                  <c:v>0.0</c:v>
                </c:pt>
                <c:pt idx="58">
                  <c:v>0.0</c:v>
                </c:pt>
                <c:pt idx="59">
                  <c:v>0.0</c:v>
                </c:pt>
                <c:pt idx="60">
                  <c:v>0.0</c:v>
                </c:pt>
                <c:pt idx="61">
                  <c:v>0.0</c:v>
                </c:pt>
                <c:pt idx="62">
                  <c:v>0.0</c:v>
                </c:pt>
                <c:pt idx="63" formatCode="#,##0.#####">
                  <c:v>1.0</c:v>
                </c:pt>
                <c:pt idx="64">
                  <c:v>0.0</c:v>
                </c:pt>
              </c:numCache>
            </c:numRef>
          </c:val>
        </c:ser>
        <c:dLbls>
          <c:showLegendKey val="0"/>
          <c:showVal val="0"/>
          <c:showCatName val="0"/>
          <c:showSerName val="0"/>
          <c:showPercent val="0"/>
          <c:showBubbleSize val="0"/>
        </c:dLbls>
        <c:gapWidth val="20"/>
        <c:axId val="2103608728"/>
        <c:axId val="2103611736"/>
      </c:barChart>
      <c:catAx>
        <c:axId val="2103608728"/>
        <c:scaling>
          <c:orientation val="minMax"/>
        </c:scaling>
        <c:delete val="1"/>
        <c:axPos val="b"/>
        <c:majorTickMark val="out"/>
        <c:minorTickMark val="none"/>
        <c:tickLblPos val="none"/>
        <c:crossAx val="2103611736"/>
        <c:crosses val="autoZero"/>
        <c:auto val="1"/>
        <c:lblAlgn val="ctr"/>
        <c:lblOffset val="100"/>
        <c:noMultiLvlLbl val="0"/>
      </c:catAx>
      <c:valAx>
        <c:axId val="2103611736"/>
        <c:scaling>
          <c:orientation val="minMax"/>
          <c:max val="15.0"/>
          <c:min val="0.0"/>
        </c:scaling>
        <c:delete val="1"/>
        <c:axPos val="l"/>
        <c:numFmt formatCode="0.#####E+#0" sourceLinked="1"/>
        <c:majorTickMark val="out"/>
        <c:minorTickMark val="none"/>
        <c:tickLblPos val="none"/>
        <c:crossAx val="2103608728"/>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333333333333333"/>
          <c:y val="0.117647058823529"/>
          <c:w val="0.942592592592593"/>
          <c:h val="0.705882352941176"/>
        </c:manualLayout>
      </c:layout>
      <c:barChart>
        <c:barDir val="col"/>
        <c:grouping val="clustered"/>
        <c:varyColors val="0"/>
        <c:ser>
          <c:idx val="0"/>
          <c:order val="0"/>
          <c:spPr>
            <a:solidFill>
              <a:srgbClr val="000000"/>
            </a:solidFill>
          </c:spPr>
          <c:invertIfNegative val="0"/>
          <c:cat>
            <c:strRef>
              <c:f>'generate-vote'!$A$1:$A$65</c:f>
              <c:strCache>
                <c:ptCount val="65"/>
                <c:pt idx="0">
                  <c:v>Up To 1</c:v>
                </c:pt>
                <c:pt idx="1">
                  <c:v>1 To 2</c:v>
                </c:pt>
                <c:pt idx="2">
                  <c:v>2 To 3</c:v>
                </c:pt>
                <c:pt idx="3">
                  <c:v>3 To 4</c:v>
                </c:pt>
                <c:pt idx="4">
                  <c:v>4 To 5</c:v>
                </c:pt>
                <c:pt idx="5">
                  <c:v>5 To 6</c:v>
                </c:pt>
                <c:pt idx="6">
                  <c:v>6 To 7</c:v>
                </c:pt>
                <c:pt idx="7">
                  <c:v>7 To 8</c:v>
                </c:pt>
                <c:pt idx="8">
                  <c:v>8 To 9</c:v>
                </c:pt>
                <c:pt idx="9">
                  <c:v>9 To 10</c:v>
                </c:pt>
                <c:pt idx="10">
                  <c:v>10 To 11</c:v>
                </c:pt>
                <c:pt idx="11">
                  <c:v>11 To 12</c:v>
                </c:pt>
                <c:pt idx="12">
                  <c:v>12 To 13</c:v>
                </c:pt>
                <c:pt idx="13">
                  <c:v>13 To 14</c:v>
                </c:pt>
                <c:pt idx="14">
                  <c:v>14 To 15</c:v>
                </c:pt>
                <c:pt idx="15">
                  <c:v>15 To 16</c:v>
                </c:pt>
                <c:pt idx="16">
                  <c:v>16 To 17</c:v>
                </c:pt>
                <c:pt idx="17">
                  <c:v>17 To 18</c:v>
                </c:pt>
                <c:pt idx="18">
                  <c:v>18 To 19</c:v>
                </c:pt>
                <c:pt idx="19">
                  <c:v>19 To 20</c:v>
                </c:pt>
                <c:pt idx="20">
                  <c:v>20 To 21</c:v>
                </c:pt>
                <c:pt idx="21">
                  <c:v>21 To 22</c:v>
                </c:pt>
                <c:pt idx="22">
                  <c:v>22 To 23</c:v>
                </c:pt>
                <c:pt idx="23">
                  <c:v>23 To 24</c:v>
                </c:pt>
                <c:pt idx="24">
                  <c:v>24 To 25</c:v>
                </c:pt>
                <c:pt idx="25">
                  <c:v>25 To 26</c:v>
                </c:pt>
                <c:pt idx="26">
                  <c:v>26 To 27</c:v>
                </c:pt>
                <c:pt idx="27">
                  <c:v>27 To 28</c:v>
                </c:pt>
                <c:pt idx="28">
                  <c:v>28 To 29</c:v>
                </c:pt>
                <c:pt idx="29">
                  <c:v>29 To 30</c:v>
                </c:pt>
                <c:pt idx="30">
                  <c:v>30 To 31</c:v>
                </c:pt>
                <c:pt idx="31">
                  <c:v>31 To 32</c:v>
                </c:pt>
                <c:pt idx="32">
                  <c:v>32 To 33</c:v>
                </c:pt>
                <c:pt idx="33">
                  <c:v>33 To 34</c:v>
                </c:pt>
                <c:pt idx="34">
                  <c:v>34 To 35</c:v>
                </c:pt>
                <c:pt idx="35">
                  <c:v>35 To 36</c:v>
                </c:pt>
                <c:pt idx="36">
                  <c:v>36 To 37</c:v>
                </c:pt>
                <c:pt idx="37">
                  <c:v>37 To 38</c:v>
                </c:pt>
                <c:pt idx="38">
                  <c:v>38 To 39</c:v>
                </c:pt>
                <c:pt idx="39">
                  <c:v>39 To 40</c:v>
                </c:pt>
                <c:pt idx="40">
                  <c:v>40 To 41</c:v>
                </c:pt>
                <c:pt idx="41">
                  <c:v>41 To 42</c:v>
                </c:pt>
                <c:pt idx="42">
                  <c:v>42 To 43</c:v>
                </c:pt>
                <c:pt idx="43">
                  <c:v>43 To 44</c:v>
                </c:pt>
                <c:pt idx="44">
                  <c:v>44 To 45</c:v>
                </c:pt>
                <c:pt idx="45">
                  <c:v>45 To 46</c:v>
                </c:pt>
                <c:pt idx="46">
                  <c:v>46 To 47</c:v>
                </c:pt>
                <c:pt idx="47">
                  <c:v>47 To 48</c:v>
                </c:pt>
                <c:pt idx="48">
                  <c:v>48 To 49</c:v>
                </c:pt>
                <c:pt idx="49">
                  <c:v>49 To 50</c:v>
                </c:pt>
                <c:pt idx="50">
                  <c:v>50 To 51</c:v>
                </c:pt>
                <c:pt idx="51">
                  <c:v>51 To 52</c:v>
                </c:pt>
                <c:pt idx="52">
                  <c:v>52 To 53</c:v>
                </c:pt>
                <c:pt idx="53">
                  <c:v>53 To 54</c:v>
                </c:pt>
                <c:pt idx="54">
                  <c:v>54 To 55</c:v>
                </c:pt>
                <c:pt idx="55">
                  <c:v>55 To 56</c:v>
                </c:pt>
                <c:pt idx="56">
                  <c:v>56 To 57</c:v>
                </c:pt>
                <c:pt idx="57">
                  <c:v>57 To 58</c:v>
                </c:pt>
                <c:pt idx="58">
                  <c:v>58 To 59</c:v>
                </c:pt>
                <c:pt idx="59">
                  <c:v>59 To 60</c:v>
                </c:pt>
                <c:pt idx="60">
                  <c:v>60 To 61</c:v>
                </c:pt>
                <c:pt idx="61">
                  <c:v>61 To 62</c:v>
                </c:pt>
                <c:pt idx="62">
                  <c:v>62 To 63</c:v>
                </c:pt>
                <c:pt idx="63">
                  <c:v>63 To 64</c:v>
                </c:pt>
                <c:pt idx="64">
                  <c:v>64 To 65</c:v>
                </c:pt>
              </c:strCache>
            </c:strRef>
          </c:cat>
          <c:val>
            <c:numRef>
              <c:f>'generate-vote'!$B$1:$B$65</c:f>
              <c:numCache>
                <c:formatCode>0.#####E+#0</c:formatCode>
                <c:ptCount val="65"/>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formatCode="#,##0.#####">
                  <c:v>1.0</c:v>
                </c:pt>
                <c:pt idx="22">
                  <c:v>0.0</c:v>
                </c:pt>
                <c:pt idx="23">
                  <c:v>0.0</c:v>
                </c:pt>
                <c:pt idx="24" formatCode="#,##0.#####">
                  <c:v>1.0</c:v>
                </c:pt>
                <c:pt idx="25" formatCode="#,##0.#####">
                  <c:v>1.0</c:v>
                </c:pt>
                <c:pt idx="26">
                  <c:v>0.0</c:v>
                </c:pt>
                <c:pt idx="27">
                  <c:v>0.0</c:v>
                </c:pt>
                <c:pt idx="28" formatCode="#,##0.#####">
                  <c:v>2.0</c:v>
                </c:pt>
                <c:pt idx="29" formatCode="#,##0.#####">
                  <c:v>1.0</c:v>
                </c:pt>
                <c:pt idx="30" formatCode="#,##0.#####">
                  <c:v>1.0</c:v>
                </c:pt>
                <c:pt idx="31" formatCode="#,##0.#####">
                  <c:v>2.0</c:v>
                </c:pt>
                <c:pt idx="32" formatCode="#,##0.#####">
                  <c:v>4.0</c:v>
                </c:pt>
                <c:pt idx="33" formatCode="#,##0.#####">
                  <c:v>1.0</c:v>
                </c:pt>
                <c:pt idx="34" formatCode="#,##0.#####">
                  <c:v>2.0</c:v>
                </c:pt>
                <c:pt idx="35" formatCode="#,##0.#####">
                  <c:v>1.0</c:v>
                </c:pt>
                <c:pt idx="36" formatCode="#,##0.#####">
                  <c:v>2.0</c:v>
                </c:pt>
                <c:pt idx="37" formatCode="#,##0.#####">
                  <c:v>4.0</c:v>
                </c:pt>
                <c:pt idx="38" formatCode="#,##0.#####">
                  <c:v>4.0</c:v>
                </c:pt>
                <c:pt idx="39" formatCode="#,##0.#####">
                  <c:v>1.0</c:v>
                </c:pt>
                <c:pt idx="40" formatCode="#,##0.#####">
                  <c:v>6.0</c:v>
                </c:pt>
                <c:pt idx="41" formatCode="#,##0.#####">
                  <c:v>3.0</c:v>
                </c:pt>
                <c:pt idx="42" formatCode="#,##0.#####">
                  <c:v>2.0</c:v>
                </c:pt>
                <c:pt idx="43" formatCode="#,##0.#####">
                  <c:v>2.0</c:v>
                </c:pt>
                <c:pt idx="44" formatCode="#,##0.#####">
                  <c:v>3.0</c:v>
                </c:pt>
                <c:pt idx="45" formatCode="#,##0.#####">
                  <c:v>1.0</c:v>
                </c:pt>
                <c:pt idx="46" formatCode="#,##0.#####">
                  <c:v>1.0</c:v>
                </c:pt>
                <c:pt idx="47" formatCode="#,##0.#####">
                  <c:v>2.0</c:v>
                </c:pt>
                <c:pt idx="48" formatCode="#,##0.#####">
                  <c:v>3.0</c:v>
                </c:pt>
                <c:pt idx="49" formatCode="#,##0.#####">
                  <c:v>2.0</c:v>
                </c:pt>
                <c:pt idx="50">
                  <c:v>0.0</c:v>
                </c:pt>
                <c:pt idx="51">
                  <c:v>0.0</c:v>
                </c:pt>
                <c:pt idx="52">
                  <c:v>0.0</c:v>
                </c:pt>
                <c:pt idx="53" formatCode="#,##0.#####">
                  <c:v>1.0</c:v>
                </c:pt>
                <c:pt idx="54" formatCode="#,##0.#####">
                  <c:v>3.0</c:v>
                </c:pt>
                <c:pt idx="55" formatCode="#,##0.#####">
                  <c:v>1.0</c:v>
                </c:pt>
                <c:pt idx="56" formatCode="#,##0.#####">
                  <c:v>1.0</c:v>
                </c:pt>
                <c:pt idx="57" formatCode="#,##0.#####">
                  <c:v>2.0</c:v>
                </c:pt>
                <c:pt idx="58">
                  <c:v>0.0</c:v>
                </c:pt>
                <c:pt idx="59">
                  <c:v>0.0</c:v>
                </c:pt>
                <c:pt idx="60">
                  <c:v>0.0</c:v>
                </c:pt>
                <c:pt idx="61" formatCode="#,##0.#####">
                  <c:v>2.0</c:v>
                </c:pt>
                <c:pt idx="62" formatCode="#,##0.#####">
                  <c:v>1.0</c:v>
                </c:pt>
                <c:pt idx="63" formatCode="#,##0.#####">
                  <c:v>3.0</c:v>
                </c:pt>
                <c:pt idx="64" formatCode="#,##0.#####">
                  <c:v>1.0</c:v>
                </c:pt>
              </c:numCache>
            </c:numRef>
          </c:val>
        </c:ser>
        <c:dLbls>
          <c:showLegendKey val="0"/>
          <c:showVal val="0"/>
          <c:showCatName val="0"/>
          <c:showSerName val="0"/>
          <c:showPercent val="0"/>
          <c:showBubbleSize val="0"/>
        </c:dLbls>
        <c:gapWidth val="20"/>
        <c:axId val="2103570504"/>
        <c:axId val="2103567576"/>
      </c:barChart>
      <c:catAx>
        <c:axId val="2103570504"/>
        <c:scaling>
          <c:orientation val="minMax"/>
        </c:scaling>
        <c:delete val="1"/>
        <c:axPos val="b"/>
        <c:majorTickMark val="out"/>
        <c:minorTickMark val="none"/>
        <c:tickLblPos val="none"/>
        <c:crossAx val="2103567576"/>
        <c:crosses val="autoZero"/>
        <c:auto val="1"/>
        <c:lblAlgn val="ctr"/>
        <c:lblOffset val="100"/>
        <c:noMultiLvlLbl val="0"/>
      </c:catAx>
      <c:valAx>
        <c:axId val="2103567576"/>
        <c:scaling>
          <c:orientation val="minMax"/>
          <c:max val="15.0"/>
          <c:min val="0.0"/>
        </c:scaling>
        <c:delete val="1"/>
        <c:axPos val="l"/>
        <c:numFmt formatCode="0.#####E+#0" sourceLinked="1"/>
        <c:majorTickMark val="out"/>
        <c:minorTickMark val="none"/>
        <c:tickLblPos val="none"/>
        <c:crossAx val="2103570504"/>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0360790403015"/>
          <c:y val="0.0401568850251305"/>
          <c:w val="0.799639209596986"/>
          <c:h val="0.864130924897194"/>
        </c:manualLayout>
      </c:layout>
      <c:scatterChart>
        <c:scatterStyle val="lineMarker"/>
        <c:varyColors val="0"/>
        <c:ser>
          <c:idx val="0"/>
          <c:order val="0"/>
          <c:spPr>
            <a:ln w="28575">
              <a:noFill/>
            </a:ln>
          </c:spPr>
          <c:marker>
            <c:symbol val="diamond"/>
            <c:size val="10"/>
            <c:spPr>
              <a:solidFill>
                <a:srgbClr val="4F81BD">
                  <a:alpha val="59000"/>
                </a:srgbClr>
              </a:solidFill>
            </c:spPr>
          </c:marker>
          <c:xVal>
            <c:numRef>
              <c:f>'wait only'!$A$2:$A$121</c:f>
              <c:numCache>
                <c:formatCode>General</c:formatCode>
                <c:ptCount val="12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2.0</c:v>
                </c:pt>
                <c:pt idx="31">
                  <c:v>2.0</c:v>
                </c:pt>
                <c:pt idx="32">
                  <c:v>2.0</c:v>
                </c:pt>
                <c:pt idx="33">
                  <c:v>2.0</c:v>
                </c:pt>
                <c:pt idx="34">
                  <c:v>2.0</c:v>
                </c:pt>
                <c:pt idx="35">
                  <c:v>2.0</c:v>
                </c:pt>
                <c:pt idx="36">
                  <c:v>2.0</c:v>
                </c:pt>
                <c:pt idx="37">
                  <c:v>2.0</c:v>
                </c:pt>
                <c:pt idx="38">
                  <c:v>2.0</c:v>
                </c:pt>
                <c:pt idx="39">
                  <c:v>2.0</c:v>
                </c:pt>
                <c:pt idx="40">
                  <c:v>2.0</c:v>
                </c:pt>
                <c:pt idx="41">
                  <c:v>2.0</c:v>
                </c:pt>
                <c:pt idx="42">
                  <c:v>2.0</c:v>
                </c:pt>
                <c:pt idx="43">
                  <c:v>2.0</c:v>
                </c:pt>
                <c:pt idx="44">
                  <c:v>2.0</c:v>
                </c:pt>
                <c:pt idx="45">
                  <c:v>2.0</c:v>
                </c:pt>
                <c:pt idx="46">
                  <c:v>2.0</c:v>
                </c:pt>
                <c:pt idx="47">
                  <c:v>2.0</c:v>
                </c:pt>
                <c:pt idx="48">
                  <c:v>2.0</c:v>
                </c:pt>
                <c:pt idx="49">
                  <c:v>2.0</c:v>
                </c:pt>
                <c:pt idx="50">
                  <c:v>2.0</c:v>
                </c:pt>
                <c:pt idx="51">
                  <c:v>2.0</c:v>
                </c:pt>
                <c:pt idx="52">
                  <c:v>2.0</c:v>
                </c:pt>
                <c:pt idx="53">
                  <c:v>2.0</c:v>
                </c:pt>
                <c:pt idx="54">
                  <c:v>2.0</c:v>
                </c:pt>
                <c:pt idx="55">
                  <c:v>2.0</c:v>
                </c:pt>
                <c:pt idx="56">
                  <c:v>2.0</c:v>
                </c:pt>
                <c:pt idx="57">
                  <c:v>2.0</c:v>
                </c:pt>
                <c:pt idx="58">
                  <c:v>2.0</c:v>
                </c:pt>
                <c:pt idx="59">
                  <c:v>2.0</c:v>
                </c:pt>
                <c:pt idx="60">
                  <c:v>3.0</c:v>
                </c:pt>
                <c:pt idx="61">
                  <c:v>3.0</c:v>
                </c:pt>
                <c:pt idx="62">
                  <c:v>3.0</c:v>
                </c:pt>
                <c:pt idx="63">
                  <c:v>3.0</c:v>
                </c:pt>
                <c:pt idx="64">
                  <c:v>3.0</c:v>
                </c:pt>
                <c:pt idx="65">
                  <c:v>3.0</c:v>
                </c:pt>
                <c:pt idx="66">
                  <c:v>3.0</c:v>
                </c:pt>
                <c:pt idx="67">
                  <c:v>3.0</c:v>
                </c:pt>
                <c:pt idx="68">
                  <c:v>3.0</c:v>
                </c:pt>
                <c:pt idx="69">
                  <c:v>3.0</c:v>
                </c:pt>
                <c:pt idx="70">
                  <c:v>3.0</c:v>
                </c:pt>
                <c:pt idx="71">
                  <c:v>3.0</c:v>
                </c:pt>
                <c:pt idx="72">
                  <c:v>3.0</c:v>
                </c:pt>
                <c:pt idx="73">
                  <c:v>3.0</c:v>
                </c:pt>
                <c:pt idx="74">
                  <c:v>3.0</c:v>
                </c:pt>
                <c:pt idx="75">
                  <c:v>3.0</c:v>
                </c:pt>
                <c:pt idx="76">
                  <c:v>3.0</c:v>
                </c:pt>
                <c:pt idx="77">
                  <c:v>3.0</c:v>
                </c:pt>
                <c:pt idx="78">
                  <c:v>3.0</c:v>
                </c:pt>
                <c:pt idx="79">
                  <c:v>3.0</c:v>
                </c:pt>
                <c:pt idx="80">
                  <c:v>3.0</c:v>
                </c:pt>
                <c:pt idx="81">
                  <c:v>3.0</c:v>
                </c:pt>
                <c:pt idx="82">
                  <c:v>3.0</c:v>
                </c:pt>
                <c:pt idx="83">
                  <c:v>3.0</c:v>
                </c:pt>
                <c:pt idx="84">
                  <c:v>3.0</c:v>
                </c:pt>
                <c:pt idx="85">
                  <c:v>3.0</c:v>
                </c:pt>
                <c:pt idx="86">
                  <c:v>3.0</c:v>
                </c:pt>
                <c:pt idx="87">
                  <c:v>3.0</c:v>
                </c:pt>
                <c:pt idx="88">
                  <c:v>3.0</c:v>
                </c:pt>
                <c:pt idx="89">
                  <c:v>3.0</c:v>
                </c:pt>
                <c:pt idx="90">
                  <c:v>4.0</c:v>
                </c:pt>
                <c:pt idx="91">
                  <c:v>4.0</c:v>
                </c:pt>
                <c:pt idx="92">
                  <c:v>4.0</c:v>
                </c:pt>
                <c:pt idx="93">
                  <c:v>4.0</c:v>
                </c:pt>
                <c:pt idx="94">
                  <c:v>4.0</c:v>
                </c:pt>
                <c:pt idx="95">
                  <c:v>4.0</c:v>
                </c:pt>
                <c:pt idx="96">
                  <c:v>4.0</c:v>
                </c:pt>
                <c:pt idx="97">
                  <c:v>4.0</c:v>
                </c:pt>
                <c:pt idx="98">
                  <c:v>4.0</c:v>
                </c:pt>
                <c:pt idx="99">
                  <c:v>4.0</c:v>
                </c:pt>
                <c:pt idx="100">
                  <c:v>4.0</c:v>
                </c:pt>
                <c:pt idx="101">
                  <c:v>4.0</c:v>
                </c:pt>
                <c:pt idx="102">
                  <c:v>4.0</c:v>
                </c:pt>
                <c:pt idx="103">
                  <c:v>4.0</c:v>
                </c:pt>
                <c:pt idx="104">
                  <c:v>4.0</c:v>
                </c:pt>
                <c:pt idx="105">
                  <c:v>4.0</c:v>
                </c:pt>
                <c:pt idx="106">
                  <c:v>4.0</c:v>
                </c:pt>
                <c:pt idx="107">
                  <c:v>4.0</c:v>
                </c:pt>
                <c:pt idx="108">
                  <c:v>4.0</c:v>
                </c:pt>
                <c:pt idx="109">
                  <c:v>4.0</c:v>
                </c:pt>
                <c:pt idx="110">
                  <c:v>4.0</c:v>
                </c:pt>
                <c:pt idx="111">
                  <c:v>4.0</c:v>
                </c:pt>
                <c:pt idx="112">
                  <c:v>4.0</c:v>
                </c:pt>
                <c:pt idx="113">
                  <c:v>4.0</c:v>
                </c:pt>
                <c:pt idx="114">
                  <c:v>4.0</c:v>
                </c:pt>
                <c:pt idx="115">
                  <c:v>4.0</c:v>
                </c:pt>
                <c:pt idx="116">
                  <c:v>4.0</c:v>
                </c:pt>
                <c:pt idx="117">
                  <c:v>4.0</c:v>
                </c:pt>
                <c:pt idx="118">
                  <c:v>4.0</c:v>
                </c:pt>
                <c:pt idx="119">
                  <c:v>4.0</c:v>
                </c:pt>
              </c:numCache>
            </c:numRef>
          </c:xVal>
          <c:yVal>
            <c:numRef>
              <c:f>'wait only'!$G$2:$G$121</c:f>
              <c:numCache>
                <c:formatCode>General</c:formatCode>
                <c:ptCount val="120"/>
                <c:pt idx="0">
                  <c:v>89.0</c:v>
                </c:pt>
                <c:pt idx="1">
                  <c:v>575.0</c:v>
                </c:pt>
                <c:pt idx="2">
                  <c:v>640.0</c:v>
                </c:pt>
                <c:pt idx="3">
                  <c:v>2466.0</c:v>
                </c:pt>
                <c:pt idx="4">
                  <c:v>2542.0</c:v>
                </c:pt>
                <c:pt idx="5">
                  <c:v>8575.0</c:v>
                </c:pt>
                <c:pt idx="6">
                  <c:v>14558.0</c:v>
                </c:pt>
                <c:pt idx="7">
                  <c:v>15273.0</c:v>
                </c:pt>
                <c:pt idx="8">
                  <c:v>25318.0</c:v>
                </c:pt>
                <c:pt idx="9">
                  <c:v>28982.0</c:v>
                </c:pt>
                <c:pt idx="10">
                  <c:v>51.0</c:v>
                </c:pt>
                <c:pt idx="11">
                  <c:v>69.0</c:v>
                </c:pt>
                <c:pt idx="12">
                  <c:v>106.0</c:v>
                </c:pt>
                <c:pt idx="13">
                  <c:v>657.0</c:v>
                </c:pt>
                <c:pt idx="14">
                  <c:v>899.0</c:v>
                </c:pt>
                <c:pt idx="15">
                  <c:v>1083.0</c:v>
                </c:pt>
                <c:pt idx="16">
                  <c:v>1151.0</c:v>
                </c:pt>
                <c:pt idx="17">
                  <c:v>2411.0</c:v>
                </c:pt>
                <c:pt idx="18">
                  <c:v>8780.0</c:v>
                </c:pt>
                <c:pt idx="19">
                  <c:v>14044.0</c:v>
                </c:pt>
                <c:pt idx="20">
                  <c:v>338.0</c:v>
                </c:pt>
                <c:pt idx="21">
                  <c:v>500.0</c:v>
                </c:pt>
                <c:pt idx="22">
                  <c:v>560.0</c:v>
                </c:pt>
                <c:pt idx="23">
                  <c:v>712.0</c:v>
                </c:pt>
                <c:pt idx="24">
                  <c:v>7209.0</c:v>
                </c:pt>
                <c:pt idx="25">
                  <c:v>12900.0</c:v>
                </c:pt>
                <c:pt idx="26">
                  <c:v>16765.0</c:v>
                </c:pt>
                <c:pt idx="27">
                  <c:v>16965.0</c:v>
                </c:pt>
                <c:pt idx="28">
                  <c:v>18396.0</c:v>
                </c:pt>
                <c:pt idx="29">
                  <c:v>32649.0</c:v>
                </c:pt>
                <c:pt idx="30">
                  <c:v>85.0</c:v>
                </c:pt>
                <c:pt idx="31">
                  <c:v>325.0</c:v>
                </c:pt>
                <c:pt idx="32">
                  <c:v>2581.0</c:v>
                </c:pt>
                <c:pt idx="33">
                  <c:v>2773.0</c:v>
                </c:pt>
                <c:pt idx="34">
                  <c:v>5650.0</c:v>
                </c:pt>
                <c:pt idx="35">
                  <c:v>15471.0</c:v>
                </c:pt>
                <c:pt idx="36">
                  <c:v>20077.0</c:v>
                </c:pt>
                <c:pt idx="37">
                  <c:v>25973.0</c:v>
                </c:pt>
                <c:pt idx="38">
                  <c:v>27997.0</c:v>
                </c:pt>
                <c:pt idx="39">
                  <c:v>28336.0</c:v>
                </c:pt>
                <c:pt idx="40">
                  <c:v>75.0</c:v>
                </c:pt>
                <c:pt idx="41">
                  <c:v>118.0</c:v>
                </c:pt>
                <c:pt idx="42">
                  <c:v>1276.0</c:v>
                </c:pt>
                <c:pt idx="43">
                  <c:v>1570.0</c:v>
                </c:pt>
                <c:pt idx="44">
                  <c:v>3314.0</c:v>
                </c:pt>
                <c:pt idx="45">
                  <c:v>3936.0</c:v>
                </c:pt>
                <c:pt idx="46">
                  <c:v>10910.0</c:v>
                </c:pt>
                <c:pt idx="47">
                  <c:v>11816.0</c:v>
                </c:pt>
                <c:pt idx="48">
                  <c:v>25651.0</c:v>
                </c:pt>
                <c:pt idx="49">
                  <c:v>26337.0</c:v>
                </c:pt>
                <c:pt idx="50">
                  <c:v>38.0</c:v>
                </c:pt>
                <c:pt idx="51">
                  <c:v>135.0</c:v>
                </c:pt>
                <c:pt idx="52">
                  <c:v>149.0</c:v>
                </c:pt>
                <c:pt idx="53">
                  <c:v>212.0</c:v>
                </c:pt>
                <c:pt idx="54">
                  <c:v>554.0</c:v>
                </c:pt>
                <c:pt idx="55">
                  <c:v>690.0</c:v>
                </c:pt>
                <c:pt idx="56">
                  <c:v>755.0</c:v>
                </c:pt>
                <c:pt idx="57">
                  <c:v>871.0</c:v>
                </c:pt>
                <c:pt idx="58">
                  <c:v>3484.0</c:v>
                </c:pt>
                <c:pt idx="59">
                  <c:v>4109.0</c:v>
                </c:pt>
                <c:pt idx="60">
                  <c:v>252.0</c:v>
                </c:pt>
                <c:pt idx="61">
                  <c:v>510.0</c:v>
                </c:pt>
                <c:pt idx="62">
                  <c:v>602.0</c:v>
                </c:pt>
                <c:pt idx="63">
                  <c:v>842.0</c:v>
                </c:pt>
                <c:pt idx="64">
                  <c:v>931.0</c:v>
                </c:pt>
                <c:pt idx="65">
                  <c:v>1126.0</c:v>
                </c:pt>
                <c:pt idx="66">
                  <c:v>1519.0</c:v>
                </c:pt>
                <c:pt idx="67">
                  <c:v>1873.0</c:v>
                </c:pt>
                <c:pt idx="68">
                  <c:v>1762.0</c:v>
                </c:pt>
                <c:pt idx="69">
                  <c:v>3577.0</c:v>
                </c:pt>
                <c:pt idx="70">
                  <c:v>159.0</c:v>
                </c:pt>
                <c:pt idx="71">
                  <c:v>159.0</c:v>
                </c:pt>
                <c:pt idx="72">
                  <c:v>281.0</c:v>
                </c:pt>
                <c:pt idx="73">
                  <c:v>320.0</c:v>
                </c:pt>
                <c:pt idx="74">
                  <c:v>409.0</c:v>
                </c:pt>
                <c:pt idx="75">
                  <c:v>592.0</c:v>
                </c:pt>
                <c:pt idx="76">
                  <c:v>669.0</c:v>
                </c:pt>
                <c:pt idx="77">
                  <c:v>1012.0</c:v>
                </c:pt>
                <c:pt idx="78">
                  <c:v>1078.0</c:v>
                </c:pt>
                <c:pt idx="79">
                  <c:v>3305.0</c:v>
                </c:pt>
                <c:pt idx="80">
                  <c:v>55.0</c:v>
                </c:pt>
                <c:pt idx="81">
                  <c:v>170.0</c:v>
                </c:pt>
                <c:pt idx="82">
                  <c:v>149.0</c:v>
                </c:pt>
                <c:pt idx="83">
                  <c:v>253.0</c:v>
                </c:pt>
                <c:pt idx="84">
                  <c:v>573.0</c:v>
                </c:pt>
                <c:pt idx="85">
                  <c:v>651.0</c:v>
                </c:pt>
                <c:pt idx="86">
                  <c:v>2580.0</c:v>
                </c:pt>
                <c:pt idx="87">
                  <c:v>3594.0</c:v>
                </c:pt>
                <c:pt idx="88">
                  <c:v>9310.0</c:v>
                </c:pt>
                <c:pt idx="89">
                  <c:v>10461.0</c:v>
                </c:pt>
                <c:pt idx="90">
                  <c:v>144.0</c:v>
                </c:pt>
                <c:pt idx="91">
                  <c:v>221.0</c:v>
                </c:pt>
                <c:pt idx="92">
                  <c:v>233.0</c:v>
                </c:pt>
                <c:pt idx="93">
                  <c:v>211.0</c:v>
                </c:pt>
                <c:pt idx="94">
                  <c:v>354.0</c:v>
                </c:pt>
                <c:pt idx="95">
                  <c:v>331.0</c:v>
                </c:pt>
                <c:pt idx="96">
                  <c:v>379.0</c:v>
                </c:pt>
                <c:pt idx="97">
                  <c:v>475.0</c:v>
                </c:pt>
                <c:pt idx="98">
                  <c:v>512.0</c:v>
                </c:pt>
                <c:pt idx="99">
                  <c:v>609.0</c:v>
                </c:pt>
                <c:pt idx="100">
                  <c:v>71.0</c:v>
                </c:pt>
                <c:pt idx="101">
                  <c:v>280.0</c:v>
                </c:pt>
                <c:pt idx="102">
                  <c:v>352.0</c:v>
                </c:pt>
                <c:pt idx="103">
                  <c:v>466.0</c:v>
                </c:pt>
                <c:pt idx="104">
                  <c:v>540.0</c:v>
                </c:pt>
                <c:pt idx="105">
                  <c:v>545.0</c:v>
                </c:pt>
                <c:pt idx="106">
                  <c:v>822.0</c:v>
                </c:pt>
                <c:pt idx="107">
                  <c:v>816.0</c:v>
                </c:pt>
                <c:pt idx="108">
                  <c:v>1486.0</c:v>
                </c:pt>
                <c:pt idx="109">
                  <c:v>1691.0</c:v>
                </c:pt>
                <c:pt idx="110">
                  <c:v>117.0</c:v>
                </c:pt>
                <c:pt idx="111">
                  <c:v>85.0</c:v>
                </c:pt>
                <c:pt idx="112">
                  <c:v>294.0</c:v>
                </c:pt>
                <c:pt idx="113">
                  <c:v>149.0</c:v>
                </c:pt>
                <c:pt idx="114">
                  <c:v>228.0</c:v>
                </c:pt>
                <c:pt idx="115">
                  <c:v>465.0</c:v>
                </c:pt>
                <c:pt idx="116">
                  <c:v>715.0</c:v>
                </c:pt>
                <c:pt idx="117">
                  <c:v>589.0</c:v>
                </c:pt>
                <c:pt idx="118">
                  <c:v>1136.0</c:v>
                </c:pt>
                <c:pt idx="119">
                  <c:v>1164.0</c:v>
                </c:pt>
              </c:numCache>
            </c:numRef>
          </c:yVal>
          <c:smooth val="0"/>
        </c:ser>
        <c:dLbls>
          <c:showLegendKey val="0"/>
          <c:showVal val="0"/>
          <c:showCatName val="0"/>
          <c:showSerName val="0"/>
          <c:showPercent val="0"/>
          <c:showBubbleSize val="0"/>
        </c:dLbls>
        <c:axId val="2112629416"/>
        <c:axId val="2112631096"/>
      </c:scatterChart>
      <c:valAx>
        <c:axId val="2112629416"/>
        <c:scaling>
          <c:orientation val="minMax"/>
        </c:scaling>
        <c:delete val="1"/>
        <c:axPos val="b"/>
        <c:numFmt formatCode="General" sourceLinked="1"/>
        <c:majorTickMark val="out"/>
        <c:minorTickMark val="none"/>
        <c:tickLblPos val="none"/>
        <c:crossAx val="2112631096"/>
        <c:crosses val="autoZero"/>
        <c:crossBetween val="midCat"/>
      </c:valAx>
      <c:valAx>
        <c:axId val="2112631096"/>
        <c:scaling>
          <c:logBase val="10.0"/>
          <c:orientation val="minMax"/>
          <c:min val="10.0"/>
        </c:scaling>
        <c:delete val="0"/>
        <c:axPos val="l"/>
        <c:majorGridlines/>
        <c:title>
          <c:tx>
            <c:rich>
              <a:bodyPr rot="-5400000" vert="horz"/>
              <a:lstStyle/>
              <a:p>
                <a:pPr>
                  <a:defRPr sz="2000" b="0">
                    <a:latin typeface="Myriad Pro" pitchFamily="34" charset="0"/>
                  </a:defRPr>
                </a:pPr>
                <a:r>
                  <a:rPr lang="en-US" sz="2000" b="0">
                    <a:latin typeface="Myriad Pro" pitchFamily="34" charset="0"/>
                  </a:rPr>
                  <a:t>Wait Time (seconds)</a:t>
                </a:r>
              </a:p>
            </c:rich>
          </c:tx>
          <c:layout>
            <c:manualLayout>
              <c:xMode val="edge"/>
              <c:yMode val="edge"/>
              <c:x val="0.00941944183582556"/>
              <c:y val="0.149528204466245"/>
            </c:manualLayout>
          </c:layout>
          <c:overlay val="0"/>
        </c:title>
        <c:numFmt formatCode="General" sourceLinked="1"/>
        <c:majorTickMark val="out"/>
        <c:minorTickMark val="none"/>
        <c:tickLblPos val="nextTo"/>
        <c:txPr>
          <a:bodyPr/>
          <a:lstStyle/>
          <a:p>
            <a:pPr>
              <a:defRPr sz="2000">
                <a:latin typeface="Myriad Pro" pitchFamily="34" charset="0"/>
              </a:defRPr>
            </a:pPr>
            <a:endParaRPr lang="en-US"/>
          </a:p>
        </c:txPr>
        <c:crossAx val="2112629416"/>
        <c:crosses val="autoZero"/>
        <c:crossBetween val="midCat"/>
      </c:valAx>
    </c:plotArea>
    <c:plotVisOnly val="1"/>
    <c:dispBlanksAs val="gap"/>
    <c:showDLblsOverMax val="0"/>
  </c:chart>
  <c:spPr>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0.33028</cdr:x>
      <cdr:y>0.91538</cdr:y>
    </cdr:from>
    <cdr:to>
      <cdr:x>0.4175</cdr:x>
      <cdr:y>1</cdr:y>
    </cdr:to>
    <cdr:sp macro="" textlink="">
      <cdr:nvSpPr>
        <cdr:cNvPr id="2" name="TextBox 1"/>
        <cdr:cNvSpPr txBox="1"/>
      </cdr:nvSpPr>
      <cdr:spPr>
        <a:xfrm xmlns:a="http://schemas.openxmlformats.org/drawingml/2006/main">
          <a:off x="2743200" y="4254869"/>
          <a:ext cx="724433" cy="393331"/>
        </a:xfrm>
        <a:prstGeom xmlns:a="http://schemas.openxmlformats.org/drawingml/2006/main" prst="rect">
          <a:avLst/>
        </a:prstGeom>
      </cdr:spPr>
      <cdr:txBody>
        <a:bodyPr xmlns:a="http://schemas.openxmlformats.org/drawingml/2006/main" wrap="none" lIns="0" tIns="0" rIns="0" bIns="0" rtlCol="0" anchor="t" anchorCtr="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000" dirty="0">
              <a:latin typeface="Myriad Pro" pitchFamily="34" charset="0"/>
            </a:rPr>
            <a:t>$0.01</a:t>
          </a:r>
        </a:p>
      </cdr:txBody>
    </cdr:sp>
  </cdr:relSizeAnchor>
  <cdr:relSizeAnchor xmlns:cdr="http://schemas.openxmlformats.org/drawingml/2006/chartDrawing">
    <cdr:from>
      <cdr:x>0.50943</cdr:x>
      <cdr:y>0.91538</cdr:y>
    </cdr:from>
    <cdr:to>
      <cdr:x>0.59665</cdr:x>
      <cdr:y>1</cdr:y>
    </cdr:to>
    <cdr:sp macro="" textlink="">
      <cdr:nvSpPr>
        <cdr:cNvPr id="3" name="TextBox 1"/>
        <cdr:cNvSpPr txBox="1"/>
      </cdr:nvSpPr>
      <cdr:spPr>
        <a:xfrm xmlns:a="http://schemas.openxmlformats.org/drawingml/2006/main">
          <a:off x="4114800" y="4254869"/>
          <a:ext cx="704493" cy="393331"/>
        </a:xfrm>
        <a:prstGeom xmlns:a="http://schemas.openxmlformats.org/drawingml/2006/main" prst="rect">
          <a:avLst/>
        </a:prstGeom>
      </cdr:spPr>
      <cdr:txBody>
        <a:bodyPr xmlns:a="http://schemas.openxmlformats.org/drawingml/2006/main" wrap="none" lIns="0" tIns="0" rIns="0" bIns="0" rtlCol="0" anchor="t" anchorCtr="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000" dirty="0">
              <a:latin typeface="Myriad Pro" pitchFamily="34" charset="0"/>
            </a:rPr>
            <a:t>$0.05</a:t>
          </a:r>
        </a:p>
      </cdr:txBody>
    </cdr:sp>
  </cdr:relSizeAnchor>
  <cdr:relSizeAnchor xmlns:cdr="http://schemas.openxmlformats.org/drawingml/2006/chartDrawing">
    <cdr:from>
      <cdr:x>0.68868</cdr:x>
      <cdr:y>0.91538</cdr:y>
    </cdr:from>
    <cdr:to>
      <cdr:x>0.77591</cdr:x>
      <cdr:y>1</cdr:y>
    </cdr:to>
    <cdr:sp macro="" textlink="">
      <cdr:nvSpPr>
        <cdr:cNvPr id="4" name="TextBox 1"/>
        <cdr:cNvSpPr txBox="1"/>
      </cdr:nvSpPr>
      <cdr:spPr>
        <a:xfrm xmlns:a="http://schemas.openxmlformats.org/drawingml/2006/main">
          <a:off x="5562600" y="4254869"/>
          <a:ext cx="704575" cy="393331"/>
        </a:xfrm>
        <a:prstGeom xmlns:a="http://schemas.openxmlformats.org/drawingml/2006/main" prst="rect">
          <a:avLst/>
        </a:prstGeom>
      </cdr:spPr>
      <cdr:txBody>
        <a:bodyPr xmlns:a="http://schemas.openxmlformats.org/drawingml/2006/main" wrap="none" lIns="0" tIns="0" rIns="0" bIns="0" rtlCol="0" anchor="t" anchorCtr="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000" dirty="0">
              <a:latin typeface="Myriad Pro" pitchFamily="34" charset="0"/>
            </a:rPr>
            <a:t>$0.10</a:t>
          </a:r>
        </a:p>
      </cdr:txBody>
    </cdr:sp>
  </cdr:relSizeAnchor>
  <cdr:relSizeAnchor xmlns:cdr="http://schemas.openxmlformats.org/drawingml/2006/chartDrawing">
    <cdr:from>
      <cdr:x>0.86792</cdr:x>
      <cdr:y>0.91538</cdr:y>
    </cdr:from>
    <cdr:to>
      <cdr:x>0.95514</cdr:x>
      <cdr:y>1</cdr:y>
    </cdr:to>
    <cdr:sp macro="" textlink="">
      <cdr:nvSpPr>
        <cdr:cNvPr id="5" name="TextBox 1"/>
        <cdr:cNvSpPr txBox="1"/>
      </cdr:nvSpPr>
      <cdr:spPr>
        <a:xfrm xmlns:a="http://schemas.openxmlformats.org/drawingml/2006/main">
          <a:off x="7010400" y="4254869"/>
          <a:ext cx="704493" cy="393331"/>
        </a:xfrm>
        <a:prstGeom xmlns:a="http://schemas.openxmlformats.org/drawingml/2006/main" prst="rect">
          <a:avLst/>
        </a:prstGeom>
      </cdr:spPr>
      <cdr:txBody>
        <a:bodyPr xmlns:a="http://schemas.openxmlformats.org/drawingml/2006/main" wrap="none" lIns="0" tIns="0" rIns="0" bIns="0" rtlCol="0" anchor="t" anchorCtr="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2000" dirty="0">
              <a:latin typeface="Myriad Pro" pitchFamily="34" charset="0"/>
            </a:rPr>
            <a:t>$0.50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2EC1E4-29B5-6240-A340-7B90A53593A6}" type="datetimeFigureOut">
              <a:rPr lang="en-US" smtClean="0"/>
              <a:pPr/>
              <a:t>4/27/12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858597-3A9E-4542-9668-044DEDAAE4E0}" type="slidenum">
              <a:rPr lang="en-US" smtClean="0"/>
              <a:pPr/>
              <a:t>‹#›</a:t>
            </a:fld>
            <a:endParaRPr lang="en-US"/>
          </a:p>
        </p:txBody>
      </p:sp>
    </p:spTree>
    <p:extLst>
      <p:ext uri="{BB962C8B-B14F-4D97-AF65-F5344CB8AC3E}">
        <p14:creationId xmlns:p14="http://schemas.microsoft.com/office/powerpoint/2010/main" val="5412271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D0AAAF-152E-4B12-95F1-261504718D49}" type="datetimeFigureOut">
              <a:rPr lang="en-US" smtClean="0"/>
              <a:pPr/>
              <a:t>4/27/12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4D6830-2D95-431B-9B14-8FF2DDEC1104}" type="slidenum">
              <a:rPr lang="en-US" smtClean="0"/>
              <a:pPr/>
              <a:t>‹#›</a:t>
            </a:fld>
            <a:endParaRPr lang="en-US"/>
          </a:p>
        </p:txBody>
      </p:sp>
    </p:spTree>
    <p:extLst>
      <p:ext uri="{BB962C8B-B14F-4D97-AF65-F5344CB8AC3E}">
        <p14:creationId xmlns:p14="http://schemas.microsoft.com/office/powerpoint/2010/main" val="12641944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[Enter with energy!] What I'm going to talk about today are *crowd-powered systems*, which are interactive systems that embed human intelligence from crowds of people online.</a:t>
            </a:r>
            <a:endParaRPr lang="en-US" sz="1800" dirty="0" smtClean="0"/>
          </a:p>
        </p:txBody>
      </p:sp>
      <p:sp>
        <p:nvSpPr>
          <p:cNvPr id="4" name="Slide Number Placeholder 3"/>
          <p:cNvSpPr>
            <a:spLocks noGrp="1"/>
          </p:cNvSpPr>
          <p:nvPr>
            <p:ph type="sldNum" sz="quarter" idx="10"/>
          </p:nvPr>
        </p:nvSpPr>
        <p:spPr/>
        <p:txBody>
          <a:bodyPr/>
          <a:lstStyle/>
          <a:p>
            <a:fld id="{B4B339C3-8D0E-4948-9432-ED44F8A3727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problem we’ll need to solve is speed. Suppose I wanted crowds to help me operate my digital camera,</a:t>
            </a:r>
            <a:r>
              <a:rPr lang="en-US" baseline="0" dirty="0" smtClean="0"/>
              <a:t> for example to fix up a picture right after I take it. We’d need responses within a few seconds.</a:t>
            </a:r>
          </a:p>
          <a:p>
            <a:endParaRPr lang="en-US" baseline="0" dirty="0" smtClean="0"/>
          </a:p>
          <a:p>
            <a:r>
              <a:rPr lang="en-US" baseline="0" dirty="0" smtClean="0"/>
              <a:t>Unfortunately, crowds simply don’t react that quickly. In fact, early papers using these tools remarked on how quick it was, but we’re really looking at 48-190 hours for large numbers nontrivial tasks. In fact, some work at Berkeley doing survival analysis found that the half life for most tasks is around two days, and paying much more brings it down just to twelve hours.</a:t>
            </a:r>
          </a:p>
          <a:p>
            <a:endParaRPr lang="en-US" baseline="0" dirty="0" smtClean="0"/>
          </a:p>
          <a:p>
            <a:r>
              <a:rPr lang="en-US" baseline="0" dirty="0" smtClean="0"/>
              <a:t>This is a huge gain over earlier approaches, but this is still orders of magnitude too slow for us.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10</a:t>
            </a:fld>
            <a:endParaRPr lang="en-US"/>
          </a:p>
        </p:txBody>
      </p:sp>
    </p:spTree>
    <p:extLst>
      <p:ext uri="{BB962C8B-B14F-4D97-AF65-F5344CB8AC3E}">
        <p14:creationId xmlns:p14="http://schemas.microsoft.com/office/powerpoint/2010/main" val="191729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What I’m going to show today are a series of interactive systems that embed crowd intelligence</a:t>
            </a:r>
            <a:r>
              <a:rPr lang="en-US" sz="1800" baseline="0" dirty="0" smtClean="0"/>
              <a:t> to extend the reach of what’s possible with interactive computing.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In order to do it, I’m going to introduce computational techniques that lead to high-quality and fast results.</a:t>
            </a:r>
            <a:endParaRPr lang="en-US" sz="1800" dirty="0"/>
          </a:p>
        </p:txBody>
      </p:sp>
      <p:sp>
        <p:nvSpPr>
          <p:cNvPr id="4" name="Slide Number Placeholder 3"/>
          <p:cNvSpPr>
            <a:spLocks noGrp="1"/>
          </p:cNvSpPr>
          <p:nvPr>
            <p:ph type="sldNum" sz="quarter" idx="10"/>
          </p:nvPr>
        </p:nvSpPr>
        <p:spPr/>
        <p:txBody>
          <a:bodyPr/>
          <a:lstStyle/>
          <a:p>
            <a:fld id="{B4B339C3-8D0E-4948-9432-ED44F8A3727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12</a:t>
            </a:fld>
            <a:endParaRPr lang="en-US"/>
          </a:p>
        </p:txBody>
      </p:sp>
    </p:spTree>
    <p:extLst>
      <p:ext uri="{BB962C8B-B14F-4D97-AF65-F5344CB8AC3E}">
        <p14:creationId xmlns:p14="http://schemas.microsoft.com/office/powerpoint/2010/main" val="3604288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Uses </a:t>
            </a:r>
            <a:r>
              <a:rPr lang="en-US" dirty="0" err="1" smtClean="0"/>
              <a:t>TurKit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Uses </a:t>
            </a:r>
            <a:r>
              <a:rPr lang="en-US" dirty="0" err="1" smtClean="0"/>
              <a:t>TurKit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"we're just a few references </a:t>
            </a:r>
            <a:r>
              <a:rPr lang="en-US" dirty="0" err="1" smtClean="0"/>
              <a:t>overlength</a:t>
            </a:r>
            <a:r>
              <a:rPr lang="en-US" dirty="0" smtClean="0"/>
              <a:t>" --&gt; "we're just a few lines </a:t>
            </a:r>
            <a:r>
              <a:rPr lang="en-US" dirty="0" err="1" smtClean="0"/>
              <a:t>overlength</a:t>
            </a:r>
            <a:r>
              <a:rPr lang="en-US" dirty="0" smtClean="0"/>
              <a:t>”</a:t>
            </a:r>
          </a:p>
          <a:p>
            <a:r>
              <a:rPr lang="en-US" dirty="0" smtClean="0"/>
              <a:t>Shortn: authors are bad at hacking their own text. Nobody hacks it in tiny bits. Say out loud that the user is specifying how "tall" the text should be.</a:t>
            </a:r>
          </a:p>
          <a:p>
            <a:r>
              <a:rPr lang="en-US" dirty="0" smtClean="0"/>
              <a:t>Rob's reason why the authors missed the error -- we're tired by page 7. Fresh eyeballs looking at a small bit of text.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FAST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reject their work</a:t>
            </a:r>
          </a:p>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21</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FAST</a:t>
            </a:r>
            <a:r>
              <a:rPr lang="en-US" baseline="0" dirty="0" smtClean="0"/>
              <a:t> FAST FAST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29</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set the stage for why we might want that,</a:t>
            </a:r>
            <a:r>
              <a:rPr lang="en-US" baseline="0" dirty="0" smtClean="0"/>
              <a:t> I’ll start with the word processor</a:t>
            </a:r>
            <a:r>
              <a:rPr lang="en-US" dirty="0" smtClean="0"/>
              <a:t>. That’s because the word processor is one of the most heavily designed, most used</a:t>
            </a:r>
            <a:r>
              <a:rPr lang="en-US" baseline="0" dirty="0" smtClean="0"/>
              <a:t> interactive systems ever</a:t>
            </a:r>
            <a:r>
              <a:rPr lang="en-US" dirty="0" smtClean="0"/>
              <a:t>. At</a:t>
            </a:r>
            <a:r>
              <a:rPr lang="en-US" baseline="0" dirty="0" smtClean="0"/>
              <a:t> its core, </a:t>
            </a:r>
            <a:r>
              <a:rPr lang="en-US" dirty="0" smtClean="0"/>
              <a:t>the word processor</a:t>
            </a:r>
            <a:r>
              <a:rPr lang="en-US" baseline="0" dirty="0" smtClean="0"/>
              <a:t> and many other interfaces are supporting the cognitive process and </a:t>
            </a:r>
            <a:r>
              <a:rPr lang="en-US" dirty="0" smtClean="0"/>
              <a:t>helping</a:t>
            </a:r>
            <a:r>
              <a:rPr lang="en-US" baseline="0" dirty="0" smtClean="0"/>
              <a:t> </a:t>
            </a:r>
            <a:r>
              <a:rPr lang="en-US" dirty="0" smtClean="0"/>
              <a:t>offload tasks.</a:t>
            </a:r>
            <a:r>
              <a:rPr lang="en-US" baseline="0" dirty="0" smtClean="0"/>
              <a:t> For example, it takes over problems of layout, spell check, and grammar checking from the user. But at some level what we would really like out of a writing tool is help with _writing_, editing. Think about q</a:t>
            </a:r>
            <a:r>
              <a:rPr lang="en-US" dirty="0" smtClean="0"/>
              <a:t>uestions of expressiveness, of phrasing, clarity, or...</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2</a:t>
            </a:fld>
            <a:endParaRPr lang="en-US"/>
          </a:p>
        </p:txBody>
      </p:sp>
    </p:spTree>
    <p:extLst>
      <p:ext uri="{BB962C8B-B14F-4D97-AF65-F5344CB8AC3E}">
        <p14:creationId xmlns:p14="http://schemas.microsoft.com/office/powerpoint/2010/main" val="1979806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faster through this. “We evaluated </a:t>
            </a:r>
            <a:r>
              <a:rPr lang="en-US" dirty="0" err="1" smtClean="0"/>
              <a:t>soylent</a:t>
            </a:r>
            <a:r>
              <a:rPr lang="en-US" dirty="0" smtClean="0"/>
              <a:t>,</a:t>
            </a:r>
            <a:r>
              <a:rPr lang="en-US" baseline="0" dirty="0" smtClean="0"/>
              <a:t> and we wanted to ask three questions: quality, delay, and cost.”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30</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 more than a page from a CHI paper without touching figures or refs, and just removing fat from the writing.</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32</a:t>
            </a:fld>
            <a:endParaRPr lang="en-US">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33</a:t>
            </a:fld>
            <a:endParaRPr lang="en-US">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34</a:t>
            </a:fld>
            <a:endParaRPr lang="en-US">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35</a:t>
            </a:fld>
            <a:endParaRPr lang="en-US">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36</a:t>
            </a:fld>
            <a:endParaRPr lang="en-US">
              <a:solidFill>
                <a:prstClr val="black"/>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Cost works</a:t>
            </a:r>
            <a:r>
              <a:rPr lang="en-US" baseline="0" dirty="0" smtClean="0"/>
              <a:t> out to $1.40 per paragraph</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37</a:t>
            </a:fld>
            <a:endParaRPr lang="en-US">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next step is to find ways to reduce wait time"</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38</a:t>
            </a:fld>
            <a:endParaRPr lang="en-US">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they are misspelled and still worked</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solidFill>
                  <a:prstClr val="black"/>
                </a:solidFill>
                <a:latin typeface="Calibri"/>
              </a:rPr>
              <a:pPr/>
              <a:t>41</a:t>
            </a:fld>
            <a:endParaRPr lang="en-US">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[wait</a:t>
            </a:r>
            <a:r>
              <a:rPr lang="en-US" baseline="0" dirty="0" smtClean="0"/>
              <a:t> for questions on this slide]</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43</a:t>
            </a:fld>
            <a:endParaRPr lang="en-US"/>
          </a:p>
        </p:txBody>
      </p:sp>
    </p:spTree>
    <p:extLst>
      <p:ext uri="{BB962C8B-B14F-4D97-AF65-F5344CB8AC3E}">
        <p14:creationId xmlns:p14="http://schemas.microsoft.com/office/powerpoint/2010/main" val="417494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cutting your text? How much time have we all spent cutting words and phrases to get a paper to fit in a word or page limit? Word processors can't support this task well yet. But at the same time, it's not the most fundamental part of the creative act — say, vs. marshaling evidence or constructing arguments — and we could use some</a:t>
            </a:r>
            <a:r>
              <a:rPr lang="en-US" baseline="0" dirty="0" smtClean="0"/>
              <a:t> support with it.</a:t>
            </a:r>
            <a:endParaRPr lang="en-US" dirty="0" smtClean="0"/>
          </a:p>
          <a:p>
            <a:endParaRPr lang="en-US" dirty="0" smtClean="0"/>
          </a:p>
          <a:p>
            <a:r>
              <a:rPr lang="en-US" dirty="0" smtClean="0"/>
              <a:t>Historically, tasks like this that technology couldn’t support were outsourced to other humans: in this case, editors. It wasn't always the authors who did it. Editors supported the author by cutting, and suggesting better grammar and phrasing. Editors used to be critical parts of the writer’s toolbox.</a:t>
            </a:r>
          </a:p>
          <a:p>
            <a:endParaRPr lang="en-US" dirty="0" smtClean="0"/>
          </a:p>
          <a:p>
            <a:r>
              <a:rPr lang="en-US" dirty="0" smtClean="0"/>
              <a:t>But this was never a part of the</a:t>
            </a:r>
            <a:r>
              <a:rPr lang="en-US" baseline="0" dirty="0" smtClean="0"/>
              <a:t> toolbox that we could wire into our </a:t>
            </a:r>
            <a:r>
              <a:rPr lang="en-US" baseline="0" smtClean="0"/>
              <a:t>software, because </a:t>
            </a:r>
            <a:r>
              <a:rPr lang="en-US" baseline="0" dirty="0" smtClean="0"/>
              <a:t>we would need to have that editor, or at least someone who has a basic knowledge of </a:t>
            </a:r>
            <a:r>
              <a:rPr lang="en-US" baseline="0" dirty="0" err="1" smtClean="0"/>
              <a:t>english</a:t>
            </a:r>
            <a:r>
              <a:rPr lang="en-US" baseline="0" dirty="0" smtClean="0"/>
              <a:t>, available at any time. This just hasn’t been possible.</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applications that we can build are constrained by how quickly we can recruit crowds to help.</a:t>
            </a:r>
            <a:endParaRPr lang="en-US" dirty="0" smtClean="0"/>
          </a:p>
        </p:txBody>
      </p:sp>
      <p:sp>
        <p:nvSpPr>
          <p:cNvPr id="4" name="Slide Number Placeholder 3"/>
          <p:cNvSpPr>
            <a:spLocks noGrp="1"/>
          </p:cNvSpPr>
          <p:nvPr>
            <p:ph type="sldNum" sz="quarter" idx="10"/>
          </p:nvPr>
        </p:nvSpPr>
        <p:spPr/>
        <p:txBody>
          <a:bodyPr/>
          <a:lstStyle/>
          <a:p>
            <a:fld id="{BA4D6830-2D95-431B-9B14-8FF2DDEC1104}" type="slidenum">
              <a:rPr lang="en-US" smtClean="0"/>
              <a:pPr/>
              <a:t>45</a:t>
            </a:fld>
            <a:endParaRPr lang="en-US"/>
          </a:p>
        </p:txBody>
      </p:sp>
    </p:spTree>
    <p:extLst>
      <p:ext uri="{BB962C8B-B14F-4D97-AF65-F5344CB8AC3E}">
        <p14:creationId xmlns:p14="http://schemas.microsoft.com/office/powerpoint/2010/main" val="1731308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56 seconds</a:t>
            </a:r>
          </a:p>
          <a:p>
            <a:r>
              <a:rPr lang="en-US" dirty="0" smtClean="0"/>
              <a:t>We’re talking interactive systems, so we are limited</a:t>
            </a:r>
            <a:r>
              <a:rPr lang="en-US" baseline="0" dirty="0" smtClean="0"/>
              <a:t> </a:t>
            </a:r>
            <a:r>
              <a:rPr lang="en-US" dirty="0" smtClean="0"/>
              <a:t>by *user interface latency*.</a:t>
            </a:r>
          </a:p>
          <a:p>
            <a:r>
              <a:rPr lang="en-US" dirty="0" smtClean="0"/>
              <a:t>“Ten seconds has gone by now.” Ten second limit</a:t>
            </a:r>
          </a:p>
          <a:p>
            <a:r>
              <a:rPr lang="en-US" dirty="0" smtClean="0"/>
              <a:t>If we want to make these crowds integral part of user interfaces everywhere, we need to solve the problem of latency and create realtime crowdsourcing</a:t>
            </a:r>
          </a:p>
        </p:txBody>
      </p:sp>
      <p:sp>
        <p:nvSpPr>
          <p:cNvPr id="4" name="Slide Number Placeholder 3"/>
          <p:cNvSpPr>
            <a:spLocks noGrp="1"/>
          </p:cNvSpPr>
          <p:nvPr>
            <p:ph type="sldNum" sz="quarter" idx="10"/>
          </p:nvPr>
        </p:nvSpPr>
        <p:spPr/>
        <p:txBody>
          <a:bodyPr/>
          <a:lstStyle/>
          <a:p>
            <a:fld id="{BA4D6830-2D95-431B-9B14-8FF2DDEC1104}" type="slidenum">
              <a:rPr lang="en-US" smtClean="0"/>
              <a:pPr/>
              <a:t>46</a:t>
            </a:fld>
            <a:endParaRPr lang="en-US"/>
          </a:p>
        </p:txBody>
      </p:sp>
    </p:spTree>
    <p:extLst>
      <p:ext uri="{BB962C8B-B14F-4D97-AF65-F5344CB8AC3E}">
        <p14:creationId xmlns:p14="http://schemas.microsoft.com/office/powerpoint/2010/main" val="1731308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SLOW</a:t>
            </a:r>
          </a:p>
          <a:p>
            <a:r>
              <a:rPr lang="en-US" dirty="0" smtClean="0"/>
              <a:t>The first technical component we’ll introduce addresses</a:t>
            </a:r>
            <a:r>
              <a:rPr lang="en-US" baseline="0" dirty="0" smtClean="0"/>
              <a:t> the question…</a:t>
            </a:r>
            <a:endParaRPr lang="en-US" dirty="0" smtClean="0"/>
          </a:p>
          <a:p>
            <a:r>
              <a:rPr lang="en-US" dirty="0" smtClean="0"/>
              <a:t>This is the challenge</a:t>
            </a:r>
          </a:p>
          <a:p>
            <a:r>
              <a:rPr lang="en-US" dirty="0" smtClean="0"/>
              <a:t>This is our approach</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47</a:t>
            </a:fld>
            <a:endParaRPr lang="en-US"/>
          </a:p>
        </p:txBody>
      </p:sp>
    </p:spTree>
    <p:extLst>
      <p:ext uri="{BB962C8B-B14F-4D97-AF65-F5344CB8AC3E}">
        <p14:creationId xmlns:p14="http://schemas.microsoft.com/office/powerpoint/2010/main" val="175948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SLOW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two technical components to achieving this, and I’ll introduce them both through this application called Adrenaline.</a:t>
            </a:r>
            <a:endParaRPr lang="en-US" dirty="0" smtClean="0"/>
          </a:p>
          <a:p>
            <a:r>
              <a:rPr lang="en-US" dirty="0" smtClean="0"/>
              <a:t> Adrenaline is </a:t>
            </a:r>
            <a:r>
              <a:rPr lang="en-US" baseline="0" dirty="0" smtClean="0"/>
              <a:t>a camera that </a:t>
            </a:r>
            <a:r>
              <a:rPr lang="en-US" baseline="0" dirty="0" err="1" smtClean="0"/>
              <a:t>crowdsources</a:t>
            </a:r>
            <a:r>
              <a:rPr lang="en-US" baseline="0" dirty="0" smtClean="0"/>
              <a:t> the selection of the best photo in realtime.</a:t>
            </a:r>
          </a:p>
        </p:txBody>
      </p:sp>
      <p:sp>
        <p:nvSpPr>
          <p:cNvPr id="4" name="Slide Number Placeholder 3"/>
          <p:cNvSpPr>
            <a:spLocks noGrp="1"/>
          </p:cNvSpPr>
          <p:nvPr>
            <p:ph type="sldNum" sz="quarter" idx="10"/>
          </p:nvPr>
        </p:nvSpPr>
        <p:spPr/>
        <p:txBody>
          <a:bodyPr/>
          <a:lstStyle/>
          <a:p>
            <a:fld id="{BA4D6830-2D95-431B-9B14-8FF2DDEC1104}" type="slidenum">
              <a:rPr lang="en-US" smtClean="0"/>
              <a:pPr/>
              <a:t>48</a:t>
            </a:fld>
            <a:endParaRPr lang="en-US"/>
          </a:p>
        </p:txBody>
      </p:sp>
    </p:spTree>
    <p:extLst>
      <p:ext uri="{BB962C8B-B14F-4D97-AF65-F5344CB8AC3E}">
        <p14:creationId xmlns:p14="http://schemas.microsoft.com/office/powerpoint/2010/main" val="2588843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a:t>
            </a:r>
          </a:p>
          <a:p>
            <a:r>
              <a:rPr lang="en-US" dirty="0" smtClean="0"/>
              <a:t>Ever since IDEO introduced the</a:t>
            </a:r>
            <a:r>
              <a:rPr lang="en-US" baseline="0" dirty="0" smtClean="0"/>
              <a:t> first digital camera prototype, there has been a design focus on immediate feedback: from two days to develop film, to looking at your photo moments later. If we want to build a crowd-powered camera, and we want to preserve the users’ expectations, we need to decide on these pictures in realtime.</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49</a:t>
            </a:fld>
            <a:endParaRPr lang="en-US"/>
          </a:p>
        </p:txBody>
      </p:sp>
    </p:spTree>
    <p:extLst>
      <p:ext uri="{BB962C8B-B14F-4D97-AF65-F5344CB8AC3E}">
        <p14:creationId xmlns:p14="http://schemas.microsoft.com/office/powerpoint/2010/main" val="1876603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shots that people took with adrenaline.</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50</a:t>
            </a:fld>
            <a:endParaRPr lang="en-US"/>
          </a:p>
        </p:txBody>
      </p:sp>
    </p:spTree>
    <p:extLst>
      <p:ext uri="{BB962C8B-B14F-4D97-AF65-F5344CB8AC3E}">
        <p14:creationId xmlns:p14="http://schemas.microsoft.com/office/powerpoint/2010/main" val="2222516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SLOW</a:t>
            </a:r>
          </a:p>
          <a:p>
            <a:r>
              <a:rPr lang="en-US" dirty="0" smtClean="0"/>
              <a:t>The first technical component we’ll introduce addresses</a:t>
            </a:r>
            <a:r>
              <a:rPr lang="en-US" baseline="0" dirty="0" smtClean="0"/>
              <a:t> the question…</a:t>
            </a:r>
            <a:endParaRPr lang="en-US" dirty="0" smtClean="0"/>
          </a:p>
          <a:p>
            <a:r>
              <a:rPr lang="en-US" dirty="0" smtClean="0"/>
              <a:t>This is the challenge</a:t>
            </a:r>
          </a:p>
          <a:p>
            <a:r>
              <a:rPr lang="en-US" dirty="0" smtClean="0"/>
              <a:t>This is our approach</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52</a:t>
            </a:fld>
            <a:endParaRPr lang="en-US"/>
          </a:p>
        </p:txBody>
      </p:sp>
    </p:spTree>
    <p:extLst>
      <p:ext uri="{BB962C8B-B14F-4D97-AF65-F5344CB8AC3E}">
        <p14:creationId xmlns:p14="http://schemas.microsoft.com/office/powerpoint/2010/main" val="1759487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a:t>
            </a:r>
          </a:p>
          <a:p>
            <a:r>
              <a:rPr lang="en-US" dirty="0" smtClean="0"/>
              <a:t>Modal alert</a:t>
            </a:r>
            <a:r>
              <a:rPr lang="en-US" baseline="0" dirty="0" smtClean="0"/>
              <a:t> that forced the job to be focused in their web browser.</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53</a:t>
            </a:fld>
            <a:endParaRPr lang="en-US"/>
          </a:p>
        </p:txBody>
      </p:sp>
    </p:spTree>
    <p:extLst>
      <p:ext uri="{BB962C8B-B14F-4D97-AF65-F5344CB8AC3E}">
        <p14:creationId xmlns:p14="http://schemas.microsoft.com/office/powerpoint/2010/main" val="2352833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a:t>
            </a:r>
          </a:p>
          <a:p>
            <a:r>
              <a:rPr lang="en-US" dirty="0" smtClean="0"/>
              <a:t>These seems to be hitting limits on the cognitive recognize-act cycle and motor times, so let me give you a sense of how this works.</a:t>
            </a:r>
          </a:p>
          <a:p>
            <a:r>
              <a:rPr lang="en-US" dirty="0" smtClean="0"/>
              <a:t>We ran</a:t>
            </a:r>
            <a:r>
              <a:rPr lang="en-US" baseline="0" dirty="0" smtClean="0"/>
              <a:t> an experiment, with </a:t>
            </a:r>
            <a:r>
              <a:rPr lang="en-US" dirty="0" smtClean="0"/>
              <a:t>1500 tasks and 280</a:t>
            </a:r>
            <a:r>
              <a:rPr lang="en-US" baseline="0" dirty="0" smtClean="0"/>
              <a:t> workers</a:t>
            </a:r>
            <a:endParaRPr lang="en-US" dirty="0" smtClean="0"/>
          </a:p>
          <a:p>
            <a:r>
              <a:rPr lang="en-US" dirty="0" smtClean="0"/>
              <a:t>The</a:t>
            </a:r>
            <a:r>
              <a:rPr lang="en-US" baseline="0" dirty="0" smtClean="0"/>
              <a:t> cumulative % of workers who have returned in time t or earlier</a:t>
            </a:r>
            <a:endParaRPr lang="en-US" dirty="0" smtClean="0"/>
          </a:p>
          <a:p>
            <a:r>
              <a:rPr lang="en-US" dirty="0" smtClean="0"/>
              <a:t>Now I’m going to show the lines for 30 seconds and 1 minutes</a:t>
            </a:r>
          </a:p>
          <a:p>
            <a:r>
              <a:rPr lang="en-US" dirty="0" smtClean="0"/>
              <a:t>Now what if we have</a:t>
            </a:r>
            <a:r>
              <a:rPr lang="en-US" baseline="0" dirty="0" smtClean="0"/>
              <a:t> people wait around longer?</a:t>
            </a:r>
          </a:p>
          <a:p>
            <a:r>
              <a:rPr lang="en-US" baseline="0" dirty="0" smtClean="0"/>
              <a:t>[say what’s coming before it appears]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54</a:t>
            </a:fld>
            <a:endParaRPr lang="en-US"/>
          </a:p>
        </p:txBody>
      </p:sp>
    </p:spTree>
    <p:extLst>
      <p:ext uri="{BB962C8B-B14F-4D97-AF65-F5344CB8AC3E}">
        <p14:creationId xmlns:p14="http://schemas.microsoft.com/office/powerpoint/2010/main" val="3443702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55</a:t>
            </a:fld>
            <a:endParaRPr lang="en-US"/>
          </a:p>
        </p:txBody>
      </p:sp>
    </p:spTree>
    <p:extLst>
      <p:ext uri="{BB962C8B-B14F-4D97-AF65-F5344CB8AC3E}">
        <p14:creationId xmlns:p14="http://schemas.microsoft.com/office/powerpoint/2010/main" val="2502943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NOW we have crowds of people online all the time! This is known as crowdsourcing,</a:t>
            </a:r>
            <a:r>
              <a:rPr lang="en-US" baseline="0" dirty="0" smtClean="0"/>
              <a:t> which </a:t>
            </a:r>
            <a:r>
              <a:rPr lang="en-US" dirty="0" smtClean="0"/>
              <a:t>tasks crowds, large groups of people, with tasks. They</a:t>
            </a:r>
            <a:r>
              <a:rPr lang="en-US" baseline="0" dirty="0" smtClean="0"/>
              <a:t> train machine learning algorithms by </a:t>
            </a:r>
            <a:r>
              <a:rPr lang="en-US" dirty="0" smtClean="0"/>
              <a:t>labeling images</a:t>
            </a:r>
            <a:r>
              <a:rPr lang="en-US" baseline="0" dirty="0" smtClean="0"/>
              <a:t> or</a:t>
            </a:r>
            <a:r>
              <a:rPr lang="en-US" dirty="0" smtClean="0"/>
              <a:t> transcribing audio, they help execute studies and economics</a:t>
            </a:r>
            <a:r>
              <a:rPr lang="en-US" baseline="0" dirty="0" smtClean="0"/>
              <a:t> </a:t>
            </a:r>
            <a:r>
              <a:rPr lang="en-US" dirty="0" smtClean="0"/>
              <a:t>experiments, they fold proteins, they write encyclopedias, and much more. This goes all the</a:t>
            </a:r>
            <a:r>
              <a:rPr lang="en-US" baseline="0" dirty="0" smtClean="0"/>
              <a:t> way back to the 1700s, when the British Royal Astronomer distributed through the mail arithmetic calculations to create nautical charts, and reached its height during the great depression, when a WPA project enlisted 450 so-called “human computers”: the origin of the term computer we use today.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what I’d like to point out is that this lineage of distributed human computation focused on batch processing tasks: you put out a lot of work, wait for it all to come back, and run some statistics or train an algorithm on the result.</a:t>
            </a:r>
          </a:p>
        </p:txBody>
      </p:sp>
      <p:sp>
        <p:nvSpPr>
          <p:cNvPr id="4" name="Slide Number Placeholder 3"/>
          <p:cNvSpPr>
            <a:spLocks noGrp="1"/>
          </p:cNvSpPr>
          <p:nvPr>
            <p:ph type="sldNum" sz="quarter" idx="10"/>
          </p:nvPr>
        </p:nvSpPr>
        <p:spPr/>
        <p:txBody>
          <a:bodyPr/>
          <a:lstStyle/>
          <a:p>
            <a:fld id="{BA4D6830-2D95-431B-9B14-8FF2DDEC1104}" type="slidenum">
              <a:rPr lang="en-US" smtClean="0"/>
              <a:pPr/>
              <a:t>4</a:t>
            </a:fld>
            <a:endParaRPr lang="en-US"/>
          </a:p>
        </p:txBody>
      </p:sp>
    </p:spTree>
    <p:extLst>
      <p:ext uri="{BB962C8B-B14F-4D97-AF65-F5344CB8AC3E}">
        <p14:creationId xmlns:p14="http://schemas.microsoft.com/office/powerpoint/2010/main" val="3259787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SLOW</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56</a:t>
            </a:fld>
            <a:endParaRPr lang="en-US"/>
          </a:p>
        </p:txBody>
      </p:sp>
    </p:spTree>
    <p:extLst>
      <p:ext uri="{BB962C8B-B14F-4D97-AF65-F5344CB8AC3E}">
        <p14:creationId xmlns:p14="http://schemas.microsoft.com/office/powerpoint/2010/main" val="2711014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how long it actually takes.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57</a:t>
            </a:fld>
            <a:endParaRPr lang="en-US"/>
          </a:p>
        </p:txBody>
      </p:sp>
    </p:spTree>
    <p:extLst>
      <p:ext uri="{BB962C8B-B14F-4D97-AF65-F5344CB8AC3E}">
        <p14:creationId xmlns:p14="http://schemas.microsoft.com/office/powerpoint/2010/main" val="1121643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how long it actually takes.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58</a:t>
            </a:fld>
            <a:endParaRPr lang="en-US"/>
          </a:p>
        </p:txBody>
      </p:sp>
    </p:spTree>
    <p:extLst>
      <p:ext uri="{BB962C8B-B14F-4D97-AF65-F5344CB8AC3E}">
        <p14:creationId xmlns:p14="http://schemas.microsoft.com/office/powerpoint/2010/main" val="1121643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60</a:t>
            </a:fld>
            <a:endParaRPr lang="en-US"/>
          </a:p>
        </p:txBody>
      </p:sp>
    </p:spTree>
    <p:extLst>
      <p:ext uri="{BB962C8B-B14F-4D97-AF65-F5344CB8AC3E}">
        <p14:creationId xmlns:p14="http://schemas.microsoft.com/office/powerpoint/2010/main" val="1626258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second technical challenge,</a:t>
            </a:r>
            <a:r>
              <a:rPr lang="en-US" baseline="0" dirty="0" smtClean="0"/>
              <a:t> now that we can recruit crowds quickly.</a:t>
            </a:r>
          </a:p>
          <a:p>
            <a:r>
              <a:rPr lang="en-US" baseline="0" dirty="0" smtClean="0"/>
              <a:t>Work time is still too long to return responses in realtime.</a:t>
            </a:r>
          </a:p>
        </p:txBody>
      </p:sp>
      <p:sp>
        <p:nvSpPr>
          <p:cNvPr id="4" name="Slide Number Placeholder 3"/>
          <p:cNvSpPr>
            <a:spLocks noGrp="1"/>
          </p:cNvSpPr>
          <p:nvPr>
            <p:ph type="sldNum" sz="quarter" idx="10"/>
          </p:nvPr>
        </p:nvSpPr>
        <p:spPr/>
        <p:txBody>
          <a:bodyPr/>
          <a:lstStyle/>
          <a:p>
            <a:fld id="{BA4D6830-2D95-431B-9B14-8FF2DDEC1104}" type="slidenum">
              <a:rPr lang="en-US" smtClean="0"/>
              <a:pPr/>
              <a:t>62</a:t>
            </a:fld>
            <a:endParaRPr lang="en-US"/>
          </a:p>
        </p:txBody>
      </p:sp>
    </p:spTree>
    <p:extLst>
      <p:ext uri="{BB962C8B-B14F-4D97-AF65-F5344CB8AC3E}">
        <p14:creationId xmlns:p14="http://schemas.microsoft.com/office/powerpoint/2010/main" val="3229245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retainer model, for the first time, allows us to recruit</a:t>
            </a:r>
            <a:r>
              <a:rPr lang="en-US" baseline="0" dirty="0" smtClean="0"/>
              <a:t> _synchronous crowds_. On </a:t>
            </a:r>
            <a:r>
              <a:rPr lang="en-US" baseline="0" dirty="0" err="1" smtClean="0"/>
              <a:t>MTurk</a:t>
            </a:r>
            <a:r>
              <a:rPr lang="en-US" baseline="0" dirty="0" smtClean="0"/>
              <a:t>, workers arrive and leave at different points. But, the retainer model is the first to allow us to get these workers to arrive all at the same time. With the right algorithm behind it, we might be able to get the entire crowd to work faster than any individual member.</a:t>
            </a:r>
            <a:endParaRPr lang="en-US" dirty="0" smtClean="0"/>
          </a:p>
        </p:txBody>
      </p:sp>
      <p:sp>
        <p:nvSpPr>
          <p:cNvPr id="4" name="Slide Number Placeholder 3"/>
          <p:cNvSpPr>
            <a:spLocks noGrp="1"/>
          </p:cNvSpPr>
          <p:nvPr>
            <p:ph type="sldNum" sz="quarter" idx="10"/>
          </p:nvPr>
        </p:nvSpPr>
        <p:spPr/>
        <p:txBody>
          <a:bodyPr/>
          <a:lstStyle/>
          <a:p>
            <a:fld id="{BA4D6830-2D95-431B-9B14-8FF2DDEC1104}" type="slidenum">
              <a:rPr lang="en-US" smtClean="0"/>
              <a:pPr/>
              <a:t>63</a:t>
            </a:fld>
            <a:endParaRPr lang="en-US"/>
          </a:p>
        </p:txBody>
      </p:sp>
    </p:spTree>
    <p:extLst>
      <p:ext uri="{BB962C8B-B14F-4D97-AF65-F5344CB8AC3E}">
        <p14:creationId xmlns:p14="http://schemas.microsoft.com/office/powerpoint/2010/main" val="1690259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FAST FAST</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65</a:t>
            </a:fld>
            <a:endParaRPr lang="en-US"/>
          </a:p>
        </p:txBody>
      </p:sp>
    </p:spTree>
    <p:extLst>
      <p:ext uri="{BB962C8B-B14F-4D97-AF65-F5344CB8AC3E}">
        <p14:creationId xmlns:p14="http://schemas.microsoft.com/office/powerpoint/2010/main" val="2242950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use Adrenaline as a benchmark task to understand how these approaches perform.</a:t>
            </a:r>
          </a:p>
          <a:p>
            <a:r>
              <a:rPr lang="en-US" dirty="0" smtClean="0"/>
              <a:t>100 frames per video</a:t>
            </a:r>
          </a:p>
          <a:p>
            <a:endParaRPr lang="en-US" dirty="0" smtClean="0"/>
          </a:p>
        </p:txBody>
      </p:sp>
      <p:sp>
        <p:nvSpPr>
          <p:cNvPr id="4" name="Slide Number Placeholder 3"/>
          <p:cNvSpPr>
            <a:spLocks noGrp="1"/>
          </p:cNvSpPr>
          <p:nvPr>
            <p:ph type="sldNum" sz="quarter" idx="10"/>
          </p:nvPr>
        </p:nvSpPr>
        <p:spPr/>
        <p:txBody>
          <a:bodyPr/>
          <a:lstStyle/>
          <a:p>
            <a:fld id="{BA4D6830-2D95-431B-9B14-8FF2DDEC1104}" type="slidenum">
              <a:rPr lang="en-US" smtClean="0"/>
              <a:pPr/>
              <a:t>70</a:t>
            </a:fld>
            <a:endParaRPr lang="en-US"/>
          </a:p>
        </p:txBody>
      </p:sp>
    </p:spTree>
    <p:extLst>
      <p:ext uri="{BB962C8B-B14F-4D97-AF65-F5344CB8AC3E}">
        <p14:creationId xmlns:p14="http://schemas.microsoft.com/office/powerpoint/2010/main" val="24770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Biggest challenge: too-fast </a:t>
            </a:r>
            <a:r>
              <a:rPr lang="en-US" smtClean="0"/>
              <a:t>agreement in </a:t>
            </a:r>
            <a:r>
              <a:rPr lang="en-US" dirty="0" smtClean="0"/>
              <a:t>late stages</a:t>
            </a:r>
          </a:p>
        </p:txBody>
      </p:sp>
      <p:sp>
        <p:nvSpPr>
          <p:cNvPr id="4" name="Slide Number Placeholder 3"/>
          <p:cNvSpPr>
            <a:spLocks noGrp="1"/>
          </p:cNvSpPr>
          <p:nvPr>
            <p:ph type="sldNum" sz="quarter" idx="10"/>
          </p:nvPr>
        </p:nvSpPr>
        <p:spPr/>
        <p:txBody>
          <a:bodyPr/>
          <a:lstStyle/>
          <a:p>
            <a:fld id="{BA4D6830-2D95-431B-9B14-8FF2DDEC1104}" type="slidenum">
              <a:rPr lang="en-US" smtClean="0"/>
              <a:pPr/>
              <a:t>72</a:t>
            </a:fld>
            <a:endParaRPr lang="en-US"/>
          </a:p>
        </p:txBody>
      </p:sp>
    </p:spTree>
    <p:extLst>
      <p:ext uri="{BB962C8B-B14F-4D97-AF65-F5344CB8AC3E}">
        <p14:creationId xmlns:p14="http://schemas.microsoft.com/office/powerpoint/2010/main" val="2915926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Biggest challenge: too-fast </a:t>
            </a:r>
            <a:r>
              <a:rPr lang="en-US" smtClean="0"/>
              <a:t>agreement in </a:t>
            </a:r>
            <a:r>
              <a:rPr lang="en-US" dirty="0" smtClean="0"/>
              <a:t>late stages</a:t>
            </a:r>
          </a:p>
        </p:txBody>
      </p:sp>
      <p:sp>
        <p:nvSpPr>
          <p:cNvPr id="4" name="Slide Number Placeholder 3"/>
          <p:cNvSpPr>
            <a:spLocks noGrp="1"/>
          </p:cNvSpPr>
          <p:nvPr>
            <p:ph type="sldNum" sz="quarter" idx="10"/>
          </p:nvPr>
        </p:nvSpPr>
        <p:spPr/>
        <p:txBody>
          <a:bodyPr/>
          <a:lstStyle/>
          <a:p>
            <a:fld id="{BA4D6830-2D95-431B-9B14-8FF2DDEC1104}" type="slidenum">
              <a:rPr lang="en-US" smtClean="0"/>
              <a:pPr/>
              <a:t>73</a:t>
            </a:fld>
            <a:endParaRPr lang="en-US"/>
          </a:p>
        </p:txBody>
      </p:sp>
    </p:spTree>
    <p:extLst>
      <p:ext uri="{BB962C8B-B14F-4D97-AF65-F5344CB8AC3E}">
        <p14:creationId xmlns:p14="http://schemas.microsoft.com/office/powerpoint/2010/main" val="291592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going to show ways</a:t>
            </a:r>
            <a:r>
              <a:rPr lang="en-US" baseline="0" dirty="0" smtClean="0"/>
              <a:t> we can turn crowdsourcing into a platform that can support interactive systems. So, instead of relying on individual editors…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Biggest challenge: too-fast </a:t>
            </a:r>
            <a:r>
              <a:rPr lang="en-US" smtClean="0"/>
              <a:t>agreement in </a:t>
            </a:r>
            <a:r>
              <a:rPr lang="en-US" dirty="0" smtClean="0"/>
              <a:t>late stages</a:t>
            </a:r>
          </a:p>
        </p:txBody>
      </p:sp>
      <p:sp>
        <p:nvSpPr>
          <p:cNvPr id="4" name="Slide Number Placeholder 3"/>
          <p:cNvSpPr>
            <a:spLocks noGrp="1"/>
          </p:cNvSpPr>
          <p:nvPr>
            <p:ph type="sldNum" sz="quarter" idx="10"/>
          </p:nvPr>
        </p:nvSpPr>
        <p:spPr/>
        <p:txBody>
          <a:bodyPr/>
          <a:lstStyle/>
          <a:p>
            <a:fld id="{BA4D6830-2D95-431B-9B14-8FF2DDEC1104}" type="slidenum">
              <a:rPr lang="en-US" smtClean="0"/>
              <a:pPr/>
              <a:t>74</a:t>
            </a:fld>
            <a:endParaRPr lang="en-US"/>
          </a:p>
        </p:txBody>
      </p:sp>
    </p:spTree>
    <p:extLst>
      <p:ext uri="{BB962C8B-B14F-4D97-AF65-F5344CB8AC3E}">
        <p14:creationId xmlns:p14="http://schemas.microsoft.com/office/powerpoint/2010/main" val="2915926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techniques are useful for other applications as well. Suppose we wanted to embed crowds in a graphic design program to help generate realistically varying art assets.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78</a:t>
            </a:fld>
            <a:endParaRPr lang="en-US"/>
          </a:p>
        </p:txBody>
      </p:sp>
    </p:spTree>
    <p:extLst>
      <p:ext uri="{BB962C8B-B14F-4D97-AF65-F5344CB8AC3E}">
        <p14:creationId xmlns:p14="http://schemas.microsoft.com/office/powerpoint/2010/main" val="4161345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yriad Pro Light"/>
                <a:cs typeface="Myriad Pro Light"/>
              </a:rPr>
              <a:t>With 8 workers on retainer</a:t>
            </a:r>
            <a:r>
              <a:rPr lang="en-US" sz="1200" smtClean="0">
                <a:latin typeface="Myriad Pro Light"/>
                <a:cs typeface="Myriad Pro Light"/>
              </a:rPr>
              <a:t>:</a:t>
            </a:r>
            <a:r>
              <a:rPr lang="en-US" sz="1200" baseline="0" smtClean="0">
                <a:latin typeface="Myriad Pro Light"/>
                <a:cs typeface="Myriad Pro Light"/>
              </a:rPr>
              <a:t> out to 300 total</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79</a:t>
            </a:fld>
            <a:endParaRPr lang="en-US"/>
          </a:p>
        </p:txBody>
      </p:sp>
    </p:spTree>
    <p:extLst>
      <p:ext uri="{BB962C8B-B14F-4D97-AF65-F5344CB8AC3E}">
        <p14:creationId xmlns:p14="http://schemas.microsoft.com/office/powerpoint/2010/main" val="4161345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we're systematizing the processes, it becomes possible to apply mathematical modeling and using that to optimize our systems.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80</a:t>
            </a:fld>
            <a:endParaRPr lang="en-US"/>
          </a:p>
        </p:txBody>
      </p:sp>
    </p:spTree>
    <p:extLst>
      <p:ext uri="{BB962C8B-B14F-4D97-AF65-F5344CB8AC3E}">
        <p14:creationId xmlns:p14="http://schemas.microsoft.com/office/powerpoint/2010/main" val="1539111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seconds is below the threshold to maintain uninterrupted</a:t>
            </a:r>
            <a:r>
              <a:rPr lang="en-US" baseline="0" dirty="0" smtClean="0"/>
              <a:t> flow</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82</a:t>
            </a:fld>
            <a:endParaRPr lang="en-US"/>
          </a:p>
        </p:txBody>
      </p:sp>
    </p:spTree>
    <p:extLst>
      <p:ext uri="{BB962C8B-B14F-4D97-AF65-F5344CB8AC3E}">
        <p14:creationId xmlns:p14="http://schemas.microsoft.com/office/powerpoint/2010/main" val="3708822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What I’m going to show today are a series of interactive systems that embed crowd intelligence</a:t>
            </a:r>
            <a:r>
              <a:rPr lang="en-US" sz="1800" baseline="0" dirty="0" smtClean="0"/>
              <a:t> to extend the reach of what’s possible with interactive computing.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In order to do it, I’m going to introduce computational techniques that lead to high-quality and fast results.</a:t>
            </a:r>
            <a:endParaRPr lang="en-US" sz="1800" dirty="0"/>
          </a:p>
        </p:txBody>
      </p:sp>
      <p:sp>
        <p:nvSpPr>
          <p:cNvPr id="4" name="Slide Number Placeholder 3"/>
          <p:cNvSpPr>
            <a:spLocks noGrp="1"/>
          </p:cNvSpPr>
          <p:nvPr>
            <p:ph type="sldNum" sz="quarter" idx="10"/>
          </p:nvPr>
        </p:nvSpPr>
        <p:spPr/>
        <p:txBody>
          <a:bodyPr/>
          <a:lstStyle/>
          <a:p>
            <a:fld id="{B4B339C3-8D0E-4948-9432-ED44F8A3727B}" type="slidenum">
              <a:rPr lang="en-US" smtClean="0"/>
              <a:pPr/>
              <a:t>85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87</a:t>
            </a:fld>
            <a:endParaRPr lang="en-US"/>
          </a:p>
        </p:txBody>
      </p:sp>
    </p:spTree>
    <p:extLst>
      <p:ext uri="{BB962C8B-B14F-4D97-AF65-F5344CB8AC3E}">
        <p14:creationId xmlns:p14="http://schemas.microsoft.com/office/powerpoint/2010/main" val="17594876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 missing edges in the social network graph </a:t>
            </a:r>
            <a:r>
              <a:rPr lang="en-US" sz="1050" dirty="0" smtClean="0">
                <a:solidFill>
                  <a:schemeClr val="tx1">
                    <a:lumMod val="50000"/>
                    <a:lumOff val="50000"/>
                  </a:schemeClr>
                </a:solidFill>
              </a:rPr>
              <a:t>[Guy et al. 2011]</a:t>
            </a:r>
            <a:endParaRPr lang="en-US" dirty="0" smtClean="0">
              <a:solidFill>
                <a:schemeClr val="tx1">
                  <a:lumMod val="50000"/>
                  <a:lumOff val="50000"/>
                </a:schemeClr>
              </a:solidFill>
            </a:endParaRPr>
          </a:p>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90</a:t>
            </a:fld>
            <a:endParaRPr lang="en-US"/>
          </a:p>
        </p:txBody>
      </p:sp>
    </p:spTree>
    <p:extLst>
      <p:ext uri="{BB962C8B-B14F-4D97-AF65-F5344CB8AC3E}">
        <p14:creationId xmlns:p14="http://schemas.microsoft.com/office/powerpoint/2010/main" val="842393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93</a:t>
            </a:fld>
            <a:endParaRPr lang="en-US"/>
          </a:p>
        </p:txBody>
      </p:sp>
    </p:spTree>
    <p:extLst>
      <p:ext uri="{BB962C8B-B14F-4D97-AF65-F5344CB8AC3E}">
        <p14:creationId xmlns:p14="http://schemas.microsoft.com/office/powerpoint/2010/main" val="1759487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Light"/>
                <a:cs typeface="Myriad Pro Light"/>
              </a:rPr>
              <a:t>Half of queries are unique [White, </a:t>
            </a:r>
            <a:r>
              <a:rPr lang="en-US" sz="1200" dirty="0" err="1" smtClean="0">
                <a:latin typeface="Myriad Pro Light"/>
                <a:cs typeface="Myriad Pro Light"/>
              </a:rPr>
              <a:t>Bilenko</a:t>
            </a:r>
            <a:r>
              <a:rPr lang="en-US" sz="1200" dirty="0" smtClean="0">
                <a:latin typeface="Myriad Pro Light"/>
                <a:cs typeface="Myriad Pro Light"/>
              </a:rPr>
              <a:t>, </a:t>
            </a:r>
            <a:r>
              <a:rPr lang="en-US" sz="1200" dirty="0" err="1" smtClean="0">
                <a:latin typeface="Myriad Pro Light"/>
                <a:cs typeface="Myriad Pro Light"/>
              </a:rPr>
              <a:t>Cucerzan</a:t>
            </a:r>
            <a:r>
              <a:rPr lang="en-US" sz="1200" dirty="0" smtClean="0">
                <a:latin typeface="Myriad Pro Light"/>
                <a:cs typeface="Myriad Pro Light"/>
              </a:rPr>
              <a:t> 2007]</a:t>
            </a:r>
          </a:p>
        </p:txBody>
      </p:sp>
      <p:sp>
        <p:nvSpPr>
          <p:cNvPr id="4" name="Slide Number Placeholder 3"/>
          <p:cNvSpPr>
            <a:spLocks noGrp="1"/>
          </p:cNvSpPr>
          <p:nvPr>
            <p:ph type="sldNum" sz="quarter" idx="10"/>
          </p:nvPr>
        </p:nvSpPr>
        <p:spPr/>
        <p:txBody>
          <a:bodyPr/>
          <a:lstStyle/>
          <a:p>
            <a:fld id="{BA4D6830-2D95-431B-9B14-8FF2DDEC1104}" type="slidenum">
              <a:rPr lang="en-US" smtClean="0"/>
              <a:pPr/>
              <a:t>96</a:t>
            </a:fld>
            <a:endParaRPr lang="en-US"/>
          </a:p>
        </p:txBody>
      </p:sp>
    </p:spTree>
    <p:extLst>
      <p:ext uri="{BB962C8B-B14F-4D97-AF65-F5344CB8AC3E}">
        <p14:creationId xmlns:p14="http://schemas.microsoft.com/office/powerpoint/2010/main" val="152724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…that we could recruit tens or hundreds of people to</a:t>
            </a:r>
            <a:r>
              <a:rPr lang="en-US" baseline="0" dirty="0" smtClean="0"/>
              <a:t> help read your document — a kind of on-demand editorial room — and then computationally identify the best of their suggestions, and use them to help you cut down that paper, all within your word processing interface.</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Scale up the difficulty and complexity of crowd-powered systems</a:t>
            </a:r>
          </a:p>
        </p:txBody>
      </p:sp>
      <p:sp>
        <p:nvSpPr>
          <p:cNvPr id="4" name="Slide Number Placeholder 3"/>
          <p:cNvSpPr>
            <a:spLocks noGrp="1"/>
          </p:cNvSpPr>
          <p:nvPr>
            <p:ph type="sldNum" sz="quarter" idx="10"/>
          </p:nvPr>
        </p:nvSpPr>
        <p:spPr/>
        <p:txBody>
          <a:bodyPr/>
          <a:lstStyle/>
          <a:p>
            <a:fld id="{BA4D6830-2D95-431B-9B14-8FF2DDEC1104}" type="slidenum">
              <a:rPr lang="en-US" smtClean="0"/>
              <a:pPr/>
              <a:t>101</a:t>
            </a:fld>
            <a:endParaRPr lang="en-US"/>
          </a:p>
        </p:txBody>
      </p:sp>
    </p:spTree>
    <p:extLst>
      <p:ext uri="{BB962C8B-B14F-4D97-AF65-F5344CB8AC3E}">
        <p14:creationId xmlns:p14="http://schemas.microsoft.com/office/powerpoint/2010/main" val="33706592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Roughly</a:t>
            </a:r>
            <a:r>
              <a:rPr lang="en-US" baseline="0" dirty="0" smtClean="0"/>
              <a:t> 600 signups so far, no advertising</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102</a:t>
            </a:fld>
            <a:endParaRPr lang="en-US"/>
          </a:p>
        </p:txBody>
      </p:sp>
    </p:spTree>
    <p:extLst>
      <p:ext uri="{BB962C8B-B14F-4D97-AF65-F5344CB8AC3E}">
        <p14:creationId xmlns:p14="http://schemas.microsoft.com/office/powerpoint/2010/main" val="3775187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A4D6830-2D95-431B-9B14-8FF2DDEC1104}" type="slidenum">
              <a:rPr lang="en-US" smtClean="0"/>
              <a:pPr/>
              <a:t>103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Computer science is about constructing complex computational systems. Systems biology is about applying this thinking to complex biological systems...Quantum computing merges computational thinking with physics.......organizing large crowds of people to carry out a computation is yet another kind of computation. It's a systems building problem that requires HCI in the _back-end_, which is unusual.</a:t>
            </a:r>
            <a:endParaRPr lang="en-US" sz="1800" dirty="0"/>
          </a:p>
        </p:txBody>
      </p:sp>
      <p:sp>
        <p:nvSpPr>
          <p:cNvPr id="4" name="Slide Number Placeholder 3"/>
          <p:cNvSpPr>
            <a:spLocks noGrp="1"/>
          </p:cNvSpPr>
          <p:nvPr>
            <p:ph type="sldNum" sz="quarter" idx="10"/>
          </p:nvPr>
        </p:nvSpPr>
        <p:spPr/>
        <p:txBody>
          <a:bodyPr/>
          <a:lstStyle/>
          <a:p>
            <a:fld id="{B4B339C3-8D0E-4948-9432-ED44F8A3727B}" type="slidenum">
              <a:rPr lang="en-US" smtClean="0"/>
              <a:pPr/>
              <a:t>106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10"/>
          </p:nvPr>
        </p:nvSpPr>
        <p:spPr/>
        <p:txBody>
          <a:bodyPr/>
          <a:lstStyle/>
          <a:p>
            <a:fld id="{B4B339C3-8D0E-4948-9432-ED44F8A3727B}" type="slidenum">
              <a:rPr lang="en-US" smtClean="0"/>
              <a:pPr/>
              <a:t>109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Task: </a:t>
            </a:r>
            <a:r>
              <a:rPr lang="en-US" dirty="0" err="1" smtClean="0"/>
              <a:t>crowdproof</a:t>
            </a:r>
            <a:r>
              <a:rPr lang="en-US" dirty="0" smtClean="0"/>
              <a:t>, input was ESL first</a:t>
            </a:r>
            <a:r>
              <a:rPr lang="en-US" baseline="0" dirty="0" smtClean="0"/>
              <a:t> paragraph, separated Find from </a:t>
            </a:r>
            <a:r>
              <a:rPr lang="en-US" baseline="0" dirty="0" err="1" smtClean="0"/>
              <a:t>Fix+Verify</a:t>
            </a:r>
            <a:r>
              <a:rPr lang="en-US" baseline="0" dirty="0" smtClean="0"/>
              <a:t> so that Fix always had the same patches</a:t>
            </a:r>
          </a:p>
          <a:p>
            <a:endParaRPr lang="en-US" baseline="0" dirty="0" smtClean="0"/>
          </a:p>
          <a:p>
            <a:r>
              <a:rPr lang="en-US" baseline="0" dirty="0" smtClean="0"/>
              <a:t>All tasks had at least 3 workers in the first 10 minutes. After about 15 minutes, arrival time starts looking exponential.</a:t>
            </a:r>
          </a:p>
          <a:p>
            <a:endParaRPr lang="en-US" baseline="0" dirty="0" smtClean="0"/>
          </a:p>
          <a:p>
            <a:r>
              <a:rPr lang="en-US" baseline="0" dirty="0" smtClean="0"/>
              <a:t>So, you can get away with paying very little for interaction</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114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“benchmark tasks”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116</a:t>
            </a:fld>
            <a:endParaRPr lang="en-US"/>
          </a:p>
        </p:txBody>
      </p:sp>
    </p:spTree>
    <p:extLst>
      <p:ext uri="{BB962C8B-B14F-4D97-AF65-F5344CB8AC3E}">
        <p14:creationId xmlns:p14="http://schemas.microsoft.com/office/powerpoint/2010/main" val="2716799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 system:</a:t>
            </a:r>
            <a:r>
              <a:rPr lang="en-US" baseline="0" dirty="0" smtClean="0"/>
              <a:t> closer to ten cents (use fewer workers)</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122</a:t>
            </a:fld>
            <a:endParaRPr lang="en-US"/>
          </a:p>
        </p:txBody>
      </p:sp>
    </p:spTree>
    <p:extLst>
      <p:ext uri="{BB962C8B-B14F-4D97-AF65-F5344CB8AC3E}">
        <p14:creationId xmlns:p14="http://schemas.microsoft.com/office/powerpoint/2010/main" val="131714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what I call</a:t>
            </a:r>
            <a:r>
              <a:rPr lang="en-US" baseline="0" dirty="0" smtClean="0"/>
              <a:t> a crowd-powered system: interactive systems that combine crowd and machine intelligence.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 going to show how this can reconfigure some of the core interactive systems we use: writing, photography, feedback, voting. Others have taken the idea since and applied it to many other tasks like search, robotics, and health.</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want to embed this fundamentally human element in our interactive systems, we need to address a couple of challenges. The first is quality. I asked one thousand people online to flip a coin and type “h” if they got heads and “t” if they got tails. In this room, I’m sure we’d get 50-50, but it turns out that on the Internet there’s a 2-to-1 bias towards heads in what people will report. It’s not that the internet is a biased coin, it’s that people are satisficing and exhibit inherent biases.</a:t>
            </a:r>
          </a:p>
          <a:p>
            <a:endParaRPr lang="en-US" baseline="0" dirty="0" smtClean="0"/>
          </a:p>
          <a:p>
            <a:r>
              <a:rPr lang="en-US" baseline="0" dirty="0" smtClean="0"/>
              <a:t>Hopefully you’ve noticed already that this doesn’t actually add up to 100%. That’s because…</a:t>
            </a:r>
          </a:p>
        </p:txBody>
      </p:sp>
      <p:sp>
        <p:nvSpPr>
          <p:cNvPr id="4" name="Slide Number Placeholder 3"/>
          <p:cNvSpPr>
            <a:spLocks noGrp="1"/>
          </p:cNvSpPr>
          <p:nvPr>
            <p:ph type="sldNum" sz="quarter" idx="10"/>
          </p:nvPr>
        </p:nvSpPr>
        <p:spPr/>
        <p:txBody>
          <a:bodyPr/>
          <a:lstStyle/>
          <a:p>
            <a:fld id="{BA4D6830-2D95-431B-9B14-8FF2DDEC1104}" type="slidenum">
              <a:rPr lang="en-US" smtClean="0"/>
              <a:pPr/>
              <a:t>8</a:t>
            </a:fld>
            <a:endParaRPr lang="en-US"/>
          </a:p>
        </p:txBody>
      </p:sp>
    </p:spTree>
    <p:extLst>
      <p:ext uri="{BB962C8B-B14F-4D97-AF65-F5344CB8AC3E}">
        <p14:creationId xmlns:p14="http://schemas.microsoft.com/office/powerpoint/2010/main" val="223189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Fully 7% of the respondents</a:t>
            </a:r>
            <a:r>
              <a:rPr lang="en-US" baseline="0" dirty="0" smtClean="0"/>
              <a:t> didn’t type “h” OR “t”. They went out of vocabulary, sometimes trying to be helpful by writing out the word, sometimes misspelling it: head, heads, tail, t for tails, and the enigmatic “f”. </a:t>
            </a:r>
          </a:p>
          <a:p>
            <a:endParaRPr lang="en-US" baseline="0" dirty="0" smtClean="0"/>
          </a:p>
          <a:p>
            <a:r>
              <a:rPr lang="en-US" baseline="0" dirty="0" smtClean="0"/>
              <a:t>These are the kinds of unexpected quality results you’ll get when you reach out to crowds, and we’ll need to build our systems to expect or take advantage of them.</a:t>
            </a:r>
            <a:endParaRPr lang="en-US" dirty="0"/>
          </a:p>
        </p:txBody>
      </p:sp>
      <p:sp>
        <p:nvSpPr>
          <p:cNvPr id="4" name="Slide Number Placeholder 3"/>
          <p:cNvSpPr>
            <a:spLocks noGrp="1"/>
          </p:cNvSpPr>
          <p:nvPr>
            <p:ph type="sldNum" sz="quarter" idx="10"/>
          </p:nvPr>
        </p:nvSpPr>
        <p:spPr/>
        <p:txBody>
          <a:bodyPr/>
          <a:lstStyle/>
          <a:p>
            <a:fld id="{BA4D6830-2D95-431B-9B14-8FF2DDEC1104}" type="slidenum">
              <a:rPr lang="en-US" smtClean="0"/>
              <a:pPr/>
              <a:t>9</a:t>
            </a:fld>
            <a:endParaRPr lang="en-US"/>
          </a:p>
        </p:txBody>
      </p:sp>
    </p:spTree>
    <p:extLst>
      <p:ext uri="{BB962C8B-B14F-4D97-AF65-F5344CB8AC3E}">
        <p14:creationId xmlns:p14="http://schemas.microsoft.com/office/powerpoint/2010/main" val="251541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F42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2B835-EFB6-5948-88E0-F6AC25E86126}" type="datetime1">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C808EF-DB36-F042-B65B-1062B608B7D1}" type="datetime1">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0C685B-8AC3-974E-83D7-57B28F766DFE}" type="datetime1">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a:cs typeface="Myriad Pro"/>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i="0">
                <a:latin typeface="Myriad Pro Light"/>
                <a:cs typeface="Myriad Pro Light"/>
              </a:defRPr>
            </a:lvl1pPr>
            <a:lvl2pPr>
              <a:defRPr b="0" i="0">
                <a:latin typeface="Myriad Pro Light"/>
                <a:cs typeface="Myriad Pro Light"/>
              </a:defRPr>
            </a:lvl2pPr>
            <a:lvl3pPr>
              <a:defRPr b="0" i="0">
                <a:latin typeface="Myriad Pro Light"/>
                <a:cs typeface="Myriad Pro Light"/>
              </a:defRPr>
            </a:lvl3pPr>
            <a:lvl4pPr>
              <a:defRPr b="0" i="0">
                <a:latin typeface="Myriad Pro Light"/>
                <a:cs typeface="Myriad Pro Light"/>
              </a:defRPr>
            </a:lvl4pPr>
            <a:lvl5pPr>
              <a:defRPr b="0" i="0">
                <a:latin typeface="Myriad Pro Light"/>
                <a:cs typeface="Myriad Pro 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8CE6C-B239-CE47-8175-6F0A3F80EABD}" type="datetime1">
              <a:rPr lang="en-US" smtClean="0">
                <a:solidFill>
                  <a:prstClr val="black">
                    <a:tint val="75000"/>
                  </a:prstClr>
                </a:solidFill>
                <a:latin typeface="Myriad Pro"/>
              </a:rPr>
              <a:t>4/27/12</a:t>
            </a:fld>
            <a:endParaRPr lang="en-US">
              <a:solidFill>
                <a:prstClr val="black">
                  <a:tint val="75000"/>
                </a:prstClr>
              </a:solidFill>
              <a:latin typeface="Myriad Pro"/>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Myriad Pro"/>
            </a:endParaRPr>
          </a:p>
        </p:txBody>
      </p:sp>
      <p:sp>
        <p:nvSpPr>
          <p:cNvPr id="6" name="Slide Number Placeholder 5"/>
          <p:cNvSpPr>
            <a:spLocks noGrp="1"/>
          </p:cNvSpPr>
          <p:nvPr>
            <p:ph type="sldNum" sz="quarter" idx="12"/>
          </p:nvPr>
        </p:nvSpPr>
        <p:spPr/>
        <p:txBody>
          <a:bodyPr/>
          <a:lstStyle/>
          <a:p>
            <a:fld id="{FC468E67-9F6E-41EB-A0A0-62A7CB630EC5}" type="slidenum">
              <a:rPr lang="en-US" smtClean="0">
                <a:solidFill>
                  <a:prstClr val="black">
                    <a:tint val="75000"/>
                  </a:prstClr>
                </a:solidFill>
                <a:latin typeface="Myriad Pro"/>
              </a:rPr>
              <a:pPr/>
              <a:t>‹#›</a:t>
            </a:fld>
            <a:endParaRPr lang="en-US">
              <a:solidFill>
                <a:prstClr val="black">
                  <a:tint val="75000"/>
                </a:prstClr>
              </a:solidFill>
              <a:latin typeface="Myriad Pro"/>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yriad Pro Semibold"/>
                <a:cs typeface="Myriad Pro Semibold"/>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0" i="0">
                <a:latin typeface="Myriad Pro Light"/>
                <a:cs typeface="Myriad Pro Light"/>
              </a:defRPr>
            </a:lvl1pPr>
            <a:lvl2pPr>
              <a:defRPr b="0" i="0">
                <a:latin typeface="Myriad Pro Light"/>
                <a:cs typeface="Myriad Pro Light"/>
              </a:defRPr>
            </a:lvl2pPr>
            <a:lvl3pPr>
              <a:defRPr b="0" i="0">
                <a:latin typeface="Myriad Pro Light"/>
                <a:cs typeface="Myriad Pro Light"/>
              </a:defRPr>
            </a:lvl3pPr>
            <a:lvl4pPr>
              <a:defRPr b="0" i="0">
                <a:latin typeface="Myriad Pro Light"/>
                <a:cs typeface="Myriad Pro Light"/>
              </a:defRPr>
            </a:lvl4pPr>
            <a:lvl5pPr>
              <a:defRPr b="0" i="0">
                <a:latin typeface="Myriad Pro Light"/>
                <a:cs typeface="Myriad Pro 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B49E26-FA3B-6A40-A8D2-8DF9B289A69A}" type="datetime1">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554798-34BE-C945-9B3A-BF89BBE2F5BB}" type="datetime1">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285F1F-AC21-DC4F-9144-E88A738E9968}" type="datetime1">
              <a:rPr lang="en-US" smtClean="0"/>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82DBB3-0750-4B48-88E1-938EBD6B911A}" type="datetime1">
              <a:rPr lang="en-US" smtClean="0"/>
              <a:t>4/27/12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4422F9-F47B-764F-9EB7-78298749A8A3}" type="datetime1">
              <a:rPr lang="en-US" smtClean="0"/>
              <a:t>4/27/12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3716A-9E29-7949-B9C2-B55373FE2DD0}" type="datetime1">
              <a:rPr lang="en-US" smtClean="0"/>
              <a:t>4/27/12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8A8D0-1F5E-2E4B-8699-34E875CA0862}" type="datetime1">
              <a:rPr lang="en-US" smtClean="0"/>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ED2A9-1F81-7F49-AE63-BC71C21D52AC}" type="datetime1">
              <a:rPr lang="en-US" smtClean="0"/>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68E67-9F6E-41EB-A0A0-62A7CB630E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8A4C8-68D3-E542-8AFF-C9F53304845C}" type="datetime1">
              <a:rPr lang="en-US" smtClean="0"/>
              <a:t>4/27/12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8E67-9F6E-41EB-A0A0-62A7CB630E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400" b="0" i="0" kern="1200">
          <a:solidFill>
            <a:schemeClr val="tx1"/>
          </a:solidFill>
          <a:latin typeface="Myriad Pro Semibold"/>
          <a:ea typeface="+mj-ea"/>
          <a:cs typeface="Myriad Pro Semibold"/>
        </a:defRPr>
      </a:lvl1pPr>
    </p:titleStyle>
    <p:body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emf"/><Relationship Id="rId6" Type="http://schemas.openxmlformats.org/officeDocument/2006/relationships/image" Target="../media/image169.png"/><Relationship Id="rId7" Type="http://schemas.openxmlformats.org/officeDocument/2006/relationships/image" Target="../media/image170.png"/><Relationship Id="rId8" Type="http://schemas.openxmlformats.org/officeDocument/2006/relationships/image" Target="../media/image171.png"/><Relationship Id="rId9"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3.png"/><Relationship Id="rId1" Type="http://schemas.microsoft.com/office/2007/relationships/media" Target="file://localhost/Users/msbernst/Documents/soylent/talk/Soylent-shortn.mp4" TargetMode="External"/><Relationship Id="rId2" Type="http://schemas.openxmlformats.org/officeDocument/2006/relationships/video" Target="file://localhost/Users/msbernst/Documents/soylent/talk/Soylent-shortn.mp4" TargetMode="Externa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4.png"/><Relationship Id="rId1" Type="http://schemas.microsoft.com/office/2007/relationships/media" Target="file://localhost/Users/msbernst/Documents/soylent/talk/Soylent-crowdproof.mp4" TargetMode="External"/><Relationship Id="rId2" Type="http://schemas.openxmlformats.org/officeDocument/2006/relationships/video" Target="file://localhost/Users/msbernst/Documents/soylent/talk/Soylent-crowdproof.mp4" TargetMode="Externa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5.png"/><Relationship Id="rId1" Type="http://schemas.microsoft.com/office/2007/relationships/media" Target="file://localhost/Users/msbernst/Documents/soylent/talk/Soylent-humanmacro.mp4" TargetMode="External"/><Relationship Id="rId2" Type="http://schemas.openxmlformats.org/officeDocument/2006/relationships/video" Target="file://localhost/Users/msbernst/Documents/soylent/talk/Soylent-humanmacro.mp4"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chart" Target="../charts/char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png"/><Relationship Id="rId3" Type="http://schemas.openxmlformats.org/officeDocument/2006/relationships/image" Target="../media/image1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eg"/><Relationship Id="rId6"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2.mp4"/><Relationship Id="rId2" Type="http://schemas.openxmlformats.org/officeDocument/2006/relationships/video" Target="../media/media2.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7.jpg"/><Relationship Id="rId9" Type="http://schemas.openxmlformats.org/officeDocument/2006/relationships/image" Target="../media/image48.jpg"/><Relationship Id="rId10" Type="http://schemas.openxmlformats.org/officeDocument/2006/relationships/image" Target="../media/image49.jpg"/><Relationship Id="rId11" Type="http://schemas.openxmlformats.org/officeDocument/2006/relationships/image" Target="../media/image50.jpg"/><Relationship Id="rId12" Type="http://schemas.openxmlformats.org/officeDocument/2006/relationships/image" Target="../media/image51.jpg"/><Relationship Id="rId13" Type="http://schemas.openxmlformats.org/officeDocument/2006/relationships/image" Target="../media/image52.jpg"/><Relationship Id="rId14" Type="http://schemas.openxmlformats.org/officeDocument/2006/relationships/image" Target="../media/image53.jpg"/><Relationship Id="rId15" Type="http://schemas.openxmlformats.org/officeDocument/2006/relationships/image" Target="../media/image54.jpg"/><Relationship Id="rId16" Type="http://schemas.openxmlformats.org/officeDocument/2006/relationships/image" Target="../media/image55.jpg"/><Relationship Id="rId17" Type="http://schemas.openxmlformats.org/officeDocument/2006/relationships/image" Target="../media/image56.jpg"/><Relationship Id="rId18" Type="http://schemas.openxmlformats.org/officeDocument/2006/relationships/image" Target="../media/image57.jpg"/><Relationship Id="rId19" Type="http://schemas.openxmlformats.org/officeDocument/2006/relationships/image" Target="../media/image58.jpg"/><Relationship Id="rId30" Type="http://schemas.openxmlformats.org/officeDocument/2006/relationships/image" Target="../media/image69.jpg"/><Relationship Id="rId31" Type="http://schemas.openxmlformats.org/officeDocument/2006/relationships/image" Target="../media/image70.jpg"/><Relationship Id="rId32" Type="http://schemas.openxmlformats.org/officeDocument/2006/relationships/image" Target="../media/image71.jpg"/><Relationship Id="rId33" Type="http://schemas.openxmlformats.org/officeDocument/2006/relationships/image" Target="../media/image72.jpg"/><Relationship Id="rId34" Type="http://schemas.openxmlformats.org/officeDocument/2006/relationships/image" Target="../media/image73.jpg"/><Relationship Id="rId35" Type="http://schemas.openxmlformats.org/officeDocument/2006/relationships/image" Target="../media/image74.jpg"/><Relationship Id="rId36" Type="http://schemas.openxmlformats.org/officeDocument/2006/relationships/image" Target="../media/image75.jpg"/><Relationship Id="rId37" Type="http://schemas.openxmlformats.org/officeDocument/2006/relationships/image" Target="../media/image76.jpg"/><Relationship Id="rId38" Type="http://schemas.openxmlformats.org/officeDocument/2006/relationships/image" Target="../media/image77.jpg"/><Relationship Id="rId39" Type="http://schemas.openxmlformats.org/officeDocument/2006/relationships/image" Target="../media/image78.jpg"/><Relationship Id="rId50" Type="http://schemas.openxmlformats.org/officeDocument/2006/relationships/image" Target="../media/image89.jpg"/><Relationship Id="rId51" Type="http://schemas.openxmlformats.org/officeDocument/2006/relationships/image" Target="../media/image90.jpg"/><Relationship Id="rId52" Type="http://schemas.openxmlformats.org/officeDocument/2006/relationships/image" Target="../media/image91.jpg"/><Relationship Id="rId53" Type="http://schemas.openxmlformats.org/officeDocument/2006/relationships/image" Target="../media/image92.jpg"/><Relationship Id="rId54" Type="http://schemas.openxmlformats.org/officeDocument/2006/relationships/image" Target="../media/image93.jpg"/><Relationship Id="rId55" Type="http://schemas.openxmlformats.org/officeDocument/2006/relationships/image" Target="../media/image94.jpg"/><Relationship Id="rId56" Type="http://schemas.openxmlformats.org/officeDocument/2006/relationships/image" Target="../media/image95.jpg"/><Relationship Id="rId57" Type="http://schemas.openxmlformats.org/officeDocument/2006/relationships/image" Target="../media/image96.jpg"/><Relationship Id="rId58" Type="http://schemas.openxmlformats.org/officeDocument/2006/relationships/image" Target="../media/image97.jpg"/><Relationship Id="rId59" Type="http://schemas.openxmlformats.org/officeDocument/2006/relationships/image" Target="../media/image98.jpg"/><Relationship Id="rId70" Type="http://schemas.openxmlformats.org/officeDocument/2006/relationships/image" Target="../media/image108.jpg"/><Relationship Id="rId71" Type="http://schemas.openxmlformats.org/officeDocument/2006/relationships/image" Target="../media/image109.jpg"/><Relationship Id="rId72" Type="http://schemas.openxmlformats.org/officeDocument/2006/relationships/image" Target="../media/image110.jpg"/><Relationship Id="rId73" Type="http://schemas.openxmlformats.org/officeDocument/2006/relationships/image" Target="../media/image111.jpg"/><Relationship Id="rId74" Type="http://schemas.openxmlformats.org/officeDocument/2006/relationships/image" Target="../media/image112.jpg"/><Relationship Id="rId75" Type="http://schemas.openxmlformats.org/officeDocument/2006/relationships/image" Target="../media/image113.jpg"/><Relationship Id="rId76" Type="http://schemas.openxmlformats.org/officeDocument/2006/relationships/image" Target="../media/image114.jpg"/><Relationship Id="rId77" Type="http://schemas.openxmlformats.org/officeDocument/2006/relationships/image" Target="../media/image115.jpg"/><Relationship Id="rId78" Type="http://schemas.openxmlformats.org/officeDocument/2006/relationships/image" Target="../media/image116.jpg"/><Relationship Id="rId79" Type="http://schemas.openxmlformats.org/officeDocument/2006/relationships/image" Target="../media/image117.jpg"/><Relationship Id="rId90" Type="http://schemas.openxmlformats.org/officeDocument/2006/relationships/image" Target="../media/image39.jpg"/><Relationship Id="rId20" Type="http://schemas.openxmlformats.org/officeDocument/2006/relationships/image" Target="../media/image59.jpg"/><Relationship Id="rId21" Type="http://schemas.openxmlformats.org/officeDocument/2006/relationships/image" Target="../media/image60.jpg"/><Relationship Id="rId22" Type="http://schemas.openxmlformats.org/officeDocument/2006/relationships/image" Target="../media/image61.jpg"/><Relationship Id="rId23" Type="http://schemas.openxmlformats.org/officeDocument/2006/relationships/image" Target="../media/image62.jpg"/><Relationship Id="rId24" Type="http://schemas.openxmlformats.org/officeDocument/2006/relationships/image" Target="../media/image63.jpg"/><Relationship Id="rId25" Type="http://schemas.openxmlformats.org/officeDocument/2006/relationships/image" Target="../media/image64.jpg"/><Relationship Id="rId26" Type="http://schemas.openxmlformats.org/officeDocument/2006/relationships/image" Target="../media/image65.jpg"/><Relationship Id="rId27" Type="http://schemas.openxmlformats.org/officeDocument/2006/relationships/image" Target="../media/image66.jpg"/><Relationship Id="rId28" Type="http://schemas.openxmlformats.org/officeDocument/2006/relationships/image" Target="../media/image67.jpg"/><Relationship Id="rId29" Type="http://schemas.openxmlformats.org/officeDocument/2006/relationships/image" Target="../media/image68.jpg"/><Relationship Id="rId40" Type="http://schemas.openxmlformats.org/officeDocument/2006/relationships/image" Target="../media/image79.jpg"/><Relationship Id="rId41" Type="http://schemas.openxmlformats.org/officeDocument/2006/relationships/image" Target="../media/image80.jpg"/><Relationship Id="rId42" Type="http://schemas.openxmlformats.org/officeDocument/2006/relationships/image" Target="../media/image81.jpg"/><Relationship Id="rId43" Type="http://schemas.openxmlformats.org/officeDocument/2006/relationships/image" Target="../media/image82.jpg"/><Relationship Id="rId44" Type="http://schemas.openxmlformats.org/officeDocument/2006/relationships/image" Target="../media/image83.jpg"/><Relationship Id="rId45" Type="http://schemas.openxmlformats.org/officeDocument/2006/relationships/image" Target="../media/image84.jpg"/><Relationship Id="rId46" Type="http://schemas.openxmlformats.org/officeDocument/2006/relationships/image" Target="../media/image85.jpg"/><Relationship Id="rId47" Type="http://schemas.openxmlformats.org/officeDocument/2006/relationships/image" Target="../media/image86.jpg"/><Relationship Id="rId48" Type="http://schemas.openxmlformats.org/officeDocument/2006/relationships/image" Target="../media/image87.jpg"/><Relationship Id="rId49" Type="http://schemas.openxmlformats.org/officeDocument/2006/relationships/image" Target="../media/image88.jpg"/><Relationship Id="rId60" Type="http://schemas.openxmlformats.org/officeDocument/2006/relationships/image" Target="../media/image99.jpg"/><Relationship Id="rId61" Type="http://schemas.openxmlformats.org/officeDocument/2006/relationships/image" Target="../media/image100.jpg"/><Relationship Id="rId62" Type="http://schemas.openxmlformats.org/officeDocument/2006/relationships/image" Target="../media/image101.jpg"/><Relationship Id="rId63" Type="http://schemas.openxmlformats.org/officeDocument/2006/relationships/image" Target="../media/image102.jpg"/><Relationship Id="rId64" Type="http://schemas.openxmlformats.org/officeDocument/2006/relationships/image" Target="../media/image103.jpg"/><Relationship Id="rId65" Type="http://schemas.openxmlformats.org/officeDocument/2006/relationships/image" Target="../media/image104.jpg"/><Relationship Id="rId66" Type="http://schemas.openxmlformats.org/officeDocument/2006/relationships/image" Target="../media/image105.jpg"/><Relationship Id="rId67" Type="http://schemas.openxmlformats.org/officeDocument/2006/relationships/image" Target="../media/image106.jpg"/><Relationship Id="rId68" Type="http://schemas.openxmlformats.org/officeDocument/2006/relationships/image" Target="../media/image40.jpg"/><Relationship Id="rId69" Type="http://schemas.openxmlformats.org/officeDocument/2006/relationships/image" Target="../media/image107.jpg"/><Relationship Id="rId80" Type="http://schemas.openxmlformats.org/officeDocument/2006/relationships/image" Target="../media/image118.jpg"/><Relationship Id="rId81" Type="http://schemas.openxmlformats.org/officeDocument/2006/relationships/image" Target="../media/image119.jpg"/><Relationship Id="rId82" Type="http://schemas.openxmlformats.org/officeDocument/2006/relationships/image" Target="../media/image120.jpg"/><Relationship Id="rId83" Type="http://schemas.openxmlformats.org/officeDocument/2006/relationships/image" Target="../media/image121.jpg"/><Relationship Id="rId84" Type="http://schemas.openxmlformats.org/officeDocument/2006/relationships/image" Target="../media/image122.jpg"/><Relationship Id="rId85" Type="http://schemas.openxmlformats.org/officeDocument/2006/relationships/image" Target="../media/image123.jpg"/><Relationship Id="rId86" Type="http://schemas.openxmlformats.org/officeDocument/2006/relationships/image" Target="../media/image124.jpg"/><Relationship Id="rId87" Type="http://schemas.openxmlformats.org/officeDocument/2006/relationships/image" Target="../media/image125.jpg"/><Relationship Id="rId88" Type="http://schemas.openxmlformats.org/officeDocument/2006/relationships/image" Target="../media/image126.jpg"/><Relationship Id="rId89" Type="http://schemas.openxmlformats.org/officeDocument/2006/relationships/image" Target="../media/image12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28.png"/><Relationship Id="rId8"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5.png"/><Relationship Id="rId1" Type="http://schemas.microsoft.com/office/2007/relationships/media" Target="../media/media3.mov"/><Relationship Id="rId2" Type="http://schemas.openxmlformats.org/officeDocument/2006/relationships/video" Target="../media/media3.mo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36.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36.emf"/></Relationships>
</file>

<file path=ppt/slides/_rels/slide75.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1.xml"/><Relationship Id="rId5" Type="http://schemas.openxmlformats.org/officeDocument/2006/relationships/image" Target="../media/image137.png"/><Relationship Id="rId1" Type="http://schemas.microsoft.com/office/2007/relationships/media" Target="../media/media4.mp4"/><Relationship Id="rId2" Type="http://schemas.openxmlformats.org/officeDocument/2006/relationships/video" Target="../media/media4.mp4"/></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82.xml.rels><?xml version="1.0" encoding="UTF-8" standalone="yes"?>
<Relationships xmlns="http://schemas.openxmlformats.org/package/2006/relationships"><Relationship Id="rId3" Type="http://schemas.openxmlformats.org/officeDocument/2006/relationships/image" Target="../media/image140.emf"/><Relationship Id="rId4" Type="http://schemas.openxmlformats.org/officeDocument/2006/relationships/image" Target="../media/image141.e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14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image" Target="../media/image1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4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94.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 Id="rId3" Type="http://schemas.openxmlformats.org/officeDocument/2006/relationships/image" Target="../media/image15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99.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rogrammingCrowdForMichael.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1839"/>
            <a:ext cx="9144000" cy="5626161"/>
          </a:xfrm>
          <a:prstGeom prst="rect">
            <a:avLst/>
          </a:prstGeom>
        </p:spPr>
      </p:pic>
      <p:sp>
        <p:nvSpPr>
          <p:cNvPr id="16" name="Rectangle 15"/>
          <p:cNvSpPr/>
          <p:nvPr/>
        </p:nvSpPr>
        <p:spPr>
          <a:xfrm>
            <a:off x="381000" y="139694"/>
            <a:ext cx="8991600" cy="2298706"/>
          </a:xfrm>
          <a:prstGeom prst="rect">
            <a:avLst/>
          </a:prstGeom>
        </p:spPr>
        <p:txBody>
          <a:bodyPr wrap="square">
            <a:spAutoFit/>
          </a:bodyPr>
          <a:lstStyle/>
          <a:p>
            <a:pPr>
              <a:lnSpc>
                <a:spcPct val="75000"/>
              </a:lnSpc>
            </a:pPr>
            <a:r>
              <a:rPr lang="en-US" sz="9300" dirty="0" smtClean="0">
                <a:solidFill>
                  <a:srgbClr val="F3F3F3"/>
                </a:solidFill>
                <a:latin typeface="Myriad Pro Semibold"/>
                <a:cs typeface="Myriad Pro Semibold"/>
              </a:rPr>
              <a:t>Crowd-Powered </a:t>
            </a:r>
            <a:br>
              <a:rPr lang="en-US" sz="9300" dirty="0" smtClean="0">
                <a:solidFill>
                  <a:srgbClr val="F3F3F3"/>
                </a:solidFill>
                <a:latin typeface="Myriad Pro Semibold"/>
                <a:cs typeface="Myriad Pro Semibold"/>
              </a:rPr>
            </a:br>
            <a:r>
              <a:rPr lang="en-US" sz="9300" dirty="0" smtClean="0">
                <a:solidFill>
                  <a:srgbClr val="F3F3F3"/>
                </a:solidFill>
                <a:latin typeface="Myriad Pro Semibold"/>
                <a:cs typeface="Myriad Pro Semibold"/>
              </a:rPr>
              <a:t>Systems</a:t>
            </a:r>
            <a:endParaRPr lang="en-US" sz="9300" dirty="0">
              <a:solidFill>
                <a:srgbClr val="F3F3F3"/>
              </a:solidFill>
              <a:latin typeface="Myriad Pro Semibold"/>
              <a:cs typeface="Myriad Pro Semibold"/>
            </a:endParaRPr>
          </a:p>
        </p:txBody>
      </p:sp>
      <p:sp>
        <p:nvSpPr>
          <p:cNvPr id="45" name="Rectangle 44"/>
          <p:cNvSpPr/>
          <p:nvPr/>
        </p:nvSpPr>
        <p:spPr>
          <a:xfrm>
            <a:off x="381000" y="5867400"/>
            <a:ext cx="3093768" cy="937693"/>
          </a:xfrm>
          <a:prstGeom prst="rect">
            <a:avLst/>
          </a:prstGeom>
        </p:spPr>
        <p:txBody>
          <a:bodyPr wrap="none">
            <a:spAutoFit/>
          </a:bodyPr>
          <a:lstStyle/>
          <a:p>
            <a:pPr>
              <a:lnSpc>
                <a:spcPct val="80000"/>
              </a:lnSpc>
            </a:pPr>
            <a:r>
              <a:rPr lang="en-US" sz="3200" dirty="0" smtClean="0">
                <a:solidFill>
                  <a:srgbClr val="F3F3F3"/>
                </a:solidFill>
                <a:latin typeface="Myriad Pro Light" pitchFamily="34" charset="0"/>
              </a:rPr>
              <a:t>Michael Bernstein</a:t>
            </a:r>
          </a:p>
          <a:p>
            <a:pPr>
              <a:lnSpc>
                <a:spcPct val="90000"/>
              </a:lnSpc>
            </a:pPr>
            <a:r>
              <a:rPr lang="en-US" sz="3200" dirty="0" smtClean="0">
                <a:solidFill>
                  <a:srgbClr val="F3F3F3"/>
                </a:solidFill>
                <a:latin typeface="Myriad Pro Light" pitchFamily="34" charset="0"/>
              </a:rPr>
              <a:t>MIT CSAIL</a:t>
            </a:r>
            <a:endParaRPr lang="en-US" sz="3200" dirty="0">
              <a:solidFill>
                <a:srgbClr val="F3F3F3"/>
              </a:solidFill>
              <a:latin typeface="Myriad Pro Light" pitchFamily="34" charset="0"/>
            </a:endParaRPr>
          </a:p>
        </p:txBody>
      </p:sp>
    </p:spTree>
    <p:extLst>
      <p:ext uri="{BB962C8B-B14F-4D97-AF65-F5344CB8AC3E}">
        <p14:creationId xmlns:p14="http://schemas.microsoft.com/office/powerpoint/2010/main" val="10751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Speed</a:t>
            </a:r>
            <a:endParaRPr lang="en-US" dirty="0"/>
          </a:p>
        </p:txBody>
      </p:sp>
      <p:sp>
        <p:nvSpPr>
          <p:cNvPr id="10" name="Content Placeholder 2"/>
          <p:cNvSpPr>
            <a:spLocks noGrp="1"/>
          </p:cNvSpPr>
          <p:nvPr>
            <p:ph idx="1"/>
          </p:nvPr>
        </p:nvSpPr>
        <p:spPr>
          <a:xfrm>
            <a:off x="457200" y="1600200"/>
            <a:ext cx="8229600" cy="1142999"/>
          </a:xfrm>
        </p:spPr>
        <p:txBody>
          <a:bodyPr>
            <a:noAutofit/>
          </a:bodyPr>
          <a:lstStyle/>
          <a:p>
            <a:r>
              <a:rPr lang="en-US" dirty="0" smtClean="0"/>
              <a:t>Interactive applications need faster responses than crowds can provide</a:t>
            </a:r>
          </a:p>
        </p:txBody>
      </p:sp>
      <p:sp>
        <p:nvSpPr>
          <p:cNvPr id="11" name="Content Placeholder 2"/>
          <p:cNvSpPr txBox="1">
            <a:spLocks/>
          </p:cNvSpPr>
          <p:nvPr/>
        </p:nvSpPr>
        <p:spPr>
          <a:xfrm>
            <a:off x="1447800" y="2743200"/>
            <a:ext cx="7696200" cy="99060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500" dirty="0" smtClean="0"/>
              <a:t>“User response was extremely fast”: 48 hours</a:t>
            </a:r>
            <a:r>
              <a:rPr lang="en-US" dirty="0" smtClean="0"/>
              <a:t/>
            </a:r>
            <a:br>
              <a:rPr lang="en-US" dirty="0" smtClean="0"/>
            </a:br>
            <a:r>
              <a:rPr lang="en-US" sz="3000" dirty="0" smtClean="0">
                <a:solidFill>
                  <a:srgbClr val="A6A6A6"/>
                </a:solidFill>
              </a:rPr>
              <a:t>[</a:t>
            </a:r>
            <a:r>
              <a:rPr lang="en-US" sz="3000" dirty="0" err="1" smtClean="0">
                <a:solidFill>
                  <a:srgbClr val="A6A6A6"/>
                </a:solidFill>
              </a:rPr>
              <a:t>Kittur</a:t>
            </a:r>
            <a:r>
              <a:rPr lang="en-US" sz="3000" dirty="0" smtClean="0">
                <a:solidFill>
                  <a:srgbClr val="A6A6A6"/>
                </a:solidFill>
              </a:rPr>
              <a:t> et al. 2008] </a:t>
            </a:r>
            <a:endParaRPr lang="en-US" dirty="0"/>
          </a:p>
        </p:txBody>
      </p:sp>
      <p:sp>
        <p:nvSpPr>
          <p:cNvPr id="13" name="Content Placeholder 2"/>
          <p:cNvSpPr txBox="1">
            <a:spLocks/>
          </p:cNvSpPr>
          <p:nvPr/>
        </p:nvSpPr>
        <p:spPr>
          <a:xfrm>
            <a:off x="1447800" y="3733800"/>
            <a:ext cx="7696200" cy="12954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“Cheap and fast”: 190 hours</a:t>
            </a:r>
            <a:br>
              <a:rPr lang="en-US" dirty="0" smtClean="0"/>
            </a:br>
            <a:r>
              <a:rPr lang="en-US" sz="2800" dirty="0" smtClean="0">
                <a:solidFill>
                  <a:srgbClr val="A6A6A6"/>
                </a:solidFill>
              </a:rPr>
              <a:t>[Snow et </a:t>
            </a:r>
            <a:r>
              <a:rPr lang="en-US" sz="2800" dirty="0">
                <a:solidFill>
                  <a:srgbClr val="A6A6A6"/>
                </a:solidFill>
              </a:rPr>
              <a:t>al. </a:t>
            </a:r>
            <a:r>
              <a:rPr lang="en-US" sz="2800" dirty="0" smtClean="0">
                <a:solidFill>
                  <a:srgbClr val="A6A6A6"/>
                </a:solidFill>
              </a:rPr>
              <a:t>2008]</a:t>
            </a:r>
            <a:endParaRPr lang="en-US" dirty="0"/>
          </a:p>
        </p:txBody>
      </p:sp>
      <p:sp>
        <p:nvSpPr>
          <p:cNvPr id="14" name="Content Placeholder 2"/>
          <p:cNvSpPr txBox="1">
            <a:spLocks/>
          </p:cNvSpPr>
          <p:nvPr/>
        </p:nvSpPr>
        <p:spPr>
          <a:xfrm>
            <a:off x="457200" y="4953000"/>
            <a:ext cx="8229600" cy="1371600"/>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500" dirty="0" smtClean="0"/>
              <a:t>Half-life for 2.5¢ reward is 2 days,</a:t>
            </a:r>
            <a:r>
              <a:rPr lang="en-US" sz="3500" dirty="0"/>
              <a:t/>
            </a:r>
            <a:br>
              <a:rPr lang="en-US" sz="3500" dirty="0"/>
            </a:br>
            <a:r>
              <a:rPr lang="en-US" sz="3500" dirty="0" smtClean="0"/>
              <a:t>Half-life for $1 reward is 12 hours</a:t>
            </a:r>
            <a:r>
              <a:rPr lang="en-US" dirty="0" smtClean="0"/>
              <a:t/>
            </a:r>
            <a:br>
              <a:rPr lang="en-US" dirty="0" smtClean="0"/>
            </a:br>
            <a:r>
              <a:rPr lang="en-US" sz="3000" dirty="0" smtClean="0">
                <a:solidFill>
                  <a:srgbClr val="A6A6A6"/>
                </a:solidFill>
              </a:rPr>
              <a:t>[Wang et al. 2011] </a:t>
            </a:r>
            <a:endParaRPr lang="en-US" sz="3000" dirty="0" smtClean="0"/>
          </a:p>
        </p:txBody>
      </p:sp>
    </p:spTree>
    <p:extLst>
      <p:ext uri="{BB962C8B-B14F-4D97-AF65-F5344CB8AC3E}">
        <p14:creationId xmlns:p14="http://schemas.microsoft.com/office/powerpoint/2010/main" val="275803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Computing Approaches</a:t>
            </a:r>
            <a:endParaRPr lang="en-US" dirty="0"/>
          </a:p>
        </p:txBody>
      </p:sp>
      <p:sp>
        <p:nvSpPr>
          <p:cNvPr id="6" name="TextBox 5"/>
          <p:cNvSpPr txBox="1"/>
          <p:nvPr/>
        </p:nvSpPr>
        <p:spPr>
          <a:xfrm>
            <a:off x="457200" y="1447800"/>
            <a:ext cx="559422" cy="877163"/>
          </a:xfrm>
          <a:prstGeom prst="rect">
            <a:avLst/>
          </a:prstGeom>
          <a:noFill/>
        </p:spPr>
        <p:txBody>
          <a:bodyPr wrap="none" rtlCol="0">
            <a:spAutoFit/>
          </a:bodyPr>
          <a:lstStyle/>
          <a:p>
            <a:r>
              <a:rPr lang="en-US" sz="5100" dirty="0" smtClean="0">
                <a:solidFill>
                  <a:prstClr val="white">
                    <a:lumMod val="65000"/>
                  </a:prstClr>
                </a:solidFill>
                <a:latin typeface="Myriad Pro Black"/>
                <a:cs typeface="Myriad Pro Black"/>
              </a:rPr>
              <a:t>1</a:t>
            </a:r>
          </a:p>
        </p:txBody>
      </p:sp>
      <p:sp>
        <p:nvSpPr>
          <p:cNvPr id="8" name="TextBox 7"/>
          <p:cNvSpPr txBox="1"/>
          <p:nvPr/>
        </p:nvSpPr>
        <p:spPr>
          <a:xfrm>
            <a:off x="533400" y="2780437"/>
            <a:ext cx="559422" cy="877163"/>
          </a:xfrm>
          <a:prstGeom prst="rect">
            <a:avLst/>
          </a:prstGeom>
          <a:noFill/>
        </p:spPr>
        <p:txBody>
          <a:bodyPr wrap="none" rtlCol="0">
            <a:spAutoFit/>
          </a:bodyPr>
          <a:lstStyle/>
          <a:p>
            <a:r>
              <a:rPr lang="en-US" sz="5100" dirty="0">
                <a:solidFill>
                  <a:prstClr val="white">
                    <a:lumMod val="65000"/>
                  </a:prstClr>
                </a:solidFill>
                <a:latin typeface="Myriad Pro Black"/>
                <a:cs typeface="Myriad Pro Black"/>
              </a:rPr>
              <a:t>2</a:t>
            </a:r>
            <a:endParaRPr lang="en-US" sz="5100" dirty="0" smtClean="0">
              <a:solidFill>
                <a:prstClr val="white">
                  <a:lumMod val="65000"/>
                </a:prstClr>
              </a:solidFill>
              <a:latin typeface="Myriad Pro Black"/>
              <a:cs typeface="Myriad Pro Black"/>
            </a:endParaRPr>
          </a:p>
        </p:txBody>
      </p:sp>
      <p:sp>
        <p:nvSpPr>
          <p:cNvPr id="9" name="TextBox 8"/>
          <p:cNvSpPr txBox="1"/>
          <p:nvPr/>
        </p:nvSpPr>
        <p:spPr>
          <a:xfrm>
            <a:off x="533400" y="4114800"/>
            <a:ext cx="559422" cy="877163"/>
          </a:xfrm>
          <a:prstGeom prst="rect">
            <a:avLst/>
          </a:prstGeom>
          <a:noFill/>
        </p:spPr>
        <p:txBody>
          <a:bodyPr wrap="none" rtlCol="0">
            <a:spAutoFit/>
          </a:bodyPr>
          <a:lstStyle/>
          <a:p>
            <a:r>
              <a:rPr lang="en-US" sz="5100" dirty="0">
                <a:solidFill>
                  <a:prstClr val="white">
                    <a:lumMod val="65000"/>
                  </a:prstClr>
                </a:solidFill>
                <a:latin typeface="Myriad Pro Black"/>
                <a:cs typeface="Myriad Pro Black"/>
              </a:rPr>
              <a:t>3</a:t>
            </a:r>
            <a:endParaRPr lang="en-US" sz="5100" dirty="0" smtClean="0">
              <a:solidFill>
                <a:prstClr val="white">
                  <a:lumMod val="65000"/>
                </a:prstClr>
              </a:solidFill>
              <a:latin typeface="Myriad Pro Black"/>
              <a:cs typeface="Myriad Pro Black"/>
            </a:endParaRPr>
          </a:p>
        </p:txBody>
      </p:sp>
      <p:sp>
        <p:nvSpPr>
          <p:cNvPr id="12" name="Content Placeholder 2"/>
          <p:cNvSpPr>
            <a:spLocks noGrp="1"/>
          </p:cNvSpPr>
          <p:nvPr>
            <p:ph idx="1"/>
          </p:nvPr>
        </p:nvSpPr>
        <p:spPr>
          <a:xfrm>
            <a:off x="1295400" y="1600200"/>
            <a:ext cx="7391400" cy="4525963"/>
          </a:xfrm>
        </p:spPr>
        <p:txBody>
          <a:bodyPr>
            <a:normAutofit/>
          </a:bodyPr>
          <a:lstStyle/>
          <a:p>
            <a:r>
              <a:rPr lang="en-US" sz="4000" dirty="0"/>
              <a:t>Pay crowds</a:t>
            </a:r>
            <a:r>
              <a:rPr lang="en-US" sz="4800" dirty="0"/>
              <a:t/>
            </a:r>
            <a:br>
              <a:rPr lang="en-US" sz="4800" dirty="0"/>
            </a:br>
            <a:r>
              <a:rPr lang="en-US" dirty="0" err="1">
                <a:solidFill>
                  <a:schemeClr val="bg1">
                    <a:lumMod val="65000"/>
                  </a:schemeClr>
                </a:solidFill>
              </a:rPr>
              <a:t>Microtask</a:t>
            </a:r>
            <a:r>
              <a:rPr lang="en-US" dirty="0">
                <a:solidFill>
                  <a:schemeClr val="bg1">
                    <a:lumMod val="65000"/>
                  </a:schemeClr>
                </a:solidFill>
              </a:rPr>
              <a:t> markets</a:t>
            </a:r>
          </a:p>
          <a:p>
            <a:r>
              <a:rPr lang="en-US" sz="4000" dirty="0" smtClean="0"/>
              <a:t>Create new crowds</a:t>
            </a:r>
            <a:br>
              <a:rPr lang="en-US" sz="4000" dirty="0" smtClean="0"/>
            </a:br>
            <a:r>
              <a:rPr lang="en-US" dirty="0" smtClean="0">
                <a:solidFill>
                  <a:schemeClr val="bg1">
                    <a:lumMod val="65000"/>
                  </a:schemeClr>
                </a:solidFill>
              </a:rPr>
              <a:t>Design of social computing systems</a:t>
            </a:r>
          </a:p>
          <a:p>
            <a:r>
              <a:rPr lang="en-US" sz="4000" dirty="0" smtClean="0"/>
              <a:t>Mine past crowd activity</a:t>
            </a:r>
            <a:br>
              <a:rPr lang="en-US" sz="4000" dirty="0" smtClean="0"/>
            </a:br>
            <a:r>
              <a:rPr lang="en-US" dirty="0">
                <a:solidFill>
                  <a:schemeClr val="bg1">
                    <a:lumMod val="65000"/>
                  </a:schemeClr>
                </a:solidFill>
              </a:rPr>
              <a:t>Interactive crowd </a:t>
            </a:r>
            <a:r>
              <a:rPr lang="en-US" dirty="0" smtClean="0">
                <a:solidFill>
                  <a:schemeClr val="bg1">
                    <a:lumMod val="65000"/>
                  </a:schemeClr>
                </a:solidFill>
              </a:rPr>
              <a:t>data</a:t>
            </a:r>
          </a:p>
        </p:txBody>
      </p:sp>
    </p:spTree>
    <p:extLst>
      <p:ext uri="{BB962C8B-B14F-4D97-AF65-F5344CB8AC3E}">
        <p14:creationId xmlns:p14="http://schemas.microsoft.com/office/powerpoint/2010/main" val="85339049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604694"/>
            <a:ext cx="8610600" cy="4262706"/>
          </a:xfrm>
          <a:prstGeom prst="rect">
            <a:avLst/>
          </a:prstGeom>
          <a:noFill/>
        </p:spPr>
        <p:txBody>
          <a:bodyPr wrap="square" rtlCol="0">
            <a:spAutoFit/>
          </a:bodyPr>
          <a:lstStyle/>
          <a:p>
            <a:pPr>
              <a:lnSpc>
                <a:spcPct val="90000"/>
              </a:lnSpc>
            </a:pPr>
            <a:r>
              <a:rPr lang="en-US" sz="6000" dirty="0" smtClean="0">
                <a:solidFill>
                  <a:srgbClr val="C46825"/>
                </a:solidFill>
                <a:latin typeface="Myriad Pro Semibold It"/>
                <a:cs typeface="Myriad Pro Semibold It"/>
              </a:rPr>
              <a:t>Integrate social </a:t>
            </a:r>
            <a:r>
              <a:rPr lang="en-US" sz="6000" dirty="0">
                <a:solidFill>
                  <a:srgbClr val="C46825"/>
                </a:solidFill>
                <a:latin typeface="Myriad Pro Semibold It"/>
                <a:cs typeface="Myriad Pro Semibold It"/>
              </a:rPr>
              <a:t>and crowd intelligence </a:t>
            </a:r>
            <a:r>
              <a:rPr lang="en-US" sz="6000" dirty="0" smtClean="0">
                <a:solidFill>
                  <a:srgbClr val="C46825"/>
                </a:solidFill>
                <a:latin typeface="Myriad Pro Semibold It"/>
                <a:cs typeface="Myriad Pro Semibold It"/>
              </a:rPr>
              <a:t>as core </a:t>
            </a:r>
            <a:r>
              <a:rPr lang="en-US" sz="6000" dirty="0">
                <a:solidFill>
                  <a:srgbClr val="C46825"/>
                </a:solidFill>
                <a:latin typeface="Myriad Pro Semibold It"/>
                <a:cs typeface="Myriad Pro Semibold It"/>
              </a:rPr>
              <a:t>parts </a:t>
            </a:r>
            <a:r>
              <a:rPr lang="en-US" sz="6000" dirty="0" smtClean="0">
                <a:solidFill>
                  <a:srgbClr val="C46825"/>
                </a:solidFill>
                <a:latin typeface="Myriad Pro Semibold It"/>
                <a:cs typeface="Myriad Pro Semibold It"/>
              </a:rPr>
              <a:t>of interaction</a:t>
            </a:r>
            <a:r>
              <a:rPr lang="en-US" sz="6000" dirty="0">
                <a:solidFill>
                  <a:srgbClr val="C46825"/>
                </a:solidFill>
                <a:latin typeface="Myriad Pro Semibold It"/>
                <a:cs typeface="Myriad Pro Semibold It"/>
              </a:rPr>
              <a:t>, </a:t>
            </a:r>
            <a:r>
              <a:rPr lang="en-US" sz="6000" dirty="0" smtClean="0">
                <a:solidFill>
                  <a:srgbClr val="C46825"/>
                </a:solidFill>
                <a:latin typeface="Myriad Pro Semibold It"/>
                <a:cs typeface="Myriad Pro Semibold It"/>
              </a:rPr>
              <a:t>software, and computation.</a:t>
            </a:r>
            <a:endParaRPr lang="en-US" sz="6000" dirty="0">
              <a:solidFill>
                <a:srgbClr val="C46825"/>
              </a:solidFill>
              <a:latin typeface="Myriad Pro Semibold It"/>
              <a:cs typeface="Myriad Pro Semibold It"/>
            </a:endParaRPr>
          </a:p>
          <a:p>
            <a:pPr>
              <a:lnSpc>
                <a:spcPct val="90000"/>
              </a:lnSpc>
            </a:pPr>
            <a:endParaRPr lang="en-US" sz="6000" dirty="0" smtClean="0">
              <a:solidFill>
                <a:srgbClr val="C46825"/>
              </a:solidFill>
              <a:latin typeface="Myriad Pro Semibold It"/>
              <a:cs typeface="Myriad Pro Semibold It"/>
            </a:endParaRPr>
          </a:p>
        </p:txBody>
      </p:sp>
    </p:spTree>
    <p:extLst>
      <p:ext uri="{BB962C8B-B14F-4D97-AF65-F5344CB8AC3E}">
        <p14:creationId xmlns:p14="http://schemas.microsoft.com/office/powerpoint/2010/main" val="3078001381"/>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Agenda</a:t>
            </a:r>
            <a:endParaRPr lang="en-US" dirty="0"/>
          </a:p>
        </p:txBody>
      </p:sp>
      <p:sp>
        <p:nvSpPr>
          <p:cNvPr id="3" name="Content Placeholder 2"/>
          <p:cNvSpPr>
            <a:spLocks noGrp="1"/>
          </p:cNvSpPr>
          <p:nvPr>
            <p:ph idx="1"/>
          </p:nvPr>
        </p:nvSpPr>
        <p:spPr>
          <a:xfrm>
            <a:off x="457200" y="1600200"/>
            <a:ext cx="8305800" cy="4525963"/>
          </a:xfrm>
        </p:spPr>
        <p:txBody>
          <a:bodyPr>
            <a:noAutofit/>
          </a:bodyPr>
          <a:lstStyle/>
          <a:p>
            <a:r>
              <a:rPr lang="en-US" sz="3600" dirty="0" smtClean="0"/>
              <a:t>Crowds training machine learning systems, machine learning systems aiding crowds</a:t>
            </a:r>
          </a:p>
          <a:p>
            <a:r>
              <a:rPr lang="en-US" sz="3600" dirty="0" smtClean="0"/>
              <a:t>Platforms: scale, expertise, learning, benchmarks and complexity</a:t>
            </a:r>
          </a:p>
          <a:p>
            <a:r>
              <a:rPr lang="en-US" sz="3600" dirty="0" smtClean="0"/>
              <a:t>Goal: combine machine and social intelligence to complete complex, </a:t>
            </a:r>
            <a:br>
              <a:rPr lang="en-US" sz="3600" dirty="0" smtClean="0"/>
            </a:br>
            <a:r>
              <a:rPr lang="en-US" sz="3600" dirty="0" smtClean="0"/>
              <a:t>high-level tasks</a:t>
            </a:r>
          </a:p>
        </p:txBody>
      </p:sp>
    </p:spTree>
    <p:extLst>
      <p:ext uri="{BB962C8B-B14F-4D97-AF65-F5344CB8AC3E}">
        <p14:creationId xmlns:p14="http://schemas.microsoft.com/office/powerpoint/2010/main" val="158252266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Ethics, Privacy and Attribution</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Cyber-</a:t>
            </a:r>
            <a:r>
              <a:rPr lang="en-US" dirty="0" err="1" smtClean="0"/>
              <a:t>Taylorism</a:t>
            </a:r>
            <a:r>
              <a:rPr lang="en-US" dirty="0" smtClean="0"/>
              <a:t> </a:t>
            </a:r>
            <a:r>
              <a:rPr lang="en-US" dirty="0"/>
              <a:t>and the c</a:t>
            </a:r>
            <a:r>
              <a:rPr lang="en-US" dirty="0" smtClean="0"/>
              <a:t>rowd </a:t>
            </a:r>
            <a:r>
              <a:rPr lang="en-US" dirty="0"/>
              <a:t>w</a:t>
            </a:r>
            <a:r>
              <a:rPr lang="en-US" dirty="0" smtClean="0"/>
              <a:t>orker as </a:t>
            </a:r>
            <a:r>
              <a:rPr lang="en-US" dirty="0"/>
              <a:t>API </a:t>
            </a:r>
            <a:r>
              <a:rPr lang="en-US" dirty="0" smtClean="0"/>
              <a:t>call</a:t>
            </a:r>
            <a:br>
              <a:rPr lang="en-US" dirty="0" smtClean="0"/>
            </a:br>
            <a:r>
              <a:rPr lang="en-US" sz="2900" dirty="0">
                <a:solidFill>
                  <a:schemeClr val="tx1">
                    <a:lumMod val="50000"/>
                    <a:lumOff val="50000"/>
                  </a:schemeClr>
                </a:solidFill>
              </a:rPr>
              <a:t>	Embed human-human contract ethics</a:t>
            </a:r>
            <a:br>
              <a:rPr lang="en-US" sz="2900" dirty="0">
                <a:solidFill>
                  <a:schemeClr val="tx1">
                    <a:lumMod val="50000"/>
                    <a:lumOff val="50000"/>
                  </a:schemeClr>
                </a:solidFill>
              </a:rPr>
            </a:br>
            <a:r>
              <a:rPr lang="en-US" sz="2900" dirty="0">
                <a:solidFill>
                  <a:schemeClr val="tx1">
                    <a:lumMod val="50000"/>
                    <a:lumOff val="50000"/>
                  </a:schemeClr>
                </a:solidFill>
              </a:rPr>
              <a:t>	</a:t>
            </a:r>
            <a:r>
              <a:rPr lang="en-US" sz="2900" dirty="0" smtClean="0">
                <a:solidFill>
                  <a:schemeClr val="tx1">
                    <a:lumMod val="50000"/>
                    <a:lumOff val="50000"/>
                  </a:schemeClr>
                </a:solidFill>
              </a:rPr>
              <a:t>Expected wages and living wages</a:t>
            </a:r>
            <a:endParaRPr lang="en-US" sz="2900" dirty="0">
              <a:solidFill>
                <a:schemeClr val="tx1">
                  <a:lumMod val="50000"/>
                  <a:lumOff val="50000"/>
                </a:schemeClr>
              </a:solidFill>
            </a:endParaRPr>
          </a:p>
          <a:p>
            <a:r>
              <a:rPr lang="en-US" dirty="0" smtClean="0"/>
              <a:t>When software has goals and dreams</a:t>
            </a:r>
            <a:br>
              <a:rPr lang="en-US" dirty="0" smtClean="0"/>
            </a:br>
            <a:r>
              <a:rPr lang="en-US" dirty="0" smtClean="0"/>
              <a:t>	</a:t>
            </a:r>
            <a:r>
              <a:rPr lang="en-US" sz="2941" dirty="0" smtClean="0">
                <a:solidFill>
                  <a:schemeClr val="tx1">
                    <a:lumMod val="50000"/>
                    <a:lumOff val="50000"/>
                  </a:schemeClr>
                </a:solidFill>
              </a:rPr>
              <a:t>Design opportunity: participants interact socially</a:t>
            </a:r>
            <a:r>
              <a:rPr lang="en-US" dirty="0" smtClean="0"/>
              <a:t/>
            </a:r>
            <a:br>
              <a:rPr lang="en-US" dirty="0" smtClean="0"/>
            </a:br>
            <a:r>
              <a:rPr lang="en-US" dirty="0" smtClean="0"/>
              <a:t>	</a:t>
            </a:r>
            <a:r>
              <a:rPr lang="en-US" sz="2941" dirty="0" smtClean="0">
                <a:solidFill>
                  <a:schemeClr val="tx1">
                    <a:lumMod val="50000"/>
                    <a:lumOff val="50000"/>
                  </a:schemeClr>
                </a:solidFill>
              </a:rPr>
              <a:t>Education, reputation, career advancement</a:t>
            </a:r>
          </a:p>
          <a:p>
            <a:r>
              <a:rPr lang="en-US" dirty="0" smtClean="0"/>
              <a:t>Who gets attribution? Who gets ownership? 	</a:t>
            </a:r>
            <a:br>
              <a:rPr lang="en-US" dirty="0" smtClean="0"/>
            </a:br>
            <a:r>
              <a:rPr lang="en-US" dirty="0" smtClean="0"/>
              <a:t>	</a:t>
            </a:r>
            <a:r>
              <a:rPr lang="en-US" sz="2900" dirty="0">
                <a:solidFill>
                  <a:schemeClr val="tx1">
                    <a:lumMod val="50000"/>
                    <a:lumOff val="50000"/>
                  </a:schemeClr>
                </a:solidFill>
              </a:rPr>
              <a:t>When everyone helps, who gets credit?</a:t>
            </a:r>
            <a:br>
              <a:rPr lang="en-US" sz="2900" dirty="0">
                <a:solidFill>
                  <a:schemeClr val="tx1">
                    <a:lumMod val="50000"/>
                    <a:lumOff val="50000"/>
                  </a:schemeClr>
                </a:solidFill>
              </a:rPr>
            </a:br>
            <a:r>
              <a:rPr lang="en-US" sz="2900" dirty="0">
                <a:solidFill>
                  <a:schemeClr val="tx1">
                    <a:lumMod val="50000"/>
                    <a:lumOff val="50000"/>
                  </a:schemeClr>
                </a:solidFill>
              </a:rPr>
              <a:t>	</a:t>
            </a:r>
            <a:r>
              <a:rPr lang="en-US" sz="2900" dirty="0" smtClean="0">
                <a:solidFill>
                  <a:schemeClr val="tx1">
                    <a:lumMod val="50000"/>
                    <a:lumOff val="50000"/>
                  </a:schemeClr>
                </a:solidFill>
              </a:rPr>
              <a:t>Work</a:t>
            </a:r>
            <a:r>
              <a:rPr lang="en-US" sz="2900" dirty="0">
                <a:solidFill>
                  <a:schemeClr val="tx1">
                    <a:lumMod val="50000"/>
                    <a:lumOff val="50000"/>
                  </a:schemeClr>
                </a:solidFill>
              </a:rPr>
              <a:t>-for-hire </a:t>
            </a:r>
            <a:r>
              <a:rPr lang="en-US" sz="2900" dirty="0" smtClean="0">
                <a:solidFill>
                  <a:schemeClr val="tx1">
                    <a:lumMod val="50000"/>
                    <a:lumOff val="50000"/>
                  </a:schemeClr>
                </a:solidFill>
              </a:rPr>
              <a:t>vs</a:t>
            </a:r>
            <a:r>
              <a:rPr lang="en-US" sz="2900" dirty="0">
                <a:solidFill>
                  <a:schemeClr val="tx1">
                    <a:lumMod val="50000"/>
                    <a:lumOff val="50000"/>
                  </a:schemeClr>
                </a:solidFill>
              </a:rPr>
              <a:t>. future opportunities</a:t>
            </a:r>
          </a:p>
        </p:txBody>
      </p:sp>
    </p:spTree>
    <p:extLst>
      <p:ext uri="{BB962C8B-B14F-4D97-AF65-F5344CB8AC3E}">
        <p14:creationId xmlns:p14="http://schemas.microsoft.com/office/powerpoint/2010/main" val="97556210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a:t>
            </a:r>
            <a:endParaRPr lang="en-US" dirty="0"/>
          </a:p>
        </p:txBody>
      </p:sp>
      <p:sp>
        <p:nvSpPr>
          <p:cNvPr id="3" name="Content Placeholder 2"/>
          <p:cNvSpPr>
            <a:spLocks noGrp="1"/>
          </p:cNvSpPr>
          <p:nvPr>
            <p:ph idx="1"/>
          </p:nvPr>
        </p:nvSpPr>
        <p:spPr>
          <a:xfrm>
            <a:off x="457200" y="1600200"/>
            <a:ext cx="5791200" cy="5257800"/>
          </a:xfrm>
        </p:spPr>
        <p:txBody>
          <a:bodyPr>
            <a:normAutofit/>
          </a:bodyPr>
          <a:lstStyle/>
          <a:p>
            <a:r>
              <a:rPr lang="en-US" sz="3100" dirty="0" smtClean="0"/>
              <a:t>Adoption of Find-Fix-Verify</a:t>
            </a:r>
            <a:r>
              <a:rPr lang="en-US" dirty="0" smtClean="0"/>
              <a:t/>
            </a:r>
            <a:br>
              <a:rPr lang="en-US" dirty="0" smtClean="0"/>
            </a:br>
            <a:r>
              <a:rPr lang="en-US" sz="2500" dirty="0">
                <a:solidFill>
                  <a:schemeClr val="tx1">
                    <a:lumMod val="50000"/>
                    <a:lumOff val="50000"/>
                  </a:schemeClr>
                </a:solidFill>
              </a:rPr>
              <a:t>Image segmentation [Noronha et al. 2011</a:t>
            </a:r>
            <a:r>
              <a:rPr lang="en-US" sz="2500" dirty="0" smtClean="0">
                <a:solidFill>
                  <a:schemeClr val="tx1">
                    <a:lumMod val="50000"/>
                    <a:lumOff val="50000"/>
                  </a:schemeClr>
                </a:solidFill>
              </a:rPr>
              <a:t>]</a:t>
            </a:r>
            <a:r>
              <a:rPr lang="en-US" sz="2500" dirty="0">
                <a:solidFill>
                  <a:schemeClr val="tx1">
                    <a:lumMod val="50000"/>
                    <a:lumOff val="50000"/>
                  </a:schemeClr>
                </a:solidFill>
              </a:rPr>
              <a:t/>
            </a:r>
            <a:br>
              <a:rPr lang="en-US" sz="2500" dirty="0">
                <a:solidFill>
                  <a:schemeClr val="tx1">
                    <a:lumMod val="50000"/>
                    <a:lumOff val="50000"/>
                  </a:schemeClr>
                </a:solidFill>
              </a:rPr>
            </a:br>
            <a:r>
              <a:rPr lang="en-US" sz="2500" dirty="0" smtClean="0">
                <a:solidFill>
                  <a:schemeClr val="tx1">
                    <a:lumMod val="50000"/>
                    <a:lumOff val="50000"/>
                  </a:schemeClr>
                </a:solidFill>
              </a:rPr>
              <a:t>Map </a:t>
            </a:r>
            <a:r>
              <a:rPr lang="en-US" sz="2500" dirty="0">
                <a:solidFill>
                  <a:schemeClr val="tx1">
                    <a:lumMod val="50000"/>
                    <a:lumOff val="50000"/>
                  </a:schemeClr>
                </a:solidFill>
              </a:rPr>
              <a:t>labeling [</a:t>
            </a:r>
            <a:r>
              <a:rPr lang="en-US" sz="2500" dirty="0" err="1">
                <a:solidFill>
                  <a:schemeClr val="tx1">
                    <a:lumMod val="50000"/>
                    <a:lumOff val="50000"/>
                  </a:schemeClr>
                </a:solidFill>
              </a:rPr>
              <a:t>Stranders</a:t>
            </a:r>
            <a:r>
              <a:rPr lang="en-US" sz="2500" dirty="0">
                <a:solidFill>
                  <a:schemeClr val="tx1">
                    <a:lumMod val="50000"/>
                    <a:lumOff val="50000"/>
                  </a:schemeClr>
                </a:solidFill>
              </a:rPr>
              <a:t> et al. 2011</a:t>
            </a:r>
            <a:r>
              <a:rPr lang="en-US" sz="2500" dirty="0" smtClean="0">
                <a:solidFill>
                  <a:schemeClr val="tx1">
                    <a:lumMod val="50000"/>
                    <a:lumOff val="50000"/>
                  </a:schemeClr>
                </a:solidFill>
              </a:rPr>
              <a:t>]</a:t>
            </a:r>
            <a:r>
              <a:rPr lang="en-US" sz="2500" dirty="0">
                <a:solidFill>
                  <a:schemeClr val="tx1">
                    <a:lumMod val="50000"/>
                    <a:lumOff val="50000"/>
                  </a:schemeClr>
                </a:solidFill>
              </a:rPr>
              <a:t/>
            </a:r>
            <a:br>
              <a:rPr lang="en-US" sz="2500" dirty="0">
                <a:solidFill>
                  <a:schemeClr val="tx1">
                    <a:lumMod val="50000"/>
                    <a:lumOff val="50000"/>
                  </a:schemeClr>
                </a:solidFill>
              </a:rPr>
            </a:br>
            <a:r>
              <a:rPr lang="en-US" sz="2500" dirty="0" smtClean="0">
                <a:solidFill>
                  <a:schemeClr val="tx1">
                    <a:lumMod val="50000"/>
                    <a:lumOff val="50000"/>
                  </a:schemeClr>
                </a:solidFill>
              </a:rPr>
              <a:t>Formal </a:t>
            </a:r>
            <a:r>
              <a:rPr lang="en-US" sz="2500" dirty="0">
                <a:solidFill>
                  <a:schemeClr val="tx1">
                    <a:lumMod val="50000"/>
                    <a:lumOff val="50000"/>
                  </a:schemeClr>
                </a:solidFill>
              </a:rPr>
              <a:t>crowd </a:t>
            </a:r>
            <a:r>
              <a:rPr lang="en-US" sz="2500" dirty="0" smtClean="0">
                <a:solidFill>
                  <a:schemeClr val="tx1">
                    <a:lumMod val="50000"/>
                    <a:lumOff val="50000"/>
                  </a:schemeClr>
                </a:solidFill>
              </a:rPr>
              <a:t>languages </a:t>
            </a:r>
            <a:r>
              <a:rPr lang="en-US" sz="2500" dirty="0">
                <a:solidFill>
                  <a:schemeClr val="tx1">
                    <a:lumMod val="50000"/>
                    <a:lumOff val="50000"/>
                  </a:schemeClr>
                </a:solidFill>
              </a:rPr>
              <a:t>[Minder et al. 2011</a:t>
            </a:r>
            <a:r>
              <a:rPr lang="en-US" sz="2500" dirty="0" smtClean="0">
                <a:solidFill>
                  <a:schemeClr val="tx1">
                    <a:lumMod val="50000"/>
                    <a:lumOff val="50000"/>
                  </a:schemeClr>
                </a:solidFill>
              </a:rPr>
              <a:t>]</a:t>
            </a:r>
          </a:p>
          <a:p>
            <a:r>
              <a:rPr lang="en-US" sz="3100" dirty="0" smtClean="0"/>
              <a:t>The rise </a:t>
            </a:r>
            <a:r>
              <a:rPr lang="en-US" sz="3100" dirty="0"/>
              <a:t>of crowd-powered systems</a:t>
            </a:r>
            <a:br>
              <a:rPr lang="en-US" sz="3100" dirty="0"/>
            </a:br>
            <a:r>
              <a:rPr lang="en-US" sz="2500" dirty="0" err="1" smtClean="0">
                <a:solidFill>
                  <a:schemeClr val="tx1">
                    <a:lumMod val="50000"/>
                    <a:lumOff val="50000"/>
                  </a:schemeClr>
                </a:solidFill>
              </a:rPr>
              <a:t>VizWiz</a:t>
            </a:r>
            <a:r>
              <a:rPr lang="en-US" sz="2500" dirty="0">
                <a:solidFill>
                  <a:schemeClr val="tx1">
                    <a:lumMod val="50000"/>
                    <a:lumOff val="50000"/>
                  </a:schemeClr>
                </a:solidFill>
              </a:rPr>
              <a:t>, Legion, </a:t>
            </a:r>
            <a:r>
              <a:rPr lang="en-US" sz="2500" dirty="0" err="1">
                <a:solidFill>
                  <a:schemeClr val="tx1">
                    <a:lumMod val="50000"/>
                    <a:lumOff val="50000"/>
                  </a:schemeClr>
                </a:solidFill>
              </a:rPr>
              <a:t>Turkomatic</a:t>
            </a:r>
            <a:r>
              <a:rPr lang="en-US" sz="2500" dirty="0">
                <a:solidFill>
                  <a:schemeClr val="tx1">
                    <a:lumMod val="50000"/>
                    <a:lumOff val="50000"/>
                  </a:schemeClr>
                </a:solidFill>
              </a:rPr>
              <a:t>, </a:t>
            </a:r>
            <a:r>
              <a:rPr lang="en-US" sz="2500" dirty="0" err="1">
                <a:solidFill>
                  <a:schemeClr val="tx1">
                    <a:lumMod val="50000"/>
                    <a:lumOff val="50000"/>
                  </a:schemeClr>
                </a:solidFill>
              </a:rPr>
              <a:t>MonoTrans</a:t>
            </a:r>
            <a:r>
              <a:rPr lang="en-US" sz="2500" dirty="0">
                <a:solidFill>
                  <a:schemeClr val="tx1">
                    <a:lumMod val="50000"/>
                    <a:lumOff val="50000"/>
                  </a:schemeClr>
                </a:solidFill>
              </a:rPr>
              <a:t>, </a:t>
            </a:r>
            <a:br>
              <a:rPr lang="en-US" sz="2500" dirty="0">
                <a:solidFill>
                  <a:schemeClr val="tx1">
                    <a:lumMod val="50000"/>
                    <a:lumOff val="50000"/>
                  </a:schemeClr>
                </a:solidFill>
              </a:rPr>
            </a:br>
            <a:r>
              <a:rPr lang="en-US" sz="2500" dirty="0" err="1">
                <a:solidFill>
                  <a:schemeClr val="tx1">
                    <a:lumMod val="50000"/>
                    <a:lumOff val="50000"/>
                  </a:schemeClr>
                </a:solidFill>
              </a:rPr>
              <a:t>CrowdDB</a:t>
            </a:r>
            <a:r>
              <a:rPr lang="en-US" sz="2500" dirty="0">
                <a:solidFill>
                  <a:schemeClr val="tx1">
                    <a:lumMod val="50000"/>
                    <a:lumOff val="50000"/>
                  </a:schemeClr>
                </a:solidFill>
              </a:rPr>
              <a:t>, </a:t>
            </a:r>
            <a:r>
              <a:rPr lang="en-US" sz="2500" dirty="0" err="1">
                <a:solidFill>
                  <a:schemeClr val="tx1">
                    <a:lumMod val="50000"/>
                    <a:lumOff val="50000"/>
                  </a:schemeClr>
                </a:solidFill>
              </a:rPr>
              <a:t>Qurk</a:t>
            </a:r>
            <a:r>
              <a:rPr lang="en-US" sz="2500" dirty="0">
                <a:solidFill>
                  <a:schemeClr val="tx1">
                    <a:lumMod val="50000"/>
                    <a:lumOff val="50000"/>
                  </a:schemeClr>
                </a:solidFill>
              </a:rPr>
              <a:t>, </a:t>
            </a:r>
            <a:r>
              <a:rPr lang="en-US" sz="2500" dirty="0" smtClean="0">
                <a:solidFill>
                  <a:schemeClr val="tx1">
                    <a:lumMod val="50000"/>
                    <a:lumOff val="50000"/>
                  </a:schemeClr>
                </a:solidFill>
              </a:rPr>
              <a:t>Deco, </a:t>
            </a:r>
            <a:r>
              <a:rPr lang="en-US" sz="2500" dirty="0" err="1" smtClean="0">
                <a:solidFill>
                  <a:schemeClr val="tx1">
                    <a:lumMod val="50000"/>
                    <a:lumOff val="50000"/>
                  </a:schemeClr>
                </a:solidFill>
              </a:rPr>
              <a:t>Appsheet</a:t>
            </a:r>
            <a:r>
              <a:rPr lang="en-US" sz="2500" dirty="0">
                <a:solidFill>
                  <a:schemeClr val="tx1">
                    <a:lumMod val="50000"/>
                    <a:lumOff val="50000"/>
                  </a:schemeClr>
                </a:solidFill>
              </a:rPr>
              <a:t>, Shepherd, </a:t>
            </a:r>
            <a:r>
              <a:rPr lang="en-US" sz="2500" dirty="0" err="1">
                <a:solidFill>
                  <a:schemeClr val="tx1">
                    <a:lumMod val="50000"/>
                    <a:lumOff val="50000"/>
                  </a:schemeClr>
                </a:solidFill>
              </a:rPr>
              <a:t>TaskGenie</a:t>
            </a:r>
            <a:r>
              <a:rPr lang="en-US" sz="2500" dirty="0">
                <a:solidFill>
                  <a:schemeClr val="tx1">
                    <a:lumMod val="50000"/>
                    <a:lumOff val="50000"/>
                  </a:schemeClr>
                </a:solidFill>
              </a:rPr>
              <a:t>, </a:t>
            </a:r>
            <a:r>
              <a:rPr lang="en-US" sz="2500" dirty="0" err="1">
                <a:solidFill>
                  <a:schemeClr val="tx1">
                    <a:lumMod val="50000"/>
                    <a:lumOff val="50000"/>
                  </a:schemeClr>
                </a:solidFill>
              </a:rPr>
              <a:t>Platemate</a:t>
            </a:r>
            <a:r>
              <a:rPr lang="en-US" sz="2500" dirty="0">
                <a:solidFill>
                  <a:schemeClr val="tx1">
                    <a:lumMod val="50000"/>
                    <a:lumOff val="50000"/>
                  </a:schemeClr>
                </a:solidFill>
              </a:rPr>
              <a:t>, </a:t>
            </a:r>
            <a:r>
              <a:rPr lang="en-US" sz="2500" dirty="0" err="1">
                <a:solidFill>
                  <a:schemeClr val="tx1">
                    <a:lumMod val="50000"/>
                    <a:lumOff val="50000"/>
                  </a:schemeClr>
                </a:solidFill>
              </a:rPr>
              <a:t>CollabMap</a:t>
            </a:r>
            <a:r>
              <a:rPr lang="en-US" sz="2500" dirty="0">
                <a:solidFill>
                  <a:schemeClr val="tx1">
                    <a:lumMod val="50000"/>
                    <a:lumOff val="50000"/>
                  </a:schemeClr>
                </a:solidFill>
              </a:rPr>
              <a:t>, </a:t>
            </a:r>
            <a:r>
              <a:rPr lang="en-US" sz="2500" dirty="0" err="1">
                <a:solidFill>
                  <a:schemeClr val="tx1">
                    <a:lumMod val="50000"/>
                    <a:lumOff val="50000"/>
                  </a:schemeClr>
                </a:solidFill>
              </a:rPr>
              <a:t>CrowdSight</a:t>
            </a:r>
            <a:endParaRPr lang="en-US" sz="2500" dirty="0">
              <a:solidFill>
                <a:schemeClr val="tx1">
                  <a:lumMod val="50000"/>
                  <a:lumOff val="50000"/>
                </a:schemeClr>
              </a:solidFill>
            </a:endParaRPr>
          </a:p>
        </p:txBody>
      </p:sp>
      <p:pic>
        <p:nvPicPr>
          <p:cNvPr id="5" name="Picture 4"/>
          <p:cNvPicPr>
            <a:picLocks noChangeAspect="1"/>
          </p:cNvPicPr>
          <p:nvPr/>
        </p:nvPicPr>
        <p:blipFill rotWithShape="1">
          <a:blip r:embed="rId2"/>
          <a:srcRect l="21180" r="17302"/>
          <a:stretch/>
        </p:blipFill>
        <p:spPr>
          <a:xfrm>
            <a:off x="6401144" y="1676400"/>
            <a:ext cx="1485320" cy="1366972"/>
          </a:xfrm>
          <a:prstGeom prst="rect">
            <a:avLst/>
          </a:prstGeom>
        </p:spPr>
      </p:pic>
      <p:pic>
        <p:nvPicPr>
          <p:cNvPr id="7" name="Picture 6" descr="Screen Shot 2012-01-18 at 8.11.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744" y="3274112"/>
            <a:ext cx="1158560" cy="840688"/>
          </a:xfrm>
          <a:prstGeom prst="rect">
            <a:avLst/>
          </a:prstGeom>
        </p:spPr>
      </p:pic>
      <p:pic>
        <p:nvPicPr>
          <p:cNvPr id="10" name="Picture 9" descr="Screen Shot 2012-01-18 at 8.13.43 PM.png"/>
          <p:cNvPicPr>
            <a:picLocks noChangeAspect="1"/>
          </p:cNvPicPr>
          <p:nvPr/>
        </p:nvPicPr>
        <p:blipFill rotWithShape="1">
          <a:blip r:embed="rId4">
            <a:extLst>
              <a:ext uri="{28A0092B-C50C-407E-A947-70E740481C1C}">
                <a14:useLocalDpi xmlns:a14="http://schemas.microsoft.com/office/drawing/2010/main" val="0"/>
              </a:ext>
            </a:extLst>
          </a:blip>
          <a:srcRect l="843" r="1"/>
          <a:stretch/>
        </p:blipFill>
        <p:spPr>
          <a:xfrm>
            <a:off x="6401144" y="5791200"/>
            <a:ext cx="1435578" cy="1097395"/>
          </a:xfrm>
          <a:prstGeom prst="rect">
            <a:avLst/>
          </a:prstGeom>
        </p:spPr>
      </p:pic>
      <p:pic>
        <p:nvPicPr>
          <p:cNvPr id="13" name="Picture 12" descr="ui.pdf"/>
          <p:cNvPicPr>
            <a:picLocks noChangeAspect="1"/>
          </p:cNvPicPr>
          <p:nvPr/>
        </p:nvPicPr>
        <p:blipFill rotWithShape="1">
          <a:blip r:embed="rId5">
            <a:extLst>
              <a:ext uri="{28A0092B-C50C-407E-A947-70E740481C1C}">
                <a14:useLocalDpi xmlns:a14="http://schemas.microsoft.com/office/drawing/2010/main" val="0"/>
              </a:ext>
            </a:extLst>
          </a:blip>
          <a:srcRect l="1462" t="14723" r="60203" b="6551"/>
          <a:stretch/>
        </p:blipFill>
        <p:spPr>
          <a:xfrm>
            <a:off x="6401144" y="0"/>
            <a:ext cx="2286155" cy="1709888"/>
          </a:xfrm>
          <a:prstGeom prst="rect">
            <a:avLst/>
          </a:prstGeom>
        </p:spPr>
      </p:pic>
      <p:pic>
        <p:nvPicPr>
          <p:cNvPr id="14" name="Picture 13" descr="Screen Shot 2012-01-18 at 8.18.33 PM.png"/>
          <p:cNvPicPr>
            <a:picLocks noChangeAspect="1"/>
          </p:cNvPicPr>
          <p:nvPr/>
        </p:nvPicPr>
        <p:blipFill rotWithShape="1">
          <a:blip r:embed="rId6">
            <a:extLst>
              <a:ext uri="{28A0092B-C50C-407E-A947-70E740481C1C}">
                <a14:useLocalDpi xmlns:a14="http://schemas.microsoft.com/office/drawing/2010/main" val="0"/>
              </a:ext>
            </a:extLst>
          </a:blip>
          <a:srcRect b="6666"/>
          <a:stretch/>
        </p:blipFill>
        <p:spPr>
          <a:xfrm>
            <a:off x="6401144" y="4554641"/>
            <a:ext cx="2082800" cy="1236559"/>
          </a:xfrm>
          <a:prstGeom prst="rect">
            <a:avLst/>
          </a:prstGeom>
        </p:spPr>
      </p:pic>
      <p:pic>
        <p:nvPicPr>
          <p:cNvPr id="6" name="Picture 5" descr="Screen Shot 2012-01-18 at 8.09.2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1409" y="3048000"/>
            <a:ext cx="1753712" cy="1524000"/>
          </a:xfrm>
          <a:prstGeom prst="rect">
            <a:avLst/>
          </a:prstGeom>
        </p:spPr>
      </p:pic>
      <p:pic>
        <p:nvPicPr>
          <p:cNvPr id="12" name="Picture 11" descr="Screen Shot 2012-01-18 at 8.15.04 PM.png"/>
          <p:cNvPicPr>
            <a:picLocks noChangeAspect="1"/>
          </p:cNvPicPr>
          <p:nvPr/>
        </p:nvPicPr>
        <p:blipFill rotWithShape="1">
          <a:blip r:embed="rId8">
            <a:extLst>
              <a:ext uri="{28A0092B-C50C-407E-A947-70E740481C1C}">
                <a14:useLocalDpi xmlns:a14="http://schemas.microsoft.com/office/drawing/2010/main" val="0"/>
              </a:ext>
            </a:extLst>
          </a:blip>
          <a:srcRect l="52682" t="33940" r="1916" b="5348"/>
          <a:stretch/>
        </p:blipFill>
        <p:spPr>
          <a:xfrm>
            <a:off x="7848944" y="4543475"/>
            <a:ext cx="1477777" cy="2314525"/>
          </a:xfrm>
          <a:prstGeom prst="rect">
            <a:avLst/>
          </a:prstGeom>
        </p:spPr>
      </p:pic>
      <p:pic>
        <p:nvPicPr>
          <p:cNvPr id="9" name="Picture 8" descr="Screen Shot 2012-01-18 at 8.12.49 PM.png"/>
          <p:cNvPicPr>
            <a:picLocks noChangeAspect="1"/>
          </p:cNvPicPr>
          <p:nvPr/>
        </p:nvPicPr>
        <p:blipFill rotWithShape="1">
          <a:blip r:embed="rId9">
            <a:extLst>
              <a:ext uri="{28A0092B-C50C-407E-A947-70E740481C1C}">
                <a14:useLocalDpi xmlns:a14="http://schemas.microsoft.com/office/drawing/2010/main" val="0"/>
              </a:ext>
            </a:extLst>
          </a:blip>
          <a:srcRect b="29941"/>
          <a:stretch/>
        </p:blipFill>
        <p:spPr>
          <a:xfrm>
            <a:off x="7848944" y="1371600"/>
            <a:ext cx="1599856" cy="1687403"/>
          </a:xfrm>
          <a:prstGeom prst="rect">
            <a:avLst/>
          </a:prstGeom>
        </p:spPr>
      </p:pic>
      <p:cxnSp>
        <p:nvCxnSpPr>
          <p:cNvPr id="8" name="Straight Connector 7"/>
          <p:cNvCxnSpPr/>
          <p:nvPr/>
        </p:nvCxnSpPr>
        <p:spPr>
          <a:xfrm>
            <a:off x="6401144" y="0"/>
            <a:ext cx="0" cy="701040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129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normAutofit fontScale="92500" lnSpcReduction="10000"/>
          </a:bodyPr>
          <a:lstStyle/>
          <a:p>
            <a:pPr>
              <a:spcAft>
                <a:spcPts val="600"/>
              </a:spcAft>
            </a:pPr>
            <a:r>
              <a:rPr lang="en-US" dirty="0" smtClean="0">
                <a:latin typeface="Myriad Pro"/>
                <a:cs typeface="Myriad Pro"/>
              </a:rPr>
              <a:t>Design</a:t>
            </a:r>
          </a:p>
          <a:p>
            <a:pPr lvl="1" indent="0">
              <a:spcAft>
                <a:spcPts val="600"/>
              </a:spcAft>
              <a:buNone/>
            </a:pPr>
            <a:r>
              <a:rPr lang="en-US" dirty="0" smtClean="0"/>
              <a:t>Interactive systems that draw on crowds to support high-level commands and natural interaction</a:t>
            </a:r>
          </a:p>
          <a:p>
            <a:pPr>
              <a:spcAft>
                <a:spcPts val="600"/>
              </a:spcAft>
            </a:pPr>
            <a:r>
              <a:rPr lang="en-US" dirty="0" smtClean="0">
                <a:latin typeface="Myriad Pro"/>
                <a:cs typeface="Myriad Pro"/>
              </a:rPr>
              <a:t>Crowd Computing</a:t>
            </a:r>
          </a:p>
          <a:p>
            <a:pPr lvl="1" indent="0">
              <a:spcAft>
                <a:spcPts val="600"/>
              </a:spcAft>
              <a:buNone/>
            </a:pPr>
            <a:r>
              <a:rPr lang="en-US" dirty="0" smtClean="0"/>
              <a:t>Find-Fix-Verify task decomposition workflow</a:t>
            </a:r>
          </a:p>
          <a:p>
            <a:pPr lvl="1" indent="0">
              <a:spcAft>
                <a:spcPts val="600"/>
              </a:spcAft>
              <a:buNone/>
            </a:pPr>
            <a:r>
              <a:rPr lang="en-US" dirty="0" smtClean="0"/>
              <a:t>Realtime crowdsourcing via the retainer model and synchronous crowd algorithms</a:t>
            </a:r>
          </a:p>
          <a:p>
            <a:pPr>
              <a:spcAft>
                <a:spcPts val="600"/>
              </a:spcAft>
            </a:pPr>
            <a:r>
              <a:rPr lang="en-US" dirty="0" smtClean="0">
                <a:latin typeface="Myriad Pro"/>
                <a:cs typeface="Myriad Pro"/>
              </a:rPr>
              <a:t>Social Computing</a:t>
            </a:r>
          </a:p>
          <a:p>
            <a:pPr lvl="1" indent="0">
              <a:spcAft>
                <a:spcPts val="600"/>
              </a:spcAft>
              <a:buNone/>
            </a:pPr>
            <a:r>
              <a:rPr lang="en-US" dirty="0" smtClean="0"/>
              <a:t>Structuring or designing new interactions between contributors to accomplish complex tasks</a:t>
            </a:r>
          </a:p>
        </p:txBody>
      </p:sp>
    </p:spTree>
    <p:extLst>
      <p:ext uri="{BB962C8B-B14F-4D97-AF65-F5344CB8AC3E}">
        <p14:creationId xmlns:p14="http://schemas.microsoft.com/office/powerpoint/2010/main" val="74298466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977283"/>
            <a:ext cx="8839200" cy="1538883"/>
          </a:xfrm>
          <a:prstGeom prst="rect">
            <a:avLst/>
          </a:prstGeom>
        </p:spPr>
        <p:txBody>
          <a:bodyPr wrap="square">
            <a:spAutoFit/>
          </a:bodyPr>
          <a:lstStyle/>
          <a:p>
            <a:r>
              <a:rPr lang="en-US" sz="4700" dirty="0" smtClean="0">
                <a:solidFill>
                  <a:srgbClr val="F3F3F3"/>
                </a:solidFill>
                <a:latin typeface="Myriad Pro Semibold"/>
                <a:cs typeface="Myriad Pro Semibold"/>
              </a:rPr>
              <a:t>Computation will be critical to the wisdom of crowds.</a:t>
            </a:r>
            <a:endParaRPr lang="en-US" sz="4700" dirty="0">
              <a:solidFill>
                <a:srgbClr val="F3F3F3"/>
              </a:solidFill>
              <a:latin typeface="Myriad Pro Semibold"/>
              <a:cs typeface="Myriad Pro Semibold"/>
            </a:endParaRPr>
          </a:p>
        </p:txBody>
      </p:sp>
      <p:sp>
        <p:nvSpPr>
          <p:cNvPr id="4" name="Rectangle 3"/>
          <p:cNvSpPr/>
          <p:nvPr/>
        </p:nvSpPr>
        <p:spPr>
          <a:xfrm>
            <a:off x="304800" y="457200"/>
            <a:ext cx="8991600" cy="3046988"/>
          </a:xfrm>
          <a:prstGeom prst="rect">
            <a:avLst/>
          </a:prstGeom>
        </p:spPr>
        <p:txBody>
          <a:bodyPr wrap="square">
            <a:spAutoFit/>
          </a:bodyPr>
          <a:lstStyle/>
          <a:p>
            <a:r>
              <a:rPr lang="en-US" sz="4700" dirty="0" smtClean="0">
                <a:solidFill>
                  <a:srgbClr val="F3F3F3"/>
                </a:solidFill>
                <a:latin typeface="Myriad Pro Semibold"/>
                <a:cs typeface="Myriad Pro Semibold"/>
              </a:rPr>
              <a:t>Crowd-powered systems enable </a:t>
            </a:r>
            <a:r>
              <a:rPr lang="en-US" sz="4700" dirty="0">
                <a:solidFill>
                  <a:srgbClr val="F3F3F3"/>
                </a:solidFill>
                <a:latin typeface="Myriad Pro Semibold"/>
                <a:cs typeface="Myriad Pro Semibold"/>
              </a:rPr>
              <a:t>experiences that neither crowd </a:t>
            </a:r>
            <a:br>
              <a:rPr lang="en-US" sz="4700" dirty="0">
                <a:solidFill>
                  <a:srgbClr val="F3F3F3"/>
                </a:solidFill>
                <a:latin typeface="Myriad Pro Semibold"/>
                <a:cs typeface="Myriad Pro Semibold"/>
              </a:rPr>
            </a:br>
            <a:r>
              <a:rPr lang="en-US" sz="4700" dirty="0">
                <a:solidFill>
                  <a:srgbClr val="F3F3F3"/>
                </a:solidFill>
                <a:latin typeface="Myriad Pro Semibold"/>
                <a:cs typeface="Myriad Pro Semibold"/>
              </a:rPr>
              <a:t>nor machine intelligence can </a:t>
            </a:r>
            <a:br>
              <a:rPr lang="en-US" sz="4700" dirty="0">
                <a:solidFill>
                  <a:srgbClr val="F3F3F3"/>
                </a:solidFill>
                <a:latin typeface="Myriad Pro Semibold"/>
                <a:cs typeface="Myriad Pro Semibold"/>
              </a:rPr>
            </a:br>
            <a:r>
              <a:rPr lang="en-US" sz="4700" dirty="0">
                <a:solidFill>
                  <a:srgbClr val="F3F3F3"/>
                </a:solidFill>
                <a:latin typeface="Myriad Pro Semibold"/>
                <a:cs typeface="Myriad Pro Semibold"/>
              </a:rPr>
              <a:t>support alone.</a:t>
            </a:r>
          </a:p>
        </p:txBody>
      </p:sp>
    </p:spTree>
    <p:extLst>
      <p:ext uri="{BB962C8B-B14F-4D97-AF65-F5344CB8AC3E}">
        <p14:creationId xmlns:p14="http://schemas.microsoft.com/office/powerpoint/2010/main" val="38716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Collaborators</a:t>
            </a:r>
            <a:endParaRPr lang="en-US" dirty="0">
              <a:latin typeface="Myriad Pro Semibold"/>
              <a:cs typeface="Myriad Pro Semibold"/>
            </a:endParaRPr>
          </a:p>
        </p:txBody>
      </p:sp>
      <p:sp>
        <p:nvSpPr>
          <p:cNvPr id="3" name="Content Placeholder 2"/>
          <p:cNvSpPr>
            <a:spLocks noGrp="1"/>
          </p:cNvSpPr>
          <p:nvPr>
            <p:ph idx="1"/>
          </p:nvPr>
        </p:nvSpPr>
        <p:spPr>
          <a:xfrm>
            <a:off x="457200" y="1447800"/>
            <a:ext cx="8229600" cy="5257800"/>
          </a:xfrm>
        </p:spPr>
        <p:txBody>
          <a:bodyPr>
            <a:normAutofit fontScale="77500" lnSpcReduction="20000"/>
          </a:bodyPr>
          <a:lstStyle/>
          <a:p>
            <a:r>
              <a:rPr lang="en-US" sz="3600" dirty="0" smtClean="0">
                <a:latin typeface="Myriad Pro"/>
                <a:cs typeface="Myriad Pro"/>
              </a:rPr>
              <a:t>Faculty </a:t>
            </a:r>
            <a:r>
              <a:rPr lang="en-US" sz="3600" dirty="0">
                <a:latin typeface="Myriad Pro"/>
                <a:cs typeface="Myriad Pro"/>
              </a:rPr>
              <a:t>and </a:t>
            </a:r>
            <a:r>
              <a:rPr lang="en-US" sz="3600" dirty="0" smtClean="0">
                <a:latin typeface="Myriad Pro"/>
                <a:cs typeface="Myriad Pro"/>
              </a:rPr>
              <a:t>researchers</a:t>
            </a:r>
            <a:br>
              <a:rPr lang="en-US" sz="3600" dirty="0" smtClean="0">
                <a:latin typeface="Myriad Pro"/>
                <a:cs typeface="Myriad Pro"/>
              </a:rPr>
            </a:br>
            <a:r>
              <a:rPr lang="en-US" sz="2600" dirty="0">
                <a:solidFill>
                  <a:schemeClr val="tx2">
                    <a:lumMod val="75000"/>
                  </a:schemeClr>
                </a:solidFill>
              </a:rPr>
              <a:t>Rob Miller and David </a:t>
            </a:r>
            <a:r>
              <a:rPr lang="en-US" sz="2600" dirty="0" smtClean="0">
                <a:solidFill>
                  <a:schemeClr val="tx2">
                    <a:lumMod val="75000"/>
                  </a:schemeClr>
                </a:solidFill>
              </a:rPr>
              <a:t>Karger</a:t>
            </a:r>
            <a:br>
              <a:rPr lang="en-US" sz="2600" dirty="0" smtClean="0">
                <a:solidFill>
                  <a:schemeClr val="tx2">
                    <a:lumMod val="75000"/>
                  </a:schemeClr>
                </a:solidFill>
              </a:rPr>
            </a:br>
            <a:r>
              <a:rPr lang="en-US" sz="2600" dirty="0" smtClean="0">
                <a:solidFill>
                  <a:schemeClr val="bg1">
                    <a:lumMod val="65000"/>
                  </a:schemeClr>
                </a:solidFill>
              </a:rPr>
              <a:t/>
            </a:r>
            <a:br>
              <a:rPr lang="en-US" sz="2600" dirty="0" smtClean="0">
                <a:solidFill>
                  <a:schemeClr val="bg1">
                    <a:lumMod val="65000"/>
                  </a:schemeClr>
                </a:solidFill>
              </a:rPr>
            </a:br>
            <a:r>
              <a:rPr lang="en-US" sz="2600" dirty="0" err="1">
                <a:solidFill>
                  <a:schemeClr val="tx2">
                    <a:lumMod val="75000"/>
                  </a:schemeClr>
                </a:solidFill>
              </a:rPr>
              <a:t>Björn</a:t>
            </a:r>
            <a:r>
              <a:rPr lang="en-US" sz="2600" dirty="0">
                <a:solidFill>
                  <a:schemeClr val="tx2">
                    <a:lumMod val="75000"/>
                  </a:schemeClr>
                </a:solidFill>
              </a:rPr>
              <a:t> Hartmann</a:t>
            </a:r>
            <a:r>
              <a:rPr lang="en-US" sz="2600" dirty="0" smtClean="0">
                <a:solidFill>
                  <a:schemeClr val="tx2">
                    <a:lumMod val="75000"/>
                  </a:schemeClr>
                </a:solidFill>
              </a:rPr>
              <a:t>, </a:t>
            </a:r>
            <a:r>
              <a:rPr lang="en-US" sz="2600" dirty="0" err="1">
                <a:solidFill>
                  <a:schemeClr val="tx2">
                    <a:lumMod val="75000"/>
                  </a:schemeClr>
                </a:solidFill>
              </a:rPr>
              <a:t>Bongwon</a:t>
            </a:r>
            <a:r>
              <a:rPr lang="en-US" sz="2600" dirty="0">
                <a:solidFill>
                  <a:schemeClr val="tx2">
                    <a:lumMod val="75000"/>
                  </a:schemeClr>
                </a:solidFill>
              </a:rPr>
              <a:t> </a:t>
            </a:r>
            <a:r>
              <a:rPr lang="en-US" sz="2600" dirty="0" err="1">
                <a:solidFill>
                  <a:schemeClr val="tx2">
                    <a:lumMod val="75000"/>
                  </a:schemeClr>
                </a:solidFill>
              </a:rPr>
              <a:t>Suh</a:t>
            </a:r>
            <a:r>
              <a:rPr lang="en-US" sz="2600" dirty="0" smtClean="0">
                <a:solidFill>
                  <a:schemeClr val="tx2">
                    <a:lumMod val="75000"/>
                  </a:schemeClr>
                </a:solidFill>
              </a:rPr>
              <a:t>, </a:t>
            </a:r>
            <a:r>
              <a:rPr lang="en-US" sz="2600" dirty="0" err="1">
                <a:solidFill>
                  <a:schemeClr val="tx2">
                    <a:lumMod val="75000"/>
                  </a:schemeClr>
                </a:solidFill>
              </a:rPr>
              <a:t>Desney</a:t>
            </a:r>
            <a:r>
              <a:rPr lang="en-US" sz="2600" dirty="0">
                <a:solidFill>
                  <a:schemeClr val="tx2">
                    <a:lumMod val="75000"/>
                  </a:schemeClr>
                </a:solidFill>
              </a:rPr>
              <a:t> Tan</a:t>
            </a:r>
            <a:r>
              <a:rPr lang="en-US" sz="2600" dirty="0" smtClean="0">
                <a:solidFill>
                  <a:schemeClr val="tx2">
                    <a:lumMod val="75000"/>
                  </a:schemeClr>
                </a:solidFill>
              </a:rPr>
              <a:t>, Ed </a:t>
            </a:r>
            <a:r>
              <a:rPr lang="en-US" sz="2600" dirty="0">
                <a:solidFill>
                  <a:schemeClr val="tx2">
                    <a:lumMod val="75000"/>
                  </a:schemeClr>
                </a:solidFill>
              </a:rPr>
              <a:t>Chi</a:t>
            </a:r>
            <a:r>
              <a:rPr lang="en-US" sz="2600" dirty="0" smtClean="0">
                <a:solidFill>
                  <a:schemeClr val="tx2">
                    <a:lumMod val="75000"/>
                  </a:schemeClr>
                </a:solidFill>
              </a:rPr>
              <a:t>, </a:t>
            </a:r>
            <a:r>
              <a:rPr lang="en-US" sz="2600" dirty="0">
                <a:solidFill>
                  <a:schemeClr val="tx2">
                    <a:lumMod val="75000"/>
                  </a:schemeClr>
                </a:solidFill>
              </a:rPr>
              <a:t>Eric Horvitz</a:t>
            </a:r>
            <a:r>
              <a:rPr lang="en-US" sz="2600" dirty="0" smtClean="0">
                <a:solidFill>
                  <a:schemeClr val="tx2">
                    <a:lumMod val="75000"/>
                  </a:schemeClr>
                </a:solidFill>
              </a:rPr>
              <a:t>, </a:t>
            </a:r>
            <a:br>
              <a:rPr lang="en-US" sz="2600" dirty="0" smtClean="0">
                <a:solidFill>
                  <a:schemeClr val="tx2">
                    <a:lumMod val="75000"/>
                  </a:schemeClr>
                </a:solidFill>
              </a:rPr>
            </a:br>
            <a:r>
              <a:rPr lang="en-US" sz="2600" dirty="0" smtClean="0">
                <a:solidFill>
                  <a:schemeClr val="tx2">
                    <a:lumMod val="75000"/>
                  </a:schemeClr>
                </a:solidFill>
              </a:rPr>
              <a:t>Hiroshi </a:t>
            </a:r>
            <a:r>
              <a:rPr lang="en-US" sz="2600" dirty="0">
                <a:solidFill>
                  <a:schemeClr val="tx2">
                    <a:lumMod val="75000"/>
                  </a:schemeClr>
                </a:solidFill>
              </a:rPr>
              <a:t>Ishii, Jaime </a:t>
            </a:r>
            <a:r>
              <a:rPr lang="en-US" sz="2600" dirty="0" err="1" smtClean="0">
                <a:solidFill>
                  <a:schemeClr val="tx2">
                    <a:lumMod val="75000"/>
                  </a:schemeClr>
                </a:solidFill>
              </a:rPr>
              <a:t>Teevan</a:t>
            </a:r>
            <a:r>
              <a:rPr lang="en-US" sz="2600" dirty="0" smtClean="0">
                <a:solidFill>
                  <a:schemeClr val="tx2">
                    <a:lumMod val="75000"/>
                  </a:schemeClr>
                </a:solidFill>
              </a:rPr>
              <a:t>, Joel </a:t>
            </a:r>
            <a:r>
              <a:rPr lang="en-US" sz="2600" dirty="0">
                <a:solidFill>
                  <a:schemeClr val="tx2">
                    <a:lumMod val="75000"/>
                  </a:schemeClr>
                </a:solidFill>
              </a:rPr>
              <a:t>Brandt, </a:t>
            </a:r>
            <a:r>
              <a:rPr lang="en-US" sz="2600" dirty="0" err="1">
                <a:solidFill>
                  <a:schemeClr val="tx2">
                    <a:lumMod val="75000"/>
                  </a:schemeClr>
                </a:solidFill>
              </a:rPr>
              <a:t>Lichan</a:t>
            </a:r>
            <a:r>
              <a:rPr lang="en-US" sz="2600" dirty="0">
                <a:solidFill>
                  <a:schemeClr val="tx2">
                    <a:lumMod val="75000"/>
                  </a:schemeClr>
                </a:solidFill>
              </a:rPr>
              <a:t> Hong</a:t>
            </a:r>
            <a:r>
              <a:rPr lang="en-US" sz="2600" dirty="0" smtClean="0">
                <a:solidFill>
                  <a:schemeClr val="tx2">
                    <a:lumMod val="75000"/>
                  </a:schemeClr>
                </a:solidFill>
              </a:rPr>
              <a:t>, </a:t>
            </a:r>
            <a:br>
              <a:rPr lang="en-US" sz="2600" dirty="0" smtClean="0">
                <a:solidFill>
                  <a:schemeClr val="tx2">
                    <a:lumMod val="75000"/>
                  </a:schemeClr>
                </a:solidFill>
              </a:rPr>
            </a:br>
            <a:r>
              <a:rPr lang="en-US" sz="2600" dirty="0" smtClean="0">
                <a:solidFill>
                  <a:schemeClr val="tx2">
                    <a:lumMod val="75000"/>
                  </a:schemeClr>
                </a:solidFill>
              </a:rPr>
              <a:t>Mark </a:t>
            </a:r>
            <a:r>
              <a:rPr lang="en-US" sz="2600" dirty="0">
                <a:solidFill>
                  <a:schemeClr val="tx2">
                    <a:lumMod val="75000"/>
                  </a:schemeClr>
                </a:solidFill>
              </a:rPr>
              <a:t>Ackerman, </a:t>
            </a:r>
            <a:r>
              <a:rPr lang="en-US" sz="2600" dirty="0" smtClean="0">
                <a:solidFill>
                  <a:schemeClr val="tx2">
                    <a:lumMod val="75000"/>
                  </a:schemeClr>
                </a:solidFill>
              </a:rPr>
              <a:t>Mary Czerwinski, mc </a:t>
            </a:r>
            <a:r>
              <a:rPr lang="en-US" sz="2600" dirty="0" err="1">
                <a:solidFill>
                  <a:schemeClr val="tx2">
                    <a:lumMod val="75000"/>
                  </a:schemeClr>
                </a:solidFill>
              </a:rPr>
              <a:t>schraefel</a:t>
            </a:r>
            <a:r>
              <a:rPr lang="en-US" sz="2600" dirty="0">
                <a:solidFill>
                  <a:schemeClr val="tx2">
                    <a:lumMod val="75000"/>
                  </a:schemeClr>
                </a:solidFill>
              </a:rPr>
              <a:t>, Susan </a:t>
            </a:r>
            <a:r>
              <a:rPr lang="en-US" sz="2600" dirty="0" err="1" smtClean="0">
                <a:solidFill>
                  <a:schemeClr val="tx2">
                    <a:lumMod val="75000"/>
                  </a:schemeClr>
                </a:solidFill>
              </a:rPr>
              <a:t>Dumais</a:t>
            </a:r>
            <a:endParaRPr lang="en-US" sz="2600" dirty="0">
              <a:solidFill>
                <a:schemeClr val="tx2">
                  <a:lumMod val="75000"/>
                </a:schemeClr>
              </a:solidFill>
            </a:endParaRPr>
          </a:p>
          <a:p>
            <a:r>
              <a:rPr lang="en-US" sz="3600" dirty="0" smtClean="0">
                <a:latin typeface="Myriad Pro"/>
                <a:cs typeface="Myriad Pro"/>
              </a:rPr>
              <a:t>Graduate students</a:t>
            </a:r>
            <a:r>
              <a:rPr lang="en-US" dirty="0" smtClean="0"/>
              <a:t/>
            </a:r>
            <a:br>
              <a:rPr lang="en-US" dirty="0" smtClean="0"/>
            </a:br>
            <a:r>
              <a:rPr lang="en-US" sz="2600" dirty="0" smtClean="0">
                <a:solidFill>
                  <a:schemeClr val="tx2">
                    <a:lumMod val="75000"/>
                  </a:schemeClr>
                </a:solidFill>
              </a:rPr>
              <a:t>Adam </a:t>
            </a:r>
            <a:r>
              <a:rPr lang="en-US" sz="2600" dirty="0">
                <a:solidFill>
                  <a:schemeClr val="tx2">
                    <a:lumMod val="75000"/>
                  </a:schemeClr>
                </a:solidFill>
              </a:rPr>
              <a:t>Marcus, Andrés </a:t>
            </a:r>
            <a:r>
              <a:rPr lang="en-US" sz="2600" dirty="0" err="1">
                <a:solidFill>
                  <a:schemeClr val="tx2">
                    <a:lumMod val="75000"/>
                  </a:schemeClr>
                </a:solidFill>
              </a:rPr>
              <a:t>Monroy</a:t>
            </a:r>
            <a:r>
              <a:rPr lang="en-US" sz="2600" dirty="0">
                <a:solidFill>
                  <a:schemeClr val="tx2">
                    <a:lumMod val="75000"/>
                  </a:schemeClr>
                </a:solidFill>
              </a:rPr>
              <a:t>-</a:t>
            </a:r>
            <a:r>
              <a:rPr lang="en-US" sz="2600" dirty="0" smtClean="0">
                <a:solidFill>
                  <a:schemeClr val="tx2">
                    <a:lumMod val="75000"/>
                  </a:schemeClr>
                </a:solidFill>
              </a:rPr>
              <a:t>Hernández, Drew Harry, </a:t>
            </a:r>
            <a:r>
              <a:rPr lang="en-US" sz="2600" dirty="0">
                <a:solidFill>
                  <a:schemeClr val="tx2">
                    <a:lumMod val="75000"/>
                  </a:schemeClr>
                </a:solidFill>
              </a:rPr>
              <a:t>Greg Little</a:t>
            </a:r>
            <a:r>
              <a:rPr lang="en-US" sz="2600" dirty="0" smtClean="0">
                <a:solidFill>
                  <a:schemeClr val="tx2">
                    <a:lumMod val="75000"/>
                  </a:schemeClr>
                </a:solidFill>
              </a:rPr>
              <a:t>, </a:t>
            </a:r>
            <a:br>
              <a:rPr lang="en-US" sz="2600" dirty="0" smtClean="0">
                <a:solidFill>
                  <a:schemeClr val="tx2">
                    <a:lumMod val="75000"/>
                  </a:schemeClr>
                </a:solidFill>
              </a:rPr>
            </a:br>
            <a:r>
              <a:rPr lang="en-US" sz="2600" dirty="0" smtClean="0">
                <a:solidFill>
                  <a:schemeClr val="tx2">
                    <a:lumMod val="75000"/>
                  </a:schemeClr>
                </a:solidFill>
              </a:rPr>
              <a:t>Greg </a:t>
            </a:r>
            <a:r>
              <a:rPr lang="en-US" sz="2600" dirty="0">
                <a:solidFill>
                  <a:schemeClr val="tx2">
                    <a:lumMod val="75000"/>
                  </a:schemeClr>
                </a:solidFill>
              </a:rPr>
              <a:t>Vargas</a:t>
            </a:r>
            <a:r>
              <a:rPr lang="en-US" sz="2600" dirty="0" smtClean="0">
                <a:solidFill>
                  <a:schemeClr val="tx2">
                    <a:lumMod val="75000"/>
                  </a:schemeClr>
                </a:solidFill>
              </a:rPr>
              <a:t>, Jilin Chen, </a:t>
            </a:r>
            <a:r>
              <a:rPr lang="en-US" sz="2600" dirty="0">
                <a:solidFill>
                  <a:schemeClr val="tx2">
                    <a:lumMod val="75000"/>
                  </a:schemeClr>
                </a:solidFill>
              </a:rPr>
              <a:t>Katrina </a:t>
            </a:r>
            <a:r>
              <a:rPr lang="en-US" sz="2600" dirty="0" err="1">
                <a:solidFill>
                  <a:schemeClr val="tx2">
                    <a:lumMod val="75000"/>
                  </a:schemeClr>
                </a:solidFill>
              </a:rPr>
              <a:t>Panovich</a:t>
            </a:r>
            <a:r>
              <a:rPr lang="en-US" sz="2600" dirty="0">
                <a:solidFill>
                  <a:schemeClr val="tx2">
                    <a:lumMod val="75000"/>
                  </a:schemeClr>
                </a:solidFill>
              </a:rPr>
              <a:t>, </a:t>
            </a:r>
            <a:r>
              <a:rPr lang="en-US" sz="2600" dirty="0" smtClean="0">
                <a:solidFill>
                  <a:schemeClr val="tx2">
                    <a:lumMod val="75000"/>
                  </a:schemeClr>
                </a:solidFill>
              </a:rPr>
              <a:t>Kurt </a:t>
            </a:r>
            <a:r>
              <a:rPr lang="en-US" sz="2600" dirty="0">
                <a:solidFill>
                  <a:schemeClr val="tx2">
                    <a:lumMod val="75000"/>
                  </a:schemeClr>
                </a:solidFill>
              </a:rPr>
              <a:t>Luther, Max Van </a:t>
            </a:r>
            <a:r>
              <a:rPr lang="en-US" sz="2600" dirty="0" err="1">
                <a:solidFill>
                  <a:schemeClr val="tx2">
                    <a:lumMod val="75000"/>
                  </a:schemeClr>
                </a:solidFill>
              </a:rPr>
              <a:t>Kleek</a:t>
            </a:r>
            <a:r>
              <a:rPr lang="en-US" sz="2600" dirty="0" smtClean="0">
                <a:solidFill>
                  <a:schemeClr val="tx2">
                    <a:lumMod val="75000"/>
                  </a:schemeClr>
                </a:solidFill>
              </a:rPr>
              <a:t>, </a:t>
            </a:r>
            <a:br>
              <a:rPr lang="en-US" sz="2600" dirty="0" smtClean="0">
                <a:solidFill>
                  <a:schemeClr val="tx2">
                    <a:lumMod val="75000"/>
                  </a:schemeClr>
                </a:solidFill>
              </a:rPr>
            </a:br>
            <a:r>
              <a:rPr lang="en-US" sz="2600" dirty="0" smtClean="0">
                <a:solidFill>
                  <a:schemeClr val="tx2">
                    <a:lumMod val="75000"/>
                  </a:schemeClr>
                </a:solidFill>
              </a:rPr>
              <a:t>Paul André, Sanjay </a:t>
            </a:r>
            <a:r>
              <a:rPr lang="en-US" sz="2600" dirty="0" err="1" smtClean="0">
                <a:solidFill>
                  <a:schemeClr val="tx2">
                    <a:lumMod val="75000"/>
                  </a:schemeClr>
                </a:solidFill>
              </a:rPr>
              <a:t>Kairam</a:t>
            </a:r>
            <a:r>
              <a:rPr lang="en-US" sz="2600" dirty="0" smtClean="0">
                <a:solidFill>
                  <a:schemeClr val="tx2">
                    <a:lumMod val="75000"/>
                  </a:schemeClr>
                </a:solidFill>
              </a:rPr>
              <a:t>, Xiao Xiao</a:t>
            </a:r>
            <a:endParaRPr lang="en-US" sz="2600" dirty="0">
              <a:solidFill>
                <a:schemeClr val="tx2">
                  <a:lumMod val="75000"/>
                </a:schemeClr>
              </a:solidFill>
            </a:endParaRPr>
          </a:p>
          <a:p>
            <a:r>
              <a:rPr lang="en-US" sz="3600" dirty="0">
                <a:latin typeface="Myriad Pro"/>
                <a:cs typeface="Myriad Pro"/>
              </a:rPr>
              <a:t>Undergraduate </a:t>
            </a:r>
            <a:r>
              <a:rPr lang="en-US" sz="3600" dirty="0" smtClean="0">
                <a:latin typeface="Myriad Pro"/>
                <a:cs typeface="Myriad Pro"/>
              </a:rPr>
              <a:t>students</a:t>
            </a:r>
            <a:r>
              <a:rPr lang="en-US" dirty="0" smtClean="0"/>
              <a:t/>
            </a:r>
            <a:br>
              <a:rPr lang="en-US" dirty="0" smtClean="0"/>
            </a:br>
            <a:r>
              <a:rPr lang="en-US" sz="2600" dirty="0" smtClean="0">
                <a:solidFill>
                  <a:schemeClr val="tx2">
                    <a:lumMod val="75000"/>
                  </a:schemeClr>
                </a:solidFill>
              </a:rPr>
              <a:t>Curtis Liu, David </a:t>
            </a:r>
            <a:r>
              <a:rPr lang="en-US" sz="2600" dirty="0">
                <a:solidFill>
                  <a:schemeClr val="tx2">
                    <a:lumMod val="75000"/>
                  </a:schemeClr>
                </a:solidFill>
              </a:rPr>
              <a:t>Crowell, </a:t>
            </a:r>
            <a:r>
              <a:rPr lang="en-US" sz="2600" dirty="0" err="1">
                <a:solidFill>
                  <a:schemeClr val="tx2">
                    <a:lumMod val="75000"/>
                  </a:schemeClr>
                </a:solidFill>
              </a:rPr>
              <a:t>Kavya</a:t>
            </a:r>
            <a:r>
              <a:rPr lang="en-US" sz="2600" dirty="0">
                <a:solidFill>
                  <a:schemeClr val="tx2">
                    <a:lumMod val="75000"/>
                  </a:schemeClr>
                </a:solidFill>
              </a:rPr>
              <a:t> </a:t>
            </a:r>
            <a:r>
              <a:rPr lang="en-US" sz="2600" dirty="0" smtClean="0">
                <a:solidFill>
                  <a:schemeClr val="tx2">
                    <a:lumMod val="75000"/>
                  </a:schemeClr>
                </a:solidFill>
              </a:rPr>
              <a:t>Joshi, Margaret </a:t>
            </a:r>
            <a:r>
              <a:rPr lang="en-US" sz="2600" dirty="0" err="1" smtClean="0">
                <a:solidFill>
                  <a:schemeClr val="tx2">
                    <a:lumMod val="75000"/>
                  </a:schemeClr>
                </a:solidFill>
              </a:rPr>
              <a:t>Leibovec</a:t>
            </a:r>
            <a:r>
              <a:rPr lang="en-US" sz="2600" dirty="0" smtClean="0">
                <a:solidFill>
                  <a:schemeClr val="tx2">
                    <a:lumMod val="75000"/>
                  </a:schemeClr>
                </a:solidFill>
              </a:rPr>
              <a:t>, Rajeev </a:t>
            </a:r>
            <a:r>
              <a:rPr lang="en-US" sz="2600" dirty="0" err="1" smtClean="0">
                <a:solidFill>
                  <a:schemeClr val="tx2">
                    <a:lumMod val="75000"/>
                  </a:schemeClr>
                </a:solidFill>
              </a:rPr>
              <a:t>Nayak</a:t>
            </a:r>
            <a:endParaRPr lang="en-US" sz="2600" dirty="0" smtClean="0">
              <a:solidFill>
                <a:schemeClr val="tx2">
                  <a:lumMod val="75000"/>
                </a:schemeClr>
              </a:solidFill>
            </a:endParaRPr>
          </a:p>
          <a:p>
            <a:r>
              <a:rPr lang="en-US" sz="3600" dirty="0" smtClean="0">
                <a:latin typeface="Myriad Pro"/>
                <a:cs typeface="Myriad Pro"/>
              </a:rPr>
              <a:t>Image Credit</a:t>
            </a:r>
            <a:r>
              <a:rPr lang="en-US" sz="3600" dirty="0">
                <a:latin typeface="Myriad Pro"/>
                <a:cs typeface="Myriad Pro"/>
              </a:rPr>
              <a:t/>
            </a:r>
            <a:br>
              <a:rPr lang="en-US" sz="3600" dirty="0">
                <a:latin typeface="Myriad Pro"/>
                <a:cs typeface="Myriad Pro"/>
              </a:rPr>
            </a:br>
            <a:r>
              <a:rPr lang="en-US" sz="2600" dirty="0" smtClean="0">
                <a:solidFill>
                  <a:schemeClr val="tx2">
                    <a:lumMod val="75000"/>
                  </a:schemeClr>
                </a:solidFill>
              </a:rPr>
              <a:t>Christine </a:t>
            </a:r>
            <a:r>
              <a:rPr lang="en-US" sz="2600" dirty="0" err="1" smtClean="0">
                <a:solidFill>
                  <a:schemeClr val="tx2">
                    <a:lumMod val="75000"/>
                  </a:schemeClr>
                </a:solidFill>
              </a:rPr>
              <a:t>Daniloff</a:t>
            </a:r>
            <a:r>
              <a:rPr lang="en-US" sz="2600" dirty="0">
                <a:solidFill>
                  <a:schemeClr val="tx2">
                    <a:lumMod val="75000"/>
                  </a:schemeClr>
                </a:solidFill>
              </a:rPr>
              <a:t> </a:t>
            </a:r>
            <a:r>
              <a:rPr lang="en-US" sz="2600" dirty="0" smtClean="0">
                <a:solidFill>
                  <a:schemeClr val="tx2">
                    <a:lumMod val="75000"/>
                  </a:schemeClr>
                </a:solidFill>
              </a:rPr>
              <a:t>(MIT News Office), David Alan Grier</a:t>
            </a:r>
            <a:br>
              <a:rPr lang="en-US" sz="2600" dirty="0" smtClean="0">
                <a:solidFill>
                  <a:schemeClr val="tx2">
                    <a:lumMod val="75000"/>
                  </a:schemeClr>
                </a:solidFill>
              </a:rPr>
            </a:br>
            <a:r>
              <a:rPr lang="en-US" sz="2600" dirty="0" smtClean="0">
                <a:solidFill>
                  <a:schemeClr val="tx2">
                    <a:lumMod val="75000"/>
                  </a:schemeClr>
                </a:solidFill>
              </a:rPr>
              <a:t>Creative Commons: </a:t>
            </a:r>
            <a:r>
              <a:rPr lang="en-US" sz="2600" dirty="0" err="1" smtClean="0">
                <a:solidFill>
                  <a:schemeClr val="tx2">
                    <a:lumMod val="75000"/>
                  </a:schemeClr>
                </a:solidFill>
              </a:rPr>
              <a:t>auntiep</a:t>
            </a:r>
            <a:r>
              <a:rPr lang="en-US" sz="2600" dirty="0">
                <a:solidFill>
                  <a:schemeClr val="tx2">
                    <a:lumMod val="75000"/>
                  </a:schemeClr>
                </a:solidFill>
              </a:rPr>
              <a:t>, </a:t>
            </a:r>
            <a:r>
              <a:rPr lang="en-US" sz="2600" dirty="0" err="1">
                <a:solidFill>
                  <a:schemeClr val="tx2">
                    <a:lumMod val="75000"/>
                  </a:schemeClr>
                </a:solidFill>
              </a:rPr>
              <a:t>jeffwilcox</a:t>
            </a:r>
            <a:r>
              <a:rPr lang="en-US" sz="2600" dirty="0">
                <a:solidFill>
                  <a:schemeClr val="tx2">
                    <a:lumMod val="75000"/>
                  </a:schemeClr>
                </a:solidFill>
              </a:rPr>
              <a:t>, </a:t>
            </a:r>
            <a:r>
              <a:rPr lang="en-US" sz="2600" dirty="0" err="1" smtClean="0">
                <a:solidFill>
                  <a:schemeClr val="tx2">
                    <a:lumMod val="75000"/>
                  </a:schemeClr>
                </a:solidFill>
              </a:rPr>
              <a:t>jmpk</a:t>
            </a:r>
            <a:r>
              <a:rPr lang="en-US" sz="2600" dirty="0">
                <a:solidFill>
                  <a:schemeClr val="tx2">
                    <a:lumMod val="75000"/>
                  </a:schemeClr>
                </a:solidFill>
              </a:rPr>
              <a:t>, </a:t>
            </a:r>
            <a:r>
              <a:rPr lang="en-US" sz="2600" dirty="0" err="1">
                <a:solidFill>
                  <a:schemeClr val="tx2">
                    <a:lumMod val="75000"/>
                  </a:schemeClr>
                </a:solidFill>
              </a:rPr>
              <a:t>ebriel</a:t>
            </a:r>
            <a:r>
              <a:rPr lang="en-US" sz="2600" dirty="0">
                <a:solidFill>
                  <a:schemeClr val="tx2">
                    <a:lumMod val="75000"/>
                  </a:schemeClr>
                </a:solidFill>
              </a:rPr>
              <a:t>, </a:t>
            </a:r>
            <a:r>
              <a:rPr lang="en-US" sz="2600" dirty="0" err="1" smtClean="0">
                <a:solidFill>
                  <a:schemeClr val="tx2">
                    <a:lumMod val="75000"/>
                  </a:schemeClr>
                </a:solidFill>
              </a:rPr>
              <a:t>jwl</a:t>
            </a:r>
            <a:r>
              <a:rPr lang="en-US" sz="2600" dirty="0" smtClean="0">
                <a:solidFill>
                  <a:schemeClr val="tx2">
                    <a:lumMod val="75000"/>
                  </a:schemeClr>
                </a:solidFill>
              </a:rPr>
              <a:t>, </a:t>
            </a:r>
            <a:r>
              <a:rPr lang="en-US" sz="2600" dirty="0" err="1" smtClean="0">
                <a:solidFill>
                  <a:schemeClr val="tx2">
                    <a:lumMod val="75000"/>
                  </a:schemeClr>
                </a:solidFill>
              </a:rPr>
              <a:t>takuhitosotome</a:t>
            </a:r>
            <a:r>
              <a:rPr lang="en-US" sz="2600" dirty="0" smtClean="0">
                <a:solidFill>
                  <a:schemeClr val="tx2">
                    <a:lumMod val="75000"/>
                  </a:schemeClr>
                </a:solidFill>
              </a:rPr>
              <a:t>, </a:t>
            </a:r>
            <a:r>
              <a:rPr lang="en-US" sz="2600" dirty="0" err="1" smtClean="0">
                <a:solidFill>
                  <a:schemeClr val="tx2">
                    <a:lumMod val="75000"/>
                  </a:schemeClr>
                </a:solidFill>
              </a:rPr>
              <a:t>d!zzy</a:t>
            </a:r>
            <a:endParaRPr lang="en-US" sz="2600" dirty="0">
              <a:solidFill>
                <a:schemeClr val="tx2">
                  <a:lumMod val="75000"/>
                </a:schemeClr>
              </a:solidFill>
            </a:endParaRPr>
          </a:p>
        </p:txBody>
      </p:sp>
    </p:spTree>
    <p:extLst>
      <p:ext uri="{BB962C8B-B14F-4D97-AF65-F5344CB8AC3E}">
        <p14:creationId xmlns:p14="http://schemas.microsoft.com/office/powerpoint/2010/main" val="3503654278"/>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819400"/>
            <a:ext cx="8686800" cy="1077218"/>
          </a:xfrm>
          <a:prstGeom prst="rect">
            <a:avLst/>
          </a:prstGeom>
        </p:spPr>
        <p:txBody>
          <a:bodyPr wrap="square">
            <a:spAutoFit/>
          </a:bodyPr>
          <a:lstStyle/>
          <a:p>
            <a:r>
              <a:rPr lang="en-US" sz="3200" dirty="0" smtClean="0">
                <a:latin typeface="Consolas"/>
                <a:cs typeface="Consolas"/>
              </a:rPr>
              <a:t>&gt; cat </a:t>
            </a:r>
            <a:r>
              <a:rPr lang="en-US" sz="3200" dirty="0">
                <a:latin typeface="Consolas"/>
                <a:cs typeface="Consolas"/>
              </a:rPr>
              <a:t>*.</a:t>
            </a:r>
            <a:r>
              <a:rPr lang="en-US" sz="3200" dirty="0" err="1">
                <a:latin typeface="Consolas"/>
                <a:cs typeface="Consolas"/>
              </a:rPr>
              <a:t>tex</a:t>
            </a:r>
            <a:r>
              <a:rPr lang="en-US" sz="3200" dirty="0">
                <a:latin typeface="Consolas"/>
                <a:cs typeface="Consolas"/>
              </a:rPr>
              <a:t> </a:t>
            </a:r>
            <a:r>
              <a:rPr lang="en-US" sz="3200" dirty="0" smtClean="0">
                <a:latin typeface="Consolas"/>
                <a:cs typeface="Consolas"/>
              </a:rPr>
              <a:t>| </a:t>
            </a:r>
            <a:r>
              <a:rPr lang="en-US" sz="3200" dirty="0" err="1">
                <a:latin typeface="Consolas"/>
                <a:cs typeface="Consolas"/>
              </a:rPr>
              <a:t>grep</a:t>
            </a:r>
            <a:r>
              <a:rPr lang="en-US" sz="3200" dirty="0">
                <a:latin typeface="Consolas"/>
                <a:cs typeface="Consolas"/>
              </a:rPr>
              <a:t> -</a:t>
            </a:r>
            <a:r>
              <a:rPr lang="en-US" sz="3200" dirty="0" err="1">
                <a:latin typeface="Consolas"/>
                <a:cs typeface="Consolas"/>
              </a:rPr>
              <a:t>i</a:t>
            </a:r>
            <a:r>
              <a:rPr lang="en-US" sz="3200" dirty="0">
                <a:latin typeface="Consolas"/>
                <a:cs typeface="Consolas"/>
              </a:rPr>
              <a:t> </a:t>
            </a:r>
            <a:r>
              <a:rPr lang="en-US" sz="3200" dirty="0" smtClean="0">
                <a:latin typeface="Consolas"/>
                <a:cs typeface="Consolas"/>
              </a:rPr>
              <a:t>–o crowd | </a:t>
            </a:r>
            <a:r>
              <a:rPr lang="en-US" sz="3200" dirty="0" err="1" smtClean="0">
                <a:latin typeface="Consolas"/>
                <a:cs typeface="Consolas"/>
              </a:rPr>
              <a:t>wc</a:t>
            </a:r>
            <a:r>
              <a:rPr lang="en-US" sz="3200" dirty="0" smtClean="0">
                <a:latin typeface="Consolas"/>
                <a:cs typeface="Consolas"/>
              </a:rPr>
              <a:t> -l</a:t>
            </a:r>
            <a:endParaRPr lang="en-US" sz="3200" dirty="0" smtClean="0">
              <a:latin typeface="Consolas"/>
              <a:cs typeface="Consolas"/>
            </a:endParaRPr>
          </a:p>
          <a:p>
            <a:r>
              <a:rPr lang="en-US" sz="3200" dirty="0" smtClean="0">
                <a:latin typeface="Consolas"/>
                <a:cs typeface="Consolas"/>
              </a:rPr>
              <a:t>&gt; 491</a:t>
            </a:r>
            <a:endParaRPr lang="en-US" sz="3200" dirty="0">
              <a:latin typeface="Consolas"/>
              <a:cs typeface="Consolas"/>
            </a:endParaRPr>
          </a:p>
        </p:txBody>
      </p:sp>
    </p:spTree>
    <p:extLst>
      <p:ext uri="{BB962C8B-B14F-4D97-AF65-F5344CB8AC3E}">
        <p14:creationId xmlns:p14="http://schemas.microsoft.com/office/powerpoint/2010/main" val="374816858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rogrammingCrowdForMichael.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1839"/>
            <a:ext cx="9144000" cy="5626161"/>
          </a:xfrm>
          <a:prstGeom prst="rect">
            <a:avLst/>
          </a:prstGeom>
        </p:spPr>
      </p:pic>
      <p:sp>
        <p:nvSpPr>
          <p:cNvPr id="16" name="Rectangle 15"/>
          <p:cNvSpPr/>
          <p:nvPr/>
        </p:nvSpPr>
        <p:spPr>
          <a:xfrm>
            <a:off x="381000" y="139694"/>
            <a:ext cx="8991600" cy="2298706"/>
          </a:xfrm>
          <a:prstGeom prst="rect">
            <a:avLst/>
          </a:prstGeom>
        </p:spPr>
        <p:txBody>
          <a:bodyPr wrap="square">
            <a:spAutoFit/>
          </a:bodyPr>
          <a:lstStyle/>
          <a:p>
            <a:pPr>
              <a:lnSpc>
                <a:spcPct val="75000"/>
              </a:lnSpc>
            </a:pPr>
            <a:r>
              <a:rPr lang="en-US" sz="9300" dirty="0" smtClean="0">
                <a:solidFill>
                  <a:srgbClr val="F3F3F3"/>
                </a:solidFill>
                <a:latin typeface="Myriad Pro Semibold"/>
                <a:cs typeface="Myriad Pro Semibold"/>
              </a:rPr>
              <a:t>Crowd-Powered </a:t>
            </a:r>
            <a:br>
              <a:rPr lang="en-US" sz="9300" dirty="0" smtClean="0">
                <a:solidFill>
                  <a:srgbClr val="F3F3F3"/>
                </a:solidFill>
                <a:latin typeface="Myriad Pro Semibold"/>
                <a:cs typeface="Myriad Pro Semibold"/>
              </a:rPr>
            </a:br>
            <a:r>
              <a:rPr lang="en-US" sz="9300" dirty="0" smtClean="0">
                <a:solidFill>
                  <a:srgbClr val="F3F3F3"/>
                </a:solidFill>
                <a:latin typeface="Myriad Pro Semibold"/>
                <a:cs typeface="Myriad Pro Semibold"/>
              </a:rPr>
              <a:t>Systems</a:t>
            </a:r>
            <a:endParaRPr lang="en-US" sz="9300" dirty="0">
              <a:solidFill>
                <a:srgbClr val="F3F3F3"/>
              </a:solidFill>
              <a:latin typeface="Myriad Pro Semibold"/>
              <a:cs typeface="Myriad Pro Semibold"/>
            </a:endParaRPr>
          </a:p>
        </p:txBody>
      </p:sp>
      <p:sp>
        <p:nvSpPr>
          <p:cNvPr id="45" name="Rectangle 44"/>
          <p:cNvSpPr/>
          <p:nvPr/>
        </p:nvSpPr>
        <p:spPr>
          <a:xfrm>
            <a:off x="381000" y="5867400"/>
            <a:ext cx="3084304" cy="884858"/>
          </a:xfrm>
          <a:prstGeom prst="rect">
            <a:avLst/>
          </a:prstGeom>
        </p:spPr>
        <p:txBody>
          <a:bodyPr wrap="none">
            <a:spAutoFit/>
          </a:bodyPr>
          <a:lstStyle/>
          <a:p>
            <a:pPr>
              <a:lnSpc>
                <a:spcPct val="80000"/>
              </a:lnSpc>
            </a:pPr>
            <a:r>
              <a:rPr lang="en-US" sz="3000" dirty="0" smtClean="0">
                <a:solidFill>
                  <a:srgbClr val="F3F3F3"/>
                </a:solidFill>
                <a:latin typeface="Myriad Pro Light" pitchFamily="34" charset="0"/>
              </a:rPr>
              <a:t>Michael Bernstein</a:t>
            </a:r>
          </a:p>
          <a:p>
            <a:pPr>
              <a:lnSpc>
                <a:spcPct val="90000"/>
              </a:lnSpc>
            </a:pPr>
            <a:r>
              <a:rPr lang="en-US" sz="3000" dirty="0" err="1" smtClean="0">
                <a:solidFill>
                  <a:srgbClr val="F3F3F3"/>
                </a:solidFill>
                <a:latin typeface="Myriad Pro Light" pitchFamily="34" charset="0"/>
              </a:rPr>
              <a:t>msbernst@mit.edu</a:t>
            </a:r>
            <a:endParaRPr lang="en-US" sz="3000" dirty="0">
              <a:solidFill>
                <a:srgbClr val="F3F3F3"/>
              </a:solidFill>
              <a:latin typeface="Myriad Pro Light" pitchFamily="34" charset="0"/>
            </a:endParaRPr>
          </a:p>
        </p:txBody>
      </p:sp>
    </p:spTree>
    <p:extLst>
      <p:ext uri="{BB962C8B-B14F-4D97-AF65-F5344CB8AC3E}">
        <p14:creationId xmlns:p14="http://schemas.microsoft.com/office/powerpoint/2010/main" val="256692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642717"/>
            <a:ext cx="8991600" cy="1538883"/>
          </a:xfrm>
          <a:prstGeom prst="rect">
            <a:avLst/>
          </a:prstGeom>
        </p:spPr>
        <p:txBody>
          <a:bodyPr wrap="square">
            <a:spAutoFit/>
          </a:bodyPr>
          <a:lstStyle/>
          <a:p>
            <a:pPr>
              <a:spcAft>
                <a:spcPts val="2400"/>
              </a:spcAft>
            </a:pPr>
            <a:r>
              <a:rPr lang="en-US" sz="4700" dirty="0" smtClean="0">
                <a:solidFill>
                  <a:srgbClr val="F3F3F3"/>
                </a:solidFill>
                <a:latin typeface="Myriad Pro Semibold"/>
                <a:cs typeface="Myriad Pro Semibold"/>
              </a:rPr>
              <a:t>Computational techniques that produce high-quality, fast results</a:t>
            </a:r>
            <a:endParaRPr lang="en-US" sz="4700" dirty="0">
              <a:solidFill>
                <a:srgbClr val="F3F3F3"/>
              </a:solidFill>
              <a:latin typeface="Myriad Pro Semibold"/>
              <a:cs typeface="Myriad Pro Semibold"/>
            </a:endParaRPr>
          </a:p>
        </p:txBody>
      </p:sp>
      <p:sp>
        <p:nvSpPr>
          <p:cNvPr id="4" name="Rectangle 3"/>
          <p:cNvSpPr/>
          <p:nvPr/>
        </p:nvSpPr>
        <p:spPr>
          <a:xfrm>
            <a:off x="304800" y="1204317"/>
            <a:ext cx="8991600" cy="1538883"/>
          </a:xfrm>
          <a:prstGeom prst="rect">
            <a:avLst/>
          </a:prstGeom>
        </p:spPr>
        <p:txBody>
          <a:bodyPr wrap="square">
            <a:spAutoFit/>
          </a:bodyPr>
          <a:lstStyle/>
          <a:p>
            <a:r>
              <a:rPr lang="en-US" sz="4700" dirty="0" smtClean="0">
                <a:solidFill>
                  <a:srgbClr val="F3F3F3"/>
                </a:solidFill>
                <a:latin typeface="Myriad Pro Semibold"/>
                <a:cs typeface="Myriad Pro Semibold"/>
              </a:rPr>
              <a:t>Interactive </a:t>
            </a:r>
            <a:r>
              <a:rPr lang="en-US" sz="4700" dirty="0">
                <a:solidFill>
                  <a:srgbClr val="F3F3F3"/>
                </a:solidFill>
                <a:latin typeface="Myriad Pro Semibold"/>
                <a:cs typeface="Myriad Pro Semibold"/>
              </a:rPr>
              <a:t>systems that </a:t>
            </a:r>
            <a:r>
              <a:rPr lang="en-US" sz="4700" dirty="0" smtClean="0">
                <a:solidFill>
                  <a:srgbClr val="F3F3F3"/>
                </a:solidFill>
                <a:latin typeface="Myriad Pro Semibold"/>
                <a:cs typeface="Myriad Pro Semibold"/>
              </a:rPr>
              <a:t/>
            </a:r>
            <a:br>
              <a:rPr lang="en-US" sz="4700" dirty="0" smtClean="0">
                <a:solidFill>
                  <a:srgbClr val="F3F3F3"/>
                </a:solidFill>
                <a:latin typeface="Myriad Pro Semibold"/>
                <a:cs typeface="Myriad Pro Semibold"/>
              </a:rPr>
            </a:br>
            <a:r>
              <a:rPr lang="en-US" sz="4700" dirty="0" smtClean="0">
                <a:solidFill>
                  <a:srgbClr val="F3F3F3"/>
                </a:solidFill>
                <a:latin typeface="Myriad Pro Semibold"/>
                <a:cs typeface="Myriad Pro Semibold"/>
              </a:rPr>
              <a:t>embed </a:t>
            </a:r>
            <a:r>
              <a:rPr lang="en-US" sz="4700" dirty="0">
                <a:solidFill>
                  <a:srgbClr val="F3F3F3"/>
                </a:solidFill>
                <a:latin typeface="Myriad Pro Semibold"/>
                <a:cs typeface="Myriad Pro Semibold"/>
              </a:rPr>
              <a:t>crowd </a:t>
            </a:r>
            <a:r>
              <a:rPr lang="en-US" sz="4700" dirty="0" smtClean="0">
                <a:solidFill>
                  <a:srgbClr val="F3F3F3"/>
                </a:solidFill>
                <a:latin typeface="Myriad Pro Semibold"/>
                <a:cs typeface="Myriad Pro Semibold"/>
              </a:rPr>
              <a:t>intelligence</a:t>
            </a:r>
            <a:endParaRPr lang="en-US" sz="4700" dirty="0">
              <a:solidFill>
                <a:srgbClr val="F3F3F3"/>
              </a:solidFill>
              <a:latin typeface="Myriad Pro Semibold"/>
              <a:cs typeface="Myriad Pro Semibold"/>
            </a:endParaRPr>
          </a:p>
        </p:txBody>
      </p:sp>
    </p:spTree>
    <p:extLst>
      <p:ext uri="{BB962C8B-B14F-4D97-AF65-F5344CB8AC3E}">
        <p14:creationId xmlns:p14="http://schemas.microsoft.com/office/powerpoint/2010/main" val="192601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58574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ylent-shortn.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36558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ylent-crowdproof.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4122043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ylent-humanmacro.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487922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Price on Wait Time</a:t>
            </a:r>
            <a:endParaRPr lang="en-US" dirty="0"/>
          </a:p>
        </p:txBody>
      </p:sp>
      <p:graphicFrame>
        <p:nvGraphicFramePr>
          <p:cNvPr id="5" name="Chart 4"/>
          <p:cNvGraphicFramePr/>
          <p:nvPr/>
        </p:nvGraphicFramePr>
        <p:xfrm>
          <a:off x="609600" y="2819400"/>
          <a:ext cx="83058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a:spLocks noGrp="1"/>
          </p:cNvSpPr>
          <p:nvPr>
            <p:ph idx="1"/>
          </p:nvPr>
        </p:nvSpPr>
        <p:spPr>
          <a:xfrm>
            <a:off x="457200" y="1417637"/>
            <a:ext cx="8229600" cy="1249363"/>
          </a:xfrm>
        </p:spPr>
        <p:txBody>
          <a:bodyPr/>
          <a:lstStyle/>
          <a:p>
            <a:r>
              <a:rPr lang="en-US" dirty="0" smtClean="0"/>
              <a:t>Paying more had no effect on early arrivals,</a:t>
            </a:r>
            <a:br>
              <a:rPr lang="en-US" dirty="0" smtClean="0"/>
            </a:br>
            <a:r>
              <a:rPr lang="en-US" dirty="0" smtClean="0"/>
              <a:t>but sped up the latecomers</a:t>
            </a:r>
            <a:endParaRPr lang="en-US" dirty="0"/>
          </a:p>
        </p:txBody>
      </p:sp>
    </p:spTree>
    <p:extLst>
      <p:ext uri="{BB962C8B-B14F-4D97-AF65-F5344CB8AC3E}">
        <p14:creationId xmlns:p14="http://schemas.microsoft.com/office/powerpoint/2010/main" val="151570299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Cost</a:t>
            </a:r>
            <a:endParaRPr lang="en-US" dirty="0"/>
          </a:p>
        </p:txBody>
      </p:sp>
      <p:sp>
        <p:nvSpPr>
          <p:cNvPr id="3" name="Content Placeholder 2"/>
          <p:cNvSpPr>
            <a:spLocks noGrp="1"/>
          </p:cNvSpPr>
          <p:nvPr>
            <p:ph idx="1"/>
          </p:nvPr>
        </p:nvSpPr>
        <p:spPr/>
        <p:txBody>
          <a:bodyPr/>
          <a:lstStyle/>
          <a:p>
            <a:r>
              <a:rPr lang="en-US" dirty="0" smtClean="0"/>
              <a:t>$0.08 per Find, $0.05 per Fix, and $0.04 per Verify</a:t>
            </a:r>
          </a:p>
          <a:p>
            <a:r>
              <a:rPr lang="en-US" dirty="0" smtClean="0"/>
              <a:t>Average paragraph cost $1.41 to Shortn:</a:t>
            </a:r>
            <a:br>
              <a:rPr lang="en-US" dirty="0" smtClean="0"/>
            </a:br>
            <a:r>
              <a:rPr lang="en-US" dirty="0" smtClean="0"/>
              <a:t>		$0.55 to Find an average of two patches</a:t>
            </a:r>
            <a:br>
              <a:rPr lang="en-US" dirty="0" smtClean="0"/>
            </a:br>
            <a:r>
              <a:rPr lang="en-US" dirty="0" smtClean="0"/>
              <a:t>	$0.48 to Fix each patch</a:t>
            </a:r>
            <a:br>
              <a:rPr lang="en-US" dirty="0" smtClean="0"/>
            </a:br>
            <a:r>
              <a:rPr lang="en-US" dirty="0" smtClean="0"/>
              <a:t>	$0.38 to Verify each patch</a:t>
            </a:r>
          </a:p>
          <a:p>
            <a:r>
              <a:rPr lang="en-US" dirty="0" smtClean="0"/>
              <a:t>Lower bound with $0.01 per task:</a:t>
            </a:r>
            <a:br>
              <a:rPr lang="en-US" dirty="0" smtClean="0"/>
            </a:br>
            <a:r>
              <a:rPr lang="en-US" dirty="0" smtClean="0"/>
              <a:t>	$0.30 per paragraph</a:t>
            </a:r>
          </a:p>
        </p:txBody>
      </p:sp>
    </p:spTree>
    <p:extLst>
      <p:ext uri="{BB962C8B-B14F-4D97-AF65-F5344CB8AC3E}">
        <p14:creationId xmlns:p14="http://schemas.microsoft.com/office/powerpoint/2010/main" val="2862335117"/>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46208" y="2209800"/>
            <a:ext cx="906992" cy="38100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019800" y="1752600"/>
            <a:ext cx="685800" cy="457200"/>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latin typeface="Myriad Pro Semibold"/>
                <a:cs typeface="Myriad Pro Semibold"/>
              </a:rPr>
              <a:t>Retainer Experiment</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2286000"/>
          </a:xfrm>
        </p:spPr>
        <p:txBody>
          <a:bodyPr>
            <a:normAutofit/>
          </a:bodyPr>
          <a:lstStyle/>
          <a:p>
            <a:r>
              <a:rPr lang="en-US" dirty="0" smtClean="0"/>
              <a:t>1545 tasks from </a:t>
            </a:r>
            <a:r>
              <a:rPr lang="en-US" dirty="0"/>
              <a:t>280 </a:t>
            </a:r>
            <a:r>
              <a:rPr lang="en-US" dirty="0" smtClean="0"/>
              <a:t>workers</a:t>
            </a:r>
          </a:p>
          <a:p>
            <a:r>
              <a:rPr lang="en-US" dirty="0" smtClean="0"/>
              <a:t>Manipulate retainer time:</a:t>
            </a:r>
            <a:br>
              <a:rPr lang="en-US" dirty="0" smtClean="0"/>
            </a:br>
            <a:r>
              <a:rPr lang="en-US" dirty="0" smtClean="0"/>
              <a:t>	{0.5, 1, 2, 5, 10, 30} minutes</a:t>
            </a:r>
            <a:br>
              <a:rPr lang="en-US" dirty="0" smtClean="0"/>
            </a:br>
            <a:r>
              <a:rPr lang="en-US" dirty="0" smtClean="0"/>
              <a:t>	Sample wait time from [0, retainer time]</a:t>
            </a:r>
          </a:p>
        </p:txBody>
      </p:sp>
      <p:sp>
        <p:nvSpPr>
          <p:cNvPr id="10" name="Rectangle 9"/>
          <p:cNvSpPr/>
          <p:nvPr/>
        </p:nvSpPr>
        <p:spPr>
          <a:xfrm>
            <a:off x="5562600" y="1752600"/>
            <a:ext cx="3200400" cy="838200"/>
          </a:xfrm>
          <a:prstGeom prst="rect">
            <a:avLst/>
          </a:prstGeom>
          <a:noFill/>
          <a:ln w="38100" cmpd="sng">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562600" y="1752600"/>
            <a:ext cx="3197489" cy="830997"/>
          </a:xfrm>
          <a:prstGeom prst="rect">
            <a:avLst/>
          </a:prstGeom>
          <a:noFill/>
        </p:spPr>
        <p:txBody>
          <a:bodyPr wrap="none" rtlCol="0">
            <a:spAutoFit/>
          </a:bodyPr>
          <a:lstStyle/>
          <a:p>
            <a:r>
              <a:rPr lang="en-US" sz="2400" dirty="0" smtClean="0">
                <a:latin typeface="Myriad Pro Light"/>
                <a:cs typeface="Myriad Pro Light"/>
              </a:rPr>
              <a:t>He leapt the fence and</a:t>
            </a:r>
            <a:br>
              <a:rPr lang="en-US" sz="2400" dirty="0" smtClean="0">
                <a:latin typeface="Myriad Pro Light"/>
                <a:cs typeface="Myriad Pro Light"/>
              </a:rPr>
            </a:br>
            <a:r>
              <a:rPr lang="en-US" sz="2400" dirty="0" smtClean="0">
                <a:latin typeface="Myriad Pro Light"/>
                <a:cs typeface="Myriad Pro Light"/>
              </a:rPr>
              <a:t>dashed toward the door.</a:t>
            </a:r>
          </a:p>
        </p:txBody>
      </p:sp>
      <p:sp>
        <p:nvSpPr>
          <p:cNvPr id="6" name="Rectangle 5"/>
          <p:cNvSpPr/>
          <p:nvPr/>
        </p:nvSpPr>
        <p:spPr>
          <a:xfrm>
            <a:off x="457200" y="4114800"/>
            <a:ext cx="5660524" cy="584776"/>
          </a:xfrm>
          <a:prstGeom prst="rect">
            <a:avLst/>
          </a:prstGeom>
        </p:spPr>
        <p:txBody>
          <a:bodyPr wrap="none">
            <a:spAutoFit/>
          </a:bodyPr>
          <a:lstStyle/>
          <a:p>
            <a:r>
              <a:rPr lang="en-US" sz="3200" dirty="0">
                <a:latin typeface="Myriad Pro Light"/>
                <a:cs typeface="Myriad Pro Light"/>
              </a:rPr>
              <a:t>Measure: time to dismiss the alert</a:t>
            </a:r>
          </a:p>
        </p:txBody>
      </p:sp>
      <p:grpSp>
        <p:nvGrpSpPr>
          <p:cNvPr id="14" name="Group 13"/>
          <p:cNvGrpSpPr/>
          <p:nvPr/>
        </p:nvGrpSpPr>
        <p:grpSpPr>
          <a:xfrm>
            <a:off x="561835" y="4674513"/>
            <a:ext cx="3429000" cy="1116687"/>
            <a:chOff x="7696200" y="3683913"/>
            <a:chExt cx="3429000" cy="1116687"/>
          </a:xfrm>
        </p:grpSpPr>
        <p:sp>
          <p:nvSpPr>
            <p:cNvPr id="15" name="Rectangle 14"/>
            <p:cNvSpPr/>
            <p:nvPr/>
          </p:nvSpPr>
          <p:spPr>
            <a:xfrm>
              <a:off x="7696200" y="3733800"/>
              <a:ext cx="3429000" cy="1066800"/>
            </a:xfrm>
            <a:prstGeom prst="rect">
              <a:avLst/>
            </a:prstGeom>
            <a:gradFill>
              <a:gsLst>
                <a:gs pos="76000">
                  <a:schemeClr val="bg1">
                    <a:lumMod val="95000"/>
                  </a:schemeClr>
                </a:gs>
                <a:gs pos="14000">
                  <a:schemeClr val="bg1">
                    <a:lumMod val="85000"/>
                  </a:schemeClr>
                </a:gs>
              </a:gsLst>
            </a:gra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696200" y="3733800"/>
              <a:ext cx="3429000" cy="381000"/>
            </a:xfrm>
            <a:prstGeom prst="rect">
              <a:avLst/>
            </a:prstGeom>
            <a:gradFill>
              <a:gsLst>
                <a:gs pos="76000">
                  <a:schemeClr val="bg1">
                    <a:lumMod val="75000"/>
                  </a:schemeClr>
                </a:gs>
                <a:gs pos="14000">
                  <a:schemeClr val="bg1">
                    <a:lumMod val="65000"/>
                  </a:schemeClr>
                </a:gs>
              </a:gsLs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772400" y="3683913"/>
              <a:ext cx="1270475" cy="430887"/>
            </a:xfrm>
            <a:prstGeom prst="rect">
              <a:avLst/>
            </a:prstGeom>
            <a:noFill/>
          </p:spPr>
          <p:txBody>
            <a:bodyPr wrap="none" rtlCol="0">
              <a:spAutoFit/>
            </a:bodyPr>
            <a:lstStyle/>
            <a:p>
              <a:r>
                <a:rPr lang="en-US" sz="2200" dirty="0" smtClean="0">
                  <a:latin typeface="Consolas"/>
                  <a:cs typeface="Consolas"/>
                </a:rPr>
                <a:t>alert()</a:t>
              </a:r>
            </a:p>
          </p:txBody>
        </p:sp>
        <p:sp>
          <p:nvSpPr>
            <p:cNvPr id="18" name="TextBox 17"/>
            <p:cNvSpPr txBox="1"/>
            <p:nvPr/>
          </p:nvSpPr>
          <p:spPr>
            <a:xfrm>
              <a:off x="7772400" y="4191000"/>
              <a:ext cx="1436700" cy="461665"/>
            </a:xfrm>
            <a:prstGeom prst="rect">
              <a:avLst/>
            </a:prstGeom>
            <a:noFill/>
          </p:spPr>
          <p:txBody>
            <a:bodyPr wrap="none" rtlCol="0">
              <a:spAutoFit/>
            </a:bodyPr>
            <a:lstStyle/>
            <a:p>
              <a:r>
                <a:rPr lang="en-US" sz="2400" dirty="0" smtClean="0">
                  <a:latin typeface="Myriad Pro Light"/>
                  <a:cs typeface="Myriad Pro Light"/>
                </a:rPr>
                <a:t>Start now!</a:t>
              </a:r>
              <a:endParaRPr lang="en-US" sz="2400" dirty="0">
                <a:latin typeface="Myriad Pro Light"/>
                <a:cs typeface="Myriad Pro Light"/>
              </a:endParaRPr>
            </a:p>
          </p:txBody>
        </p:sp>
        <p:sp>
          <p:nvSpPr>
            <p:cNvPr id="19" name="Rounded Rectangle 18"/>
            <p:cNvSpPr/>
            <p:nvPr/>
          </p:nvSpPr>
          <p:spPr>
            <a:xfrm>
              <a:off x="10137775" y="4191000"/>
              <a:ext cx="911225" cy="5334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lnSpc>
                  <a:spcPct val="80000"/>
                </a:lnSpc>
              </a:pPr>
              <a:r>
                <a:rPr lang="en-US" sz="2400" dirty="0" smtClean="0">
                  <a:solidFill>
                    <a:schemeClr val="tx1">
                      <a:lumMod val="50000"/>
                      <a:lumOff val="50000"/>
                    </a:schemeClr>
                  </a:solidFill>
                  <a:latin typeface="Myriad Pro Semibold"/>
                  <a:cs typeface="Myriad Pro Semibold"/>
                </a:rPr>
                <a:t>OK</a:t>
              </a:r>
            </a:p>
          </p:txBody>
        </p:sp>
      </p:grpSp>
      <p:sp>
        <p:nvSpPr>
          <p:cNvPr id="13" name="Freeform 12"/>
          <p:cNvSpPr/>
          <p:nvPr/>
        </p:nvSpPr>
        <p:spPr>
          <a:xfrm>
            <a:off x="9220200" y="2362200"/>
            <a:ext cx="160255" cy="304800"/>
          </a:xfrm>
          <a:custGeom>
            <a:avLst/>
            <a:gdLst>
              <a:gd name="connsiteX0" fmla="*/ 10632 w 542260"/>
              <a:gd name="connsiteY0" fmla="*/ 0 h 1031359"/>
              <a:gd name="connsiteX1" fmla="*/ 542260 w 542260"/>
              <a:gd name="connsiteY1" fmla="*/ 563526 h 1031359"/>
              <a:gd name="connsiteX2" fmla="*/ 329609 w 542260"/>
              <a:gd name="connsiteY2" fmla="*/ 584791 h 1031359"/>
              <a:gd name="connsiteX3" fmla="*/ 542260 w 542260"/>
              <a:gd name="connsiteY3" fmla="*/ 956931 h 1031359"/>
              <a:gd name="connsiteX4" fmla="*/ 435934 w 542260"/>
              <a:gd name="connsiteY4" fmla="*/ 1031359 h 1031359"/>
              <a:gd name="connsiteX5" fmla="*/ 212651 w 542260"/>
              <a:gd name="connsiteY5" fmla="*/ 627321 h 1031359"/>
              <a:gd name="connsiteX6" fmla="*/ 0 w 542260"/>
              <a:gd name="connsiteY6" fmla="*/ 829340 h 1031359"/>
              <a:gd name="connsiteX7" fmla="*/ 10632 w 542260"/>
              <a:gd name="connsiteY7" fmla="*/ 0 h 103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60" h="1031359">
                <a:moveTo>
                  <a:pt x="10632" y="0"/>
                </a:moveTo>
                <a:lnTo>
                  <a:pt x="542260" y="563526"/>
                </a:lnTo>
                <a:lnTo>
                  <a:pt x="329609" y="584791"/>
                </a:lnTo>
                <a:lnTo>
                  <a:pt x="542260" y="956931"/>
                </a:lnTo>
                <a:lnTo>
                  <a:pt x="435934" y="1031359"/>
                </a:lnTo>
                <a:lnTo>
                  <a:pt x="212651" y="627321"/>
                </a:lnTo>
                <a:lnTo>
                  <a:pt x="0" y="829340"/>
                </a:lnTo>
                <a:lnTo>
                  <a:pt x="10632" y="0"/>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yriad Pro"/>
            </a:endParaRPr>
          </a:p>
        </p:txBody>
      </p:sp>
    </p:spTree>
    <p:extLst>
      <p:ext uri="{BB962C8B-B14F-4D97-AF65-F5344CB8AC3E}">
        <p14:creationId xmlns:p14="http://schemas.microsoft.com/office/powerpoint/2010/main" val="356744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 0 L -0.29162 -0.06664 " pathEditMode="relative" ptsTypes="AA">
                                      <p:cBhvr>
                                        <p:cTn id="14" dur="1000" fill="hold"/>
                                        <p:tgtEl>
                                          <p:spTgt spid="13"/>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0" presetClass="path" presetSubtype="0" accel="50000" decel="50000" fill="hold" grpId="0" nodeType="afterEffect">
                                  <p:stCondLst>
                                    <p:cond delay="0"/>
                                  </p:stCondLst>
                                  <p:childTnLst>
                                    <p:animMotion origin="layout" path="M -0.29197 -0.06664 L -0.32529 3.00787E-6 " pathEditMode="relative" rAng="0" ptsTypes="AA">
                                      <p:cBhvr>
                                        <p:cTn id="21" dur="500" fill="hold"/>
                                        <p:tgtEl>
                                          <p:spTgt spid="13"/>
                                        </p:tgtEl>
                                        <p:attrNameLst>
                                          <p:attrName>ppt_x</p:attrName>
                                          <p:attrName>ppt_y</p:attrName>
                                        </p:attrNameLst>
                                      </p:cBhvr>
                                      <p:rCtr x="-1666" y="3332"/>
                                    </p:animMotion>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2" nodeType="clickEffect">
                                  <p:stCondLst>
                                    <p:cond delay="0"/>
                                  </p:stCondLst>
                                  <p:childTnLst>
                                    <p:animMotion origin="layout" path="M -0.32529 3.00787E-6 L -0.62524 0.45534 " pathEditMode="relative" rAng="0" ptsTypes="AA">
                                      <p:cBhvr>
                                        <p:cTn id="34" dur="1000" fill="hold"/>
                                        <p:tgtEl>
                                          <p:spTgt spid="13"/>
                                        </p:tgtEl>
                                        <p:attrNameLst>
                                          <p:attrName>ppt_x</p:attrName>
                                          <p:attrName>ppt_y</p:attrName>
                                        </p:attrNameLst>
                                      </p:cBhvr>
                                      <p:rCtr x="-14997" y="22767"/>
                                    </p:animMotion>
                                  </p:childTnLst>
                                </p:cTn>
                              </p:par>
                            </p:childTnLst>
                          </p:cTn>
                        </p:par>
                        <p:par>
                          <p:cTn id="35" fill="hold">
                            <p:stCondLst>
                              <p:cond delay="1000"/>
                            </p:stCondLst>
                            <p:childTnLst>
                              <p:par>
                                <p:cTn id="36" presetID="10" presetClass="exit" presetSubtype="0" fill="hold" nodeType="after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grpId="3" nodeType="with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11" grpId="0"/>
      <p:bldP spid="13" grpId="0" animBg="1"/>
      <p:bldP spid="13" grpId="1" animBg="1"/>
      <p:bldP spid="13" grpId="2" animBg="1"/>
      <p:bldP spid="13" grpId="3"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Retainer Design Experiment</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609600"/>
          </a:xfrm>
        </p:spPr>
        <p:txBody>
          <a:bodyPr>
            <a:noAutofit/>
          </a:bodyPr>
          <a:lstStyle/>
          <a:p>
            <a:r>
              <a:rPr lang="en-US" sz="3600" dirty="0" smtClean="0"/>
              <a:t>Four designs:</a:t>
            </a:r>
          </a:p>
        </p:txBody>
      </p:sp>
      <p:grpSp>
        <p:nvGrpSpPr>
          <p:cNvPr id="5" name="Group 4"/>
          <p:cNvGrpSpPr/>
          <p:nvPr/>
        </p:nvGrpSpPr>
        <p:grpSpPr>
          <a:xfrm>
            <a:off x="838200" y="2321004"/>
            <a:ext cx="2086208" cy="1107996"/>
            <a:chOff x="838200" y="1905000"/>
            <a:chExt cx="2086208" cy="1107996"/>
          </a:xfrm>
        </p:grpSpPr>
        <p:sp>
          <p:nvSpPr>
            <p:cNvPr id="10" name="TextBox 9"/>
            <p:cNvSpPr txBox="1"/>
            <p:nvPr/>
          </p:nvSpPr>
          <p:spPr>
            <a:xfrm>
              <a:off x="838200" y="1905000"/>
              <a:ext cx="669645" cy="1107996"/>
            </a:xfrm>
            <a:prstGeom prst="rect">
              <a:avLst/>
            </a:prstGeom>
            <a:noFill/>
          </p:spPr>
          <p:txBody>
            <a:bodyPr wrap="none" rtlCol="0">
              <a:spAutoFit/>
            </a:bodyPr>
            <a:lstStyle/>
            <a:p>
              <a:r>
                <a:rPr lang="en-US" sz="6400" dirty="0" smtClean="0">
                  <a:solidFill>
                    <a:schemeClr val="bg1">
                      <a:lumMod val="65000"/>
                    </a:schemeClr>
                  </a:solidFill>
                  <a:latin typeface="Myriad Pro Black"/>
                  <a:cs typeface="Myriad Pro Black"/>
                </a:rPr>
                <a:t>1</a:t>
              </a:r>
            </a:p>
          </p:txBody>
        </p:sp>
        <p:sp>
          <p:nvSpPr>
            <p:cNvPr id="4" name="TextBox 3"/>
            <p:cNvSpPr txBox="1"/>
            <p:nvPr/>
          </p:nvSpPr>
          <p:spPr>
            <a:xfrm>
              <a:off x="1447800" y="2057400"/>
              <a:ext cx="1476608" cy="954107"/>
            </a:xfrm>
            <a:prstGeom prst="rect">
              <a:avLst/>
            </a:prstGeom>
            <a:noFill/>
          </p:spPr>
          <p:txBody>
            <a:bodyPr wrap="none" rtlCol="0">
              <a:spAutoFit/>
            </a:bodyPr>
            <a:lstStyle/>
            <a:p>
              <a:r>
                <a:rPr lang="en-US" sz="2800" dirty="0" smtClean="0">
                  <a:latin typeface="Myriad Pro Light"/>
                  <a:cs typeface="Myriad Pro Light"/>
                </a:rPr>
                <a:t>Baseline </a:t>
              </a:r>
              <a:br>
                <a:rPr lang="en-US" sz="2800" dirty="0" smtClean="0">
                  <a:latin typeface="Myriad Pro Light"/>
                  <a:cs typeface="Myriad Pro Light"/>
                </a:rPr>
              </a:br>
              <a:r>
                <a:rPr lang="en-US" sz="2800" dirty="0" smtClean="0">
                  <a:latin typeface="Myriad Pro Light"/>
                  <a:cs typeface="Myriad Pro Light"/>
                </a:rPr>
                <a:t>(no alert)</a:t>
              </a:r>
            </a:p>
          </p:txBody>
        </p:sp>
      </p:grpSp>
      <p:pic>
        <p:nvPicPr>
          <p:cNvPr id="6" name="Picture 5" descr="Screen shot 2011-05-23 at 10.15.1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362200"/>
            <a:ext cx="1735667" cy="1219200"/>
          </a:xfrm>
          <a:prstGeom prst="rect">
            <a:avLst/>
          </a:prstGeom>
        </p:spPr>
      </p:pic>
    </p:spTree>
    <p:extLst>
      <p:ext uri="{BB962C8B-B14F-4D97-AF65-F5344CB8AC3E}">
        <p14:creationId xmlns:p14="http://schemas.microsoft.com/office/powerpoint/2010/main" val="450188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Retainer Design Experiment</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609600"/>
          </a:xfrm>
        </p:spPr>
        <p:txBody>
          <a:bodyPr>
            <a:noAutofit/>
          </a:bodyPr>
          <a:lstStyle/>
          <a:p>
            <a:r>
              <a:rPr lang="en-US" sz="3600" dirty="0" smtClean="0"/>
              <a:t>Four designs:</a:t>
            </a:r>
          </a:p>
        </p:txBody>
      </p:sp>
      <p:grpSp>
        <p:nvGrpSpPr>
          <p:cNvPr id="5" name="Group 4"/>
          <p:cNvGrpSpPr/>
          <p:nvPr/>
        </p:nvGrpSpPr>
        <p:grpSpPr>
          <a:xfrm>
            <a:off x="838200" y="2321004"/>
            <a:ext cx="2086208" cy="1107996"/>
            <a:chOff x="838200" y="1905000"/>
            <a:chExt cx="2086208" cy="1107996"/>
          </a:xfrm>
        </p:grpSpPr>
        <p:sp>
          <p:nvSpPr>
            <p:cNvPr id="10" name="TextBox 9"/>
            <p:cNvSpPr txBox="1"/>
            <p:nvPr/>
          </p:nvSpPr>
          <p:spPr>
            <a:xfrm>
              <a:off x="838200" y="1905000"/>
              <a:ext cx="669645" cy="1107996"/>
            </a:xfrm>
            <a:prstGeom prst="rect">
              <a:avLst/>
            </a:prstGeom>
            <a:noFill/>
          </p:spPr>
          <p:txBody>
            <a:bodyPr wrap="none" rtlCol="0">
              <a:spAutoFit/>
            </a:bodyPr>
            <a:lstStyle/>
            <a:p>
              <a:r>
                <a:rPr lang="en-US" sz="6400" dirty="0" smtClean="0">
                  <a:solidFill>
                    <a:schemeClr val="bg1">
                      <a:lumMod val="65000"/>
                    </a:schemeClr>
                  </a:solidFill>
                  <a:latin typeface="Myriad Pro Black"/>
                  <a:cs typeface="Myriad Pro Black"/>
                </a:rPr>
                <a:t>1</a:t>
              </a:r>
            </a:p>
          </p:txBody>
        </p:sp>
        <p:sp>
          <p:nvSpPr>
            <p:cNvPr id="4" name="TextBox 3"/>
            <p:cNvSpPr txBox="1"/>
            <p:nvPr/>
          </p:nvSpPr>
          <p:spPr>
            <a:xfrm>
              <a:off x="1447800" y="2057400"/>
              <a:ext cx="1476608" cy="954107"/>
            </a:xfrm>
            <a:prstGeom prst="rect">
              <a:avLst/>
            </a:prstGeom>
            <a:noFill/>
          </p:spPr>
          <p:txBody>
            <a:bodyPr wrap="none" rtlCol="0">
              <a:spAutoFit/>
            </a:bodyPr>
            <a:lstStyle/>
            <a:p>
              <a:r>
                <a:rPr lang="en-US" sz="2800" dirty="0" smtClean="0">
                  <a:latin typeface="Myriad Pro Light"/>
                  <a:cs typeface="Myriad Pro Light"/>
                </a:rPr>
                <a:t>Baseline </a:t>
              </a:r>
              <a:br>
                <a:rPr lang="en-US" sz="2800" dirty="0" smtClean="0">
                  <a:latin typeface="Myriad Pro Light"/>
                  <a:cs typeface="Myriad Pro Light"/>
                </a:rPr>
              </a:br>
              <a:r>
                <a:rPr lang="en-US" sz="2800" dirty="0" smtClean="0">
                  <a:latin typeface="Myriad Pro Light"/>
                  <a:cs typeface="Myriad Pro Light"/>
                </a:rPr>
                <a:t>(no alert)</a:t>
              </a:r>
            </a:p>
          </p:txBody>
        </p:sp>
      </p:grpSp>
      <p:grpSp>
        <p:nvGrpSpPr>
          <p:cNvPr id="7" name="Group 6"/>
          <p:cNvGrpSpPr/>
          <p:nvPr/>
        </p:nvGrpSpPr>
        <p:grpSpPr>
          <a:xfrm>
            <a:off x="778155" y="3276600"/>
            <a:ext cx="1546808" cy="1077218"/>
            <a:chOff x="778155" y="3387804"/>
            <a:chExt cx="1546808" cy="1077218"/>
          </a:xfrm>
        </p:grpSpPr>
        <p:sp>
          <p:nvSpPr>
            <p:cNvPr id="11" name="TextBox 10"/>
            <p:cNvSpPr txBox="1"/>
            <p:nvPr/>
          </p:nvSpPr>
          <p:spPr>
            <a:xfrm>
              <a:off x="778155" y="3387804"/>
              <a:ext cx="654948" cy="1077218"/>
            </a:xfrm>
            <a:prstGeom prst="rect">
              <a:avLst/>
            </a:prstGeom>
            <a:noFill/>
          </p:spPr>
          <p:txBody>
            <a:bodyPr wrap="none" rtlCol="0">
              <a:spAutoFit/>
            </a:bodyPr>
            <a:lstStyle/>
            <a:p>
              <a:r>
                <a:rPr lang="en-US" sz="6400" dirty="0">
                  <a:solidFill>
                    <a:schemeClr val="bg1">
                      <a:lumMod val="65000"/>
                    </a:schemeClr>
                  </a:solidFill>
                  <a:latin typeface="Myriad Pro Black"/>
                  <a:cs typeface="Myriad Pro Black"/>
                </a:rPr>
                <a:t>2</a:t>
              </a:r>
              <a:endParaRPr lang="en-US" sz="6400" dirty="0" smtClean="0">
                <a:solidFill>
                  <a:schemeClr val="bg1">
                    <a:lumMod val="65000"/>
                  </a:schemeClr>
                </a:solidFill>
                <a:latin typeface="Myriad Pro Black"/>
                <a:cs typeface="Myriad Pro Black"/>
              </a:endParaRPr>
            </a:p>
          </p:txBody>
        </p:sp>
        <p:sp>
          <p:nvSpPr>
            <p:cNvPr id="12" name="TextBox 11"/>
            <p:cNvSpPr txBox="1"/>
            <p:nvPr/>
          </p:nvSpPr>
          <p:spPr>
            <a:xfrm>
              <a:off x="1447800" y="3581400"/>
              <a:ext cx="877163" cy="523220"/>
            </a:xfrm>
            <a:prstGeom prst="rect">
              <a:avLst/>
            </a:prstGeom>
            <a:noFill/>
          </p:spPr>
          <p:txBody>
            <a:bodyPr wrap="none" rtlCol="0">
              <a:spAutoFit/>
            </a:bodyPr>
            <a:lstStyle/>
            <a:p>
              <a:r>
                <a:rPr lang="en-US" sz="2800" dirty="0" smtClean="0">
                  <a:latin typeface="Myriad Pro Light"/>
                  <a:cs typeface="Myriad Pro Light"/>
                </a:rPr>
                <a:t>Alert</a:t>
              </a:r>
            </a:p>
          </p:txBody>
        </p:sp>
      </p:grpSp>
      <p:sp>
        <p:nvSpPr>
          <p:cNvPr id="13" name="TextBox 12"/>
          <p:cNvSpPr txBox="1"/>
          <p:nvPr/>
        </p:nvSpPr>
        <p:spPr>
          <a:xfrm>
            <a:off x="4458405" y="2514600"/>
            <a:ext cx="4683018" cy="769441"/>
          </a:xfrm>
          <a:prstGeom prst="rect">
            <a:avLst/>
          </a:prstGeom>
          <a:noFill/>
        </p:spPr>
        <p:txBody>
          <a:bodyPr wrap="none" rtlCol="0">
            <a:spAutoFit/>
          </a:bodyPr>
          <a:lstStyle/>
          <a:p>
            <a:r>
              <a:rPr lang="en-US" sz="2200" dirty="0" err="1" smtClean="0">
                <a:solidFill>
                  <a:srgbClr val="7F7F7F"/>
                </a:solidFill>
                <a:latin typeface="Consolas"/>
                <a:cs typeface="Consolas"/>
              </a:rPr>
              <a:t>playAudio</a:t>
            </a:r>
            <a:r>
              <a:rPr lang="en-US" sz="2200" dirty="0" smtClean="0">
                <a:solidFill>
                  <a:srgbClr val="7F7F7F"/>
                </a:solidFill>
                <a:latin typeface="Consolas"/>
                <a:cs typeface="Consolas"/>
              </a:rPr>
              <a:t>(“alert_chime.mp3”);</a:t>
            </a:r>
          </a:p>
          <a:p>
            <a:r>
              <a:rPr lang="en-US" sz="2200" dirty="0" smtClean="0">
                <a:solidFill>
                  <a:srgbClr val="7F7F7F"/>
                </a:solidFill>
                <a:latin typeface="Consolas"/>
                <a:cs typeface="Consolas"/>
              </a:rPr>
              <a:t>alert(“Start now!”);</a:t>
            </a:r>
          </a:p>
        </p:txBody>
      </p:sp>
      <p:pic>
        <p:nvPicPr>
          <p:cNvPr id="19" name="Picture 18" descr="Screen shot 2011-05-23 at 10.31.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276600"/>
            <a:ext cx="4129809" cy="1854200"/>
          </a:xfrm>
          <a:prstGeom prst="rect">
            <a:avLst/>
          </a:prstGeom>
        </p:spPr>
      </p:pic>
    </p:spTree>
    <p:extLst>
      <p:ext uri="{BB962C8B-B14F-4D97-AF65-F5344CB8AC3E}">
        <p14:creationId xmlns:p14="http://schemas.microsoft.com/office/powerpoint/2010/main" val="158748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Retainer Design Experiment</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609600"/>
          </a:xfrm>
        </p:spPr>
        <p:txBody>
          <a:bodyPr>
            <a:noAutofit/>
          </a:bodyPr>
          <a:lstStyle/>
          <a:p>
            <a:r>
              <a:rPr lang="en-US" sz="3600" dirty="0" smtClean="0"/>
              <a:t>Four designs:</a:t>
            </a:r>
          </a:p>
        </p:txBody>
      </p:sp>
      <p:grpSp>
        <p:nvGrpSpPr>
          <p:cNvPr id="5" name="Group 4"/>
          <p:cNvGrpSpPr/>
          <p:nvPr/>
        </p:nvGrpSpPr>
        <p:grpSpPr>
          <a:xfrm>
            <a:off x="838200" y="2321004"/>
            <a:ext cx="2086208" cy="1107996"/>
            <a:chOff x="838200" y="1905000"/>
            <a:chExt cx="2086208" cy="1107996"/>
          </a:xfrm>
        </p:grpSpPr>
        <p:sp>
          <p:nvSpPr>
            <p:cNvPr id="10" name="TextBox 9"/>
            <p:cNvSpPr txBox="1"/>
            <p:nvPr/>
          </p:nvSpPr>
          <p:spPr>
            <a:xfrm>
              <a:off x="838200" y="1905000"/>
              <a:ext cx="669645" cy="1107996"/>
            </a:xfrm>
            <a:prstGeom prst="rect">
              <a:avLst/>
            </a:prstGeom>
            <a:noFill/>
          </p:spPr>
          <p:txBody>
            <a:bodyPr wrap="none" rtlCol="0">
              <a:spAutoFit/>
            </a:bodyPr>
            <a:lstStyle/>
            <a:p>
              <a:r>
                <a:rPr lang="en-US" sz="6400" dirty="0" smtClean="0">
                  <a:solidFill>
                    <a:schemeClr val="bg1">
                      <a:lumMod val="65000"/>
                    </a:schemeClr>
                  </a:solidFill>
                  <a:latin typeface="Myriad Pro Black"/>
                  <a:cs typeface="Myriad Pro Black"/>
                </a:rPr>
                <a:t>1</a:t>
              </a:r>
            </a:p>
          </p:txBody>
        </p:sp>
        <p:sp>
          <p:nvSpPr>
            <p:cNvPr id="4" name="TextBox 3"/>
            <p:cNvSpPr txBox="1"/>
            <p:nvPr/>
          </p:nvSpPr>
          <p:spPr>
            <a:xfrm>
              <a:off x="1447800" y="2057400"/>
              <a:ext cx="1476608" cy="954107"/>
            </a:xfrm>
            <a:prstGeom prst="rect">
              <a:avLst/>
            </a:prstGeom>
            <a:noFill/>
          </p:spPr>
          <p:txBody>
            <a:bodyPr wrap="none" rtlCol="0">
              <a:spAutoFit/>
            </a:bodyPr>
            <a:lstStyle/>
            <a:p>
              <a:r>
                <a:rPr lang="en-US" sz="2800" dirty="0" smtClean="0">
                  <a:latin typeface="Myriad Pro Light"/>
                  <a:cs typeface="Myriad Pro Light"/>
                </a:rPr>
                <a:t>Baseline </a:t>
              </a:r>
              <a:br>
                <a:rPr lang="en-US" sz="2800" dirty="0" smtClean="0">
                  <a:latin typeface="Myriad Pro Light"/>
                  <a:cs typeface="Myriad Pro Light"/>
                </a:rPr>
              </a:br>
              <a:r>
                <a:rPr lang="en-US" sz="2800" dirty="0" smtClean="0">
                  <a:latin typeface="Myriad Pro Light"/>
                  <a:cs typeface="Myriad Pro Light"/>
                </a:rPr>
                <a:t>(no alert)</a:t>
              </a:r>
            </a:p>
          </p:txBody>
        </p:sp>
      </p:grpSp>
      <p:grpSp>
        <p:nvGrpSpPr>
          <p:cNvPr id="7" name="Group 6"/>
          <p:cNvGrpSpPr/>
          <p:nvPr/>
        </p:nvGrpSpPr>
        <p:grpSpPr>
          <a:xfrm>
            <a:off x="778155" y="3276600"/>
            <a:ext cx="1546808" cy="1077218"/>
            <a:chOff x="778155" y="3387804"/>
            <a:chExt cx="1546808" cy="1077218"/>
          </a:xfrm>
        </p:grpSpPr>
        <p:sp>
          <p:nvSpPr>
            <p:cNvPr id="11" name="TextBox 10"/>
            <p:cNvSpPr txBox="1"/>
            <p:nvPr/>
          </p:nvSpPr>
          <p:spPr>
            <a:xfrm>
              <a:off x="778155" y="3387804"/>
              <a:ext cx="654948" cy="1077218"/>
            </a:xfrm>
            <a:prstGeom prst="rect">
              <a:avLst/>
            </a:prstGeom>
            <a:noFill/>
          </p:spPr>
          <p:txBody>
            <a:bodyPr wrap="none" rtlCol="0">
              <a:spAutoFit/>
            </a:bodyPr>
            <a:lstStyle/>
            <a:p>
              <a:r>
                <a:rPr lang="en-US" sz="6400" dirty="0">
                  <a:solidFill>
                    <a:schemeClr val="bg1">
                      <a:lumMod val="65000"/>
                    </a:schemeClr>
                  </a:solidFill>
                  <a:latin typeface="Myriad Pro Black"/>
                  <a:cs typeface="Myriad Pro Black"/>
                </a:rPr>
                <a:t>2</a:t>
              </a:r>
              <a:endParaRPr lang="en-US" sz="6400" dirty="0" smtClean="0">
                <a:solidFill>
                  <a:schemeClr val="bg1">
                    <a:lumMod val="65000"/>
                  </a:schemeClr>
                </a:solidFill>
                <a:latin typeface="Myriad Pro Black"/>
                <a:cs typeface="Myriad Pro Black"/>
              </a:endParaRPr>
            </a:p>
          </p:txBody>
        </p:sp>
        <p:sp>
          <p:nvSpPr>
            <p:cNvPr id="12" name="TextBox 11"/>
            <p:cNvSpPr txBox="1"/>
            <p:nvPr/>
          </p:nvSpPr>
          <p:spPr>
            <a:xfrm>
              <a:off x="1447800" y="3581400"/>
              <a:ext cx="877163" cy="523220"/>
            </a:xfrm>
            <a:prstGeom prst="rect">
              <a:avLst/>
            </a:prstGeom>
            <a:noFill/>
          </p:spPr>
          <p:txBody>
            <a:bodyPr wrap="none" rtlCol="0">
              <a:spAutoFit/>
            </a:bodyPr>
            <a:lstStyle/>
            <a:p>
              <a:r>
                <a:rPr lang="en-US" sz="2800" dirty="0" smtClean="0">
                  <a:latin typeface="Myriad Pro Light"/>
                  <a:cs typeface="Myriad Pro Light"/>
                </a:rPr>
                <a:t>Alert</a:t>
              </a:r>
            </a:p>
          </p:txBody>
        </p:sp>
      </p:grpSp>
      <p:grpSp>
        <p:nvGrpSpPr>
          <p:cNvPr id="8" name="Group 7"/>
          <p:cNvGrpSpPr/>
          <p:nvPr/>
        </p:nvGrpSpPr>
        <p:grpSpPr>
          <a:xfrm>
            <a:off x="762000" y="4104382"/>
            <a:ext cx="1728649" cy="1077218"/>
            <a:chOff x="762000" y="4419600"/>
            <a:chExt cx="1728649" cy="1077218"/>
          </a:xfrm>
        </p:grpSpPr>
        <p:sp>
          <p:nvSpPr>
            <p:cNvPr id="14" name="TextBox 13"/>
            <p:cNvSpPr txBox="1"/>
            <p:nvPr/>
          </p:nvSpPr>
          <p:spPr>
            <a:xfrm>
              <a:off x="762000" y="4419600"/>
              <a:ext cx="654948" cy="1077218"/>
            </a:xfrm>
            <a:prstGeom prst="rect">
              <a:avLst/>
            </a:prstGeom>
            <a:noFill/>
          </p:spPr>
          <p:txBody>
            <a:bodyPr wrap="none" rtlCol="0">
              <a:spAutoFit/>
            </a:bodyPr>
            <a:lstStyle/>
            <a:p>
              <a:r>
                <a:rPr lang="en-US" sz="6400" dirty="0" smtClean="0">
                  <a:solidFill>
                    <a:schemeClr val="bg1">
                      <a:lumMod val="65000"/>
                    </a:schemeClr>
                  </a:solidFill>
                  <a:latin typeface="Myriad Pro Black"/>
                  <a:cs typeface="Myriad Pro Black"/>
                </a:rPr>
                <a:t>3</a:t>
              </a:r>
            </a:p>
          </p:txBody>
        </p:sp>
        <p:sp>
          <p:nvSpPr>
            <p:cNvPr id="15" name="TextBox 14"/>
            <p:cNvSpPr txBox="1"/>
            <p:nvPr/>
          </p:nvSpPr>
          <p:spPr>
            <a:xfrm>
              <a:off x="1447800" y="4572000"/>
              <a:ext cx="1042849" cy="523220"/>
            </a:xfrm>
            <a:prstGeom prst="rect">
              <a:avLst/>
            </a:prstGeom>
            <a:noFill/>
          </p:spPr>
          <p:txBody>
            <a:bodyPr wrap="none" rtlCol="0">
              <a:spAutoFit/>
            </a:bodyPr>
            <a:lstStyle/>
            <a:p>
              <a:r>
                <a:rPr lang="en-US" sz="2800" dirty="0" smtClean="0">
                  <a:latin typeface="Myriad Pro Light"/>
                  <a:cs typeface="Myriad Pro Light"/>
                </a:rPr>
                <a:t>Game</a:t>
              </a:r>
            </a:p>
          </p:txBody>
        </p:sp>
      </p:grpSp>
      <p:pic>
        <p:nvPicPr>
          <p:cNvPr id="16" name="Picture 15" descr="Screen shot 2011-05-23 at 10.1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438400"/>
            <a:ext cx="3080134" cy="3200400"/>
          </a:xfrm>
          <a:prstGeom prst="rect">
            <a:avLst/>
          </a:prstGeom>
        </p:spPr>
      </p:pic>
      <p:pic>
        <p:nvPicPr>
          <p:cNvPr id="19" name="Picture 18" descr="Screen shot 2011-05-23 at 10.31.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5562600"/>
            <a:ext cx="1676400" cy="752669"/>
          </a:xfrm>
          <a:prstGeom prst="rect">
            <a:avLst/>
          </a:prstGeom>
        </p:spPr>
      </p:pic>
    </p:spTree>
    <p:extLst>
      <p:ext uri="{BB962C8B-B14F-4D97-AF65-F5344CB8AC3E}">
        <p14:creationId xmlns:p14="http://schemas.microsoft.com/office/powerpoint/2010/main" val="30773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Paid Crowdsourcing</a:t>
            </a:r>
            <a:endParaRPr lang="en-US" dirty="0"/>
          </a:p>
        </p:txBody>
      </p:sp>
      <p:sp>
        <p:nvSpPr>
          <p:cNvPr id="3" name="Content Placeholder 2"/>
          <p:cNvSpPr>
            <a:spLocks noGrp="1"/>
          </p:cNvSpPr>
          <p:nvPr>
            <p:ph idx="1"/>
          </p:nvPr>
        </p:nvSpPr>
        <p:spPr>
          <a:xfrm>
            <a:off x="457200" y="1371600"/>
            <a:ext cx="8686800" cy="2057400"/>
          </a:xfrm>
        </p:spPr>
        <p:txBody>
          <a:bodyPr>
            <a:normAutofit/>
          </a:bodyPr>
          <a:lstStyle/>
          <a:p>
            <a:r>
              <a:rPr lang="en-US" dirty="0" smtClean="0"/>
              <a:t>Pay small amounts of money for short tasks</a:t>
            </a:r>
          </a:p>
          <a:p>
            <a:r>
              <a:rPr lang="en-US" dirty="0" smtClean="0"/>
              <a:t>Amazon </a:t>
            </a:r>
            <a:r>
              <a:rPr lang="en-US" dirty="0"/>
              <a:t>Mechanical </a:t>
            </a:r>
            <a:r>
              <a:rPr lang="en-US" dirty="0" smtClean="0"/>
              <a:t>Turk: Roughly five million tasks completed per year at 1-5¢ each </a:t>
            </a:r>
            <a:r>
              <a:rPr lang="en-US" sz="2400" dirty="0" smtClean="0">
                <a:solidFill>
                  <a:srgbClr val="7F7F7F"/>
                </a:solidFill>
              </a:rPr>
              <a:t>[</a:t>
            </a:r>
            <a:r>
              <a:rPr lang="en-US" sz="2400" dirty="0" err="1">
                <a:solidFill>
                  <a:srgbClr val="7F7F7F"/>
                </a:solidFill>
              </a:rPr>
              <a:t>Ipeirotis</a:t>
            </a:r>
            <a:r>
              <a:rPr lang="en-US" sz="2400" dirty="0">
                <a:solidFill>
                  <a:srgbClr val="7F7F7F"/>
                </a:solidFill>
              </a:rPr>
              <a:t> 2010</a:t>
            </a:r>
            <a:r>
              <a:rPr lang="en-US" sz="2400" dirty="0" smtClean="0">
                <a:solidFill>
                  <a:srgbClr val="7F7F7F"/>
                </a:solidFill>
              </a:rPr>
              <a:t>]</a:t>
            </a:r>
          </a:p>
        </p:txBody>
      </p:sp>
      <p:sp>
        <p:nvSpPr>
          <p:cNvPr id="4" name="Rounded Rectangle 3"/>
          <p:cNvSpPr/>
          <p:nvPr/>
        </p:nvSpPr>
        <p:spPr>
          <a:xfrm>
            <a:off x="533400" y="3352800"/>
            <a:ext cx="3403600" cy="99060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dirty="0" smtClean="0">
                <a:solidFill>
                  <a:srgbClr val="000000"/>
                </a:solidFill>
                <a:latin typeface="Myriad Pro Semibold"/>
                <a:cs typeface="Myriad Pro Semibold"/>
              </a:rPr>
              <a:t>Label an image</a:t>
            </a:r>
          </a:p>
          <a:p>
            <a:pPr>
              <a:spcAft>
                <a:spcPts val="600"/>
              </a:spcAft>
            </a:pPr>
            <a:r>
              <a:rPr lang="en-US" dirty="0" smtClean="0">
                <a:solidFill>
                  <a:schemeClr val="tx2"/>
                </a:solidFill>
                <a:latin typeface="Myriad Pro Semibold"/>
                <a:cs typeface="Myriad Pro Semibold"/>
              </a:rPr>
              <a:t>Requester:</a:t>
            </a:r>
            <a:r>
              <a:rPr lang="en-US" dirty="0" smtClean="0">
                <a:latin typeface="Myriad Pro Light"/>
                <a:cs typeface="Myriad Pro Light"/>
              </a:rPr>
              <a:t> </a:t>
            </a:r>
            <a:r>
              <a:rPr lang="en-US" dirty="0" smtClean="0">
                <a:solidFill>
                  <a:srgbClr val="000000"/>
                </a:solidFill>
                <a:latin typeface="Myriad Pro Light"/>
                <a:cs typeface="Myriad Pro Light"/>
              </a:rPr>
              <a:t>Matt C.</a:t>
            </a:r>
            <a:br>
              <a:rPr lang="en-US" dirty="0" smtClean="0">
                <a:solidFill>
                  <a:srgbClr val="000000"/>
                </a:solidFill>
                <a:latin typeface="Myriad Pro Light"/>
                <a:cs typeface="Myriad Pro Light"/>
              </a:rPr>
            </a:br>
            <a:r>
              <a:rPr lang="en-US" dirty="0" smtClean="0">
                <a:solidFill>
                  <a:schemeClr val="tx2"/>
                </a:solidFill>
                <a:latin typeface="Myriad Pro Semibold"/>
                <a:cs typeface="Myriad Pro Semibold"/>
              </a:rPr>
              <a:t>Reward:</a:t>
            </a:r>
            <a:r>
              <a:rPr lang="en-US" dirty="0" smtClean="0">
                <a:latin typeface="Myriad Pro Light"/>
                <a:cs typeface="Myriad Pro Light"/>
              </a:rPr>
              <a:t> </a:t>
            </a:r>
            <a:r>
              <a:rPr lang="en-US" dirty="0" smtClean="0">
                <a:solidFill>
                  <a:srgbClr val="000000"/>
                </a:solidFill>
                <a:latin typeface="Myriad Pro Light"/>
                <a:cs typeface="Myriad Pro Light"/>
              </a:rPr>
              <a:t>$0.01</a:t>
            </a:r>
            <a:endParaRPr lang="en-US" dirty="0" smtClean="0">
              <a:solidFill>
                <a:srgbClr val="000000"/>
              </a:solidFill>
              <a:cs typeface="Myriad Pro"/>
            </a:endParaRPr>
          </a:p>
        </p:txBody>
      </p:sp>
      <p:sp>
        <p:nvSpPr>
          <p:cNvPr id="5" name="Rounded Rectangle 4"/>
          <p:cNvSpPr/>
          <p:nvPr/>
        </p:nvSpPr>
        <p:spPr>
          <a:xfrm>
            <a:off x="4114800" y="3365500"/>
            <a:ext cx="3415936" cy="981911"/>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dirty="0" smtClean="0">
                <a:solidFill>
                  <a:schemeClr val="tx1"/>
                </a:solidFill>
                <a:latin typeface="Myriad Pro Semibold"/>
                <a:cs typeface="Myriad Pro Semibold"/>
              </a:rPr>
              <a:t>Transcribe short audio clip</a:t>
            </a:r>
          </a:p>
          <a:p>
            <a:pPr>
              <a:spcAft>
                <a:spcPts val="600"/>
              </a:spcAft>
            </a:pPr>
            <a:r>
              <a:rPr lang="en-US" dirty="0" smtClean="0">
                <a:solidFill>
                  <a:schemeClr val="tx2"/>
                </a:solidFill>
                <a:latin typeface="Myriad Pro Semibold"/>
                <a:cs typeface="Myriad Pro Semibold"/>
              </a:rPr>
              <a:t>Requester:</a:t>
            </a:r>
            <a:r>
              <a:rPr lang="en-US" dirty="0" smtClean="0">
                <a:latin typeface="Myriad Pro Light"/>
                <a:cs typeface="Myriad Pro Light"/>
              </a:rPr>
              <a:t> </a:t>
            </a:r>
            <a:r>
              <a:rPr lang="en-US" dirty="0" smtClean="0">
                <a:solidFill>
                  <a:srgbClr val="000000"/>
                </a:solidFill>
                <a:latin typeface="Myriad Pro Light"/>
                <a:cs typeface="Myriad Pro Light"/>
              </a:rPr>
              <a:t>Gordon L.</a:t>
            </a:r>
            <a:br>
              <a:rPr lang="en-US" dirty="0" smtClean="0">
                <a:solidFill>
                  <a:srgbClr val="000000"/>
                </a:solidFill>
                <a:latin typeface="Myriad Pro Light"/>
                <a:cs typeface="Myriad Pro Light"/>
              </a:rPr>
            </a:br>
            <a:r>
              <a:rPr lang="en-US" dirty="0" smtClean="0">
                <a:solidFill>
                  <a:schemeClr val="tx2"/>
                </a:solidFill>
                <a:latin typeface="Myriad Pro Semibold"/>
                <a:cs typeface="Myriad Pro Semibold"/>
              </a:rPr>
              <a:t>Reward:</a:t>
            </a:r>
            <a:r>
              <a:rPr lang="en-US" dirty="0" smtClean="0">
                <a:latin typeface="Myriad Pro Light"/>
                <a:cs typeface="Myriad Pro Light"/>
              </a:rPr>
              <a:t> </a:t>
            </a:r>
            <a:r>
              <a:rPr lang="en-US" dirty="0" smtClean="0">
                <a:solidFill>
                  <a:srgbClr val="000000"/>
                </a:solidFill>
                <a:latin typeface="Myriad Pro Light"/>
                <a:cs typeface="Myriad Pro Light"/>
              </a:rPr>
              <a:t>$0.04</a:t>
            </a:r>
          </a:p>
        </p:txBody>
      </p:sp>
      <p:sp>
        <p:nvSpPr>
          <p:cNvPr id="6" name="Rectangle 5"/>
          <p:cNvSpPr/>
          <p:nvPr/>
        </p:nvSpPr>
        <p:spPr>
          <a:xfrm>
            <a:off x="457200" y="4648200"/>
            <a:ext cx="8686800" cy="1646605"/>
          </a:xfrm>
          <a:prstGeom prst="rect">
            <a:avLst/>
          </a:prstGeom>
        </p:spPr>
        <p:txBody>
          <a:bodyPr wrap="square">
            <a:spAutoFit/>
          </a:bodyPr>
          <a:lstStyle/>
          <a:p>
            <a:pPr>
              <a:spcAft>
                <a:spcPts val="600"/>
              </a:spcAft>
            </a:pPr>
            <a:r>
              <a:rPr lang="en-US" sz="3200" dirty="0" smtClean="0">
                <a:latin typeface="Myriad Pro Light"/>
                <a:cs typeface="Myriad Pro Light"/>
              </a:rPr>
              <a:t>Population: 40</a:t>
            </a:r>
            <a:r>
              <a:rPr lang="en-US" sz="3200" dirty="0">
                <a:latin typeface="Myriad Pro Light"/>
                <a:cs typeface="Myriad Pro Light"/>
              </a:rPr>
              <a:t>% U.S., 40% </a:t>
            </a:r>
            <a:r>
              <a:rPr lang="en-US" sz="3200" dirty="0" smtClean="0">
                <a:latin typeface="Myriad Pro Light"/>
                <a:cs typeface="Myriad Pro Light"/>
              </a:rPr>
              <a:t>India, 20% elsewhere</a:t>
            </a:r>
            <a:endParaRPr lang="en-US" sz="3200" dirty="0">
              <a:latin typeface="Myriad Pro Light"/>
              <a:cs typeface="Myriad Pro Light"/>
            </a:endParaRPr>
          </a:p>
          <a:p>
            <a:pPr>
              <a:spcAft>
                <a:spcPts val="600"/>
              </a:spcAft>
            </a:pPr>
            <a:r>
              <a:rPr lang="en-US" sz="3200" dirty="0" smtClean="0">
                <a:latin typeface="Myriad Pro Light"/>
                <a:cs typeface="Myriad Pro Light"/>
              </a:rPr>
              <a:t>Gender</a:t>
            </a:r>
            <a:r>
              <a:rPr lang="en-US" sz="3200" dirty="0">
                <a:latin typeface="Myriad Pro Light"/>
                <a:cs typeface="Myriad Pro Light"/>
              </a:rPr>
              <a:t>, education and income </a:t>
            </a:r>
            <a:r>
              <a:rPr lang="en-US" sz="3200" dirty="0" smtClean="0">
                <a:latin typeface="Myriad Pro Light"/>
                <a:cs typeface="Myriad Pro Light"/>
              </a:rPr>
              <a:t/>
            </a:r>
            <a:br>
              <a:rPr lang="en-US" sz="3200" dirty="0" smtClean="0">
                <a:latin typeface="Myriad Pro Light"/>
                <a:cs typeface="Myriad Pro Light"/>
              </a:rPr>
            </a:br>
            <a:r>
              <a:rPr lang="en-US" sz="3200" dirty="0" smtClean="0">
                <a:latin typeface="Myriad Pro Light"/>
                <a:cs typeface="Myriad Pro Light"/>
              </a:rPr>
              <a:t>mirror overall population </a:t>
            </a:r>
            <a:r>
              <a:rPr lang="en-US" sz="3200" dirty="0">
                <a:latin typeface="Myriad Pro Light"/>
                <a:cs typeface="Myriad Pro Light"/>
              </a:rPr>
              <a:t>distributions </a:t>
            </a:r>
            <a:r>
              <a:rPr lang="en-US" sz="2400" dirty="0">
                <a:solidFill>
                  <a:srgbClr val="7F7F7F"/>
                </a:solidFill>
                <a:latin typeface="Myriad Pro Light"/>
                <a:cs typeface="Myriad Pro Light"/>
              </a:rPr>
              <a:t>[Ross 2010]</a:t>
            </a:r>
          </a:p>
        </p:txBody>
      </p:sp>
    </p:spTree>
    <p:extLst>
      <p:ext uri="{BB962C8B-B14F-4D97-AF65-F5344CB8AC3E}">
        <p14:creationId xmlns:p14="http://schemas.microsoft.com/office/powerpoint/2010/main" val="402873101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Retainer Design Experiment</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609600"/>
          </a:xfrm>
        </p:spPr>
        <p:txBody>
          <a:bodyPr>
            <a:noAutofit/>
          </a:bodyPr>
          <a:lstStyle/>
          <a:p>
            <a:r>
              <a:rPr lang="en-US" sz="3600" dirty="0" smtClean="0"/>
              <a:t>Four designs:</a:t>
            </a:r>
          </a:p>
        </p:txBody>
      </p:sp>
      <p:grpSp>
        <p:nvGrpSpPr>
          <p:cNvPr id="5" name="Group 4"/>
          <p:cNvGrpSpPr/>
          <p:nvPr/>
        </p:nvGrpSpPr>
        <p:grpSpPr>
          <a:xfrm>
            <a:off x="838200" y="2321004"/>
            <a:ext cx="2086208" cy="1107996"/>
            <a:chOff x="838200" y="1905000"/>
            <a:chExt cx="2086208" cy="1107996"/>
          </a:xfrm>
        </p:grpSpPr>
        <p:sp>
          <p:nvSpPr>
            <p:cNvPr id="10" name="TextBox 9"/>
            <p:cNvSpPr txBox="1"/>
            <p:nvPr/>
          </p:nvSpPr>
          <p:spPr>
            <a:xfrm>
              <a:off x="838200" y="1905000"/>
              <a:ext cx="669645" cy="1107996"/>
            </a:xfrm>
            <a:prstGeom prst="rect">
              <a:avLst/>
            </a:prstGeom>
            <a:noFill/>
          </p:spPr>
          <p:txBody>
            <a:bodyPr wrap="none" rtlCol="0">
              <a:spAutoFit/>
            </a:bodyPr>
            <a:lstStyle/>
            <a:p>
              <a:r>
                <a:rPr lang="en-US" sz="6400" dirty="0" smtClean="0">
                  <a:solidFill>
                    <a:schemeClr val="bg1">
                      <a:lumMod val="65000"/>
                    </a:schemeClr>
                  </a:solidFill>
                  <a:latin typeface="Myriad Pro Black"/>
                  <a:cs typeface="Myriad Pro Black"/>
                </a:rPr>
                <a:t>1</a:t>
              </a:r>
            </a:p>
          </p:txBody>
        </p:sp>
        <p:sp>
          <p:nvSpPr>
            <p:cNvPr id="4" name="TextBox 3"/>
            <p:cNvSpPr txBox="1"/>
            <p:nvPr/>
          </p:nvSpPr>
          <p:spPr>
            <a:xfrm>
              <a:off x="1447800" y="2057400"/>
              <a:ext cx="1476608" cy="954107"/>
            </a:xfrm>
            <a:prstGeom prst="rect">
              <a:avLst/>
            </a:prstGeom>
            <a:noFill/>
          </p:spPr>
          <p:txBody>
            <a:bodyPr wrap="none" rtlCol="0">
              <a:spAutoFit/>
            </a:bodyPr>
            <a:lstStyle/>
            <a:p>
              <a:r>
                <a:rPr lang="en-US" sz="2800" dirty="0" smtClean="0">
                  <a:latin typeface="Myriad Pro Light"/>
                  <a:cs typeface="Myriad Pro Light"/>
                </a:rPr>
                <a:t>Baseline </a:t>
              </a:r>
              <a:br>
                <a:rPr lang="en-US" sz="2800" dirty="0" smtClean="0">
                  <a:latin typeface="Myriad Pro Light"/>
                  <a:cs typeface="Myriad Pro Light"/>
                </a:rPr>
              </a:br>
              <a:r>
                <a:rPr lang="en-US" sz="2800" dirty="0" smtClean="0">
                  <a:latin typeface="Myriad Pro Light"/>
                  <a:cs typeface="Myriad Pro Light"/>
                </a:rPr>
                <a:t>(no alert)</a:t>
              </a:r>
            </a:p>
          </p:txBody>
        </p:sp>
      </p:grpSp>
      <p:grpSp>
        <p:nvGrpSpPr>
          <p:cNvPr id="7" name="Group 6"/>
          <p:cNvGrpSpPr/>
          <p:nvPr/>
        </p:nvGrpSpPr>
        <p:grpSpPr>
          <a:xfrm>
            <a:off x="778155" y="3276600"/>
            <a:ext cx="1546808" cy="1077218"/>
            <a:chOff x="778155" y="3387804"/>
            <a:chExt cx="1546808" cy="1077218"/>
          </a:xfrm>
        </p:grpSpPr>
        <p:sp>
          <p:nvSpPr>
            <p:cNvPr id="11" name="TextBox 10"/>
            <p:cNvSpPr txBox="1"/>
            <p:nvPr/>
          </p:nvSpPr>
          <p:spPr>
            <a:xfrm>
              <a:off x="778155" y="3387804"/>
              <a:ext cx="654948" cy="1077218"/>
            </a:xfrm>
            <a:prstGeom prst="rect">
              <a:avLst/>
            </a:prstGeom>
            <a:noFill/>
          </p:spPr>
          <p:txBody>
            <a:bodyPr wrap="none" rtlCol="0">
              <a:spAutoFit/>
            </a:bodyPr>
            <a:lstStyle/>
            <a:p>
              <a:r>
                <a:rPr lang="en-US" sz="6400" dirty="0">
                  <a:solidFill>
                    <a:schemeClr val="bg1">
                      <a:lumMod val="65000"/>
                    </a:schemeClr>
                  </a:solidFill>
                  <a:latin typeface="Myriad Pro Black"/>
                  <a:cs typeface="Myriad Pro Black"/>
                </a:rPr>
                <a:t>2</a:t>
              </a:r>
              <a:endParaRPr lang="en-US" sz="6400" dirty="0" smtClean="0">
                <a:solidFill>
                  <a:schemeClr val="bg1">
                    <a:lumMod val="65000"/>
                  </a:schemeClr>
                </a:solidFill>
                <a:latin typeface="Myriad Pro Black"/>
                <a:cs typeface="Myriad Pro Black"/>
              </a:endParaRPr>
            </a:p>
          </p:txBody>
        </p:sp>
        <p:sp>
          <p:nvSpPr>
            <p:cNvPr id="12" name="TextBox 11"/>
            <p:cNvSpPr txBox="1"/>
            <p:nvPr/>
          </p:nvSpPr>
          <p:spPr>
            <a:xfrm>
              <a:off x="1447800" y="3581400"/>
              <a:ext cx="877163" cy="523220"/>
            </a:xfrm>
            <a:prstGeom prst="rect">
              <a:avLst/>
            </a:prstGeom>
            <a:noFill/>
          </p:spPr>
          <p:txBody>
            <a:bodyPr wrap="none" rtlCol="0">
              <a:spAutoFit/>
            </a:bodyPr>
            <a:lstStyle/>
            <a:p>
              <a:r>
                <a:rPr lang="en-US" sz="2800" dirty="0" smtClean="0">
                  <a:latin typeface="Myriad Pro Light"/>
                  <a:cs typeface="Myriad Pro Light"/>
                </a:rPr>
                <a:t>Alert</a:t>
              </a:r>
            </a:p>
          </p:txBody>
        </p:sp>
      </p:grpSp>
      <p:grpSp>
        <p:nvGrpSpPr>
          <p:cNvPr id="8" name="Group 7"/>
          <p:cNvGrpSpPr/>
          <p:nvPr/>
        </p:nvGrpSpPr>
        <p:grpSpPr>
          <a:xfrm>
            <a:off x="762000" y="4104382"/>
            <a:ext cx="1728649" cy="1077218"/>
            <a:chOff x="762000" y="4419600"/>
            <a:chExt cx="1728649" cy="1077218"/>
          </a:xfrm>
        </p:grpSpPr>
        <p:sp>
          <p:nvSpPr>
            <p:cNvPr id="14" name="TextBox 13"/>
            <p:cNvSpPr txBox="1"/>
            <p:nvPr/>
          </p:nvSpPr>
          <p:spPr>
            <a:xfrm>
              <a:off x="762000" y="4419600"/>
              <a:ext cx="654948" cy="1077218"/>
            </a:xfrm>
            <a:prstGeom prst="rect">
              <a:avLst/>
            </a:prstGeom>
            <a:noFill/>
          </p:spPr>
          <p:txBody>
            <a:bodyPr wrap="none" rtlCol="0">
              <a:spAutoFit/>
            </a:bodyPr>
            <a:lstStyle/>
            <a:p>
              <a:r>
                <a:rPr lang="en-US" sz="6400" dirty="0" smtClean="0">
                  <a:solidFill>
                    <a:schemeClr val="bg1">
                      <a:lumMod val="65000"/>
                    </a:schemeClr>
                  </a:solidFill>
                  <a:latin typeface="Myriad Pro Black"/>
                  <a:cs typeface="Myriad Pro Black"/>
                </a:rPr>
                <a:t>3</a:t>
              </a:r>
            </a:p>
          </p:txBody>
        </p:sp>
        <p:sp>
          <p:nvSpPr>
            <p:cNvPr id="15" name="TextBox 14"/>
            <p:cNvSpPr txBox="1"/>
            <p:nvPr/>
          </p:nvSpPr>
          <p:spPr>
            <a:xfrm>
              <a:off x="1447800" y="4572000"/>
              <a:ext cx="1042849" cy="523220"/>
            </a:xfrm>
            <a:prstGeom prst="rect">
              <a:avLst/>
            </a:prstGeom>
            <a:noFill/>
          </p:spPr>
          <p:txBody>
            <a:bodyPr wrap="none" rtlCol="0">
              <a:spAutoFit/>
            </a:bodyPr>
            <a:lstStyle/>
            <a:p>
              <a:r>
                <a:rPr lang="en-US" sz="2800" dirty="0" smtClean="0">
                  <a:latin typeface="Myriad Pro Light"/>
                  <a:cs typeface="Myriad Pro Light"/>
                </a:rPr>
                <a:t>Game</a:t>
              </a:r>
            </a:p>
          </p:txBody>
        </p:sp>
      </p:grpSp>
      <p:grpSp>
        <p:nvGrpSpPr>
          <p:cNvPr id="9" name="Group 8"/>
          <p:cNvGrpSpPr/>
          <p:nvPr/>
        </p:nvGrpSpPr>
        <p:grpSpPr>
          <a:xfrm>
            <a:off x="762000" y="4953000"/>
            <a:ext cx="1948761" cy="1077218"/>
            <a:chOff x="762000" y="5410200"/>
            <a:chExt cx="1948761" cy="1077218"/>
          </a:xfrm>
        </p:grpSpPr>
        <p:sp>
          <p:nvSpPr>
            <p:cNvPr id="17" name="TextBox 16"/>
            <p:cNvSpPr txBox="1"/>
            <p:nvPr/>
          </p:nvSpPr>
          <p:spPr>
            <a:xfrm>
              <a:off x="762000" y="5410200"/>
              <a:ext cx="654948" cy="1077218"/>
            </a:xfrm>
            <a:prstGeom prst="rect">
              <a:avLst/>
            </a:prstGeom>
            <a:noFill/>
          </p:spPr>
          <p:txBody>
            <a:bodyPr wrap="none" rtlCol="0">
              <a:spAutoFit/>
            </a:bodyPr>
            <a:lstStyle/>
            <a:p>
              <a:r>
                <a:rPr lang="en-US" sz="6400" dirty="0">
                  <a:solidFill>
                    <a:schemeClr val="bg1">
                      <a:lumMod val="65000"/>
                    </a:schemeClr>
                  </a:solidFill>
                  <a:latin typeface="Myriad Pro Black"/>
                  <a:cs typeface="Myriad Pro Black"/>
                </a:rPr>
                <a:t>4</a:t>
              </a:r>
              <a:endParaRPr lang="en-US" sz="6400" dirty="0" smtClean="0">
                <a:solidFill>
                  <a:schemeClr val="bg1">
                    <a:lumMod val="65000"/>
                  </a:schemeClr>
                </a:solidFill>
                <a:latin typeface="Myriad Pro Black"/>
                <a:cs typeface="Myriad Pro Black"/>
              </a:endParaRPr>
            </a:p>
          </p:txBody>
        </p:sp>
        <p:sp>
          <p:nvSpPr>
            <p:cNvPr id="18" name="TextBox 17"/>
            <p:cNvSpPr txBox="1"/>
            <p:nvPr/>
          </p:nvSpPr>
          <p:spPr>
            <a:xfrm>
              <a:off x="1447800" y="5562600"/>
              <a:ext cx="1262961" cy="523220"/>
            </a:xfrm>
            <a:prstGeom prst="rect">
              <a:avLst/>
            </a:prstGeom>
            <a:noFill/>
          </p:spPr>
          <p:txBody>
            <a:bodyPr wrap="none" rtlCol="0">
              <a:spAutoFit/>
            </a:bodyPr>
            <a:lstStyle/>
            <a:p>
              <a:r>
                <a:rPr lang="en-US" sz="2800" dirty="0" smtClean="0">
                  <a:latin typeface="Myriad Pro Light"/>
                  <a:cs typeface="Myriad Pro Light"/>
                </a:rPr>
                <a:t>Reward</a:t>
              </a:r>
            </a:p>
          </p:txBody>
        </p:sp>
      </p:grpSp>
      <p:sp>
        <p:nvSpPr>
          <p:cNvPr id="19" name="TextBox 18"/>
          <p:cNvSpPr txBox="1"/>
          <p:nvPr/>
        </p:nvSpPr>
        <p:spPr>
          <a:xfrm>
            <a:off x="4876800" y="2438400"/>
            <a:ext cx="2603378" cy="1815882"/>
          </a:xfrm>
          <a:prstGeom prst="rect">
            <a:avLst/>
          </a:prstGeom>
          <a:noFill/>
        </p:spPr>
        <p:txBody>
          <a:bodyPr wrap="none" rtlCol="0">
            <a:spAutoFit/>
          </a:bodyPr>
          <a:lstStyle/>
          <a:p>
            <a:r>
              <a:rPr lang="en-US" sz="2800" dirty="0" smtClean="0">
                <a:solidFill>
                  <a:srgbClr val="7F7F7F"/>
                </a:solidFill>
                <a:latin typeface="Myriad Pro Light"/>
                <a:cs typeface="Myriad Pro Light"/>
              </a:rPr>
              <a:t>3¢ bonus</a:t>
            </a:r>
            <a:br>
              <a:rPr lang="en-US" sz="2800" dirty="0" smtClean="0">
                <a:solidFill>
                  <a:srgbClr val="7F7F7F"/>
                </a:solidFill>
                <a:latin typeface="Myriad Pro Light"/>
                <a:cs typeface="Myriad Pro Light"/>
              </a:rPr>
            </a:br>
            <a:r>
              <a:rPr lang="en-US" sz="2800" dirty="0" smtClean="0">
                <a:solidFill>
                  <a:srgbClr val="7F7F7F"/>
                </a:solidFill>
                <a:latin typeface="Myriad Pro Light"/>
                <a:cs typeface="Myriad Pro Light"/>
              </a:rPr>
              <a:t>for dismissing</a:t>
            </a:r>
            <a:br>
              <a:rPr lang="en-US" sz="2800" dirty="0" smtClean="0">
                <a:solidFill>
                  <a:srgbClr val="7F7F7F"/>
                </a:solidFill>
                <a:latin typeface="Myriad Pro Light"/>
                <a:cs typeface="Myriad Pro Light"/>
              </a:rPr>
            </a:br>
            <a:r>
              <a:rPr lang="en-US" sz="2800" dirty="0" smtClean="0">
                <a:solidFill>
                  <a:srgbClr val="7F7F7F"/>
                </a:solidFill>
                <a:latin typeface="Myriad Pro Light"/>
                <a:cs typeface="Myriad Pro Light"/>
              </a:rPr>
              <a:t>the alert</a:t>
            </a:r>
            <a:br>
              <a:rPr lang="en-US" sz="2800" dirty="0" smtClean="0">
                <a:solidFill>
                  <a:srgbClr val="7F7F7F"/>
                </a:solidFill>
                <a:latin typeface="Myriad Pro Light"/>
                <a:cs typeface="Myriad Pro Light"/>
              </a:rPr>
            </a:br>
            <a:r>
              <a:rPr lang="en-US" sz="2800" dirty="0" smtClean="0">
                <a:solidFill>
                  <a:srgbClr val="7F7F7F"/>
                </a:solidFill>
                <a:latin typeface="Myriad Pro Light"/>
                <a:cs typeface="Myriad Pro Light"/>
              </a:rPr>
              <a:t>within 2 seconds</a:t>
            </a:r>
          </a:p>
        </p:txBody>
      </p:sp>
      <p:pic>
        <p:nvPicPr>
          <p:cNvPr id="21" name="Picture 20" descr="Screen shot 2011-05-23 at 10.31.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4267200"/>
            <a:ext cx="1676400" cy="752669"/>
          </a:xfrm>
          <a:prstGeom prst="rect">
            <a:avLst/>
          </a:prstGeom>
        </p:spPr>
      </p:pic>
      <p:sp>
        <p:nvSpPr>
          <p:cNvPr id="22" name="Content Placeholder 2"/>
          <p:cNvSpPr txBox="1">
            <a:spLocks/>
          </p:cNvSpPr>
          <p:nvPr/>
        </p:nvSpPr>
        <p:spPr>
          <a:xfrm>
            <a:off x="457200" y="5943600"/>
            <a:ext cx="8229600" cy="60960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Between subjects, N=1913 tasks</a:t>
            </a:r>
          </a:p>
        </p:txBody>
      </p:sp>
    </p:spTree>
    <p:extLst>
      <p:ext uri="{BB962C8B-B14F-4D97-AF65-F5344CB8AC3E}">
        <p14:creationId xmlns:p14="http://schemas.microsoft.com/office/powerpoint/2010/main" val="139598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Retainer Time Results</a:t>
            </a:r>
            <a:endParaRPr lang="en-US" dirty="0">
              <a:latin typeface="Myriad Pro Semibold"/>
              <a:cs typeface="Myriad Pro Semibold"/>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 y="1524000"/>
            <a:ext cx="7361656" cy="3645004"/>
          </a:xfrm>
          <a:prstGeom prst="rect">
            <a:avLst/>
          </a:prstGeom>
        </p:spPr>
      </p:pic>
    </p:spTree>
    <p:extLst>
      <p:ext uri="{BB962C8B-B14F-4D97-AF65-F5344CB8AC3E}">
        <p14:creationId xmlns:p14="http://schemas.microsoft.com/office/powerpoint/2010/main" val="189246666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yriad Pro Semibold"/>
                <a:cs typeface="Myriad Pro Semibold"/>
              </a:rPr>
              <a:t>Results: Quality</a:t>
            </a:r>
            <a:endParaRPr lang="en-US" dirty="0"/>
          </a:p>
        </p:txBody>
      </p:sp>
      <p:sp>
        <p:nvSpPr>
          <p:cNvPr id="3" name="Content Placeholder 2"/>
          <p:cNvSpPr>
            <a:spLocks noGrp="1"/>
          </p:cNvSpPr>
          <p:nvPr>
            <p:ph idx="1"/>
          </p:nvPr>
        </p:nvSpPr>
        <p:spPr>
          <a:xfrm>
            <a:off x="457200" y="1600200"/>
            <a:ext cx="8229600" cy="4724400"/>
          </a:xfrm>
        </p:spPr>
        <p:txBody>
          <a:bodyPr>
            <a:normAutofit/>
          </a:bodyPr>
          <a:lstStyle/>
          <a:p>
            <a:r>
              <a:rPr lang="en-US" dirty="0" smtClean="0"/>
              <a:t>Rapid Refinement had lower variance </a:t>
            </a:r>
            <a:br>
              <a:rPr lang="en-US" dirty="0" smtClean="0"/>
            </a:br>
            <a:r>
              <a:rPr lang="en-US" dirty="0" smtClean="0"/>
              <a:t>than Generate-One.</a:t>
            </a:r>
            <a:br>
              <a:rPr lang="en-US" dirty="0" smtClean="0"/>
            </a:br>
            <a:r>
              <a:rPr lang="en-US" sz="2400" dirty="0" smtClean="0">
                <a:solidFill>
                  <a:schemeClr val="tx1">
                    <a:lumMod val="50000"/>
                    <a:lumOff val="50000"/>
                  </a:schemeClr>
                </a:solidFill>
              </a:rPr>
              <a:t>(</a:t>
            </a:r>
            <a:r>
              <a:rPr lang="en-US" sz="2400" dirty="0" err="1" smtClean="0">
                <a:solidFill>
                  <a:schemeClr val="tx1">
                    <a:lumMod val="50000"/>
                    <a:lumOff val="50000"/>
                  </a:schemeClr>
                </a:solidFill>
              </a:rPr>
              <a:t>σ</a:t>
            </a:r>
            <a:r>
              <a:rPr lang="en-US" sz="2400" dirty="0" smtClean="0">
                <a:solidFill>
                  <a:schemeClr val="tx1">
                    <a:lumMod val="50000"/>
                    <a:lumOff val="50000"/>
                  </a:schemeClr>
                </a:solidFill>
              </a:rPr>
              <a:t>=2.2 vs. </a:t>
            </a:r>
            <a:r>
              <a:rPr lang="en-US" sz="2400" dirty="0" err="1" smtClean="0">
                <a:solidFill>
                  <a:schemeClr val="tx1">
                    <a:lumMod val="50000"/>
                    <a:lumOff val="50000"/>
                  </a:schemeClr>
                </a:solidFill>
              </a:rPr>
              <a:t>σ</a:t>
            </a:r>
            <a:r>
              <a:rPr lang="en-US" sz="2400" dirty="0" smtClean="0">
                <a:solidFill>
                  <a:schemeClr val="tx1">
                    <a:lumMod val="50000"/>
                    <a:lumOff val="50000"/>
                  </a:schemeClr>
                </a:solidFill>
              </a:rPr>
              <a:t>=2.6 on a 9-point Likert scale)</a:t>
            </a:r>
          </a:p>
          <a:p>
            <a:r>
              <a:rPr lang="en-US" dirty="0" smtClean="0"/>
              <a:t>Generate-and-Vote matches the professional photographer.</a:t>
            </a:r>
            <a:r>
              <a:rPr lang="en-US" dirty="0" smtClean="0">
                <a:solidFill>
                  <a:schemeClr val="tx1">
                    <a:lumMod val="50000"/>
                    <a:lumOff val="50000"/>
                  </a:schemeClr>
                </a:solidFill>
              </a:rPr>
              <a:t/>
            </a:r>
            <a:br>
              <a:rPr lang="en-US" dirty="0" smtClean="0">
                <a:solidFill>
                  <a:schemeClr val="tx1">
                    <a:lumMod val="50000"/>
                    <a:lumOff val="50000"/>
                  </a:schemeClr>
                </a:solidFill>
              </a:rPr>
            </a:br>
            <a:r>
              <a:rPr lang="en-US" sz="2400" dirty="0" smtClean="0">
                <a:solidFill>
                  <a:schemeClr val="tx1">
                    <a:lumMod val="50000"/>
                    <a:lumOff val="50000"/>
                  </a:schemeClr>
                </a:solidFill>
              </a:rPr>
              <a:t>(μ=6.6 </a:t>
            </a:r>
            <a:r>
              <a:rPr lang="en-US" sz="2400" dirty="0">
                <a:solidFill>
                  <a:schemeClr val="tx1">
                    <a:lumMod val="50000"/>
                    <a:lumOff val="50000"/>
                  </a:schemeClr>
                </a:solidFill>
              </a:rPr>
              <a:t>vs. μ</a:t>
            </a:r>
            <a:r>
              <a:rPr lang="en-US" sz="2400" dirty="0" smtClean="0">
                <a:solidFill>
                  <a:schemeClr val="tx1">
                    <a:lumMod val="50000"/>
                    <a:lumOff val="50000"/>
                  </a:schemeClr>
                </a:solidFill>
              </a:rPr>
              <a:t>=6.4)</a:t>
            </a:r>
          </a:p>
          <a:p>
            <a:pPr>
              <a:spcAft>
                <a:spcPts val="0"/>
              </a:spcAft>
            </a:pPr>
            <a:r>
              <a:rPr lang="en-US" dirty="0" smtClean="0"/>
              <a:t>Cost: </a:t>
            </a:r>
          </a:p>
          <a:p>
            <a:pPr marL="457200" indent="-457200">
              <a:spcAft>
                <a:spcPts val="0"/>
              </a:spcAft>
              <a:buFontTx/>
              <a:buChar char="-"/>
            </a:pPr>
            <a:r>
              <a:rPr lang="en-US" dirty="0" smtClean="0"/>
              <a:t>Rapid Refinement and Generate-One: 22¢</a:t>
            </a:r>
          </a:p>
          <a:p>
            <a:pPr marL="457200" indent="-457200">
              <a:spcAft>
                <a:spcPts val="0"/>
              </a:spcAft>
              <a:buFontTx/>
              <a:buChar char="-"/>
            </a:pPr>
            <a:r>
              <a:rPr lang="en-US" dirty="0" smtClean="0"/>
              <a:t>Generate-and-Vote: 53</a:t>
            </a:r>
            <a:r>
              <a:rPr lang="en-US" dirty="0"/>
              <a:t>¢</a:t>
            </a:r>
          </a:p>
        </p:txBody>
      </p:sp>
    </p:spTree>
    <p:extLst>
      <p:ext uri="{BB962C8B-B14F-4D97-AF65-F5344CB8AC3E}">
        <p14:creationId xmlns:p14="http://schemas.microsoft.com/office/powerpoint/2010/main" val="3022897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Results: Delay</a:t>
            </a:r>
            <a:endParaRPr lang="en-US" dirty="0">
              <a:latin typeface="Myriad Pro Semibold"/>
              <a:cs typeface="Myriad Pro Semibold"/>
            </a:endParaRPr>
          </a:p>
        </p:txBody>
      </p:sp>
      <p:pic>
        <p:nvPicPr>
          <p:cNvPr id="7" name="Picture 6" descr="timeline.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8039770" cy="1100881"/>
          </a:xfrm>
          <a:prstGeom prst="rect">
            <a:avLst/>
          </a:prstGeom>
        </p:spPr>
      </p:pic>
    </p:spTree>
    <p:extLst>
      <p:ext uri="{BB962C8B-B14F-4D97-AF65-F5344CB8AC3E}">
        <p14:creationId xmlns:p14="http://schemas.microsoft.com/office/powerpoint/2010/main" val="137571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5857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fullslide-white.png"/>
          <p:cNvPicPr>
            <a:picLocks noChangeAspect="1"/>
          </p:cNvPicPr>
          <p:nvPr/>
        </p:nvPicPr>
        <p:blipFill rotWithShape="1">
          <a:blip r:embed="rId2" cstate="print">
            <a:extLst>
              <a:ext uri="{28A0092B-C50C-407E-A947-70E740481C1C}">
                <a14:useLocalDpi xmlns:a14="http://schemas.microsoft.com/office/drawing/2010/main" val="0"/>
              </a:ext>
            </a:extLst>
          </a:blip>
          <a:srcRect l="1344" t="2042" r="1747" b="4180"/>
          <a:stretch/>
        </p:blipFill>
        <p:spPr>
          <a:xfrm>
            <a:off x="2743200" y="1859740"/>
            <a:ext cx="2362200" cy="1477603"/>
          </a:xfrm>
          <a:prstGeom prst="rect">
            <a:avLst/>
          </a:prstGeom>
          <a:solidFill>
            <a:srgbClr val="2F426C"/>
          </a:solidFill>
          <a:ln w="25400">
            <a:solidFill>
              <a:schemeClr val="tx1">
                <a:lumMod val="50000"/>
                <a:lumOff val="50000"/>
              </a:schemeClr>
            </a:solidFill>
          </a:ln>
        </p:spPr>
      </p:pic>
      <p:sp>
        <p:nvSpPr>
          <p:cNvPr id="5" name="TextBox 4"/>
          <p:cNvSpPr txBox="1"/>
          <p:nvPr/>
        </p:nvSpPr>
        <p:spPr>
          <a:xfrm rot="16200000">
            <a:off x="-1256994" y="2728812"/>
            <a:ext cx="3704411" cy="1400383"/>
          </a:xfrm>
          <a:prstGeom prst="rect">
            <a:avLst/>
          </a:prstGeom>
          <a:noFill/>
        </p:spPr>
        <p:txBody>
          <a:bodyPr wrap="none" rtlCol="0">
            <a:spAutoFit/>
          </a:bodyPr>
          <a:lstStyle/>
          <a:p>
            <a:pPr algn="ctr"/>
            <a:r>
              <a:rPr lang="en-US" sz="8500" dirty="0" smtClean="0">
                <a:solidFill>
                  <a:schemeClr val="bg1">
                    <a:lumMod val="65000"/>
                  </a:schemeClr>
                </a:solidFill>
                <a:latin typeface="Myriad Pro Semibold"/>
                <a:cs typeface="Myriad Pro Semibold"/>
              </a:rPr>
              <a:t>Outline</a:t>
            </a:r>
          </a:p>
        </p:txBody>
      </p:sp>
      <p:sp>
        <p:nvSpPr>
          <p:cNvPr id="6" name="TextBox 5"/>
          <p:cNvSpPr txBox="1"/>
          <p:nvPr/>
        </p:nvSpPr>
        <p:spPr>
          <a:xfrm>
            <a:off x="1724666" y="260360"/>
            <a:ext cx="713734" cy="1200329"/>
          </a:xfrm>
          <a:prstGeom prst="rect">
            <a:avLst/>
          </a:prstGeom>
          <a:noFill/>
        </p:spPr>
        <p:txBody>
          <a:bodyPr wrap="none" rtlCol="0">
            <a:spAutoFit/>
          </a:bodyPr>
          <a:lstStyle/>
          <a:p>
            <a:r>
              <a:rPr lang="en-US" sz="7200" dirty="0" smtClean="0">
                <a:solidFill>
                  <a:schemeClr val="bg1">
                    <a:lumMod val="65000"/>
                  </a:schemeClr>
                </a:solidFill>
                <a:latin typeface="Myriad Pro Black"/>
                <a:cs typeface="Myriad Pro Black"/>
              </a:rPr>
              <a:t>1</a:t>
            </a:r>
          </a:p>
        </p:txBody>
      </p:sp>
      <p:sp>
        <p:nvSpPr>
          <p:cNvPr id="7" name="TextBox 6"/>
          <p:cNvSpPr txBox="1"/>
          <p:nvPr/>
        </p:nvSpPr>
        <p:spPr>
          <a:xfrm>
            <a:off x="2639380" y="228600"/>
            <a:ext cx="3877163" cy="1446550"/>
          </a:xfrm>
          <a:prstGeom prst="rect">
            <a:avLst/>
          </a:prstGeom>
          <a:noFill/>
        </p:spPr>
        <p:txBody>
          <a:bodyPr wrap="none" rtlCol="0">
            <a:spAutoFit/>
          </a:bodyPr>
          <a:lstStyle/>
          <a:p>
            <a:r>
              <a:rPr lang="en-US" sz="8800" dirty="0" smtClean="0">
                <a:latin typeface="Myriad Pro Semibold"/>
                <a:cs typeface="Myriad Pro Semibold"/>
              </a:rPr>
              <a:t>Soylent</a:t>
            </a:r>
          </a:p>
        </p:txBody>
      </p:sp>
      <p:sp>
        <p:nvSpPr>
          <p:cNvPr id="11" name="TextBox 10"/>
          <p:cNvSpPr txBox="1"/>
          <p:nvPr/>
        </p:nvSpPr>
        <p:spPr>
          <a:xfrm>
            <a:off x="1724666" y="3376612"/>
            <a:ext cx="713734" cy="1200329"/>
          </a:xfrm>
          <a:prstGeom prst="rect">
            <a:avLst/>
          </a:prstGeom>
          <a:noFill/>
        </p:spPr>
        <p:txBody>
          <a:bodyPr wrap="none" rtlCol="0">
            <a:spAutoFit/>
          </a:bodyPr>
          <a:lstStyle/>
          <a:p>
            <a:r>
              <a:rPr lang="en-US" sz="7200" dirty="0">
                <a:solidFill>
                  <a:schemeClr val="bg1">
                    <a:lumMod val="65000"/>
                  </a:schemeClr>
                </a:solidFill>
                <a:latin typeface="Myriad Pro Black"/>
                <a:cs typeface="Myriad Pro Black"/>
              </a:rPr>
              <a:t>2</a:t>
            </a:r>
            <a:endParaRPr lang="en-US" sz="7200" dirty="0" smtClean="0">
              <a:solidFill>
                <a:schemeClr val="bg1">
                  <a:lumMod val="65000"/>
                </a:schemeClr>
              </a:solidFill>
              <a:latin typeface="Myriad Pro Black"/>
              <a:cs typeface="Myriad Pro Black"/>
            </a:endParaRPr>
          </a:p>
        </p:txBody>
      </p:sp>
      <p:sp>
        <p:nvSpPr>
          <p:cNvPr id="12" name="TextBox 11"/>
          <p:cNvSpPr txBox="1"/>
          <p:nvPr/>
        </p:nvSpPr>
        <p:spPr>
          <a:xfrm>
            <a:off x="5260223" y="1752600"/>
            <a:ext cx="3426577" cy="1077218"/>
          </a:xfrm>
          <a:prstGeom prst="rect">
            <a:avLst/>
          </a:prstGeom>
          <a:noFill/>
        </p:spPr>
        <p:txBody>
          <a:bodyPr wrap="none" rtlCol="0">
            <a:spAutoFit/>
          </a:bodyPr>
          <a:lstStyle/>
          <a:p>
            <a:r>
              <a:rPr lang="en-US" sz="3200" dirty="0" smtClean="0">
                <a:latin typeface="Myriad Pro Light"/>
                <a:cs typeface="Myriad Pro Light"/>
              </a:rPr>
              <a:t>A Word Processor </a:t>
            </a:r>
            <a:br>
              <a:rPr lang="en-US" sz="3200" dirty="0" smtClean="0">
                <a:latin typeface="Myriad Pro Light"/>
                <a:cs typeface="Myriad Pro Light"/>
              </a:rPr>
            </a:br>
            <a:r>
              <a:rPr lang="en-US" sz="3200" dirty="0" smtClean="0">
                <a:latin typeface="Myriad Pro Light"/>
                <a:cs typeface="Myriad Pro Light"/>
              </a:rPr>
              <a:t>with a Crowd Inside</a:t>
            </a:r>
          </a:p>
        </p:txBody>
      </p:sp>
      <p:sp>
        <p:nvSpPr>
          <p:cNvPr id="13" name="TextBox 12"/>
          <p:cNvSpPr txBox="1"/>
          <p:nvPr/>
        </p:nvSpPr>
        <p:spPr>
          <a:xfrm>
            <a:off x="5334000" y="4637782"/>
            <a:ext cx="2685862" cy="1077218"/>
          </a:xfrm>
          <a:prstGeom prst="rect">
            <a:avLst/>
          </a:prstGeom>
          <a:noFill/>
        </p:spPr>
        <p:txBody>
          <a:bodyPr wrap="none" rtlCol="0">
            <a:spAutoFit/>
          </a:bodyPr>
          <a:lstStyle/>
          <a:p>
            <a:r>
              <a:rPr lang="en-US" sz="3200" dirty="0" smtClean="0">
                <a:latin typeface="Myriad Pro Light"/>
                <a:cs typeface="Myriad Pro Light"/>
              </a:rPr>
              <a:t>Realtime </a:t>
            </a:r>
            <a:br>
              <a:rPr lang="en-US" sz="3200" dirty="0" smtClean="0">
                <a:latin typeface="Myriad Pro Light"/>
                <a:cs typeface="Myriad Pro Light"/>
              </a:rPr>
            </a:br>
            <a:r>
              <a:rPr lang="en-US" sz="3200" dirty="0" smtClean="0">
                <a:latin typeface="Myriad Pro Light"/>
                <a:cs typeface="Myriad Pro Light"/>
              </a:rPr>
              <a:t>Crowdsourcing</a:t>
            </a:r>
          </a:p>
        </p:txBody>
      </p:sp>
      <p:sp>
        <p:nvSpPr>
          <p:cNvPr id="9" name="TextBox 8"/>
          <p:cNvSpPr txBox="1"/>
          <p:nvPr/>
        </p:nvSpPr>
        <p:spPr>
          <a:xfrm>
            <a:off x="2639380" y="3352800"/>
            <a:ext cx="5542850" cy="1446550"/>
          </a:xfrm>
          <a:prstGeom prst="rect">
            <a:avLst/>
          </a:prstGeom>
          <a:noFill/>
        </p:spPr>
        <p:txBody>
          <a:bodyPr wrap="none" rtlCol="0">
            <a:spAutoFit/>
          </a:bodyPr>
          <a:lstStyle/>
          <a:p>
            <a:r>
              <a:rPr lang="en-US" sz="8800" dirty="0" smtClean="0">
                <a:latin typeface="Myriad Pro Semibold"/>
                <a:cs typeface="Myriad Pro Semibold"/>
              </a:rPr>
              <a:t>Adrenaline</a:t>
            </a:r>
          </a:p>
        </p:txBody>
      </p:sp>
      <p:pic>
        <p:nvPicPr>
          <p:cNvPr id="3" name="Picture 2" descr="logo-white.png"/>
          <p:cNvPicPr>
            <a:picLocks noChangeAspect="1"/>
          </p:cNvPicPr>
          <p:nvPr/>
        </p:nvPicPr>
        <p:blipFill rotWithShape="1">
          <a:blip r:embed="rId3">
            <a:extLst>
              <a:ext uri="{28A0092B-C50C-407E-A947-70E740481C1C}">
                <a14:useLocalDpi xmlns:a14="http://schemas.microsoft.com/office/drawing/2010/main" val="0"/>
              </a:ext>
            </a:extLst>
          </a:blip>
          <a:srcRect t="5850" b="3185"/>
          <a:stretch/>
        </p:blipFill>
        <p:spPr>
          <a:xfrm>
            <a:off x="2743200" y="4744263"/>
            <a:ext cx="2362200" cy="1504137"/>
          </a:xfrm>
          <a:prstGeom prst="rect">
            <a:avLst/>
          </a:prstGeom>
          <a:solidFill>
            <a:srgbClr val="2F426C"/>
          </a:solidFill>
          <a:ln w="25400">
            <a:solidFill>
              <a:schemeClr val="tx1">
                <a:lumMod val="50000"/>
                <a:lumOff val="50000"/>
              </a:schemeClr>
            </a:solidFill>
          </a:ln>
        </p:spPr>
      </p:pic>
    </p:spTree>
    <p:extLst>
      <p:ext uri="{BB962C8B-B14F-4D97-AF65-F5344CB8AC3E}">
        <p14:creationId xmlns:p14="http://schemas.microsoft.com/office/powerpoint/2010/main" val="2414994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533400" y="3116091"/>
            <a:ext cx="7845552" cy="2751309"/>
            <a:chOff x="699810" y="2708037"/>
            <a:chExt cx="7827131" cy="2744848"/>
          </a:xfrm>
        </p:grpSpPr>
        <p:pic>
          <p:nvPicPr>
            <p:cNvPr id="5" name="Picture 4" descr="Screen shot 2011-02-26 at 4.12.42 PM.png"/>
            <p:cNvPicPr>
              <a:picLocks noChangeAspect="1"/>
            </p:cNvPicPr>
            <p:nvPr/>
          </p:nvPicPr>
          <p:blipFill rotWithShape="1">
            <a:blip r:embed="rId3">
              <a:extLst>
                <a:ext uri="{28A0092B-C50C-407E-A947-70E740481C1C}">
                  <a14:useLocalDpi xmlns:a14="http://schemas.microsoft.com/office/drawing/2010/main" val="0"/>
                </a:ext>
              </a:extLst>
            </a:blip>
            <a:srcRect l="139" t="3472" r="95" b="47284"/>
            <a:stretch/>
          </p:blipFill>
          <p:spPr>
            <a:xfrm>
              <a:off x="699810" y="2708037"/>
              <a:ext cx="7827131" cy="2744848"/>
            </a:xfrm>
            <a:prstGeom prst="rect">
              <a:avLst/>
            </a:prstGeom>
            <a:ln>
              <a:solidFill>
                <a:schemeClr val="bg1">
                  <a:lumMod val="65000"/>
                </a:schemeClr>
              </a:solidFill>
            </a:ln>
          </p:spPr>
        </p:pic>
        <p:sp>
          <p:nvSpPr>
            <p:cNvPr id="6" name="Rectangle 5"/>
            <p:cNvSpPr/>
            <p:nvPr/>
          </p:nvSpPr>
          <p:spPr>
            <a:xfrm>
              <a:off x="1066800" y="3889023"/>
              <a:ext cx="5592014" cy="1560445"/>
            </a:xfrm>
            <a:prstGeom prst="rect">
              <a:avLst/>
            </a:prstGeom>
            <a:solidFill>
              <a:srgbClr val="FFFFFF">
                <a:alpha val="7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9" name="Title 1"/>
          <p:cNvSpPr>
            <a:spLocks noGrp="1"/>
          </p:cNvSpPr>
          <p:nvPr>
            <p:ph type="title"/>
          </p:nvPr>
        </p:nvSpPr>
        <p:spPr>
          <a:xfrm>
            <a:off x="457200" y="274638"/>
            <a:ext cx="8229600" cy="1143000"/>
          </a:xfrm>
        </p:spPr>
        <p:txBody>
          <a:bodyPr/>
          <a:lstStyle/>
          <a:p>
            <a:r>
              <a:rPr lang="en-US" dirty="0" smtClean="0"/>
              <a:t>Soylent</a:t>
            </a:r>
            <a:endParaRPr lang="en-US" dirty="0"/>
          </a:p>
        </p:txBody>
      </p:sp>
      <p:sp>
        <p:nvSpPr>
          <p:cNvPr id="11" name="Rectangle 10"/>
          <p:cNvSpPr/>
          <p:nvPr/>
        </p:nvSpPr>
        <p:spPr>
          <a:xfrm>
            <a:off x="457200" y="1600200"/>
            <a:ext cx="8077200" cy="1292662"/>
          </a:xfrm>
          <a:prstGeom prst="rect">
            <a:avLst/>
          </a:prstGeom>
        </p:spPr>
        <p:txBody>
          <a:bodyPr wrap="square">
            <a:spAutoFit/>
          </a:bodyPr>
          <a:lstStyle/>
          <a:p>
            <a:r>
              <a:rPr lang="en-US" sz="3900" dirty="0" smtClean="0">
                <a:solidFill>
                  <a:srgbClr val="000000"/>
                </a:solidFill>
                <a:latin typeface="Myriad Pro Light"/>
                <a:cs typeface="Myriad Pro Light"/>
              </a:rPr>
              <a:t>Word processor that recruits crowds </a:t>
            </a:r>
            <a:br>
              <a:rPr lang="en-US" sz="3900" dirty="0" smtClean="0">
                <a:solidFill>
                  <a:srgbClr val="000000"/>
                </a:solidFill>
                <a:latin typeface="Myriad Pro Light"/>
                <a:cs typeface="Myriad Pro Light"/>
              </a:rPr>
            </a:br>
            <a:r>
              <a:rPr lang="en-US" sz="3900" dirty="0" smtClean="0">
                <a:solidFill>
                  <a:srgbClr val="000000"/>
                </a:solidFill>
                <a:latin typeface="Myriad Pro Light"/>
                <a:cs typeface="Myriad Pro Light"/>
              </a:rPr>
              <a:t>to aid complex writing tasks</a:t>
            </a:r>
          </a:p>
        </p:txBody>
      </p:sp>
      <p:sp>
        <p:nvSpPr>
          <p:cNvPr id="8" name="TextBox 7"/>
          <p:cNvSpPr txBox="1"/>
          <p:nvPr/>
        </p:nvSpPr>
        <p:spPr>
          <a:xfrm>
            <a:off x="457200" y="6019800"/>
            <a:ext cx="8100876" cy="407804"/>
          </a:xfrm>
          <a:prstGeom prst="rect">
            <a:avLst/>
          </a:prstGeom>
          <a:noFill/>
        </p:spPr>
        <p:txBody>
          <a:bodyPr wrap="none" rtlCol="0">
            <a:spAutoFit/>
          </a:bodyPr>
          <a:lstStyle/>
          <a:p>
            <a:r>
              <a:rPr lang="en-US" sz="2050" dirty="0" smtClean="0">
                <a:solidFill>
                  <a:schemeClr val="bg1">
                    <a:lumMod val="50000"/>
                  </a:schemeClr>
                </a:solidFill>
                <a:latin typeface="Myriad Pro Light"/>
                <a:cs typeface="Myriad Pro Light"/>
              </a:rPr>
              <a:t>M. Bernstein et al. Soylent: A Word Processor with a Crowd Inside. UIST 2010.</a:t>
            </a:r>
          </a:p>
        </p:txBody>
      </p:sp>
    </p:spTree>
    <p:extLst>
      <p:ext uri="{BB962C8B-B14F-4D97-AF65-F5344CB8AC3E}">
        <p14:creationId xmlns:p14="http://schemas.microsoft.com/office/powerpoint/2010/main" val="3109660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lstStyle/>
          <a:p>
            <a:r>
              <a:rPr lang="en-US" dirty="0" smtClean="0"/>
              <a:t>Soylent</a:t>
            </a:r>
            <a:endParaRPr lang="en-US" dirty="0"/>
          </a:p>
        </p:txBody>
      </p:sp>
      <p:sp>
        <p:nvSpPr>
          <p:cNvPr id="11" name="Rectangle 10"/>
          <p:cNvSpPr/>
          <p:nvPr/>
        </p:nvSpPr>
        <p:spPr>
          <a:xfrm>
            <a:off x="457200" y="1600200"/>
            <a:ext cx="8077200" cy="1292662"/>
          </a:xfrm>
          <a:prstGeom prst="rect">
            <a:avLst/>
          </a:prstGeom>
        </p:spPr>
        <p:txBody>
          <a:bodyPr wrap="square">
            <a:spAutoFit/>
          </a:bodyPr>
          <a:lstStyle/>
          <a:p>
            <a:r>
              <a:rPr lang="en-US" sz="3900" dirty="0" smtClean="0">
                <a:solidFill>
                  <a:srgbClr val="000000"/>
                </a:solidFill>
                <a:latin typeface="Myriad Pro Light"/>
                <a:cs typeface="Myriad Pro Light"/>
              </a:rPr>
              <a:t>Word processor that recruits crowds </a:t>
            </a:r>
            <a:br>
              <a:rPr lang="en-US" sz="3900" dirty="0" smtClean="0">
                <a:solidFill>
                  <a:srgbClr val="000000"/>
                </a:solidFill>
                <a:latin typeface="Myriad Pro Light"/>
                <a:cs typeface="Myriad Pro Light"/>
              </a:rPr>
            </a:br>
            <a:r>
              <a:rPr lang="en-US" sz="3900" dirty="0" smtClean="0">
                <a:solidFill>
                  <a:srgbClr val="000000"/>
                </a:solidFill>
                <a:latin typeface="Myriad Pro Light"/>
                <a:cs typeface="Myriad Pro Light"/>
              </a:rPr>
              <a:t>to aid complex writing tasks</a:t>
            </a:r>
          </a:p>
        </p:txBody>
      </p:sp>
      <p:sp>
        <p:nvSpPr>
          <p:cNvPr id="10" name="Rectangle 9"/>
          <p:cNvSpPr/>
          <p:nvPr/>
        </p:nvSpPr>
        <p:spPr>
          <a:xfrm>
            <a:off x="457200" y="3124200"/>
            <a:ext cx="7848599" cy="2743200"/>
          </a:xfrm>
          <a:prstGeom prst="rect">
            <a:avLst/>
          </a:prstGeom>
          <a:noFill/>
          <a:ln w="19050" cap="flat" cmpd="sng" algn="ctr">
            <a:solidFill>
              <a:schemeClr val="bg1">
                <a:lumMod val="65000"/>
              </a:schemeClr>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 y="3124200"/>
            <a:ext cx="8077200" cy="1292662"/>
          </a:xfrm>
          <a:prstGeom prst="rect">
            <a:avLst/>
          </a:prstGeom>
        </p:spPr>
        <p:txBody>
          <a:bodyPr wrap="square">
            <a:spAutoFit/>
          </a:bodyPr>
          <a:lstStyle/>
          <a:p>
            <a:r>
              <a:rPr lang="en-US" sz="3900" dirty="0" smtClean="0">
                <a:solidFill>
                  <a:srgbClr val="000000"/>
                </a:solidFill>
                <a:latin typeface="Myriad Pro Light"/>
                <a:cs typeface="Myriad Pro Light"/>
              </a:rPr>
              <a:t>Embeds crowds as first-order </a:t>
            </a:r>
            <a:br>
              <a:rPr lang="en-US" sz="3900" dirty="0" smtClean="0">
                <a:solidFill>
                  <a:srgbClr val="000000"/>
                </a:solidFill>
                <a:latin typeface="Myriad Pro Light"/>
                <a:cs typeface="Myriad Pro Light"/>
              </a:rPr>
            </a:br>
            <a:r>
              <a:rPr lang="en-US" sz="3900" dirty="0" smtClean="0">
                <a:solidFill>
                  <a:srgbClr val="000000"/>
                </a:solidFill>
                <a:latin typeface="Myriad Pro Light"/>
                <a:cs typeface="Myriad Pro Light"/>
              </a:rPr>
              <a:t>building blocks in a software system</a:t>
            </a:r>
          </a:p>
        </p:txBody>
      </p:sp>
      <p:sp>
        <p:nvSpPr>
          <p:cNvPr id="15" name="Rectangle 14"/>
          <p:cNvSpPr/>
          <p:nvPr/>
        </p:nvSpPr>
        <p:spPr>
          <a:xfrm>
            <a:off x="457200" y="4572000"/>
            <a:ext cx="8077200" cy="1292662"/>
          </a:xfrm>
          <a:prstGeom prst="rect">
            <a:avLst/>
          </a:prstGeom>
        </p:spPr>
        <p:txBody>
          <a:bodyPr wrap="square">
            <a:spAutoFit/>
          </a:bodyPr>
          <a:lstStyle/>
          <a:p>
            <a:r>
              <a:rPr lang="en-US" sz="3900" dirty="0" smtClean="0">
                <a:solidFill>
                  <a:srgbClr val="000000"/>
                </a:solidFill>
                <a:latin typeface="Myriad Pro Light"/>
                <a:cs typeface="Myriad Pro Light"/>
              </a:rPr>
              <a:t>Decomposes open-ended tasks </a:t>
            </a:r>
            <a:br>
              <a:rPr lang="en-US" sz="3900" dirty="0" smtClean="0">
                <a:solidFill>
                  <a:srgbClr val="000000"/>
                </a:solidFill>
                <a:latin typeface="Myriad Pro Light"/>
                <a:cs typeface="Myriad Pro Light"/>
              </a:rPr>
            </a:br>
            <a:r>
              <a:rPr lang="en-US" sz="3900" dirty="0" smtClean="0">
                <a:solidFill>
                  <a:srgbClr val="000000"/>
                </a:solidFill>
                <a:latin typeface="Myriad Pro Light"/>
                <a:cs typeface="Myriad Pro Light"/>
              </a:rPr>
              <a:t>via a new design pattern</a:t>
            </a:r>
          </a:p>
        </p:txBody>
      </p:sp>
      <p:sp>
        <p:nvSpPr>
          <p:cNvPr id="12" name="TextBox 11"/>
          <p:cNvSpPr txBox="1"/>
          <p:nvPr/>
        </p:nvSpPr>
        <p:spPr>
          <a:xfrm>
            <a:off x="457200" y="6019800"/>
            <a:ext cx="8100876" cy="407804"/>
          </a:xfrm>
          <a:prstGeom prst="rect">
            <a:avLst/>
          </a:prstGeom>
          <a:noFill/>
        </p:spPr>
        <p:txBody>
          <a:bodyPr wrap="none" rtlCol="0">
            <a:spAutoFit/>
          </a:bodyPr>
          <a:lstStyle/>
          <a:p>
            <a:r>
              <a:rPr lang="en-US" sz="2050" dirty="0" smtClean="0">
                <a:solidFill>
                  <a:schemeClr val="bg1">
                    <a:lumMod val="50000"/>
                  </a:schemeClr>
                </a:solidFill>
                <a:latin typeface="Myriad Pro Light"/>
                <a:cs typeface="Myriad Pro Light"/>
              </a:rPr>
              <a:t>M. Bernstein et al. Soylent: A Word Processor with a Crowd Inside. UIST 2010.</a:t>
            </a:r>
          </a:p>
        </p:txBody>
      </p:sp>
    </p:spTree>
    <p:extLst>
      <p:ext uri="{BB962C8B-B14F-4D97-AF65-F5344CB8AC3E}">
        <p14:creationId xmlns:p14="http://schemas.microsoft.com/office/powerpoint/2010/main" val="24249219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F426C"/>
        </a:solidFill>
        <a:effectLst/>
      </p:bgPr>
    </p:bg>
    <p:spTree>
      <p:nvGrpSpPr>
        <p:cNvPr id="1" name=""/>
        <p:cNvGrpSpPr/>
        <p:nvPr/>
      </p:nvGrpSpPr>
      <p:grpSpPr>
        <a:xfrm>
          <a:off x="0" y="0"/>
          <a:ext cx="0" cy="0"/>
          <a:chOff x="0" y="0"/>
          <a:chExt cx="0" cy="0"/>
        </a:xfrm>
      </p:grpSpPr>
      <p:sp>
        <p:nvSpPr>
          <p:cNvPr id="4" name="TextBox 3"/>
          <p:cNvSpPr txBox="1"/>
          <p:nvPr/>
        </p:nvSpPr>
        <p:spPr>
          <a:xfrm>
            <a:off x="55590" y="5426095"/>
            <a:ext cx="3144810" cy="1508105"/>
          </a:xfrm>
          <a:prstGeom prst="rect">
            <a:avLst/>
          </a:prstGeom>
          <a:noFill/>
        </p:spPr>
        <p:txBody>
          <a:bodyPr wrap="none" rtlCol="0">
            <a:spAutoFit/>
          </a:bodyPr>
          <a:lstStyle/>
          <a:p>
            <a:r>
              <a:rPr lang="en-US" sz="9200" dirty="0" smtClean="0">
                <a:solidFill>
                  <a:schemeClr val="bg1">
                    <a:lumMod val="65000"/>
                  </a:schemeClr>
                </a:solidFill>
                <a:latin typeface="Myriad Pro Semibold"/>
                <a:cs typeface="Myriad Pro Semibold"/>
              </a:rPr>
              <a:t>demo</a:t>
            </a:r>
          </a:p>
        </p:txBody>
      </p:sp>
    </p:spTree>
    <p:extLst>
      <p:ext uri="{BB962C8B-B14F-4D97-AF65-F5344CB8AC3E}">
        <p14:creationId xmlns:p14="http://schemas.microsoft.com/office/powerpoint/2010/main" val="40952931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2" y="2362200"/>
            <a:ext cx="7845552" cy="1372548"/>
          </a:xfrm>
          <a:prstGeom prst="rect">
            <a:avLst/>
          </a:prstGeom>
          <a:ln>
            <a:solidFill>
              <a:srgbClr val="7F7F7F"/>
            </a:solidFill>
          </a:ln>
        </p:spPr>
      </p:pic>
      <p:pic>
        <p:nvPicPr>
          <p:cNvPr id="12" name="Picture 11" descr="shortn-icon-01.png"/>
          <p:cNvPicPr>
            <a:picLocks noChangeAspect="1"/>
          </p:cNvPicPr>
          <p:nvPr/>
        </p:nvPicPr>
        <p:blipFill>
          <a:blip r:embed="rId4"/>
          <a:stretch>
            <a:fillRect/>
          </a:stretch>
        </p:blipFill>
        <p:spPr>
          <a:xfrm>
            <a:off x="652936" y="5181600"/>
            <a:ext cx="7838128" cy="1371600"/>
          </a:xfrm>
          <a:prstGeom prst="rect">
            <a:avLst/>
          </a:prstGeom>
          <a:ln>
            <a:solidFill>
              <a:schemeClr val="bg1">
                <a:lumMod val="50000"/>
              </a:schemeClr>
            </a:solidFill>
          </a:ln>
        </p:spPr>
      </p:pic>
      <p:pic>
        <p:nvPicPr>
          <p:cNvPr id="13" name="Picture 12" descr="shortn-icon-01.png"/>
          <p:cNvPicPr>
            <a:picLocks noChangeAspect="1"/>
          </p:cNvPicPr>
          <p:nvPr/>
        </p:nvPicPr>
        <p:blipFill>
          <a:blip r:embed="rId5"/>
          <a:stretch>
            <a:fillRect/>
          </a:stretch>
        </p:blipFill>
        <p:spPr>
          <a:xfrm>
            <a:off x="651932" y="3771900"/>
            <a:ext cx="7840137" cy="1371600"/>
          </a:xfrm>
          <a:prstGeom prst="rect">
            <a:avLst/>
          </a:prstGeom>
          <a:ln>
            <a:solidFill>
              <a:schemeClr val="bg1">
                <a:lumMod val="50000"/>
              </a:schemeClr>
            </a:solidFill>
          </a:ln>
        </p:spPr>
      </p:pic>
      <p:pic>
        <p:nvPicPr>
          <p:cNvPr id="8" name="Picture 7" descr="shortn-icon-01.png"/>
          <p:cNvPicPr>
            <a:picLocks noChangeAspect="1"/>
          </p:cNvPicPr>
          <p:nvPr/>
        </p:nvPicPr>
        <p:blipFill>
          <a:blip r:embed="rId6"/>
          <a:stretch>
            <a:fillRect/>
          </a:stretch>
        </p:blipFill>
        <p:spPr>
          <a:xfrm>
            <a:off x="651932" y="3771900"/>
            <a:ext cx="7838251" cy="1371600"/>
          </a:xfrm>
          <a:prstGeom prst="rect">
            <a:avLst/>
          </a:prstGeom>
          <a:ln>
            <a:solidFill>
              <a:schemeClr val="bg1">
                <a:lumMod val="50000"/>
              </a:schemeClr>
            </a:solidFill>
          </a:ln>
        </p:spPr>
      </p:pic>
      <p:pic>
        <p:nvPicPr>
          <p:cNvPr id="9" name="Picture 8" descr="shortn-icon-01.png"/>
          <p:cNvPicPr>
            <a:picLocks noChangeAspect="1"/>
          </p:cNvPicPr>
          <p:nvPr/>
        </p:nvPicPr>
        <p:blipFill>
          <a:blip r:embed="rId7"/>
          <a:stretch>
            <a:fillRect/>
          </a:stretch>
        </p:blipFill>
        <p:spPr>
          <a:xfrm>
            <a:off x="651932" y="3771900"/>
            <a:ext cx="7838251" cy="1371599"/>
          </a:xfrm>
          <a:prstGeom prst="rect">
            <a:avLst/>
          </a:prstGeom>
          <a:ln>
            <a:solidFill>
              <a:schemeClr val="bg1">
                <a:lumMod val="50000"/>
              </a:schemeClr>
            </a:solidFill>
          </a:ln>
        </p:spPr>
      </p:pic>
      <p:pic>
        <p:nvPicPr>
          <p:cNvPr id="10" name="Picture 9" descr="shortn-icon-01.png"/>
          <p:cNvPicPr>
            <a:picLocks noChangeAspect="1"/>
          </p:cNvPicPr>
          <p:nvPr/>
        </p:nvPicPr>
        <p:blipFill>
          <a:blip r:embed="rId8"/>
          <a:stretch>
            <a:fillRect/>
          </a:stretch>
        </p:blipFill>
        <p:spPr>
          <a:xfrm>
            <a:off x="652936" y="5181600"/>
            <a:ext cx="7838128" cy="1371599"/>
          </a:xfrm>
          <a:prstGeom prst="rect">
            <a:avLst/>
          </a:prstGeom>
          <a:ln>
            <a:solidFill>
              <a:schemeClr val="bg1">
                <a:lumMod val="50000"/>
              </a:schemeClr>
            </a:solidFill>
          </a:ln>
        </p:spPr>
      </p:pic>
      <p:pic>
        <p:nvPicPr>
          <p:cNvPr id="15" name="Picture 14" descr="shortn-icon-01.png"/>
          <p:cNvPicPr>
            <a:picLocks noChangeAspect="1"/>
          </p:cNvPicPr>
          <p:nvPr/>
        </p:nvPicPr>
        <p:blipFill>
          <a:blip r:embed="rId9"/>
          <a:stretch>
            <a:fillRect/>
          </a:stretch>
        </p:blipFill>
        <p:spPr>
          <a:xfrm>
            <a:off x="652936" y="5181600"/>
            <a:ext cx="7838128" cy="1371599"/>
          </a:xfrm>
          <a:prstGeom prst="rect">
            <a:avLst/>
          </a:prstGeom>
          <a:ln>
            <a:solidFill>
              <a:schemeClr val="bg1">
                <a:lumMod val="50000"/>
              </a:schemeClr>
            </a:solidFill>
          </a:ln>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932" y="2362200"/>
            <a:ext cx="7845552" cy="1372548"/>
          </a:xfrm>
          <a:prstGeom prst="rect">
            <a:avLst/>
          </a:prstGeom>
          <a:ln>
            <a:solidFill>
              <a:srgbClr val="7F7F7F"/>
            </a:solidFill>
          </a:ln>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932" y="2362201"/>
            <a:ext cx="7845552" cy="1372547"/>
          </a:xfrm>
          <a:prstGeom prst="rect">
            <a:avLst/>
          </a:prstGeom>
          <a:ln>
            <a:solidFill>
              <a:srgbClr val="7F7F7F"/>
            </a:solidFill>
          </a:ln>
        </p:spPr>
      </p:pic>
      <p:sp>
        <p:nvSpPr>
          <p:cNvPr id="22" name="Rectangle 21"/>
          <p:cNvSpPr/>
          <p:nvPr/>
        </p:nvSpPr>
        <p:spPr>
          <a:xfrm>
            <a:off x="533400" y="609600"/>
            <a:ext cx="8077200" cy="1292662"/>
          </a:xfrm>
          <a:prstGeom prst="rect">
            <a:avLst/>
          </a:prstGeom>
        </p:spPr>
        <p:txBody>
          <a:bodyPr wrap="square">
            <a:spAutoFit/>
          </a:bodyPr>
          <a:lstStyle/>
          <a:p>
            <a:r>
              <a:rPr lang="en-US" sz="3900" dirty="0" smtClean="0">
                <a:solidFill>
                  <a:srgbClr val="000000"/>
                </a:solidFill>
                <a:latin typeface="Myriad Pro Semibold"/>
                <a:cs typeface="Myriad Pro Semibold"/>
              </a:rPr>
              <a:t>Soylent </a:t>
            </a:r>
            <a:r>
              <a:rPr lang="en-US" sz="3900" dirty="0" smtClean="0">
                <a:solidFill>
                  <a:srgbClr val="000000"/>
                </a:solidFill>
                <a:latin typeface="Myriad Pro Light"/>
                <a:cs typeface="Myriad Pro Light"/>
              </a:rPr>
              <a:t>seeks out crowd contributions </a:t>
            </a:r>
            <a:br>
              <a:rPr lang="en-US" sz="3900" dirty="0" smtClean="0">
                <a:solidFill>
                  <a:srgbClr val="000000"/>
                </a:solidFill>
                <a:latin typeface="Myriad Pro Light"/>
                <a:cs typeface="Myriad Pro Light"/>
              </a:rPr>
            </a:br>
            <a:r>
              <a:rPr lang="en-US" sz="3900" dirty="0" smtClean="0">
                <a:solidFill>
                  <a:srgbClr val="000000"/>
                </a:solidFill>
                <a:latin typeface="Myriad Pro Light"/>
                <a:cs typeface="Myriad Pro Light"/>
              </a:rPr>
              <a:t>to enable new interactive systems.</a:t>
            </a:r>
          </a:p>
        </p:txBody>
      </p:sp>
    </p:spTree>
    <p:extLst>
      <p:ext uri="{BB962C8B-B14F-4D97-AF65-F5344CB8AC3E}">
        <p14:creationId xmlns:p14="http://schemas.microsoft.com/office/powerpoint/2010/main" val="73942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3500"/>
                            </p:stCondLst>
                            <p:childTnLst>
                              <p:par>
                                <p:cTn id="17" presetID="10" presetClass="exit" presetSubtype="0" fill="hold" nodeType="afterEffect">
                                  <p:stCondLst>
                                    <p:cond delay="100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0"/>
                            </p:stCondLst>
                            <p:childTnLst>
                              <p:par>
                                <p:cTn id="21" presetID="10" presetClass="exit" presetSubtype="0" fill="hold" nodeType="afterEffect">
                                  <p:stCondLst>
                                    <p:cond delay="100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10" presetClass="exit" presetSubtype="0" fill="hold" nodeType="afterEffect">
                                  <p:stCondLst>
                                    <p:cond delay="200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nodeType="withEffect">
                                  <p:stCondLst>
                                    <p:cond delay="20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3000"/>
                            </p:stCondLst>
                            <p:childTnLst>
                              <p:par>
                                <p:cTn id="37" presetID="10" presetClass="exit" presetSubtype="0" fill="hold" nodeType="afterEffect">
                                  <p:stCondLst>
                                    <p:cond delay="200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ntr" presetSubtype="0" fill="hold"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nodeType="afterEffect">
                                  <p:stCondLst>
                                    <p:cond delay="200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ntr" presetSubtype="0" fill="hold" nodeType="withEffect">
                                  <p:stCondLst>
                                    <p:cond delay="20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par>
                          <p:cTn id="55" fill="hold">
                            <p:stCondLst>
                              <p:cond delay="3000"/>
                            </p:stCondLst>
                            <p:childTnLst>
                              <p:par>
                                <p:cTn id="56" presetID="10" presetClass="exit" presetSubtype="0" fill="hold" nodeType="afterEffect">
                                  <p:stCondLst>
                                    <p:cond delay="200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ntr" presetSubtype="0" fill="hold" nodeType="withEffect">
                                  <p:stCondLst>
                                    <p:cond delay="20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yriad Pro Semibold"/>
                <a:cs typeface="Myriad Pro Semibold"/>
              </a:rPr>
              <a:t>Challenges in Programming Crowds</a:t>
            </a:r>
            <a:endParaRPr lang="en-US" dirty="0">
              <a:latin typeface="Myriad Pro Semibold"/>
              <a:cs typeface="Myriad Pro Semibold"/>
            </a:endParaRPr>
          </a:p>
        </p:txBody>
      </p:sp>
      <p:sp>
        <p:nvSpPr>
          <p:cNvPr id="3" name="Content Placeholder 2"/>
          <p:cNvSpPr>
            <a:spLocks noGrp="1"/>
          </p:cNvSpPr>
          <p:nvPr>
            <p:ph idx="1"/>
          </p:nvPr>
        </p:nvSpPr>
        <p:spPr>
          <a:xfrm>
            <a:off x="457200" y="1371600"/>
            <a:ext cx="8229600" cy="2438400"/>
          </a:xfrm>
        </p:spPr>
        <p:txBody>
          <a:bodyPr/>
          <a:lstStyle/>
          <a:p>
            <a:r>
              <a:rPr lang="en-US" dirty="0" smtClean="0"/>
              <a:t>Soylent has interacted with ~10,000 workers</a:t>
            </a:r>
            <a:br>
              <a:rPr lang="en-US" dirty="0" smtClean="0"/>
            </a:br>
            <a:r>
              <a:rPr lang="en-US" dirty="0" smtClean="0"/>
              <a:t>on &gt; 2000 different tasks</a:t>
            </a:r>
          </a:p>
          <a:p>
            <a:r>
              <a:rPr lang="en-US" dirty="0" smtClean="0"/>
              <a:t>Key Problem: crowd workers often produce </a:t>
            </a:r>
            <a:br>
              <a:rPr lang="en-US" dirty="0" smtClean="0"/>
            </a:br>
            <a:r>
              <a:rPr lang="en-US" dirty="0" smtClean="0"/>
              <a:t>poor output on open-ended tasks</a:t>
            </a:r>
          </a:p>
        </p:txBody>
      </p:sp>
      <p:sp>
        <p:nvSpPr>
          <p:cNvPr id="5" name="Rectangle 4"/>
          <p:cNvSpPr/>
          <p:nvPr/>
        </p:nvSpPr>
        <p:spPr>
          <a:xfrm>
            <a:off x="1905000" y="3907810"/>
            <a:ext cx="5334000" cy="2508379"/>
          </a:xfrm>
          <a:prstGeom prst="rect">
            <a:avLst/>
          </a:prstGeom>
          <a:ln w="28575" cap="flat" cmpd="sng" algn="ctr">
            <a:solidFill>
              <a:srgbClr val="EDA035"/>
            </a:solidFill>
            <a:prstDash val="solid"/>
            <a:round/>
            <a:headEnd type="none" w="med" len="med"/>
            <a:tailEnd type="none" w="med" len="med"/>
          </a:ln>
        </p:spPr>
        <p:txBody>
          <a:bodyPr wrap="square">
            <a:spAutoFit/>
          </a:bodyPr>
          <a:lstStyle/>
          <a:p>
            <a:pPr algn="ctr"/>
            <a:r>
              <a:rPr lang="en-US" sz="4000" dirty="0" smtClean="0">
                <a:solidFill>
                  <a:srgbClr val="CB8F36"/>
                </a:solidFill>
                <a:latin typeface="Myriad Pro Semibold"/>
                <a:cs typeface="Myriad Pro Semibold"/>
              </a:rPr>
              <a:t>30% Rule</a:t>
            </a:r>
          </a:p>
          <a:p>
            <a:pPr algn="ctr"/>
            <a:r>
              <a:rPr lang="en-US" sz="3900" dirty="0" smtClean="0">
                <a:solidFill>
                  <a:prstClr val="black"/>
                </a:solidFill>
                <a:latin typeface="Myriad Pro"/>
              </a:rPr>
              <a:t>~30% of the results</a:t>
            </a:r>
            <a:br>
              <a:rPr lang="en-US" sz="3900" dirty="0" smtClean="0">
                <a:solidFill>
                  <a:prstClr val="black"/>
                </a:solidFill>
                <a:latin typeface="Myriad Pro"/>
              </a:rPr>
            </a:br>
            <a:r>
              <a:rPr lang="en-US" sz="3900" dirty="0" smtClean="0">
                <a:solidFill>
                  <a:prstClr val="black"/>
                </a:solidFill>
                <a:latin typeface="Myriad Pro"/>
              </a:rPr>
              <a:t>in open-ended tasks </a:t>
            </a:r>
            <a:br>
              <a:rPr lang="en-US" sz="3900" dirty="0" smtClean="0">
                <a:solidFill>
                  <a:prstClr val="black"/>
                </a:solidFill>
                <a:latin typeface="Myriad Pro"/>
              </a:rPr>
            </a:br>
            <a:r>
              <a:rPr lang="en-US" sz="3900" dirty="0" smtClean="0">
                <a:solidFill>
                  <a:prstClr val="black"/>
                </a:solidFill>
                <a:latin typeface="Myriad Pro"/>
              </a:rPr>
              <a:t>will be unsatisfactory</a:t>
            </a:r>
            <a:endParaRPr lang="en-US" sz="3900" dirty="0">
              <a:solidFill>
                <a:prstClr val="black"/>
              </a:solidFill>
              <a:latin typeface="Myriad Pro"/>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Two Personas — An Example</a:t>
            </a:r>
            <a:endParaRPr lang="en-US" dirty="0">
              <a:latin typeface="Myriad Pro Semibold"/>
              <a:cs typeface="Myriad Pro Semibold"/>
            </a:endParaRPr>
          </a:p>
        </p:txBody>
      </p:sp>
      <p:sp>
        <p:nvSpPr>
          <p:cNvPr id="3" name="Content Placeholder 2"/>
          <p:cNvSpPr>
            <a:spLocks noGrp="1"/>
          </p:cNvSpPr>
          <p:nvPr>
            <p:ph idx="1"/>
          </p:nvPr>
        </p:nvSpPr>
        <p:spPr>
          <a:xfrm>
            <a:off x="457200" y="1600200"/>
            <a:ext cx="8229600" cy="1447799"/>
          </a:xfrm>
        </p:spPr>
        <p:txBody>
          <a:bodyPr/>
          <a:lstStyle/>
          <a:p>
            <a:r>
              <a:rPr lang="en-US" dirty="0" smtClean="0">
                <a:latin typeface="Myriad Pro"/>
                <a:cs typeface="Myriad Pro"/>
              </a:rPr>
              <a:t>Proofread and correct the following paragraph:</a:t>
            </a:r>
            <a:endParaRPr lang="en-US" dirty="0">
              <a:latin typeface="Myriad Pro"/>
              <a:cs typeface="Myriad Pro"/>
            </a:endParaRPr>
          </a:p>
        </p:txBody>
      </p:sp>
      <p:sp>
        <p:nvSpPr>
          <p:cNvPr id="6" name="Rectangle 5"/>
          <p:cNvSpPr/>
          <p:nvPr/>
        </p:nvSpPr>
        <p:spPr>
          <a:xfrm>
            <a:off x="457200" y="2743200"/>
            <a:ext cx="8077200" cy="3416320"/>
          </a:xfrm>
          <a:prstGeom prst="rect">
            <a:avLst/>
          </a:prstGeom>
        </p:spPr>
        <p:txBody>
          <a:bodyPr wrap="square">
            <a:spAutoFit/>
          </a:bodyPr>
          <a:lstStyle/>
          <a:p>
            <a:r>
              <a:rPr lang="en-US" sz="2400" i="1" dirty="0" smtClean="0">
                <a:solidFill>
                  <a:prstClr val="black"/>
                </a:solidFill>
                <a:latin typeface="Myriad Pro Light"/>
                <a:cs typeface="Myriad Pro Light"/>
              </a:rPr>
              <a:t>The theme of loneliness features throughout many scenes in Of Mice and Men and is often the dominant theme of sections during this story. This theme occurs during many circumstances but is not present from start to finish. In my mind for a theme to be pervasive </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is must be present during every element of the story. There are many themes that are present most of the way through such as sacrifice, friendship and comradship. But in my opinion there is only one theme that is present from beginning to end, this theme is </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pursuit of dreams. </a:t>
            </a:r>
            <a:endParaRPr lang="en-US" sz="2400" i="1" dirty="0">
              <a:solidFill>
                <a:prstClr val="black"/>
              </a:solidFill>
              <a:latin typeface="Myriad Pro Light"/>
              <a:cs typeface="Myriad Pro Ligh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9124990" cy="6858000"/>
            <a:chOff x="0" y="0"/>
            <a:chExt cx="9124990" cy="6858000"/>
          </a:xfrm>
        </p:grpSpPr>
        <p:pic>
          <p:nvPicPr>
            <p:cNvPr id="5" name="Picture 4" descr="Captu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4990" cy="6858000"/>
            </a:xfrm>
            <a:prstGeom prst="rect">
              <a:avLst/>
            </a:prstGeom>
          </p:spPr>
        </p:pic>
        <p:sp>
          <p:nvSpPr>
            <p:cNvPr id="6" name="Rectangle 5"/>
            <p:cNvSpPr/>
            <p:nvPr/>
          </p:nvSpPr>
          <p:spPr>
            <a:xfrm>
              <a:off x="1981200" y="1600200"/>
              <a:ext cx="8382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1981200" y="1447800"/>
            <a:ext cx="5106600" cy="2123658"/>
          </a:xfrm>
          <a:prstGeom prst="rect">
            <a:avLst/>
          </a:prstGeom>
        </p:spPr>
        <p:txBody>
          <a:bodyPr wrap="square">
            <a:spAutoFit/>
          </a:bodyPr>
          <a:lstStyle/>
          <a:p>
            <a:r>
              <a:rPr lang="en-US" sz="4400" dirty="0" smtClean="0">
                <a:solidFill>
                  <a:srgbClr val="000000"/>
                </a:solidFill>
                <a:latin typeface="Myriad Pro Light"/>
                <a:cs typeface="Myriad Pro Light"/>
              </a:rPr>
              <a:t>Help with complex </a:t>
            </a:r>
          </a:p>
          <a:p>
            <a:r>
              <a:rPr lang="en-US" sz="4400" dirty="0" smtClean="0">
                <a:solidFill>
                  <a:srgbClr val="000000"/>
                </a:solidFill>
                <a:latin typeface="Myriad Pro Light"/>
                <a:cs typeface="Myriad Pro Light"/>
              </a:rPr>
              <a:t>cognition and manipulation tasks</a:t>
            </a:r>
          </a:p>
        </p:txBody>
      </p:sp>
      <p:sp>
        <p:nvSpPr>
          <p:cNvPr id="9" name="Rectangle 8"/>
          <p:cNvSpPr/>
          <p:nvPr/>
        </p:nvSpPr>
        <p:spPr>
          <a:xfrm>
            <a:off x="2362200" y="3505200"/>
            <a:ext cx="2209800" cy="1929760"/>
          </a:xfrm>
          <a:prstGeom prst="rect">
            <a:avLst/>
          </a:prstGeom>
        </p:spPr>
        <p:txBody>
          <a:bodyPr wrap="square">
            <a:spAutoFit/>
          </a:bodyPr>
          <a:lstStyle/>
          <a:p>
            <a:r>
              <a:rPr lang="en-US" sz="3600" dirty="0" smtClean="0">
                <a:solidFill>
                  <a:schemeClr val="bg1">
                    <a:lumMod val="65000"/>
                  </a:schemeClr>
                </a:solidFill>
                <a:latin typeface="Myriad Pro Light"/>
                <a:cs typeface="Myriad Pro Light"/>
              </a:rPr>
              <a:t>- layout</a:t>
            </a:r>
          </a:p>
          <a:p>
            <a:r>
              <a:rPr lang="en-US" sz="3600" dirty="0" smtClean="0">
                <a:solidFill>
                  <a:schemeClr val="bg1">
                    <a:lumMod val="65000"/>
                  </a:schemeClr>
                </a:solidFill>
                <a:latin typeface="Myriad Pro Light"/>
                <a:cs typeface="Myriad Pro Light"/>
              </a:rPr>
              <a:t>- spelling</a:t>
            </a:r>
          </a:p>
          <a:p>
            <a:r>
              <a:rPr lang="en-US" sz="3600" dirty="0" smtClean="0">
                <a:solidFill>
                  <a:schemeClr val="bg1">
                    <a:lumMod val="65000"/>
                  </a:schemeClr>
                </a:solidFill>
                <a:latin typeface="Myriad Pro Light"/>
                <a:cs typeface="Myriad Pro Light"/>
              </a:rPr>
              <a:t>- grammar</a:t>
            </a:r>
          </a:p>
        </p:txBody>
      </p:sp>
      <p:sp>
        <p:nvSpPr>
          <p:cNvPr id="11" name="Rectangle 10"/>
          <p:cNvSpPr/>
          <p:nvPr/>
        </p:nvSpPr>
        <p:spPr>
          <a:xfrm>
            <a:off x="1905000" y="5181600"/>
            <a:ext cx="5106600" cy="1446550"/>
          </a:xfrm>
          <a:prstGeom prst="rect">
            <a:avLst/>
          </a:prstGeom>
        </p:spPr>
        <p:txBody>
          <a:bodyPr wrap="square">
            <a:spAutoFit/>
          </a:bodyPr>
          <a:lstStyle/>
          <a:p>
            <a:r>
              <a:rPr lang="en-US" sz="4400" dirty="0" smtClean="0">
                <a:solidFill>
                  <a:srgbClr val="000000"/>
                </a:solidFill>
                <a:latin typeface="Myriad Pro Light"/>
                <a:cs typeface="Myriad Pro Light"/>
              </a:rPr>
              <a:t>Less support for the core activity: editing</a:t>
            </a:r>
          </a:p>
        </p:txBody>
      </p:sp>
    </p:spTree>
    <p:extLst>
      <p:ext uri="{BB962C8B-B14F-4D97-AF65-F5344CB8AC3E}">
        <p14:creationId xmlns:p14="http://schemas.microsoft.com/office/powerpoint/2010/main" val="164727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57200" y="2743200"/>
            <a:ext cx="8001000" cy="3416320"/>
          </a:xfrm>
          <a:prstGeom prst="rect">
            <a:avLst/>
          </a:prstGeom>
        </p:spPr>
        <p:txBody>
          <a:bodyPr wrap="square">
            <a:spAutoFit/>
          </a:bodyPr>
          <a:lstStyle/>
          <a:p>
            <a:r>
              <a:rPr lang="en-US" sz="2400" i="1" dirty="0" smtClean="0">
                <a:solidFill>
                  <a:prstClr val="black"/>
                </a:solidFill>
                <a:latin typeface="Myriad Pro Light"/>
                <a:cs typeface="Myriad Pro Light"/>
              </a:rPr>
              <a:t>The theme of loneliness features throughout many scenes in Of Mice and Men and is often the dominant theme of sections during this story. This theme occurs during many circumstances but is not present from start to finish. In my mind for a theme to be pervasive </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is must be present during every element of the story. There are many themes that are present most of the way through such as sacrifice, friendship and comradship. But in my opinion there is only one theme that is present from beginning to end, this theme is</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pursuit of dreams. </a:t>
            </a:r>
            <a:endParaRPr lang="en-US" sz="2400" i="1" dirty="0">
              <a:solidFill>
                <a:prstClr val="black"/>
              </a:solidFill>
              <a:latin typeface="Myriad Pro Light"/>
              <a:cs typeface="Myriad Pro Light"/>
            </a:endParaRPr>
          </a:p>
        </p:txBody>
      </p:sp>
      <p:sp>
        <p:nvSpPr>
          <p:cNvPr id="2" name="Title 1"/>
          <p:cNvSpPr>
            <a:spLocks noGrp="1"/>
          </p:cNvSpPr>
          <p:nvPr>
            <p:ph type="title"/>
          </p:nvPr>
        </p:nvSpPr>
        <p:spPr/>
        <p:txBody>
          <a:bodyPr/>
          <a:lstStyle/>
          <a:p>
            <a:r>
              <a:rPr lang="en-US" dirty="0" smtClean="0">
                <a:latin typeface="Myriad Pro Semibold"/>
                <a:cs typeface="Myriad Pro Semibold"/>
              </a:rPr>
              <a:t>Two Personas — An Example</a:t>
            </a:r>
            <a:endParaRPr lang="en-US" dirty="0">
              <a:latin typeface="Myriad Pro Semibold"/>
              <a:cs typeface="Myriad Pro Semibold"/>
            </a:endParaRPr>
          </a:p>
        </p:txBody>
      </p:sp>
      <p:sp>
        <p:nvSpPr>
          <p:cNvPr id="3" name="Content Placeholder 2"/>
          <p:cNvSpPr>
            <a:spLocks noGrp="1"/>
          </p:cNvSpPr>
          <p:nvPr>
            <p:ph idx="1"/>
          </p:nvPr>
        </p:nvSpPr>
        <p:spPr>
          <a:xfrm>
            <a:off x="457200" y="1600200"/>
            <a:ext cx="8229600" cy="1447799"/>
          </a:xfrm>
        </p:spPr>
        <p:txBody>
          <a:bodyPr/>
          <a:lstStyle/>
          <a:p>
            <a:r>
              <a:rPr lang="en-US" dirty="0" smtClean="0">
                <a:latin typeface="Myriad Pro"/>
                <a:cs typeface="Myriad Pro"/>
              </a:rPr>
              <a:t>Proofread and correct the following paragraph:</a:t>
            </a:r>
            <a:endParaRPr lang="en-US" dirty="0">
              <a:latin typeface="Myriad Pro"/>
              <a:cs typeface="Myriad Pro"/>
            </a:endParaRPr>
          </a:p>
        </p:txBody>
      </p:sp>
      <p:cxnSp>
        <p:nvCxnSpPr>
          <p:cNvPr id="5" name="Straight Connector 4"/>
          <p:cNvCxnSpPr/>
          <p:nvPr/>
        </p:nvCxnSpPr>
        <p:spPr>
          <a:xfrm>
            <a:off x="2286000" y="5334000"/>
            <a:ext cx="1354667"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715000" y="5715000"/>
            <a:ext cx="1397000"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35819" y="6059714"/>
            <a:ext cx="2040467"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486400" y="3505200"/>
            <a:ext cx="1981200"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19200" y="3886597"/>
            <a:ext cx="5334000" cy="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57600" y="4266406"/>
            <a:ext cx="1676400" cy="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33400" y="4596190"/>
            <a:ext cx="2057400"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33800" y="5334000"/>
            <a:ext cx="414867"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Persona One: The Lazy Worker</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685800"/>
          </a:xfrm>
        </p:spPr>
        <p:txBody>
          <a:bodyPr/>
          <a:lstStyle/>
          <a:p>
            <a:r>
              <a:rPr lang="en-US" dirty="0" smtClean="0">
                <a:latin typeface="Myriad Pro"/>
                <a:cs typeface="Myriad Pro"/>
              </a:rPr>
              <a:t>Does as little work as necessary to be paid</a:t>
            </a:r>
            <a:endParaRPr lang="en-US" dirty="0">
              <a:latin typeface="Myriad Pro"/>
              <a:cs typeface="Myriad Pro"/>
            </a:endParaRPr>
          </a:p>
        </p:txBody>
      </p:sp>
      <p:sp>
        <p:nvSpPr>
          <p:cNvPr id="5" name="Rectangle 4"/>
          <p:cNvSpPr/>
          <p:nvPr/>
        </p:nvSpPr>
        <p:spPr>
          <a:xfrm>
            <a:off x="457200" y="2743200"/>
            <a:ext cx="8001000" cy="3416320"/>
          </a:xfrm>
          <a:prstGeom prst="rect">
            <a:avLst/>
          </a:prstGeom>
        </p:spPr>
        <p:txBody>
          <a:bodyPr wrap="square">
            <a:spAutoFit/>
          </a:bodyPr>
          <a:lstStyle/>
          <a:p>
            <a:r>
              <a:rPr lang="en-US" sz="2400" i="1" dirty="0" smtClean="0">
                <a:solidFill>
                  <a:prstClr val="black"/>
                </a:solidFill>
                <a:latin typeface="Myriad Pro Light"/>
                <a:cs typeface="Myriad Pro Light"/>
              </a:rPr>
              <a:t>The theme of loneliness features throughout many scenes in Of Mice and Men and is often the dominant theme of sections during this story. This theme occurs during many circumstances but is not present from start to finish. In my mind for a theme to be pervasive </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is must be present during every element of the story. There are many themes that are present most of the way through such as sacrifice, friendship and comradship. But in my opinion there is only one theme that is present from beginning to end, this theme is</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pursuit of dreams. </a:t>
            </a:r>
            <a:endParaRPr lang="en-US" sz="2400" i="1" dirty="0">
              <a:solidFill>
                <a:prstClr val="black"/>
              </a:solidFill>
              <a:latin typeface="Myriad Pro Light"/>
              <a:cs typeface="Myriad Pro Ligh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65324" y="5005010"/>
            <a:ext cx="152400" cy="381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2" name="Title 1"/>
          <p:cNvSpPr>
            <a:spLocks noGrp="1"/>
          </p:cNvSpPr>
          <p:nvPr>
            <p:ph type="title"/>
          </p:nvPr>
        </p:nvSpPr>
        <p:spPr/>
        <p:txBody>
          <a:bodyPr/>
          <a:lstStyle/>
          <a:p>
            <a:r>
              <a:rPr lang="en-US" dirty="0" smtClean="0">
                <a:latin typeface="Myriad Pro Semibold"/>
                <a:cs typeface="Myriad Pro Semibold"/>
              </a:rPr>
              <a:t>Persona One: The Lazy Worker</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685800"/>
          </a:xfrm>
        </p:spPr>
        <p:txBody>
          <a:bodyPr/>
          <a:lstStyle/>
          <a:p>
            <a:r>
              <a:rPr lang="en-US" dirty="0" smtClean="0">
                <a:latin typeface="Myriad Pro"/>
                <a:cs typeface="Myriad Pro"/>
              </a:rPr>
              <a:t>Does as little work as necessary to be paid</a:t>
            </a:r>
            <a:endParaRPr lang="en-US" dirty="0">
              <a:latin typeface="Myriad Pro"/>
              <a:cs typeface="Myriad Pro"/>
            </a:endParaRPr>
          </a:p>
        </p:txBody>
      </p:sp>
      <p:cxnSp>
        <p:nvCxnSpPr>
          <p:cNvPr id="7" name="Straight Connector 6"/>
          <p:cNvCxnSpPr/>
          <p:nvPr/>
        </p:nvCxnSpPr>
        <p:spPr>
          <a:xfrm>
            <a:off x="2286000" y="5330298"/>
            <a:ext cx="1475619" cy="1588"/>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57200" y="2743200"/>
            <a:ext cx="8001000" cy="3416320"/>
          </a:xfrm>
          <a:prstGeom prst="rect">
            <a:avLst/>
          </a:prstGeom>
        </p:spPr>
        <p:txBody>
          <a:bodyPr wrap="square">
            <a:spAutoFit/>
          </a:bodyPr>
          <a:lstStyle/>
          <a:p>
            <a:r>
              <a:rPr lang="en-US" sz="2400" i="1" dirty="0" smtClean="0">
                <a:solidFill>
                  <a:prstClr val="black"/>
                </a:solidFill>
                <a:latin typeface="Myriad Pro Light"/>
                <a:cs typeface="Myriad Pro Light"/>
              </a:rPr>
              <a:t>The theme of loneliness features throughout many scenes in Of Mice and Men and is often the dominant theme of sections during this story. This theme occurs during many circumstances but is not present from start to finish. In my mind for a theme to be pervasive </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is must be present during every element of the story. There are many themes that are present most of the way through such as sacrifice, friendship and comradeship. But in my opinion there is only one theme that is present from beginning to end, this theme is</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pursuit of dreams. </a:t>
            </a:r>
            <a:endParaRPr lang="en-US" sz="2400" i="1" dirty="0">
              <a:solidFill>
                <a:prstClr val="black"/>
              </a:solidFill>
              <a:latin typeface="Myriad Pro Light"/>
              <a:cs typeface="Myriad Pro Ligh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Persona Two: The Eager Beaver</a:t>
            </a:r>
            <a:endParaRPr lang="en-US" dirty="0">
              <a:latin typeface="Myriad Pro Semibold"/>
              <a:cs typeface="Myriad Pro Semibold"/>
            </a:endParaRPr>
          </a:p>
        </p:txBody>
      </p:sp>
      <p:sp>
        <p:nvSpPr>
          <p:cNvPr id="3" name="Content Placeholder 2"/>
          <p:cNvSpPr>
            <a:spLocks noGrp="1"/>
          </p:cNvSpPr>
          <p:nvPr>
            <p:ph idx="1"/>
          </p:nvPr>
        </p:nvSpPr>
        <p:spPr/>
        <p:txBody>
          <a:bodyPr/>
          <a:lstStyle/>
          <a:p>
            <a:r>
              <a:rPr lang="en-US" dirty="0" smtClean="0">
                <a:latin typeface="Myriad Pro"/>
                <a:cs typeface="Myriad Pro"/>
              </a:rPr>
              <a:t>Goes beyond task requirements to be helpful, </a:t>
            </a:r>
            <a:br>
              <a:rPr lang="en-US" dirty="0" smtClean="0">
                <a:latin typeface="Myriad Pro"/>
                <a:cs typeface="Myriad Pro"/>
              </a:rPr>
            </a:br>
            <a:r>
              <a:rPr lang="en-US" dirty="0" smtClean="0">
                <a:latin typeface="Myriad Pro"/>
                <a:cs typeface="Myriad Pro"/>
              </a:rPr>
              <a:t>but introduces errors in the process</a:t>
            </a:r>
            <a:endParaRPr lang="en-US" dirty="0">
              <a:latin typeface="Myriad Pro"/>
              <a:cs typeface="Myriad Pro"/>
            </a:endParaRPr>
          </a:p>
        </p:txBody>
      </p:sp>
      <p:sp>
        <p:nvSpPr>
          <p:cNvPr id="5" name="Rectangle 4"/>
          <p:cNvSpPr/>
          <p:nvPr/>
        </p:nvSpPr>
        <p:spPr>
          <a:xfrm>
            <a:off x="457200" y="2743200"/>
            <a:ext cx="8001000" cy="3416320"/>
          </a:xfrm>
          <a:prstGeom prst="rect">
            <a:avLst/>
          </a:prstGeom>
        </p:spPr>
        <p:txBody>
          <a:bodyPr wrap="square">
            <a:spAutoFit/>
          </a:bodyPr>
          <a:lstStyle/>
          <a:p>
            <a:r>
              <a:rPr lang="en-US" sz="2400" i="1" dirty="0" smtClean="0">
                <a:solidFill>
                  <a:prstClr val="black"/>
                </a:solidFill>
                <a:latin typeface="Myriad Pro Light"/>
                <a:cs typeface="Myriad Pro Light"/>
              </a:rPr>
              <a:t>The theme of loneliness features throughout many scenes in Of Mice and Men and is often the dominant theme of sections during this story. This theme occurs during many circumstances but is not present from start to finish. In my mind for a theme to be pervasive </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is must be present during every element of the story. There are many themes that are present most of the way through such as sacrifice, friendship and comradship. But in my opinion there is only one theme that is present from beginning to end, this theme is</a:t>
            </a:r>
            <a:br>
              <a:rPr lang="en-US" sz="2400" i="1" dirty="0" smtClean="0">
                <a:solidFill>
                  <a:prstClr val="black"/>
                </a:solidFill>
                <a:latin typeface="Myriad Pro Light"/>
                <a:cs typeface="Myriad Pro Light"/>
              </a:rPr>
            </a:br>
            <a:r>
              <a:rPr lang="en-US" sz="2400" i="1" dirty="0" smtClean="0">
                <a:solidFill>
                  <a:prstClr val="black"/>
                </a:solidFill>
                <a:latin typeface="Myriad Pro Light"/>
                <a:cs typeface="Myriad Pro Light"/>
              </a:rPr>
              <a:t>pursuit of dreams. </a:t>
            </a:r>
            <a:endParaRPr lang="en-US" sz="2400" i="1" dirty="0">
              <a:solidFill>
                <a:prstClr val="black"/>
              </a:solidFill>
              <a:latin typeface="Myriad Pro Light"/>
              <a:cs typeface="Myriad Pro Ligh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153400" y="3200400"/>
            <a:ext cx="304800" cy="381000"/>
          </a:xfrm>
          <a:prstGeom prst="rect">
            <a:avLst/>
          </a:prstGeom>
          <a:solidFill>
            <a:srgbClr val="FFF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1" name="Rectangle 10"/>
          <p:cNvSpPr/>
          <p:nvPr/>
        </p:nvSpPr>
        <p:spPr>
          <a:xfrm>
            <a:off x="3505200" y="4800600"/>
            <a:ext cx="381000" cy="381000"/>
          </a:xfrm>
          <a:prstGeom prst="rect">
            <a:avLst/>
          </a:prstGeom>
          <a:solidFill>
            <a:srgbClr val="FFF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7" name="Rectangle 6"/>
          <p:cNvSpPr/>
          <p:nvPr/>
        </p:nvSpPr>
        <p:spPr>
          <a:xfrm>
            <a:off x="5105400" y="4419600"/>
            <a:ext cx="190500" cy="381000"/>
          </a:xfrm>
          <a:prstGeom prst="rect">
            <a:avLst/>
          </a:prstGeom>
          <a:solidFill>
            <a:srgbClr val="FFF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8" name="Rectangle 7"/>
          <p:cNvSpPr/>
          <p:nvPr/>
        </p:nvSpPr>
        <p:spPr>
          <a:xfrm>
            <a:off x="4191000" y="5562600"/>
            <a:ext cx="1905000" cy="381000"/>
          </a:xfrm>
          <a:prstGeom prst="rect">
            <a:avLst/>
          </a:prstGeom>
          <a:solidFill>
            <a:srgbClr val="FFF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9" name="Rectangle 8"/>
          <p:cNvSpPr/>
          <p:nvPr/>
        </p:nvSpPr>
        <p:spPr>
          <a:xfrm>
            <a:off x="1816100" y="4419600"/>
            <a:ext cx="88900" cy="381000"/>
          </a:xfrm>
          <a:prstGeom prst="rect">
            <a:avLst/>
          </a:prstGeom>
          <a:solidFill>
            <a:srgbClr val="FFF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5" name="Rectangle 4"/>
          <p:cNvSpPr/>
          <p:nvPr/>
        </p:nvSpPr>
        <p:spPr>
          <a:xfrm>
            <a:off x="2768600" y="3962400"/>
            <a:ext cx="279400" cy="381000"/>
          </a:xfrm>
          <a:prstGeom prst="rect">
            <a:avLst/>
          </a:prstGeom>
          <a:solidFill>
            <a:srgbClr val="FFFF00">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2" name="Title 1"/>
          <p:cNvSpPr>
            <a:spLocks noGrp="1"/>
          </p:cNvSpPr>
          <p:nvPr>
            <p:ph type="title"/>
          </p:nvPr>
        </p:nvSpPr>
        <p:spPr/>
        <p:txBody>
          <a:bodyPr/>
          <a:lstStyle/>
          <a:p>
            <a:r>
              <a:rPr lang="en-US" dirty="0" smtClean="0">
                <a:latin typeface="Myriad Pro Semibold"/>
                <a:cs typeface="Myriad Pro Semibold"/>
              </a:rPr>
              <a:t>Persona Two: The Eager Beaver</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1219200"/>
          </a:xfrm>
        </p:spPr>
        <p:txBody>
          <a:bodyPr/>
          <a:lstStyle/>
          <a:p>
            <a:r>
              <a:rPr lang="en-US" dirty="0" smtClean="0">
                <a:latin typeface="Myriad Pro"/>
                <a:cs typeface="Myriad Pro"/>
              </a:rPr>
              <a:t>Goes beyond task requirements to be helpful, </a:t>
            </a:r>
            <a:br>
              <a:rPr lang="en-US" dirty="0" smtClean="0">
                <a:latin typeface="Myriad Pro"/>
                <a:cs typeface="Myriad Pro"/>
              </a:rPr>
            </a:br>
            <a:r>
              <a:rPr lang="en-US" dirty="0" smtClean="0">
                <a:latin typeface="Myriad Pro"/>
                <a:cs typeface="Myriad Pro"/>
              </a:rPr>
              <a:t>but introduces errors in the process</a:t>
            </a:r>
            <a:endParaRPr lang="en-US" dirty="0">
              <a:latin typeface="Myriad Pro"/>
              <a:cs typeface="Myriad Pro"/>
            </a:endParaRPr>
          </a:p>
        </p:txBody>
      </p:sp>
      <p:sp>
        <p:nvSpPr>
          <p:cNvPr id="13" name="Rectangle 12"/>
          <p:cNvSpPr/>
          <p:nvPr/>
        </p:nvSpPr>
        <p:spPr>
          <a:xfrm>
            <a:off x="457200" y="2743200"/>
            <a:ext cx="8077200" cy="4093428"/>
          </a:xfrm>
          <a:prstGeom prst="rect">
            <a:avLst/>
          </a:prstGeom>
        </p:spPr>
        <p:txBody>
          <a:bodyPr wrap="square">
            <a:spAutoFit/>
          </a:bodyPr>
          <a:lstStyle/>
          <a:p>
            <a:pPr>
              <a:spcAft>
                <a:spcPts val="600"/>
              </a:spcAft>
            </a:pPr>
            <a:r>
              <a:rPr lang="en-US" sz="2400" i="1" dirty="0" smtClean="0">
                <a:solidFill>
                  <a:prstClr val="black"/>
                </a:solidFill>
                <a:latin typeface="Myriad Pro Light"/>
                <a:cs typeface="Myriad Pro Light"/>
              </a:rPr>
              <a:t>The theme of loneliness features throughout many scenes in Of Mice and Men and is often the dominant theme of sections of this story. \</a:t>
            </a:r>
            <a:r>
              <a:rPr lang="en-US" sz="2400" i="1" dirty="0" err="1" smtClean="0">
                <a:solidFill>
                  <a:prstClr val="black"/>
                </a:solidFill>
                <a:latin typeface="Myriad Pro Light"/>
                <a:cs typeface="Myriad Pro Light"/>
              </a:rPr>
              <a:t>n</a:t>
            </a:r>
            <a:endParaRPr lang="en-US" sz="2400" i="1" dirty="0" smtClean="0">
              <a:solidFill>
                <a:prstClr val="black"/>
              </a:solidFill>
              <a:latin typeface="Myriad Pro Light"/>
              <a:cs typeface="Myriad Pro Light"/>
            </a:endParaRPr>
          </a:p>
          <a:p>
            <a:pPr>
              <a:spcAft>
                <a:spcPts val="600"/>
              </a:spcAft>
            </a:pPr>
            <a:r>
              <a:rPr lang="en-US" sz="2400" i="1" dirty="0" smtClean="0">
                <a:solidFill>
                  <a:prstClr val="black"/>
                </a:solidFill>
                <a:latin typeface="Myriad Pro Light"/>
                <a:cs typeface="Myriad Pro Light"/>
              </a:rPr>
              <a:t>This theme occurs during many circumstances but is not present from start to finish. \</a:t>
            </a:r>
            <a:r>
              <a:rPr lang="en-US" sz="2400" i="1" dirty="0" err="1" smtClean="0">
                <a:solidFill>
                  <a:prstClr val="black"/>
                </a:solidFill>
                <a:latin typeface="Myriad Pro Light"/>
                <a:cs typeface="Myriad Pro Light"/>
              </a:rPr>
              <a:t>n</a:t>
            </a:r>
            <a:endParaRPr lang="en-US" sz="2400" i="1" dirty="0" smtClean="0">
              <a:solidFill>
                <a:prstClr val="black"/>
              </a:solidFill>
              <a:latin typeface="Myriad Pro Light"/>
              <a:cs typeface="Myriad Pro Light"/>
            </a:endParaRPr>
          </a:p>
          <a:p>
            <a:pPr>
              <a:spcAft>
                <a:spcPts val="600"/>
              </a:spcAft>
            </a:pPr>
            <a:r>
              <a:rPr lang="en-US" sz="2400" i="1" dirty="0" smtClean="0">
                <a:solidFill>
                  <a:prstClr val="black"/>
                </a:solidFill>
                <a:latin typeface="Myriad Pro Light"/>
                <a:cs typeface="Myriad Pro Light"/>
              </a:rPr>
              <a:t>In my mind, for a theme to be pervasive it must be present during every element of the story. \</a:t>
            </a:r>
            <a:r>
              <a:rPr lang="en-US" sz="2400" i="1" dirty="0" err="1" smtClean="0">
                <a:solidFill>
                  <a:prstClr val="black"/>
                </a:solidFill>
                <a:latin typeface="Myriad Pro Light"/>
                <a:cs typeface="Myriad Pro Light"/>
              </a:rPr>
              <a:t>n</a:t>
            </a:r>
            <a:endParaRPr lang="en-US" sz="2400" i="1" dirty="0" smtClean="0">
              <a:solidFill>
                <a:prstClr val="black"/>
              </a:solidFill>
              <a:latin typeface="Myriad Pro Light"/>
              <a:cs typeface="Myriad Pro Light"/>
            </a:endParaRPr>
          </a:p>
          <a:p>
            <a:pPr>
              <a:spcAft>
                <a:spcPts val="600"/>
              </a:spcAft>
            </a:pPr>
            <a:r>
              <a:rPr lang="en-US" sz="2400" i="1" dirty="0" smtClean="0">
                <a:solidFill>
                  <a:prstClr val="black"/>
                </a:solidFill>
                <a:latin typeface="Myriad Pro Light"/>
                <a:cs typeface="Myriad Pro Light"/>
              </a:rPr>
              <a:t>There are many themes that are present most of the way through such as sacrifice, friendship and comradeship.\</a:t>
            </a:r>
            <a:r>
              <a:rPr lang="en-US" sz="2400" i="1" dirty="0" err="1" smtClean="0">
                <a:solidFill>
                  <a:prstClr val="black"/>
                </a:solidFill>
                <a:latin typeface="Myriad Pro Light"/>
                <a:cs typeface="Myriad Pro Light"/>
              </a:rPr>
              <a:t>n</a:t>
            </a:r>
            <a:endParaRPr lang="en-US" sz="2400" i="1" dirty="0" smtClean="0">
              <a:solidFill>
                <a:prstClr val="black"/>
              </a:solidFill>
              <a:latin typeface="Myriad Pro Light"/>
              <a:cs typeface="Myriad Pro Light"/>
            </a:endParaRPr>
          </a:p>
          <a:p>
            <a:pPr>
              <a:spcAft>
                <a:spcPts val="600"/>
              </a:spcAft>
            </a:pPr>
            <a:r>
              <a:rPr lang="en-US" sz="2400" i="1" dirty="0" smtClean="0">
                <a:solidFill>
                  <a:prstClr val="black"/>
                </a:solidFill>
                <a:latin typeface="Myriad Pro Light"/>
                <a:cs typeface="Myriad Pro Light"/>
              </a:rPr>
              <a:t>But in my opinion there is only one theme that is present from beginning to end: this theme is pursuit of dreams. </a:t>
            </a:r>
            <a:endParaRPr lang="en-US" sz="2400" i="1" dirty="0">
              <a:solidFill>
                <a:prstClr val="black"/>
              </a:solidFill>
              <a:latin typeface="Myriad Pro Light"/>
              <a:cs typeface="Myriad Pro Ligh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 Low-quality Work</a:t>
            </a:r>
            <a:endParaRPr lang="en-US" dirty="0"/>
          </a:p>
        </p:txBody>
      </p:sp>
      <p:sp>
        <p:nvSpPr>
          <p:cNvPr id="3" name="Content Placeholder 2"/>
          <p:cNvSpPr>
            <a:spLocks noGrp="1"/>
          </p:cNvSpPr>
          <p:nvPr>
            <p:ph idx="1"/>
          </p:nvPr>
        </p:nvSpPr>
        <p:spPr/>
        <p:txBody>
          <a:bodyPr>
            <a:normAutofit/>
          </a:bodyPr>
          <a:lstStyle/>
          <a:p>
            <a:r>
              <a:rPr lang="en-US" sz="3600" dirty="0" smtClean="0"/>
              <a:t>These personas exist in both paid </a:t>
            </a:r>
            <a:br>
              <a:rPr lang="en-US" sz="3600" dirty="0" smtClean="0"/>
            </a:br>
            <a:r>
              <a:rPr lang="en-US" sz="3600" dirty="0" smtClean="0"/>
              <a:t>and volunteer crowds</a:t>
            </a:r>
          </a:p>
          <a:p>
            <a:r>
              <a:rPr lang="en-US" sz="3600" dirty="0" smtClean="0"/>
              <a:t>Programming with crowds </a:t>
            </a:r>
            <a:r>
              <a:rPr lang="en-US" sz="3600" dirty="0"/>
              <a:t>today is </a:t>
            </a:r>
            <a:r>
              <a:rPr lang="en-US" sz="3600" dirty="0" smtClean="0"/>
              <a:t>haphazard: we lack design patterns</a:t>
            </a:r>
          </a:p>
        </p:txBody>
      </p:sp>
    </p:spTree>
    <p:extLst>
      <p:ext uri="{BB962C8B-B14F-4D97-AF65-F5344CB8AC3E}">
        <p14:creationId xmlns:p14="http://schemas.microsoft.com/office/powerpoint/2010/main" val="17444585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Solution: Find-Fix-Verify</a:t>
            </a:r>
            <a:endParaRPr lang="en-US" dirty="0">
              <a:latin typeface="Myriad Pro Semibold"/>
              <a:cs typeface="Myriad Pro Semibold"/>
            </a:endParaRPr>
          </a:p>
        </p:txBody>
      </p:sp>
      <p:sp>
        <p:nvSpPr>
          <p:cNvPr id="3" name="Content Placeholder 2"/>
          <p:cNvSpPr>
            <a:spLocks noGrp="1"/>
          </p:cNvSpPr>
          <p:nvPr>
            <p:ph idx="1"/>
          </p:nvPr>
        </p:nvSpPr>
        <p:spPr>
          <a:xfrm>
            <a:off x="457200" y="1600201"/>
            <a:ext cx="8229600" cy="1752600"/>
          </a:xfrm>
        </p:spPr>
        <p:txBody>
          <a:bodyPr>
            <a:noAutofit/>
          </a:bodyPr>
          <a:lstStyle/>
          <a:p>
            <a:r>
              <a:rPr lang="en-US" sz="3600" dirty="0" smtClean="0">
                <a:latin typeface="Myriad Pro"/>
                <a:cs typeface="Myriad Pro"/>
              </a:rPr>
              <a:t>Find-Fix-Verify is a design pattern </a:t>
            </a:r>
            <a:r>
              <a:rPr lang="en-US" sz="3600" dirty="0" smtClean="0"/>
              <a:t/>
            </a:r>
            <a:br>
              <a:rPr lang="en-US" sz="3600" dirty="0" smtClean="0"/>
            </a:br>
            <a:r>
              <a:rPr lang="en-US" sz="3600" dirty="0" smtClean="0"/>
              <a:t>for programming with crowds in</a:t>
            </a:r>
            <a:br>
              <a:rPr lang="en-US" sz="3600" dirty="0" smtClean="0"/>
            </a:br>
            <a:r>
              <a:rPr lang="en-US" sz="3600" dirty="0" smtClean="0"/>
              <a:t>open-ended tasks.</a:t>
            </a:r>
          </a:p>
        </p:txBody>
      </p:sp>
      <p:grpSp>
        <p:nvGrpSpPr>
          <p:cNvPr id="15" name="Group 14"/>
          <p:cNvGrpSpPr/>
          <p:nvPr/>
        </p:nvGrpSpPr>
        <p:grpSpPr>
          <a:xfrm>
            <a:off x="457200" y="3854767"/>
            <a:ext cx="1676400" cy="1707833"/>
            <a:chOff x="457200" y="3505200"/>
            <a:chExt cx="1676400" cy="1707833"/>
          </a:xfrm>
        </p:grpSpPr>
        <p:pic>
          <p:nvPicPr>
            <p:cNvPr id="4" name="Picture 4"/>
            <p:cNvPicPr>
              <a:picLocks noChangeAspect="1" noChangeArrowheads="1"/>
            </p:cNvPicPr>
            <p:nvPr/>
          </p:nvPicPr>
          <p:blipFill>
            <a:blip r:embed="rId2" cstate="print"/>
            <a:srcRect/>
            <a:stretch>
              <a:fillRect/>
            </a:stretch>
          </p:blipFill>
          <p:spPr bwMode="auto">
            <a:xfrm>
              <a:off x="533400" y="4419600"/>
              <a:ext cx="1600200" cy="793433"/>
            </a:xfrm>
            <a:prstGeom prst="rect">
              <a:avLst/>
            </a:prstGeom>
            <a:noFill/>
            <a:ln w="9525">
              <a:noFill/>
              <a:miter lim="800000"/>
              <a:headEnd/>
              <a:tailEnd/>
            </a:ln>
          </p:spPr>
        </p:pic>
        <p:sp>
          <p:nvSpPr>
            <p:cNvPr id="10" name="TextBox 9"/>
            <p:cNvSpPr txBox="1"/>
            <p:nvPr/>
          </p:nvSpPr>
          <p:spPr>
            <a:xfrm>
              <a:off x="457200" y="3505200"/>
              <a:ext cx="1608133" cy="861774"/>
            </a:xfrm>
            <a:prstGeom prst="rect">
              <a:avLst/>
            </a:prstGeom>
            <a:noFill/>
          </p:spPr>
          <p:txBody>
            <a:bodyPr wrap="square" rtlCol="0">
              <a:spAutoFit/>
            </a:bodyPr>
            <a:lstStyle/>
            <a:p>
              <a:r>
                <a:rPr lang="en-US" sz="2500" dirty="0" smtClean="0">
                  <a:latin typeface="Myriad Pro"/>
                  <a:cs typeface="Myriad Pro"/>
                </a:rPr>
                <a:t>Find</a:t>
              </a:r>
              <a:r>
                <a:rPr lang="en-US" sz="2500" dirty="0" smtClean="0">
                  <a:latin typeface="Myriad Pro Light"/>
                  <a:cs typeface="Myriad Pro Light"/>
                </a:rPr>
                <a:t> a problem</a:t>
              </a:r>
            </a:p>
          </p:txBody>
        </p:sp>
      </p:grpSp>
      <p:grpSp>
        <p:nvGrpSpPr>
          <p:cNvPr id="14" name="Group 13"/>
          <p:cNvGrpSpPr/>
          <p:nvPr/>
        </p:nvGrpSpPr>
        <p:grpSpPr>
          <a:xfrm>
            <a:off x="2895600" y="3854767"/>
            <a:ext cx="1905000" cy="1676400"/>
            <a:chOff x="2362200" y="3505200"/>
            <a:chExt cx="1905000" cy="1676400"/>
          </a:xfrm>
        </p:grpSpPr>
        <p:sp>
          <p:nvSpPr>
            <p:cNvPr id="5" name="TextBox 4"/>
            <p:cNvSpPr txBox="1"/>
            <p:nvPr/>
          </p:nvSpPr>
          <p:spPr>
            <a:xfrm>
              <a:off x="2438400" y="4429780"/>
              <a:ext cx="1600200" cy="523220"/>
            </a:xfrm>
            <a:prstGeom prst="rect">
              <a:avLst/>
            </a:prstGeom>
            <a:ln w="6350" cap="flat" cmpd="sng" algn="ctr">
              <a:solidFill>
                <a:schemeClr val="dk1"/>
              </a:solidFill>
              <a:prstDash val="solid"/>
              <a:round/>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Lucida Console" pitchFamily="49" charset="0"/>
                </a:rPr>
                <a:t>Soylent, a prototype...</a:t>
              </a:r>
              <a:endParaRPr lang="en-US" sz="1400" dirty="0">
                <a:latin typeface="Lucida Console" pitchFamily="49" charset="0"/>
              </a:endParaRPr>
            </a:p>
          </p:txBody>
        </p:sp>
        <p:sp>
          <p:nvSpPr>
            <p:cNvPr id="7" name="TextBox 6"/>
            <p:cNvSpPr txBox="1"/>
            <p:nvPr/>
          </p:nvSpPr>
          <p:spPr>
            <a:xfrm>
              <a:off x="2514600" y="4505980"/>
              <a:ext cx="1600200" cy="523220"/>
            </a:xfrm>
            <a:prstGeom prst="rect">
              <a:avLst/>
            </a:prstGeom>
            <a:ln w="6350" cap="flat" cmpd="sng" algn="ctr">
              <a:solidFill>
                <a:schemeClr val="dk1"/>
              </a:solidFill>
              <a:prstDash val="solid"/>
              <a:round/>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Lucida Console" pitchFamily="49" charset="0"/>
                </a:rPr>
                <a:t>Soylent, a prototype...</a:t>
              </a:r>
              <a:endParaRPr lang="en-US" sz="1400" dirty="0">
                <a:latin typeface="Lucida Console" pitchFamily="49" charset="0"/>
              </a:endParaRPr>
            </a:p>
          </p:txBody>
        </p:sp>
        <p:sp>
          <p:nvSpPr>
            <p:cNvPr id="8" name="TextBox 7"/>
            <p:cNvSpPr txBox="1"/>
            <p:nvPr/>
          </p:nvSpPr>
          <p:spPr>
            <a:xfrm>
              <a:off x="2590800" y="4582180"/>
              <a:ext cx="1600200" cy="523220"/>
            </a:xfrm>
            <a:prstGeom prst="rect">
              <a:avLst/>
            </a:prstGeom>
            <a:ln w="6350" cap="flat" cmpd="sng" algn="ctr">
              <a:solidFill>
                <a:schemeClr val="dk1"/>
              </a:solidFill>
              <a:prstDash val="solid"/>
              <a:round/>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Lucida Console" pitchFamily="49" charset="0"/>
                </a:rPr>
                <a:t>Soylent, a prototype...</a:t>
              </a:r>
              <a:endParaRPr lang="en-US" sz="1400" dirty="0">
                <a:latin typeface="Lucida Console" pitchFamily="49" charset="0"/>
              </a:endParaRPr>
            </a:p>
          </p:txBody>
        </p:sp>
        <p:sp>
          <p:nvSpPr>
            <p:cNvPr id="9" name="TextBox 8"/>
            <p:cNvSpPr txBox="1"/>
            <p:nvPr/>
          </p:nvSpPr>
          <p:spPr>
            <a:xfrm>
              <a:off x="2667000" y="4658380"/>
              <a:ext cx="1600200" cy="523220"/>
            </a:xfrm>
            <a:prstGeom prst="rect">
              <a:avLst/>
            </a:prstGeom>
            <a:ln w="6350" cap="flat" cmpd="sng" algn="ctr">
              <a:solidFill>
                <a:schemeClr val="dk1"/>
              </a:solidFill>
              <a:prstDash val="solid"/>
              <a:round/>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Lucida Console" pitchFamily="49" charset="0"/>
                </a:rPr>
                <a:t>Soylent, a prototype...</a:t>
              </a:r>
              <a:endParaRPr lang="en-US" sz="1400" dirty="0">
                <a:latin typeface="Lucida Console" pitchFamily="49" charset="0"/>
              </a:endParaRPr>
            </a:p>
          </p:txBody>
        </p:sp>
        <p:sp>
          <p:nvSpPr>
            <p:cNvPr id="11" name="TextBox 10"/>
            <p:cNvSpPr txBox="1"/>
            <p:nvPr/>
          </p:nvSpPr>
          <p:spPr>
            <a:xfrm>
              <a:off x="2362200" y="3505200"/>
              <a:ext cx="1415772" cy="861774"/>
            </a:xfrm>
            <a:prstGeom prst="rect">
              <a:avLst/>
            </a:prstGeom>
            <a:noFill/>
          </p:spPr>
          <p:txBody>
            <a:bodyPr wrap="square" rtlCol="0">
              <a:spAutoFit/>
            </a:bodyPr>
            <a:lstStyle/>
            <a:p>
              <a:r>
                <a:rPr lang="en-US" sz="2500" dirty="0" smtClean="0">
                  <a:latin typeface="Myriad Pro"/>
                  <a:cs typeface="Myriad Pro"/>
                </a:rPr>
                <a:t>Fix </a:t>
              </a:r>
              <a:r>
                <a:rPr lang="en-US" sz="2500" dirty="0" smtClean="0">
                  <a:latin typeface="Myriad Pro Light"/>
                  <a:cs typeface="Myriad Pro Light"/>
                </a:rPr>
                <a:t>the problem</a:t>
              </a:r>
              <a:endParaRPr lang="en-US" sz="2500" dirty="0" smtClean="0">
                <a:latin typeface="Myriad Pro"/>
                <a:cs typeface="Myriad Pro"/>
              </a:endParaRPr>
            </a:p>
          </p:txBody>
        </p:sp>
      </p:grpSp>
      <p:grpSp>
        <p:nvGrpSpPr>
          <p:cNvPr id="13" name="Group 12"/>
          <p:cNvGrpSpPr/>
          <p:nvPr/>
        </p:nvGrpSpPr>
        <p:grpSpPr>
          <a:xfrm>
            <a:off x="5562600" y="3854767"/>
            <a:ext cx="2514600" cy="1447800"/>
            <a:chOff x="4495800" y="3505200"/>
            <a:chExt cx="2514600" cy="1447800"/>
          </a:xfrm>
        </p:grpSpPr>
        <p:pic>
          <p:nvPicPr>
            <p:cNvPr id="6" name="Picture 5" descr="verify-vote.png"/>
            <p:cNvPicPr>
              <a:picLocks noChangeAspect="1"/>
            </p:cNvPicPr>
            <p:nvPr/>
          </p:nvPicPr>
          <p:blipFill>
            <a:blip r:embed="rId3" cstate="print"/>
            <a:stretch>
              <a:fillRect/>
            </a:stretch>
          </p:blipFill>
          <p:spPr>
            <a:xfrm>
              <a:off x="4601419" y="4419600"/>
              <a:ext cx="2332781" cy="533400"/>
            </a:xfrm>
            <a:prstGeom prst="rect">
              <a:avLst/>
            </a:prstGeom>
            <a:ln w="12700" cap="flat" cmpd="sng" algn="ctr">
              <a:solidFill>
                <a:schemeClr val="tx1">
                  <a:lumMod val="65000"/>
                  <a:lumOff val="35000"/>
                </a:schemeClr>
              </a:solidFill>
              <a:prstDash val="solid"/>
              <a:round/>
              <a:headEnd type="none" w="med" len="med"/>
              <a:tailEnd type="none" w="med" len="med"/>
            </a:ln>
          </p:spPr>
        </p:pic>
        <p:sp>
          <p:nvSpPr>
            <p:cNvPr id="12" name="TextBox 11"/>
            <p:cNvSpPr txBox="1"/>
            <p:nvPr/>
          </p:nvSpPr>
          <p:spPr>
            <a:xfrm>
              <a:off x="4495800" y="3505200"/>
              <a:ext cx="2514600" cy="861774"/>
            </a:xfrm>
            <a:prstGeom prst="rect">
              <a:avLst/>
            </a:prstGeom>
            <a:noFill/>
          </p:spPr>
          <p:txBody>
            <a:bodyPr wrap="square" rtlCol="0">
              <a:spAutoFit/>
            </a:bodyPr>
            <a:lstStyle/>
            <a:p>
              <a:r>
                <a:rPr lang="en-US" sz="2500" dirty="0" smtClean="0">
                  <a:latin typeface="Myriad Pro"/>
                  <a:cs typeface="Myriad Pro"/>
                </a:rPr>
                <a:t>Verify </a:t>
              </a:r>
              <a:r>
                <a:rPr lang="en-US" sz="2500" dirty="0">
                  <a:latin typeface="Myriad Pro Light"/>
                  <a:cs typeface="Myriad Pro Light"/>
                </a:rPr>
                <a:t>the</a:t>
              </a:r>
              <a:r>
                <a:rPr lang="en-US" sz="2500" dirty="0" smtClean="0">
                  <a:latin typeface="Myriad Pro"/>
                  <a:cs typeface="Myriad Pro"/>
                </a:rPr>
                <a:t> </a:t>
              </a:r>
              <a:r>
                <a:rPr lang="en-US" sz="2500" dirty="0" smtClean="0">
                  <a:latin typeface="Myriad Pro Light"/>
                  <a:cs typeface="Myriad Pro Light"/>
                </a:rPr>
                <a:t>quality of each fix</a:t>
              </a:r>
            </a:p>
          </p:txBody>
        </p:sp>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1157239" cy="707886"/>
          </a:xfrm>
          <a:prstGeom prst="rect">
            <a:avLst/>
          </a:prstGeom>
          <a:noFill/>
        </p:spPr>
        <p:txBody>
          <a:bodyPr wrap="none" rtlCol="0">
            <a:spAutoFit/>
          </a:bodyPr>
          <a:lstStyle/>
          <a:p>
            <a:r>
              <a:rPr lang="en-US" sz="4000" dirty="0" smtClean="0">
                <a:solidFill>
                  <a:prstClr val="black"/>
                </a:solidFill>
                <a:latin typeface="Myriad Pro Semibold"/>
                <a:cs typeface="Myriad Pro Semibold"/>
              </a:rPr>
              <a:t>Find</a:t>
            </a:r>
            <a:endParaRPr lang="en-US" sz="4000" dirty="0">
              <a:solidFill>
                <a:prstClr val="black"/>
              </a:solidFill>
              <a:latin typeface="Myriad Pro Semibold"/>
              <a:cs typeface="Myriad Pro Semibold"/>
            </a:endParaRPr>
          </a:p>
        </p:txBody>
      </p:sp>
      <p:sp>
        <p:nvSpPr>
          <p:cNvPr id="6" name="TextBox 5"/>
          <p:cNvSpPr txBox="1"/>
          <p:nvPr/>
        </p:nvSpPr>
        <p:spPr>
          <a:xfrm>
            <a:off x="304800" y="2514600"/>
            <a:ext cx="825867" cy="707886"/>
          </a:xfrm>
          <a:prstGeom prst="rect">
            <a:avLst/>
          </a:prstGeom>
          <a:noFill/>
        </p:spPr>
        <p:txBody>
          <a:bodyPr wrap="none" rtlCol="0">
            <a:spAutoFit/>
          </a:bodyPr>
          <a:lstStyle/>
          <a:p>
            <a:r>
              <a:rPr lang="en-US" sz="4000" dirty="0" smtClean="0">
                <a:solidFill>
                  <a:prstClr val="black"/>
                </a:solidFill>
                <a:latin typeface="Myriad Pro Semibold"/>
                <a:cs typeface="Myriad Pro Semibold"/>
              </a:rPr>
              <a:t>Fix</a:t>
            </a:r>
            <a:endParaRPr lang="en-US" sz="4000" dirty="0">
              <a:solidFill>
                <a:prstClr val="black"/>
              </a:solidFill>
              <a:latin typeface="Myriad Pro Semibold"/>
              <a:cs typeface="Myriad Pro Semibold"/>
            </a:endParaRPr>
          </a:p>
        </p:txBody>
      </p:sp>
      <p:sp>
        <p:nvSpPr>
          <p:cNvPr id="7" name="TextBox 6"/>
          <p:cNvSpPr txBox="1"/>
          <p:nvPr/>
        </p:nvSpPr>
        <p:spPr>
          <a:xfrm>
            <a:off x="304800" y="4818728"/>
            <a:ext cx="1472198" cy="707886"/>
          </a:xfrm>
          <a:prstGeom prst="rect">
            <a:avLst/>
          </a:prstGeom>
          <a:noFill/>
        </p:spPr>
        <p:txBody>
          <a:bodyPr wrap="none" rtlCol="0">
            <a:spAutoFit/>
          </a:bodyPr>
          <a:lstStyle/>
          <a:p>
            <a:r>
              <a:rPr lang="en-US" sz="4000" dirty="0" smtClean="0">
                <a:solidFill>
                  <a:prstClr val="black"/>
                </a:solidFill>
                <a:latin typeface="Myriad Pro Semibold"/>
                <a:cs typeface="Myriad Pro Semibold"/>
              </a:rPr>
              <a:t>Verify</a:t>
            </a:r>
            <a:endParaRPr lang="en-US" sz="4000" dirty="0">
              <a:solidFill>
                <a:prstClr val="black"/>
              </a:solidFill>
              <a:latin typeface="Myriad Pro Semibold"/>
              <a:cs typeface="Myriad Pro Semibold"/>
            </a:endParaRPr>
          </a:p>
        </p:txBody>
      </p:sp>
      <p:sp>
        <p:nvSpPr>
          <p:cNvPr id="8" name="Rectangle 7"/>
          <p:cNvSpPr/>
          <p:nvPr/>
        </p:nvSpPr>
        <p:spPr>
          <a:xfrm>
            <a:off x="2209800" y="381000"/>
            <a:ext cx="3048000" cy="1323439"/>
          </a:xfrm>
          <a:prstGeom prst="rect">
            <a:avLst/>
          </a:prstGeom>
        </p:spPr>
        <p:txBody>
          <a:bodyPr wrap="square">
            <a:spAutoFit/>
          </a:bodyPr>
          <a:lstStyle/>
          <a:p>
            <a:r>
              <a:rPr lang="en-US" sz="2000" dirty="0" smtClean="0">
                <a:solidFill>
                  <a:prstClr val="black"/>
                </a:solidFill>
                <a:latin typeface="Myriad Pro Light"/>
                <a:cs typeface="Myriad Pro Light"/>
              </a:rPr>
              <a:t>“Identify at least one area that can be shortened without changing the meaning of the paragraph.”</a:t>
            </a:r>
            <a:endParaRPr lang="en-US" sz="2000" dirty="0">
              <a:solidFill>
                <a:prstClr val="black"/>
              </a:solidFill>
              <a:latin typeface="Myriad Pro Light"/>
              <a:cs typeface="Myriad Pro Light"/>
            </a:endParaRPr>
          </a:p>
        </p:txBody>
      </p:sp>
      <p:pic>
        <p:nvPicPr>
          <p:cNvPr id="26628" name="Picture 4"/>
          <p:cNvPicPr>
            <a:picLocks noChangeAspect="1" noChangeArrowheads="1"/>
          </p:cNvPicPr>
          <p:nvPr/>
        </p:nvPicPr>
        <p:blipFill>
          <a:blip r:embed="rId2" cstate="print"/>
          <a:srcRect/>
          <a:stretch>
            <a:fillRect/>
          </a:stretch>
        </p:blipFill>
        <p:spPr bwMode="auto">
          <a:xfrm>
            <a:off x="5879506" y="466725"/>
            <a:ext cx="2286000" cy="1133475"/>
          </a:xfrm>
          <a:prstGeom prst="rect">
            <a:avLst/>
          </a:prstGeom>
          <a:noFill/>
          <a:ln w="9525">
            <a:noFill/>
            <a:miter lim="800000"/>
            <a:headEnd/>
            <a:tailEnd/>
          </a:ln>
        </p:spPr>
      </p:pic>
      <p:sp>
        <p:nvSpPr>
          <p:cNvPr id="12" name="Rectangle 11"/>
          <p:cNvSpPr/>
          <p:nvPr/>
        </p:nvSpPr>
        <p:spPr>
          <a:xfrm>
            <a:off x="2209800" y="2604328"/>
            <a:ext cx="3124200" cy="1323439"/>
          </a:xfrm>
          <a:prstGeom prst="rect">
            <a:avLst/>
          </a:prstGeom>
        </p:spPr>
        <p:txBody>
          <a:bodyPr wrap="square">
            <a:spAutoFit/>
          </a:bodyPr>
          <a:lstStyle/>
          <a:p>
            <a:r>
              <a:rPr lang="en-US" sz="2000" dirty="0" smtClean="0">
                <a:solidFill>
                  <a:prstClr val="black"/>
                </a:solidFill>
                <a:latin typeface="Myriad Pro Light"/>
                <a:cs typeface="Myriad Pro Light"/>
              </a:rPr>
              <a:t>“Edit the highlighted section to shorten its length without changing the meaning </a:t>
            </a:r>
            <a:br>
              <a:rPr lang="en-US" sz="2000" dirty="0" smtClean="0">
                <a:solidFill>
                  <a:prstClr val="black"/>
                </a:solidFill>
                <a:latin typeface="Myriad Pro Light"/>
                <a:cs typeface="Myriad Pro Light"/>
              </a:rPr>
            </a:br>
            <a:r>
              <a:rPr lang="en-US" sz="2000" dirty="0" smtClean="0">
                <a:solidFill>
                  <a:prstClr val="black"/>
                </a:solidFill>
                <a:latin typeface="Myriad Pro Light"/>
                <a:cs typeface="Myriad Pro Light"/>
              </a:rPr>
              <a:t>of the paragraph.”</a:t>
            </a:r>
            <a:endParaRPr lang="en-US" sz="2000" dirty="0">
              <a:solidFill>
                <a:prstClr val="black"/>
              </a:solidFill>
              <a:latin typeface="Myriad Pro Light"/>
              <a:cs typeface="Myriad Pro Light"/>
            </a:endParaRPr>
          </a:p>
        </p:txBody>
      </p:sp>
      <p:sp>
        <p:nvSpPr>
          <p:cNvPr id="13" name="TextBox 12"/>
          <p:cNvSpPr txBox="1"/>
          <p:nvPr/>
        </p:nvSpPr>
        <p:spPr>
          <a:xfrm>
            <a:off x="5879506" y="3290128"/>
            <a:ext cx="2654894"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solidFill>
                  <a:prstClr val="black"/>
                </a:solidFill>
                <a:latin typeface="Lucida Console" pitchFamily="49" charset="0"/>
              </a:rPr>
              <a:t>Soylent, a prototype...</a:t>
            </a:r>
            <a:endParaRPr lang="en-US" sz="1400" dirty="0">
              <a:solidFill>
                <a:prstClr val="black"/>
              </a:solidFill>
              <a:latin typeface="Lucida Console" pitchFamily="49" charset="0"/>
            </a:endParaRPr>
          </a:p>
        </p:txBody>
      </p:sp>
      <p:pic>
        <p:nvPicPr>
          <p:cNvPr id="14" name="Picture 4"/>
          <p:cNvPicPr>
            <a:picLocks noChangeAspect="1" noChangeArrowheads="1"/>
          </p:cNvPicPr>
          <p:nvPr/>
        </p:nvPicPr>
        <p:blipFill>
          <a:blip r:embed="rId2" cstate="print"/>
          <a:srcRect/>
          <a:stretch>
            <a:fillRect/>
          </a:stretch>
        </p:blipFill>
        <p:spPr bwMode="auto">
          <a:xfrm>
            <a:off x="5879506" y="2680528"/>
            <a:ext cx="1066800" cy="528955"/>
          </a:xfrm>
          <a:prstGeom prst="rect">
            <a:avLst/>
          </a:prstGeom>
          <a:noFill/>
          <a:ln w="9525">
            <a:noFill/>
            <a:miter lim="800000"/>
            <a:headEnd/>
            <a:tailEnd/>
          </a:ln>
        </p:spPr>
      </p:pic>
      <p:sp>
        <p:nvSpPr>
          <p:cNvPr id="15" name="Rectangle 14"/>
          <p:cNvSpPr/>
          <p:nvPr/>
        </p:nvSpPr>
        <p:spPr>
          <a:xfrm>
            <a:off x="2209800" y="4921984"/>
            <a:ext cx="3048000" cy="1631216"/>
          </a:xfrm>
          <a:prstGeom prst="rect">
            <a:avLst/>
          </a:prstGeom>
        </p:spPr>
        <p:txBody>
          <a:bodyPr wrap="square">
            <a:spAutoFit/>
          </a:bodyPr>
          <a:lstStyle/>
          <a:p>
            <a:r>
              <a:rPr lang="en-US" sz="2000" dirty="0" smtClean="0">
                <a:solidFill>
                  <a:prstClr val="black"/>
                </a:solidFill>
                <a:latin typeface="Myriad Pro Light"/>
                <a:cs typeface="Myriad Pro Light"/>
              </a:rPr>
              <a:t>“Choose at least one rewrite that has style errors, and </a:t>
            </a:r>
            <a:br>
              <a:rPr lang="en-US" sz="2000" dirty="0" smtClean="0">
                <a:solidFill>
                  <a:prstClr val="black"/>
                </a:solidFill>
                <a:latin typeface="Myriad Pro Light"/>
                <a:cs typeface="Myriad Pro Light"/>
              </a:rPr>
            </a:br>
            <a:r>
              <a:rPr lang="en-US" sz="2000" dirty="0" smtClean="0">
                <a:solidFill>
                  <a:prstClr val="black"/>
                </a:solidFill>
                <a:latin typeface="Myriad Pro Light"/>
                <a:cs typeface="Myriad Pro Light"/>
              </a:rPr>
              <a:t>at least one rewrite that changes the meaning </a:t>
            </a:r>
            <a:br>
              <a:rPr lang="en-US" sz="2000" dirty="0" smtClean="0">
                <a:solidFill>
                  <a:prstClr val="black"/>
                </a:solidFill>
                <a:latin typeface="Myriad Pro Light"/>
                <a:cs typeface="Myriad Pro Light"/>
              </a:rPr>
            </a:br>
            <a:r>
              <a:rPr lang="en-US" sz="2000" dirty="0" smtClean="0">
                <a:solidFill>
                  <a:prstClr val="black"/>
                </a:solidFill>
                <a:latin typeface="Myriad Pro Light"/>
                <a:cs typeface="Myriad Pro Light"/>
              </a:rPr>
              <a:t>of the sentence.”</a:t>
            </a:r>
            <a:endParaRPr lang="en-US" sz="2000" dirty="0">
              <a:solidFill>
                <a:prstClr val="black"/>
              </a:solidFill>
              <a:latin typeface="Myriad Pro Light"/>
              <a:cs typeface="Myriad Pro Light"/>
            </a:endParaRPr>
          </a:p>
        </p:txBody>
      </p:sp>
      <p:pic>
        <p:nvPicPr>
          <p:cNvPr id="17" name="Picture 16" descr="verify-vote.png"/>
          <p:cNvPicPr>
            <a:picLocks noChangeAspect="1"/>
          </p:cNvPicPr>
          <p:nvPr/>
        </p:nvPicPr>
        <p:blipFill>
          <a:blip r:embed="rId3" cstate="print"/>
          <a:stretch>
            <a:fillRect/>
          </a:stretch>
        </p:blipFill>
        <p:spPr>
          <a:xfrm>
            <a:off x="5943600" y="4998184"/>
            <a:ext cx="3124200" cy="714361"/>
          </a:xfrm>
          <a:prstGeom prst="rect">
            <a:avLst/>
          </a:prstGeom>
        </p:spPr>
      </p:pic>
      <p:sp>
        <p:nvSpPr>
          <p:cNvPr id="18" name="Right Arrow 17"/>
          <p:cNvSpPr/>
          <p:nvPr/>
        </p:nvSpPr>
        <p:spPr>
          <a:xfrm rot="5400000">
            <a:off x="3162300" y="2019300"/>
            <a:ext cx="762000" cy="381000"/>
          </a:xfrm>
          <a:prstGeom prst="rightArrow">
            <a:avLst/>
          </a:prstGeom>
          <a:solidFill>
            <a:schemeClr val="bg1">
              <a:lumMod val="95000"/>
            </a:schemeClr>
          </a:solidFill>
          <a:ln w="15875" cap="flat" cmpd="sng" algn="ctr">
            <a:solidFill>
              <a:srgbClr val="BFBFB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9" name="TextBox 18"/>
          <p:cNvSpPr txBox="1"/>
          <p:nvPr/>
        </p:nvSpPr>
        <p:spPr>
          <a:xfrm>
            <a:off x="3735828" y="1962090"/>
            <a:ext cx="4673074" cy="400110"/>
          </a:xfrm>
          <a:prstGeom prst="rect">
            <a:avLst/>
          </a:prstGeom>
          <a:noFill/>
        </p:spPr>
        <p:txBody>
          <a:bodyPr wrap="none" rtlCol="0">
            <a:spAutoFit/>
          </a:bodyPr>
          <a:lstStyle/>
          <a:p>
            <a:r>
              <a:rPr lang="en-US" sz="2000" dirty="0" smtClean="0">
                <a:solidFill>
                  <a:schemeClr val="tx1">
                    <a:lumMod val="50000"/>
                    <a:lumOff val="50000"/>
                  </a:schemeClr>
                </a:solidFill>
                <a:latin typeface="Myriad Pro Light"/>
              </a:rPr>
              <a:t>Independent agreement to identify patches</a:t>
            </a:r>
            <a:endParaRPr lang="en-US" sz="2000" dirty="0">
              <a:solidFill>
                <a:schemeClr val="tx1">
                  <a:lumMod val="50000"/>
                  <a:lumOff val="50000"/>
                </a:schemeClr>
              </a:solidFill>
              <a:latin typeface="Myriad Pro Light"/>
            </a:endParaRPr>
          </a:p>
        </p:txBody>
      </p:sp>
      <p:sp>
        <p:nvSpPr>
          <p:cNvPr id="20" name="Right Arrow 19"/>
          <p:cNvSpPr/>
          <p:nvPr/>
        </p:nvSpPr>
        <p:spPr>
          <a:xfrm rot="5400000">
            <a:off x="3162300" y="4305300"/>
            <a:ext cx="762000" cy="381000"/>
          </a:xfrm>
          <a:prstGeom prst="rightArrow">
            <a:avLst/>
          </a:prstGeom>
          <a:solidFill>
            <a:schemeClr val="bg1">
              <a:lumMod val="95000"/>
            </a:schemeClr>
          </a:solidFill>
          <a:ln w="15875" cap="flat" cmpd="sng" algn="ctr">
            <a:solidFill>
              <a:srgbClr val="BFBFB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21" name="TextBox 20"/>
          <p:cNvSpPr txBox="1"/>
          <p:nvPr/>
        </p:nvSpPr>
        <p:spPr>
          <a:xfrm>
            <a:off x="3735828" y="4267200"/>
            <a:ext cx="3493264" cy="400110"/>
          </a:xfrm>
          <a:prstGeom prst="rect">
            <a:avLst/>
          </a:prstGeom>
          <a:noFill/>
        </p:spPr>
        <p:txBody>
          <a:bodyPr wrap="none" rtlCol="0">
            <a:spAutoFit/>
          </a:bodyPr>
          <a:lstStyle/>
          <a:p>
            <a:r>
              <a:rPr lang="en-US" sz="2000" dirty="0" smtClean="0">
                <a:solidFill>
                  <a:schemeClr val="tx1">
                    <a:lumMod val="50000"/>
                    <a:lumOff val="50000"/>
                  </a:schemeClr>
                </a:solidFill>
                <a:latin typeface="Myriad Pro Light"/>
              </a:rPr>
              <a:t>Randomize order of suggestions</a:t>
            </a:r>
            <a:endParaRPr lang="en-US" sz="2000" dirty="0">
              <a:solidFill>
                <a:schemeClr val="tx1">
                  <a:lumMod val="50000"/>
                  <a:lumOff val="50000"/>
                </a:schemeClr>
              </a:solidFill>
              <a:latin typeface="Myriad Pro Ligh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6628"/>
                                        </p:tgtEl>
                                        <p:attrNameLst>
                                          <p:attrName>style.visibility</p:attrName>
                                        </p:attrNameLst>
                                      </p:cBhvr>
                                      <p:to>
                                        <p:strVal val="visible"/>
                                      </p:to>
                                    </p:set>
                                    <p:animEffect transition="in" filter="fade">
                                      <p:cBhvr>
                                        <p:cTn id="10" dur="500"/>
                                        <p:tgtEl>
                                          <p:spTgt spid="266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P spid="15" grpId="0"/>
      <p:bldP spid="18" grpId="0" animBg="1"/>
      <p:bldP spid="19" grpId="0"/>
      <p:bldP spid="2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04800" y="4818728"/>
            <a:ext cx="8763000" cy="1734472"/>
            <a:chOff x="304800" y="4818728"/>
            <a:chExt cx="8763000" cy="1734472"/>
          </a:xfrm>
        </p:grpSpPr>
        <p:sp>
          <p:nvSpPr>
            <p:cNvPr id="7" name="TextBox 6"/>
            <p:cNvSpPr txBox="1"/>
            <p:nvPr/>
          </p:nvSpPr>
          <p:spPr>
            <a:xfrm>
              <a:off x="304800" y="4818728"/>
              <a:ext cx="1472198" cy="707886"/>
            </a:xfrm>
            <a:prstGeom prst="rect">
              <a:avLst/>
            </a:prstGeom>
            <a:noFill/>
          </p:spPr>
          <p:txBody>
            <a:bodyPr wrap="none" rtlCol="0">
              <a:spAutoFit/>
            </a:bodyPr>
            <a:lstStyle/>
            <a:p>
              <a:r>
                <a:rPr lang="en-US" sz="4000" dirty="0" smtClean="0">
                  <a:solidFill>
                    <a:prstClr val="black"/>
                  </a:solidFill>
                  <a:latin typeface="Myriad Pro Semibold"/>
                  <a:cs typeface="Myriad Pro Semibold"/>
                </a:rPr>
                <a:t>Verify</a:t>
              </a:r>
              <a:endParaRPr lang="en-US" sz="4000" dirty="0">
                <a:solidFill>
                  <a:prstClr val="black"/>
                </a:solidFill>
                <a:latin typeface="Myriad Pro Semibold"/>
                <a:cs typeface="Myriad Pro Semibold"/>
              </a:endParaRPr>
            </a:p>
          </p:txBody>
        </p:sp>
        <p:sp>
          <p:nvSpPr>
            <p:cNvPr id="15" name="Rectangle 14"/>
            <p:cNvSpPr/>
            <p:nvPr/>
          </p:nvSpPr>
          <p:spPr>
            <a:xfrm>
              <a:off x="2209800" y="4921984"/>
              <a:ext cx="3048000" cy="1631216"/>
            </a:xfrm>
            <a:prstGeom prst="rect">
              <a:avLst/>
            </a:prstGeom>
          </p:spPr>
          <p:txBody>
            <a:bodyPr wrap="square">
              <a:spAutoFit/>
            </a:bodyPr>
            <a:lstStyle/>
            <a:p>
              <a:r>
                <a:rPr lang="en-US" sz="2000" dirty="0" smtClean="0">
                  <a:solidFill>
                    <a:prstClr val="black"/>
                  </a:solidFill>
                  <a:latin typeface="Myriad Pro Light"/>
                  <a:cs typeface="Myriad Pro Light"/>
                </a:rPr>
                <a:t>“Choose at least one rewrite that has style errors, and </a:t>
              </a:r>
              <a:br>
                <a:rPr lang="en-US" sz="2000" dirty="0" smtClean="0">
                  <a:solidFill>
                    <a:prstClr val="black"/>
                  </a:solidFill>
                  <a:latin typeface="Myriad Pro Light"/>
                  <a:cs typeface="Myriad Pro Light"/>
                </a:rPr>
              </a:br>
              <a:r>
                <a:rPr lang="en-US" sz="2000" dirty="0" smtClean="0">
                  <a:solidFill>
                    <a:prstClr val="black"/>
                  </a:solidFill>
                  <a:latin typeface="Myriad Pro Light"/>
                  <a:cs typeface="Myriad Pro Light"/>
                </a:rPr>
                <a:t>at least one rewrite that changes the meaning </a:t>
              </a:r>
              <a:br>
                <a:rPr lang="en-US" sz="2000" dirty="0" smtClean="0">
                  <a:solidFill>
                    <a:prstClr val="black"/>
                  </a:solidFill>
                  <a:latin typeface="Myriad Pro Light"/>
                  <a:cs typeface="Myriad Pro Light"/>
                </a:rPr>
              </a:br>
              <a:r>
                <a:rPr lang="en-US" sz="2000" dirty="0" smtClean="0">
                  <a:solidFill>
                    <a:prstClr val="black"/>
                  </a:solidFill>
                  <a:latin typeface="Myriad Pro Light"/>
                  <a:cs typeface="Myriad Pro Light"/>
                </a:rPr>
                <a:t>of the sentence.”</a:t>
              </a:r>
              <a:endParaRPr lang="en-US" sz="2000" dirty="0">
                <a:solidFill>
                  <a:prstClr val="black"/>
                </a:solidFill>
                <a:latin typeface="Myriad Pro Light"/>
                <a:cs typeface="Myriad Pro Light"/>
              </a:endParaRPr>
            </a:p>
          </p:txBody>
        </p:sp>
        <p:pic>
          <p:nvPicPr>
            <p:cNvPr id="17" name="Picture 16" descr="verify-vote.png"/>
            <p:cNvPicPr>
              <a:picLocks noChangeAspect="1"/>
            </p:cNvPicPr>
            <p:nvPr/>
          </p:nvPicPr>
          <p:blipFill>
            <a:blip r:embed="rId2" cstate="print"/>
            <a:stretch>
              <a:fillRect/>
            </a:stretch>
          </p:blipFill>
          <p:spPr>
            <a:xfrm>
              <a:off x="5943600" y="4998184"/>
              <a:ext cx="3124200" cy="714361"/>
            </a:xfrm>
            <a:prstGeom prst="rect">
              <a:avLst/>
            </a:prstGeom>
          </p:spPr>
        </p:pic>
      </p:grpSp>
      <p:sp>
        <p:nvSpPr>
          <p:cNvPr id="22" name="Right Arrow 21"/>
          <p:cNvSpPr/>
          <p:nvPr/>
        </p:nvSpPr>
        <p:spPr>
          <a:xfrm rot="5400000">
            <a:off x="3162300" y="2857500"/>
            <a:ext cx="762000" cy="381000"/>
          </a:xfrm>
          <a:prstGeom prst="rightArrow">
            <a:avLst/>
          </a:prstGeom>
          <a:solidFill>
            <a:schemeClr val="bg1">
              <a:lumMod val="95000"/>
            </a:schemeClr>
          </a:solidFill>
          <a:ln w="15875" cap="flat" cmpd="sng" algn="ctr">
            <a:solidFill>
              <a:srgbClr val="BFBFB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23" name="TextBox 22"/>
          <p:cNvSpPr txBox="1"/>
          <p:nvPr/>
        </p:nvSpPr>
        <p:spPr>
          <a:xfrm>
            <a:off x="3735828" y="2800290"/>
            <a:ext cx="4661016" cy="400110"/>
          </a:xfrm>
          <a:prstGeom prst="rect">
            <a:avLst/>
          </a:prstGeom>
          <a:noFill/>
        </p:spPr>
        <p:txBody>
          <a:bodyPr wrap="none" rtlCol="0">
            <a:spAutoFit/>
          </a:bodyPr>
          <a:lstStyle/>
          <a:p>
            <a:r>
              <a:rPr lang="en-US" sz="2000" dirty="0" smtClean="0">
                <a:solidFill>
                  <a:prstClr val="white">
                    <a:lumMod val="50000"/>
                  </a:prstClr>
                </a:solidFill>
                <a:latin typeface="Myriad Pro Light"/>
              </a:rPr>
              <a:t>Keep suggestions that do not get voted out</a:t>
            </a:r>
            <a:endParaRPr lang="en-US" sz="2000" dirty="0">
              <a:solidFill>
                <a:prstClr val="white">
                  <a:lumMod val="50000"/>
                </a:prstClr>
              </a:solidFill>
              <a:latin typeface="Myriad Pro Light"/>
            </a:endParaRPr>
          </a:p>
        </p:txBody>
      </p:sp>
      <p:pic>
        <p:nvPicPr>
          <p:cNvPr id="24" name="Picture 23" descr="Shortn-01.png"/>
          <p:cNvPicPr>
            <a:picLocks noChangeAspect="1"/>
          </p:cNvPicPr>
          <p:nvPr/>
        </p:nvPicPr>
        <p:blipFill>
          <a:blip r:embed="rId3"/>
          <a:srcRect b="45192"/>
          <a:stretch>
            <a:fillRect/>
          </a:stretch>
        </p:blipFill>
        <p:spPr>
          <a:xfrm>
            <a:off x="228600" y="3886200"/>
            <a:ext cx="8758989" cy="1981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11038E-6 2.88724E-6 L -2.11038E-6 -0.62908 " pathEditMode="relative" rAng="0" ptsTypes="AA">
                                      <p:cBhvr>
                                        <p:cTn id="6" dur="2000" fill="hold"/>
                                        <p:tgtEl>
                                          <p:spTgt spid="16"/>
                                        </p:tgtEl>
                                        <p:attrNameLst>
                                          <p:attrName>ppt_x</p:attrName>
                                          <p:attrName>ppt_y</p:attrName>
                                        </p:attrNameLst>
                                      </p:cBhvr>
                                      <p:rCtr x="0" y="-31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2296"/>
            <a:ext cx="8686800" cy="1889104"/>
          </a:xfrm>
        </p:spPr>
        <p:txBody>
          <a:bodyPr>
            <a:normAutofit/>
          </a:bodyPr>
          <a:lstStyle/>
          <a:p>
            <a:pPr>
              <a:tabLst>
                <a:tab pos="512763" algn="l"/>
              </a:tabLst>
            </a:pPr>
            <a:r>
              <a:rPr lang="en-US" sz="3600" dirty="0" smtClean="0"/>
              <a:t>Why split Find and Fix?</a:t>
            </a:r>
            <a:br>
              <a:rPr lang="en-US" sz="3600" dirty="0" smtClean="0"/>
            </a:br>
            <a:r>
              <a:rPr lang="en-US" sz="2800" dirty="0" smtClean="0"/>
              <a:t>	Focus Lazy Workers on a problem of our choice</a:t>
            </a:r>
            <a:br>
              <a:rPr lang="en-US" sz="2800" dirty="0" smtClean="0"/>
            </a:br>
            <a:r>
              <a:rPr lang="en-US" sz="2800" dirty="0" smtClean="0"/>
              <a:t>	Group suggestions by core problem</a:t>
            </a:r>
          </a:p>
        </p:txBody>
      </p:sp>
      <p:sp>
        <p:nvSpPr>
          <p:cNvPr id="2" name="Title 1"/>
          <p:cNvSpPr>
            <a:spLocks noGrp="1"/>
          </p:cNvSpPr>
          <p:nvPr>
            <p:ph type="title"/>
          </p:nvPr>
        </p:nvSpPr>
        <p:spPr/>
        <p:txBody>
          <a:bodyPr/>
          <a:lstStyle/>
          <a:p>
            <a:r>
              <a:rPr lang="en-US" dirty="0" smtClean="0">
                <a:latin typeface="Myriad Pro Semibold"/>
                <a:cs typeface="Myriad Pro Semibold"/>
              </a:rPr>
              <a:t>Find-Fix-Verify Discussion</a:t>
            </a:r>
            <a:endParaRPr lang="en-US" dirty="0">
              <a:latin typeface="Myriad Pro Semibold"/>
              <a:cs typeface="Myriad Pro Semibold"/>
            </a:endParaRPr>
          </a:p>
        </p:txBody>
      </p:sp>
      <p:sp>
        <p:nvSpPr>
          <p:cNvPr id="7" name="Rectangle 6"/>
          <p:cNvSpPr/>
          <p:nvPr/>
        </p:nvSpPr>
        <p:spPr>
          <a:xfrm>
            <a:off x="457200" y="3460790"/>
            <a:ext cx="8229600" cy="1077218"/>
          </a:xfrm>
          <a:prstGeom prst="rect">
            <a:avLst/>
          </a:prstGeom>
        </p:spPr>
        <p:txBody>
          <a:bodyPr wrap="square">
            <a:spAutoFit/>
          </a:bodyPr>
          <a:lstStyle/>
          <a:p>
            <a:pPr>
              <a:tabLst>
                <a:tab pos="512763" algn="l"/>
              </a:tabLst>
            </a:pPr>
            <a:r>
              <a:rPr lang="en-US" sz="3600" dirty="0">
                <a:latin typeface="Myriad Pro Light"/>
                <a:cs typeface="Myriad Pro Light"/>
              </a:rPr>
              <a:t>Why add Verify?</a:t>
            </a:r>
            <a:r>
              <a:rPr lang="en-US" sz="2000" dirty="0"/>
              <a:t/>
            </a:r>
            <a:br>
              <a:rPr lang="en-US" sz="2000" dirty="0"/>
            </a:br>
            <a:r>
              <a:rPr lang="en-US" sz="2800" dirty="0">
                <a:latin typeface="Myriad Pro Light"/>
                <a:cs typeface="Myriad Pro Light"/>
              </a:rPr>
              <a:t>	Quality rises when </a:t>
            </a:r>
            <a:r>
              <a:rPr lang="en-US" sz="2800" dirty="0" err="1" smtClean="0">
                <a:latin typeface="Myriad Pro Light"/>
                <a:cs typeface="Myriad Pro Light"/>
              </a:rPr>
              <a:t>Turkers</a:t>
            </a:r>
            <a:r>
              <a:rPr lang="en-US" sz="2800" dirty="0" smtClean="0">
                <a:latin typeface="Myriad Pro Light"/>
                <a:cs typeface="Myriad Pro Light"/>
              </a:rPr>
              <a:t> are in </a:t>
            </a:r>
            <a:r>
              <a:rPr lang="en-US" sz="2800" dirty="0">
                <a:latin typeface="Myriad Pro Light"/>
                <a:cs typeface="Myriad Pro Light"/>
              </a:rPr>
              <a:t>productive </a:t>
            </a:r>
            <a:r>
              <a:rPr lang="en-US" sz="2800" dirty="0" smtClean="0">
                <a:latin typeface="Myriad Pro Light"/>
                <a:cs typeface="Myriad Pro Light"/>
              </a:rPr>
              <a:t>tension</a:t>
            </a:r>
            <a:endParaRPr lang="en-US" sz="2800" dirty="0">
              <a:latin typeface="Myriad Pro Light"/>
              <a:cs typeface="Myriad Pro Light"/>
            </a:endParaRPr>
          </a:p>
        </p:txBody>
      </p:sp>
      <p:sp>
        <p:nvSpPr>
          <p:cNvPr id="9" name="Rectangle 8"/>
          <p:cNvSpPr/>
          <p:nvPr/>
        </p:nvSpPr>
        <p:spPr>
          <a:xfrm>
            <a:off x="457200" y="4816495"/>
            <a:ext cx="8686800" cy="1938992"/>
          </a:xfrm>
          <a:prstGeom prst="rect">
            <a:avLst/>
          </a:prstGeom>
        </p:spPr>
        <p:txBody>
          <a:bodyPr wrap="square">
            <a:spAutoFit/>
          </a:bodyPr>
          <a:lstStyle/>
          <a:p>
            <a:r>
              <a:rPr lang="en-US" sz="3600" dirty="0">
                <a:latin typeface="Myriad Pro Light"/>
                <a:cs typeface="Myriad Pro Light"/>
              </a:rPr>
              <a:t>Crowds and Algorithms</a:t>
            </a:r>
          </a:p>
          <a:p>
            <a:r>
              <a:rPr lang="en-US" sz="2800" dirty="0" smtClean="0">
                <a:solidFill>
                  <a:srgbClr val="A6A6A6"/>
                </a:solidFill>
                <a:latin typeface="Myriad Pro Light"/>
                <a:cs typeface="Myriad Pro Light"/>
              </a:rPr>
              <a:t>[</a:t>
            </a:r>
            <a:r>
              <a:rPr lang="en-US" sz="2800" dirty="0">
                <a:solidFill>
                  <a:srgbClr val="A6A6A6"/>
                </a:solidFill>
                <a:latin typeface="Myriad Pro Light"/>
                <a:cs typeface="Myriad Pro Light"/>
              </a:rPr>
              <a:t>Little et al. 2010, </a:t>
            </a:r>
            <a:r>
              <a:rPr lang="en-US" sz="2800" dirty="0" err="1">
                <a:solidFill>
                  <a:srgbClr val="A6A6A6"/>
                </a:solidFill>
                <a:latin typeface="Myriad Pro Light"/>
                <a:cs typeface="Myriad Pro Light"/>
              </a:rPr>
              <a:t>Kittur</a:t>
            </a:r>
            <a:r>
              <a:rPr lang="en-US" sz="2800" dirty="0">
                <a:solidFill>
                  <a:srgbClr val="A6A6A6"/>
                </a:solidFill>
                <a:latin typeface="Myriad Pro Light"/>
                <a:cs typeface="Myriad Pro Light"/>
              </a:rPr>
              <a:t> et al. 2011, </a:t>
            </a:r>
            <a:r>
              <a:rPr lang="en-US" sz="2800" dirty="0" err="1">
                <a:solidFill>
                  <a:srgbClr val="A6A6A6"/>
                </a:solidFill>
                <a:latin typeface="Myriad Pro Light"/>
                <a:cs typeface="Myriad Pro Light"/>
              </a:rPr>
              <a:t>Shahaf</a:t>
            </a:r>
            <a:r>
              <a:rPr lang="en-US" sz="2800" dirty="0">
                <a:solidFill>
                  <a:srgbClr val="A6A6A6"/>
                </a:solidFill>
                <a:latin typeface="Myriad Pro Light"/>
                <a:cs typeface="Myriad Pro Light"/>
              </a:rPr>
              <a:t> </a:t>
            </a:r>
            <a:r>
              <a:rPr lang="en-US" sz="2800" dirty="0" smtClean="0">
                <a:solidFill>
                  <a:srgbClr val="A6A6A6"/>
                </a:solidFill>
                <a:latin typeface="Myriad Pro Light"/>
                <a:cs typeface="Myriad Pro Light"/>
              </a:rPr>
              <a:t>&amp; </a:t>
            </a:r>
            <a:r>
              <a:rPr lang="en-US" sz="2800" dirty="0">
                <a:solidFill>
                  <a:srgbClr val="A6A6A6"/>
                </a:solidFill>
                <a:latin typeface="Myriad Pro Light"/>
                <a:cs typeface="Myriad Pro Light"/>
              </a:rPr>
              <a:t>Horvitz 2010, </a:t>
            </a:r>
            <a:r>
              <a:rPr lang="en-US" sz="2800" dirty="0" smtClean="0">
                <a:solidFill>
                  <a:srgbClr val="A6A6A6"/>
                </a:solidFill>
                <a:latin typeface="Myriad Pro Light"/>
                <a:cs typeface="Myriad Pro Light"/>
              </a:rPr>
              <a:t>Franklin et al. 2011, Marcus </a:t>
            </a:r>
            <a:r>
              <a:rPr lang="en-US" sz="2800" dirty="0">
                <a:solidFill>
                  <a:srgbClr val="A6A6A6"/>
                </a:solidFill>
                <a:latin typeface="Myriad Pro Light"/>
                <a:cs typeface="Myriad Pro Light"/>
              </a:rPr>
              <a:t>et al. 2011, </a:t>
            </a:r>
            <a:r>
              <a:rPr lang="en-US" sz="2800" dirty="0" smtClean="0">
                <a:solidFill>
                  <a:srgbClr val="A6A6A6"/>
                </a:solidFill>
                <a:latin typeface="Myriad Pro Light"/>
                <a:cs typeface="Myriad Pro Light"/>
              </a:rPr>
              <a:t>Dai et al. 2010,</a:t>
            </a:r>
            <a:r>
              <a:rPr lang="en-US" sz="2800" dirty="0">
                <a:solidFill>
                  <a:srgbClr val="A6A6A6"/>
                </a:solidFill>
                <a:latin typeface="Myriad Pro Light"/>
                <a:cs typeface="Myriad Pro Light"/>
              </a:rPr>
              <a:t/>
            </a:r>
            <a:br>
              <a:rPr lang="en-US" sz="2800" dirty="0">
                <a:solidFill>
                  <a:srgbClr val="A6A6A6"/>
                </a:solidFill>
                <a:latin typeface="Myriad Pro Light"/>
                <a:cs typeface="Myriad Pro Light"/>
              </a:rPr>
            </a:br>
            <a:r>
              <a:rPr lang="en-US" sz="2800" dirty="0" err="1" smtClean="0">
                <a:solidFill>
                  <a:srgbClr val="A6A6A6"/>
                </a:solidFill>
                <a:latin typeface="Myriad Pro Light"/>
                <a:cs typeface="Myriad Pro Light"/>
              </a:rPr>
              <a:t>Parameswaran</a:t>
            </a:r>
            <a:r>
              <a:rPr lang="en-US" sz="2800" dirty="0" smtClean="0">
                <a:solidFill>
                  <a:srgbClr val="A6A6A6"/>
                </a:solidFill>
                <a:latin typeface="Myriad Pro Light"/>
                <a:cs typeface="Myriad Pro Light"/>
              </a:rPr>
              <a:t> et al. 2011, </a:t>
            </a:r>
            <a:r>
              <a:rPr lang="en-US" sz="2800" dirty="0" err="1" smtClean="0">
                <a:solidFill>
                  <a:srgbClr val="A6A6A6"/>
                </a:solidFill>
                <a:latin typeface="Myriad Pro Light"/>
                <a:cs typeface="Myriad Pro Light"/>
              </a:rPr>
              <a:t>Kulkarni</a:t>
            </a:r>
            <a:r>
              <a:rPr lang="en-US" sz="2800" dirty="0" smtClean="0">
                <a:solidFill>
                  <a:srgbClr val="A6A6A6"/>
                </a:solidFill>
                <a:latin typeface="Myriad Pro Light"/>
                <a:cs typeface="Myriad Pro Light"/>
              </a:rPr>
              <a:t> et al. 2012]</a:t>
            </a:r>
            <a:endParaRPr lang="en-US" sz="2800" dirty="0">
              <a:solidFill>
                <a:srgbClr val="A6A6A6"/>
              </a:solidFill>
              <a:latin typeface="Myriad Pro Light"/>
              <a:cs typeface="Myriad Pro Ligh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000" y="4549170"/>
            <a:ext cx="6922663" cy="1061829"/>
          </a:xfrm>
          <a:prstGeom prst="rect">
            <a:avLst/>
          </a:prstGeom>
          <a:noFill/>
        </p:spPr>
        <p:txBody>
          <a:bodyPr wrap="none" rtlCol="0">
            <a:spAutoFit/>
          </a:bodyPr>
          <a:lstStyle/>
          <a:p>
            <a:r>
              <a:rPr lang="en-US" sz="6300" dirty="0" smtClean="0">
                <a:latin typeface="Myriad Pro Semibold"/>
                <a:cs typeface="Myriad Pro Semibold"/>
              </a:rPr>
              <a:t>Shortening a paper</a:t>
            </a:r>
            <a:endParaRPr lang="en-US" sz="6300" dirty="0">
              <a:latin typeface="Myriad Pro Semibold"/>
              <a:cs typeface="Myriad Pro Semibold"/>
            </a:endParaRPr>
          </a:p>
        </p:txBody>
      </p:sp>
      <p:pic>
        <p:nvPicPr>
          <p:cNvPr id="18" name="Picture 17" descr="elevenpages.png"/>
          <p:cNvPicPr>
            <a:picLocks noChangeAspect="1"/>
          </p:cNvPicPr>
          <p:nvPr/>
        </p:nvPicPr>
        <p:blipFill>
          <a:blip r:embed="rId3"/>
          <a:stretch>
            <a:fillRect/>
          </a:stretch>
        </p:blipFill>
        <p:spPr>
          <a:xfrm>
            <a:off x="0" y="0"/>
            <a:ext cx="9144000" cy="3394061"/>
          </a:xfrm>
          <a:prstGeom prst="rect">
            <a:avLst/>
          </a:prstGeom>
        </p:spPr>
      </p:pic>
      <p:pic>
        <p:nvPicPr>
          <p:cNvPr id="7" name="Picture 6" descr="elevenpages.png"/>
          <p:cNvPicPr>
            <a:picLocks noChangeAspect="1"/>
          </p:cNvPicPr>
          <p:nvPr/>
        </p:nvPicPr>
        <p:blipFill>
          <a:blip r:embed="rId3" cstate="print"/>
          <a:srcRect t="61833" r="93582"/>
          <a:stretch>
            <a:fillRect/>
          </a:stretch>
        </p:blipFill>
        <p:spPr>
          <a:xfrm>
            <a:off x="0" y="2971800"/>
            <a:ext cx="586854" cy="1295400"/>
          </a:xfrm>
          <a:prstGeom prst="rect">
            <a:avLst/>
          </a:prstGeom>
        </p:spPr>
      </p:pic>
      <p:pic>
        <p:nvPicPr>
          <p:cNvPr id="8" name="Picture 7" descr="elevenpages.png"/>
          <p:cNvPicPr>
            <a:picLocks noChangeAspect="1"/>
          </p:cNvPicPr>
          <p:nvPr/>
        </p:nvPicPr>
        <p:blipFill>
          <a:blip r:embed="rId3" cstate="print"/>
          <a:srcRect l="93333" t="61833"/>
          <a:stretch>
            <a:fillRect/>
          </a:stretch>
        </p:blipFill>
        <p:spPr>
          <a:xfrm>
            <a:off x="8534400" y="2971800"/>
            <a:ext cx="609600" cy="1295400"/>
          </a:xfrm>
          <a:prstGeom prst="rect">
            <a:avLst/>
          </a:prstGeom>
        </p:spPr>
      </p:pic>
      <p:cxnSp>
        <p:nvCxnSpPr>
          <p:cNvPr id="19" name="Straight Connector 18"/>
          <p:cNvCxnSpPr/>
          <p:nvPr/>
        </p:nvCxnSpPr>
        <p:spPr>
          <a:xfrm>
            <a:off x="0" y="4267200"/>
            <a:ext cx="9144000" cy="1588"/>
          </a:xfrm>
          <a:prstGeom prst="line">
            <a:avLst/>
          </a:prstGeom>
          <a:ln w="381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43000" y="5690777"/>
            <a:ext cx="6847066" cy="710023"/>
          </a:xfrm>
          <a:prstGeom prst="rect">
            <a:avLst/>
          </a:prstGeom>
          <a:noFill/>
        </p:spPr>
        <p:txBody>
          <a:bodyPr wrap="none" rtlCol="0">
            <a:spAutoFit/>
          </a:bodyPr>
          <a:lstStyle/>
          <a:p>
            <a:pPr>
              <a:lnSpc>
                <a:spcPts val="4700"/>
              </a:lnSpc>
            </a:pPr>
            <a:r>
              <a:rPr lang="en-US" sz="4500" dirty="0" smtClean="0">
                <a:solidFill>
                  <a:schemeClr val="tx1">
                    <a:lumMod val="50000"/>
                    <a:lumOff val="50000"/>
                  </a:schemeClr>
                </a:solidFill>
                <a:latin typeface="Myriad Pro Light"/>
                <a:cs typeface="Myriad Pro Light"/>
              </a:rPr>
              <a:t>Supported by human editors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latin typeface="Myriad Pro Semibold"/>
                <a:cs typeface="Myriad Pro Semibold"/>
              </a:rPr>
              <a:t>Evaluation Goals</a:t>
            </a:r>
            <a:endParaRPr lang="en-US" dirty="0">
              <a:latin typeface="Myriad Pro Semibold"/>
              <a:cs typeface="Myriad Pro Semibold"/>
            </a:endParaRPr>
          </a:p>
        </p:txBody>
      </p:sp>
      <p:sp>
        <p:nvSpPr>
          <p:cNvPr id="3" name="Content Placeholder 2"/>
          <p:cNvSpPr>
            <a:spLocks noGrp="1"/>
          </p:cNvSpPr>
          <p:nvPr>
            <p:ph idx="1"/>
          </p:nvPr>
        </p:nvSpPr>
        <p:spPr>
          <a:xfrm>
            <a:off x="457200" y="1600200"/>
            <a:ext cx="8077200" cy="4525963"/>
          </a:xfrm>
        </p:spPr>
        <p:txBody>
          <a:bodyPr>
            <a:normAutofit/>
          </a:bodyPr>
          <a:lstStyle/>
          <a:p>
            <a:pPr>
              <a:spcAft>
                <a:spcPts val="1200"/>
              </a:spcAft>
            </a:pPr>
            <a:r>
              <a:rPr lang="en-US" sz="4000" dirty="0" smtClean="0"/>
              <a:t>Is </a:t>
            </a:r>
            <a:r>
              <a:rPr lang="en-US" sz="4000" dirty="0" err="1" smtClean="0"/>
              <a:t>Soylent’s</a:t>
            </a:r>
            <a:r>
              <a:rPr lang="en-US" sz="4000" dirty="0" smtClean="0"/>
              <a:t> approach of crowdsourced </a:t>
            </a:r>
            <a:br>
              <a:rPr lang="en-US" sz="4000" dirty="0" smtClean="0"/>
            </a:br>
            <a:r>
              <a:rPr lang="en-US" sz="4000" dirty="0" smtClean="0"/>
              <a:t>interactive systems feasible?</a:t>
            </a:r>
            <a:br>
              <a:rPr lang="en-US" sz="4000" dirty="0" smtClean="0"/>
            </a:br>
            <a:r>
              <a:rPr lang="en-US" sz="4000" dirty="0" smtClean="0"/>
              <a:t>	How high is the </a:t>
            </a:r>
            <a:r>
              <a:rPr lang="en-US" sz="4000" u="sng" dirty="0" smtClean="0"/>
              <a:t>quality</a:t>
            </a:r>
            <a:r>
              <a:rPr lang="en-US" sz="4000" dirty="0" smtClean="0"/>
              <a:t>?</a:t>
            </a:r>
          </a:p>
          <a:p>
            <a:pPr>
              <a:spcAft>
                <a:spcPts val="1200"/>
              </a:spcAft>
            </a:pPr>
            <a:r>
              <a:rPr lang="en-US" sz="4000" dirty="0" smtClean="0"/>
              <a:t>		How long is the </a:t>
            </a:r>
            <a:r>
              <a:rPr lang="en-US" sz="4000" u="sng" dirty="0" smtClean="0"/>
              <a:t>delay</a:t>
            </a:r>
            <a:r>
              <a:rPr lang="en-US" sz="4000" dirty="0" smtClean="0"/>
              <a:t>?</a:t>
            </a:r>
          </a:p>
          <a:p>
            <a:pPr>
              <a:spcAft>
                <a:spcPts val="1200"/>
              </a:spcAft>
            </a:pPr>
            <a:r>
              <a:rPr lang="en-US" sz="4000" dirty="0" smtClean="0"/>
              <a:t>		How much does it </a:t>
            </a:r>
            <a:r>
              <a:rPr lang="en-US" sz="4000" u="sng" dirty="0" smtClean="0"/>
              <a:t>cost</a:t>
            </a:r>
            <a:r>
              <a:rPr lang="en-US" sz="4000" dirty="0" smtClean="0"/>
              <a:t>?</a:t>
            </a:r>
          </a:p>
        </p:txBody>
      </p:sp>
      <p:sp>
        <p:nvSpPr>
          <p:cNvPr id="4" name="TextBox 3"/>
          <p:cNvSpPr txBox="1"/>
          <p:nvPr/>
        </p:nvSpPr>
        <p:spPr>
          <a:xfrm>
            <a:off x="685800" y="2667000"/>
            <a:ext cx="625556" cy="1015663"/>
          </a:xfrm>
          <a:prstGeom prst="rect">
            <a:avLst/>
          </a:prstGeom>
          <a:noFill/>
        </p:spPr>
        <p:txBody>
          <a:bodyPr wrap="none" rtlCol="0">
            <a:spAutoFit/>
          </a:bodyPr>
          <a:lstStyle/>
          <a:p>
            <a:r>
              <a:rPr lang="en-US" sz="6000" dirty="0" smtClean="0">
                <a:solidFill>
                  <a:prstClr val="white">
                    <a:lumMod val="65000"/>
                  </a:prstClr>
                </a:solidFill>
                <a:latin typeface="Myriad Pro Black"/>
                <a:cs typeface="Myriad Pro Black"/>
              </a:rPr>
              <a:t>1</a:t>
            </a:r>
          </a:p>
        </p:txBody>
      </p:sp>
      <p:sp>
        <p:nvSpPr>
          <p:cNvPr id="5" name="TextBox 4"/>
          <p:cNvSpPr txBox="1"/>
          <p:nvPr/>
        </p:nvSpPr>
        <p:spPr>
          <a:xfrm>
            <a:off x="685800" y="3429000"/>
            <a:ext cx="625556" cy="1015663"/>
          </a:xfrm>
          <a:prstGeom prst="rect">
            <a:avLst/>
          </a:prstGeom>
          <a:noFill/>
        </p:spPr>
        <p:txBody>
          <a:bodyPr wrap="none" rtlCol="0">
            <a:spAutoFit/>
          </a:bodyPr>
          <a:lstStyle/>
          <a:p>
            <a:r>
              <a:rPr lang="en-US" sz="6000" dirty="0" smtClean="0">
                <a:solidFill>
                  <a:prstClr val="white">
                    <a:lumMod val="65000"/>
                  </a:prstClr>
                </a:solidFill>
                <a:latin typeface="Myriad Pro Black"/>
                <a:cs typeface="Myriad Pro Black"/>
              </a:rPr>
              <a:t>2</a:t>
            </a:r>
          </a:p>
        </p:txBody>
      </p:sp>
      <p:sp>
        <p:nvSpPr>
          <p:cNvPr id="8" name="TextBox 7"/>
          <p:cNvSpPr txBox="1"/>
          <p:nvPr/>
        </p:nvSpPr>
        <p:spPr>
          <a:xfrm>
            <a:off x="685800" y="4191000"/>
            <a:ext cx="625556" cy="1015663"/>
          </a:xfrm>
          <a:prstGeom prst="rect">
            <a:avLst/>
          </a:prstGeom>
          <a:noFill/>
        </p:spPr>
        <p:txBody>
          <a:bodyPr wrap="none" rtlCol="0">
            <a:spAutoFit/>
          </a:bodyPr>
          <a:lstStyle/>
          <a:p>
            <a:r>
              <a:rPr lang="en-US" sz="6000" dirty="0" smtClean="0">
                <a:solidFill>
                  <a:prstClr val="white">
                    <a:lumMod val="65000"/>
                  </a:prstClr>
                </a:solidFill>
                <a:latin typeface="Myriad Pro Black"/>
                <a:cs typeface="Myriad Pro Black"/>
              </a:rPr>
              <a:t>3</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1" y="0"/>
            <a:ext cx="7467599" cy="1538883"/>
          </a:xfrm>
          <a:prstGeom prst="rect">
            <a:avLst/>
          </a:prstGeom>
          <a:noFill/>
        </p:spPr>
        <p:txBody>
          <a:bodyPr wrap="square" rtlCol="0">
            <a:spAutoFit/>
          </a:bodyPr>
          <a:lstStyle/>
          <a:p>
            <a:r>
              <a:rPr lang="en-US" sz="2200" dirty="0" smtClean="0">
                <a:solidFill>
                  <a:prstClr val="black"/>
                </a:solidFill>
                <a:latin typeface="Myriad Pro"/>
              </a:rPr>
              <a:t>Blog</a:t>
            </a: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finally be able to charge for their digital editions. But in order to get people to pay for their magazine and newspaper apps, they are going to have to offer something different that readers cannot get at the newsstand or on the open Web.</a:t>
            </a:r>
            <a:endParaRPr lang="en-US" i="1" dirty="0">
              <a:solidFill>
                <a:prstClr val="black"/>
              </a:solidFill>
              <a:latin typeface="Myriad Pro Light"/>
            </a:endParaRPr>
          </a:p>
        </p:txBody>
      </p:sp>
      <p:sp>
        <p:nvSpPr>
          <p:cNvPr id="5" name="TextBox 4"/>
          <p:cNvSpPr txBox="1"/>
          <p:nvPr/>
        </p:nvSpPr>
        <p:spPr>
          <a:xfrm>
            <a:off x="1295401" y="1527721"/>
            <a:ext cx="7619999" cy="1261884"/>
          </a:xfrm>
          <a:prstGeom prst="rect">
            <a:avLst/>
          </a:prstGeom>
          <a:noFill/>
        </p:spPr>
        <p:txBody>
          <a:bodyPr wrap="square" rtlCol="0">
            <a:spAutoFit/>
          </a:bodyPr>
          <a:lstStyle/>
          <a:p>
            <a:r>
              <a:rPr lang="en-US" sz="2200" dirty="0" smtClean="0">
                <a:solidFill>
                  <a:prstClr val="black"/>
                </a:solidFill>
                <a:latin typeface="Myriad Pro"/>
              </a:rPr>
              <a:t>Classic HCI Paper</a:t>
            </a: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 The Tangible Bits vision paper introduced the </a:t>
            </a:r>
            <a:r>
              <a:rPr lang="en-US" i="1" dirty="0" err="1" smtClean="0">
                <a:solidFill>
                  <a:prstClr val="black"/>
                </a:solidFill>
                <a:latin typeface="Myriad Pro Light"/>
              </a:rPr>
              <a:t>metaDESK</a:t>
            </a:r>
            <a:r>
              <a:rPr lang="en-US" i="1" dirty="0" smtClean="0">
                <a:solidFill>
                  <a:prstClr val="black"/>
                </a:solidFill>
                <a:latin typeface="Myriad Pro Light"/>
              </a:rPr>
              <a:t> along with two companion platforms, </a:t>
            </a:r>
            <a:br>
              <a:rPr lang="en-US" i="1" dirty="0" smtClean="0">
                <a:solidFill>
                  <a:prstClr val="black"/>
                </a:solidFill>
                <a:latin typeface="Myriad Pro Light"/>
              </a:rPr>
            </a:br>
            <a:r>
              <a:rPr lang="en-US" i="1" dirty="0" smtClean="0">
                <a:solidFill>
                  <a:prstClr val="black"/>
                </a:solidFill>
                <a:latin typeface="Myriad Pro Light"/>
              </a:rPr>
              <a:t>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6" name="TextBox 5"/>
          <p:cNvSpPr txBox="1"/>
          <p:nvPr/>
        </p:nvSpPr>
        <p:spPr>
          <a:xfrm>
            <a:off x="1295401" y="2778443"/>
            <a:ext cx="7619999" cy="1538883"/>
          </a:xfrm>
          <a:prstGeom prst="rect">
            <a:avLst/>
          </a:prstGeom>
          <a:noFill/>
        </p:spPr>
        <p:txBody>
          <a:bodyPr wrap="square" rtlCol="0">
            <a:spAutoFit/>
          </a:bodyPr>
          <a:lstStyle/>
          <a:p>
            <a:r>
              <a:rPr lang="en-US" sz="2200" dirty="0" smtClean="0">
                <a:solidFill>
                  <a:prstClr val="black"/>
                </a:solidFill>
                <a:latin typeface="Myriad Pro"/>
              </a:rPr>
              <a:t>Draft HCI Paper</a:t>
            </a:r>
            <a:endParaRPr lang="en-US" sz="2200" cap="small" dirty="0" smtClean="0">
              <a:solidFill>
                <a:prstClr val="black"/>
              </a:solidFill>
              <a:latin typeface="Myriad Pro"/>
            </a:endParaRPr>
          </a:p>
          <a:p>
            <a:r>
              <a:rPr lang="en-US" i="1" dirty="0" smtClean="0">
                <a:solidFill>
                  <a:prstClr val="black"/>
                </a:solidFill>
                <a:latin typeface="Myriad Pro Light"/>
              </a:rPr>
              <a:t>In this paper we argue that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 tool that uses lightweight text input to capture richly structured information for later retrieval and navigation.</a:t>
            </a:r>
          </a:p>
        </p:txBody>
      </p:sp>
      <p:sp>
        <p:nvSpPr>
          <p:cNvPr id="7" name="TextBox 6"/>
          <p:cNvSpPr txBox="1"/>
          <p:nvPr/>
        </p:nvSpPr>
        <p:spPr>
          <a:xfrm>
            <a:off x="1295401" y="5562600"/>
            <a:ext cx="7619999" cy="1261884"/>
          </a:xfrm>
          <a:prstGeom prst="rect">
            <a:avLst/>
          </a:prstGeom>
          <a:noFill/>
        </p:spPr>
        <p:txBody>
          <a:bodyPr wrap="square" rtlCol="0">
            <a:spAutoFit/>
          </a:bodyPr>
          <a:lstStyle/>
          <a:p>
            <a:r>
              <a:rPr lang="en-US" sz="2200" dirty="0" smtClean="0">
                <a:solidFill>
                  <a:prstClr val="black"/>
                </a:solidFill>
                <a:latin typeface="Myriad Pro"/>
              </a:rPr>
              <a:t>Rambling E-mail</a:t>
            </a:r>
          </a:p>
          <a:p>
            <a:r>
              <a:rPr lang="en-US" i="1" dirty="0" smtClean="0">
                <a:solidFill>
                  <a:prstClr val="black"/>
                </a:solidFill>
                <a:latin typeface="Myriad Pro Light"/>
              </a:rPr>
              <a:t>A previous board member, Steve Burleigh,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For this year, 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8" name="TextBox 7"/>
          <p:cNvSpPr txBox="1"/>
          <p:nvPr/>
        </p:nvSpPr>
        <p:spPr>
          <a:xfrm>
            <a:off x="1295401" y="4343400"/>
            <a:ext cx="7619999" cy="1261884"/>
          </a:xfrm>
          <a:prstGeom prst="rect">
            <a:avLst/>
          </a:prstGeom>
          <a:noFill/>
        </p:spPr>
        <p:txBody>
          <a:bodyPr wrap="square" rtlCol="0">
            <a:spAutoFit/>
          </a:bodyPr>
          <a:lstStyle/>
          <a:p>
            <a:r>
              <a:rPr lang="en-US" sz="2200" dirty="0" smtClean="0">
                <a:solidFill>
                  <a:prstClr val="black"/>
                </a:solidFill>
                <a:latin typeface="Myriad Pro"/>
              </a:rPr>
              <a:t>Technical Writing</a:t>
            </a:r>
          </a:p>
          <a:p>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the </a:t>
            </a:r>
            <a:r>
              <a:rPr lang="en-US" i="1" dirty="0" err="1" smtClean="0">
                <a:solidFill>
                  <a:prstClr val="black"/>
                </a:solidFill>
                <a:latin typeface="Myriad Pro Light"/>
              </a:rPr>
              <a:t>i</a:t>
            </a:r>
            <a:r>
              <a:rPr lang="en-US" i="1" dirty="0" smtClean="0">
                <a:solidFill>
                  <a:prstClr val="black"/>
                </a:solidFill>
                <a:latin typeface="Myriad Pro Light"/>
              </a:rPr>
              <a:t> low order bits of the key (the index bits) and the next 15 low order bits (the key fragment).</a:t>
            </a:r>
          </a:p>
        </p:txBody>
      </p:sp>
      <p:sp>
        <p:nvSpPr>
          <p:cNvPr id="9" name="TextBox 8"/>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0"/>
            <a:ext cx="7467600" cy="1538883"/>
          </a:xfrm>
          <a:prstGeom prst="rect">
            <a:avLst/>
          </a:prstGeom>
          <a:noFill/>
        </p:spPr>
        <p:txBody>
          <a:bodyPr wrap="square" rtlCol="0">
            <a:spAutoFit/>
          </a:bodyPr>
          <a:lstStyle/>
          <a:p>
            <a:r>
              <a:rPr lang="en-US" sz="2200" dirty="0" smtClean="0">
                <a:solidFill>
                  <a:prstClr val="black"/>
                </a:solidFill>
                <a:latin typeface="Myriad Pro"/>
              </a:rPr>
              <a:t>Blog – 83%</a:t>
            </a: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a:t>
            </a:r>
            <a:r>
              <a:rPr lang="en-US" i="1" strike="sngStrike" dirty="0" smtClean="0">
                <a:solidFill>
                  <a:srgbClr val="C0504D">
                    <a:lumMod val="60000"/>
                    <a:lumOff val="40000"/>
                  </a:srgbClr>
                </a:solidFill>
                <a:latin typeface="Myriad Pro Light"/>
              </a:rPr>
              <a:t>finally</a:t>
            </a:r>
            <a:r>
              <a:rPr lang="en-US" i="1" dirty="0" smtClean="0">
                <a:solidFill>
                  <a:prstClr val="black"/>
                </a:solidFill>
                <a:latin typeface="Myriad Pro Light"/>
              </a:rPr>
              <a:t> be able to charge for their digital editions. But in order to get people to pay for their magazine and newspaper apps, they </a:t>
            </a:r>
            <a:r>
              <a:rPr lang="en-US" i="1" strike="sngStrike" dirty="0" smtClean="0">
                <a:solidFill>
                  <a:srgbClr val="C0504D">
                    <a:lumMod val="60000"/>
                    <a:lumOff val="40000"/>
                  </a:srgbClr>
                </a:solidFill>
                <a:latin typeface="Myriad Pro Light"/>
              </a:rPr>
              <a:t>are going to </a:t>
            </a:r>
            <a:r>
              <a:rPr lang="en-US" i="1" dirty="0" smtClean="0">
                <a:solidFill>
                  <a:prstClr val="black"/>
                </a:solidFill>
                <a:latin typeface="Myriad Pro Light"/>
              </a:rPr>
              <a:t>have to offer something different that readers cannot get at the newsstand or on the open Web.</a:t>
            </a:r>
            <a:endParaRPr lang="en-US" i="1" dirty="0">
              <a:solidFill>
                <a:prstClr val="black"/>
              </a:solidFill>
              <a:latin typeface="Myriad Pro Light"/>
            </a:endParaRPr>
          </a:p>
        </p:txBody>
      </p:sp>
      <p:sp>
        <p:nvSpPr>
          <p:cNvPr id="5" name="TextBox 4"/>
          <p:cNvSpPr txBox="1"/>
          <p:nvPr/>
        </p:nvSpPr>
        <p:spPr>
          <a:xfrm>
            <a:off x="1295400" y="1527721"/>
            <a:ext cx="7467600" cy="1261884"/>
          </a:xfrm>
          <a:prstGeom prst="rect">
            <a:avLst/>
          </a:prstGeom>
          <a:noFill/>
        </p:spPr>
        <p:txBody>
          <a:bodyPr wrap="square" rtlCol="0">
            <a:spAutoFit/>
          </a:bodyPr>
          <a:lstStyle/>
          <a:p>
            <a:r>
              <a:rPr lang="en-US" sz="2200" dirty="0" smtClean="0">
                <a:solidFill>
                  <a:prstClr val="black"/>
                </a:solidFill>
                <a:latin typeface="Myriad Pro"/>
              </a:rPr>
              <a:t>Classic </a:t>
            </a:r>
            <a:r>
              <a:rPr lang="en-US" sz="2200" dirty="0">
                <a:solidFill>
                  <a:prstClr val="black"/>
                </a:solidFill>
                <a:latin typeface="Myriad Pro"/>
              </a:rPr>
              <a:t>HCI</a:t>
            </a:r>
            <a:r>
              <a:rPr lang="en-US" sz="2200" dirty="0" smtClean="0">
                <a:solidFill>
                  <a:prstClr val="black"/>
                </a:solidFill>
                <a:latin typeface="Myriad Pro"/>
              </a:rPr>
              <a:t> Paper</a:t>
            </a:r>
            <a:r>
              <a:rPr lang="en-US" sz="2200" cap="small" dirty="0" smtClean="0">
                <a:solidFill>
                  <a:prstClr val="black"/>
                </a:solidFill>
                <a:latin typeface="Myriad Pro"/>
              </a:rPr>
              <a:t> </a:t>
            </a:r>
            <a:r>
              <a:rPr lang="en-US" sz="2200" dirty="0" smtClean="0">
                <a:solidFill>
                  <a:prstClr val="black"/>
                </a:solidFill>
                <a:latin typeface="Myriad Pro"/>
              </a:rPr>
              <a:t>– 87%</a:t>
            </a:r>
            <a:endParaRPr lang="en-US" sz="2200" cap="small" dirty="0" smtClean="0">
              <a:solidFill>
                <a:prstClr val="black"/>
              </a:solidFill>
              <a:latin typeface="Myriad Pro"/>
            </a:endParaRP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a:t>
            </a:r>
            <a:r>
              <a:rPr lang="en-US" i="1" strike="sngStrike" dirty="0" smtClean="0">
                <a:solidFill>
                  <a:srgbClr val="C0504D">
                    <a:lumMod val="60000"/>
                    <a:lumOff val="40000"/>
                  </a:srgbClr>
                </a:solidFill>
                <a:latin typeface="Myriad Pro Light"/>
              </a:rPr>
              <a:t>. The Tangible Bits vision paper</a:t>
            </a:r>
            <a:r>
              <a:rPr lang="en-US" i="1" u="sng" dirty="0" smtClean="0">
                <a:solidFill>
                  <a:srgbClr val="4F81BD">
                    <a:lumMod val="75000"/>
                  </a:srgbClr>
                </a:solidFill>
                <a:latin typeface="Myriad Pro Light"/>
              </a:rPr>
              <a:t>, which</a:t>
            </a:r>
            <a:r>
              <a:rPr lang="en-US" i="1" dirty="0" smtClean="0">
                <a:solidFill>
                  <a:prstClr val="black"/>
                </a:solidFill>
                <a:latin typeface="Myriad Pro Light"/>
              </a:rPr>
              <a:t> introduced the </a:t>
            </a:r>
            <a:r>
              <a:rPr lang="en-US" i="1" dirty="0" err="1" smtClean="0">
                <a:solidFill>
                  <a:prstClr val="black"/>
                </a:solidFill>
                <a:latin typeface="Myriad Pro Light"/>
              </a:rPr>
              <a:t>metaDESK</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along </a:t>
            </a:r>
            <a:r>
              <a:rPr lang="en-US" i="1" strike="sngStrike" dirty="0" err="1" smtClean="0">
                <a:solidFill>
                  <a:srgbClr val="C0504D">
                    <a:lumMod val="60000"/>
                    <a:lumOff val="40000"/>
                  </a:srgbClr>
                </a:solidFill>
                <a:latin typeface="Myriad Pro Light"/>
              </a:rPr>
              <a:t>with</a:t>
            </a:r>
            <a:r>
              <a:rPr lang="en-US" i="1" u="sng" dirty="0" err="1" smtClean="0">
                <a:solidFill>
                  <a:srgbClr val="4F81BD">
                    <a:lumMod val="75000"/>
                  </a:srgbClr>
                </a:solidFill>
                <a:latin typeface="Myriad Pro Light"/>
              </a:rPr>
              <a:t>and</a:t>
            </a:r>
            <a:r>
              <a:rPr lang="en-US" i="1" dirty="0" smtClean="0">
                <a:solidFill>
                  <a:prstClr val="black"/>
                </a:solidFill>
                <a:latin typeface="Myriad Pro Light"/>
              </a:rPr>
              <a:t> two companion platforms, 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6" name="TextBox 5"/>
          <p:cNvSpPr txBox="1"/>
          <p:nvPr/>
        </p:nvSpPr>
        <p:spPr>
          <a:xfrm>
            <a:off x="1295400" y="2778443"/>
            <a:ext cx="7620000" cy="1538883"/>
          </a:xfrm>
          <a:prstGeom prst="rect">
            <a:avLst/>
          </a:prstGeom>
          <a:noFill/>
        </p:spPr>
        <p:txBody>
          <a:bodyPr wrap="square" rtlCol="0">
            <a:spAutoFit/>
          </a:bodyPr>
          <a:lstStyle/>
          <a:p>
            <a:r>
              <a:rPr lang="en-US" sz="2200" dirty="0" smtClean="0">
                <a:solidFill>
                  <a:prstClr val="black"/>
                </a:solidFill>
                <a:latin typeface="Myriad Pro"/>
              </a:rPr>
              <a:t>Draft HCI Paper – 90%</a:t>
            </a:r>
            <a:endParaRPr lang="en-US" sz="2200" cap="small" dirty="0" smtClean="0">
              <a:solidFill>
                <a:prstClr val="black"/>
              </a:solidFill>
              <a:latin typeface="Myriad Pro"/>
            </a:endParaRPr>
          </a:p>
          <a:p>
            <a:r>
              <a:rPr lang="en-US" i="1" strike="sngStrike" dirty="0" smtClean="0">
                <a:solidFill>
                  <a:srgbClr val="C0504D">
                    <a:lumMod val="60000"/>
                    <a:lumOff val="40000"/>
                  </a:srgbClr>
                </a:solidFill>
                <a:latin typeface="Myriad Pro Light"/>
              </a:rPr>
              <a:t>In this paper we argue that</a:t>
            </a:r>
            <a:r>
              <a:rPr lang="en-US" i="1" dirty="0" smtClean="0">
                <a:solidFill>
                  <a:prstClr val="black"/>
                </a:solidFill>
                <a:latin typeface="Myriad Pro Light"/>
              </a:rPr>
              <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 tool </a:t>
            </a:r>
            <a:r>
              <a:rPr lang="en-US" i="1" strike="sngStrike" dirty="0" err="1" smtClean="0">
                <a:solidFill>
                  <a:srgbClr val="C0504D">
                    <a:lumMod val="60000"/>
                    <a:lumOff val="40000"/>
                  </a:srgbClr>
                </a:solidFill>
                <a:latin typeface="Myriad Pro Light"/>
              </a:rPr>
              <a:t>that</a:t>
            </a:r>
            <a:r>
              <a:rPr lang="en-US" i="1" u="sng" dirty="0" err="1" smtClean="0">
                <a:solidFill>
                  <a:srgbClr val="4F81BD">
                    <a:lumMod val="75000"/>
                  </a:srgbClr>
                </a:solidFill>
                <a:latin typeface="Myriad Pro Light"/>
              </a:rPr>
              <a:t>which</a:t>
            </a:r>
            <a:r>
              <a:rPr lang="en-US" i="1" dirty="0" smtClean="0">
                <a:solidFill>
                  <a:prstClr val="black"/>
                </a:solidFill>
                <a:latin typeface="Myriad Pro Light"/>
              </a:rPr>
              <a:t> uses lightweight text input to capture richly structured information for later retrieval and navigation.</a:t>
            </a:r>
          </a:p>
        </p:txBody>
      </p:sp>
      <p:sp>
        <p:nvSpPr>
          <p:cNvPr id="7" name="TextBox 6"/>
          <p:cNvSpPr txBox="1"/>
          <p:nvPr/>
        </p:nvSpPr>
        <p:spPr>
          <a:xfrm>
            <a:off x="1295400" y="5562600"/>
            <a:ext cx="7467600" cy="1261884"/>
          </a:xfrm>
          <a:prstGeom prst="rect">
            <a:avLst/>
          </a:prstGeom>
          <a:noFill/>
        </p:spPr>
        <p:txBody>
          <a:bodyPr wrap="square" rtlCol="0">
            <a:spAutoFit/>
          </a:bodyPr>
          <a:lstStyle/>
          <a:p>
            <a:r>
              <a:rPr lang="en-US" sz="2200" dirty="0" smtClean="0">
                <a:solidFill>
                  <a:prstClr val="black"/>
                </a:solidFill>
                <a:latin typeface="Myriad Pro"/>
              </a:rPr>
              <a:t>Rambling E-mail – 78%</a:t>
            </a:r>
          </a:p>
          <a:p>
            <a:r>
              <a:rPr lang="en-US" i="1" strike="sngStrike" dirty="0" smtClean="0">
                <a:solidFill>
                  <a:srgbClr val="C0504D">
                    <a:lumMod val="60000"/>
                    <a:lumOff val="40000"/>
                  </a:srgbClr>
                </a:solidFill>
                <a:latin typeface="Myriad Pro Light"/>
              </a:rPr>
              <a:t>A previous board member, </a:t>
            </a:r>
            <a:r>
              <a:rPr lang="en-US" i="1" dirty="0" smtClean="0">
                <a:solidFill>
                  <a:prstClr val="black"/>
                </a:solidFill>
                <a:latin typeface="Myriad Pro Light"/>
              </a:rPr>
              <a:t>Steve Burleigh</a:t>
            </a:r>
            <a:r>
              <a:rPr lang="en-US" i="1" strike="sngStrike" dirty="0" smtClean="0">
                <a:solidFill>
                  <a:srgbClr val="C0504D">
                    <a:lumMod val="60000"/>
                    <a:lumOff val="40000"/>
                  </a:srgbClr>
                </a:solidFill>
                <a:latin typeface="Myriad Pro Light"/>
              </a:rPr>
              <a:t>,</a:t>
            </a:r>
            <a:r>
              <a:rPr lang="en-US" i="1" dirty="0" smtClean="0">
                <a:solidFill>
                  <a:prstClr val="black"/>
                </a:solidFill>
                <a:latin typeface="Myriad Pro Light"/>
              </a:rPr>
              <a:t>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a:t>
            </a:r>
            <a:r>
              <a:rPr lang="en-US" i="1" strike="sngStrike" dirty="0" smtClean="0">
                <a:solidFill>
                  <a:srgbClr val="C0504D">
                    <a:lumMod val="60000"/>
                    <a:lumOff val="40000"/>
                  </a:srgbClr>
                </a:solidFill>
                <a:latin typeface="Myriad Pro Light"/>
              </a:rPr>
              <a:t>For this year, </a:t>
            </a:r>
            <a:r>
              <a:rPr lang="en-US" i="1" dirty="0" smtClean="0">
                <a:solidFill>
                  <a:prstClr val="black"/>
                </a:solidFill>
                <a:latin typeface="Myriad Pro Light"/>
              </a:rPr>
              <a:t>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8" name="TextBox 7"/>
          <p:cNvSpPr txBox="1"/>
          <p:nvPr/>
        </p:nvSpPr>
        <p:spPr>
          <a:xfrm>
            <a:off x="1295400" y="4343400"/>
            <a:ext cx="7467600" cy="1261884"/>
          </a:xfrm>
          <a:prstGeom prst="rect">
            <a:avLst/>
          </a:prstGeom>
          <a:noFill/>
        </p:spPr>
        <p:txBody>
          <a:bodyPr wrap="square" rtlCol="0">
            <a:spAutoFit/>
          </a:bodyPr>
          <a:lstStyle/>
          <a:p>
            <a:r>
              <a:rPr lang="en-US" sz="2200" dirty="0" smtClean="0">
                <a:solidFill>
                  <a:prstClr val="black"/>
                </a:solidFill>
                <a:latin typeface="Myriad Pro"/>
              </a:rPr>
              <a:t>Technical Writing – 82%</a:t>
            </a:r>
          </a:p>
          <a:p>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a:t>
            </a:r>
            <a:r>
              <a:rPr lang="en-US" i="1" strike="sngStrike" dirty="0" smtClean="0">
                <a:solidFill>
                  <a:srgbClr val="C0504D">
                    <a:lumMod val="60000"/>
                    <a:lumOff val="40000"/>
                  </a:srgbClr>
                </a:solidFill>
                <a:latin typeface="Myriad Pro Light"/>
              </a:rPr>
              <a:t>the </a:t>
            </a:r>
            <a:r>
              <a:rPr lang="en-US" i="1" strike="sngStrike" dirty="0" err="1" smtClean="0">
                <a:solidFill>
                  <a:srgbClr val="C0504D">
                    <a:lumMod val="60000"/>
                    <a:lumOff val="40000"/>
                  </a:srgbClr>
                </a:solidFill>
                <a:latin typeface="Myriad Pro Light"/>
              </a:rPr>
              <a:t>i</a:t>
            </a:r>
            <a:r>
              <a:rPr lang="en-US" i="1" strike="sngStrike" dirty="0" smtClean="0">
                <a:solidFill>
                  <a:srgbClr val="C0504D">
                    <a:lumMod val="60000"/>
                    <a:lumOff val="40000"/>
                  </a:srgbClr>
                </a:solidFill>
                <a:latin typeface="Myriad Pro Light"/>
              </a:rPr>
              <a:t> low order bits of the key</a:t>
            </a:r>
            <a:r>
              <a:rPr lang="en-US" i="1" dirty="0" smtClean="0">
                <a:solidFill>
                  <a:srgbClr val="C0504D">
                    <a:lumMod val="60000"/>
                    <a:lumOff val="40000"/>
                  </a:srgbClr>
                </a:solidFill>
                <a:latin typeface="Myriad Pro Light"/>
              </a:rPr>
              <a:t> </a:t>
            </a:r>
            <a:r>
              <a:rPr lang="en-US" i="1" dirty="0" smtClean="0">
                <a:solidFill>
                  <a:prstClr val="black"/>
                </a:solidFill>
                <a:latin typeface="Myriad Pro Light"/>
              </a:rPr>
              <a:t>(the index bits) and the next 15 low order bits </a:t>
            </a:r>
            <a:r>
              <a:rPr lang="en-US" i="1" strike="sngStrike" dirty="0" smtClean="0">
                <a:solidFill>
                  <a:srgbClr val="C0504D">
                    <a:lumMod val="60000"/>
                    <a:lumOff val="40000"/>
                  </a:srgbClr>
                </a:solidFill>
                <a:latin typeface="Myriad Pro Light"/>
              </a:rPr>
              <a:t>(the key fragment)</a:t>
            </a:r>
            <a:r>
              <a:rPr lang="en-US" i="1" dirty="0" smtClean="0">
                <a:solidFill>
                  <a:prstClr val="black"/>
                </a:solidFill>
                <a:latin typeface="Myriad Pro Light"/>
              </a:rPr>
              <a:t>.</a:t>
            </a:r>
          </a:p>
        </p:txBody>
      </p:sp>
      <p:sp>
        <p:nvSpPr>
          <p:cNvPr id="12" name="TextBox 11"/>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sp>
        <p:nvSpPr>
          <p:cNvPr id="9" name="Rounded Rectangle 8"/>
          <p:cNvSpPr/>
          <p:nvPr/>
        </p:nvSpPr>
        <p:spPr>
          <a:xfrm>
            <a:off x="228600" y="2057400"/>
            <a:ext cx="8686800" cy="1600200"/>
          </a:xfrm>
          <a:prstGeom prst="roundRect">
            <a:avLst>
              <a:gd name="adj" fmla="val 6601"/>
            </a:avLst>
          </a:prstGeom>
          <a:solidFill>
            <a:schemeClr val="bg1"/>
          </a:solidFill>
          <a:ln>
            <a:solidFill>
              <a:schemeClr val="bg1">
                <a:lumMod val="50000"/>
              </a:schemeClr>
            </a:solidFill>
          </a:ln>
          <a:effectLst>
            <a:outerShdw blurRad="3175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0" name="Content Placeholder 2"/>
          <p:cNvSpPr>
            <a:spLocks noGrp="1"/>
          </p:cNvSpPr>
          <p:nvPr>
            <p:ph idx="1"/>
          </p:nvPr>
        </p:nvSpPr>
        <p:spPr>
          <a:xfrm>
            <a:off x="304800" y="2057400"/>
            <a:ext cx="8610600" cy="1371600"/>
          </a:xfrm>
        </p:spPr>
        <p:txBody>
          <a:bodyPr>
            <a:noAutofit/>
          </a:bodyPr>
          <a:lstStyle/>
          <a:p>
            <a:pPr algn="ctr"/>
            <a:r>
              <a:rPr lang="en-US" sz="4700" dirty="0" smtClean="0">
                <a:latin typeface="Myriad Pro"/>
                <a:cs typeface="Myriad Pro"/>
              </a:rPr>
              <a:t>Cut 15% of original paragraph length on average.</a:t>
            </a:r>
            <a:endParaRPr lang="en-US" sz="4700" dirty="0">
              <a:latin typeface="Myriad Pro"/>
              <a:cs typeface="Myriad Pro"/>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xEl>
                                              <p:pRg st="0" end="0"/>
                                            </p:txEl>
                                          </p:spTgt>
                                        </p:tgtEl>
                                      </p:cBhvr>
                                    </p:animEffect>
                                    <p:set>
                                      <p:cBhvr>
                                        <p:cTn id="18"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uild="p"/>
      <p:bldP spid="10" grpI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sp>
        <p:nvSpPr>
          <p:cNvPr id="26" name="TextBox 25"/>
          <p:cNvSpPr txBox="1"/>
          <p:nvPr/>
        </p:nvSpPr>
        <p:spPr>
          <a:xfrm>
            <a:off x="1295400" y="2778443"/>
            <a:ext cx="7620000" cy="1538883"/>
          </a:xfrm>
          <a:prstGeom prst="rect">
            <a:avLst/>
          </a:prstGeom>
          <a:noFill/>
        </p:spPr>
        <p:txBody>
          <a:bodyPr wrap="square" rtlCol="0">
            <a:spAutoFit/>
          </a:bodyPr>
          <a:lstStyle/>
          <a:p>
            <a:r>
              <a:rPr lang="en-US" sz="2200" dirty="0" smtClean="0">
                <a:solidFill>
                  <a:prstClr val="black"/>
                </a:solidFill>
                <a:latin typeface="Myriad Pro"/>
              </a:rPr>
              <a:t>Draft HCI</a:t>
            </a:r>
            <a:r>
              <a:rPr lang="en-US" sz="2200" cap="small" dirty="0" smtClean="0">
                <a:solidFill>
                  <a:prstClr val="black"/>
                </a:solidFill>
                <a:latin typeface="Myriad Pro"/>
              </a:rPr>
              <a:t> </a:t>
            </a:r>
            <a:r>
              <a:rPr lang="en-US" sz="2200" dirty="0" smtClean="0">
                <a:solidFill>
                  <a:prstClr val="black"/>
                </a:solidFill>
                <a:latin typeface="Myriad Pro"/>
              </a:rPr>
              <a:t>Paper – 90%			</a:t>
            </a:r>
            <a:endParaRPr lang="en-US" sz="2200" cap="small" dirty="0" smtClean="0">
              <a:solidFill>
                <a:prstClr val="black"/>
              </a:solidFill>
              <a:latin typeface="Myriad Pro"/>
            </a:endParaRPr>
          </a:p>
          <a:p>
            <a:r>
              <a:rPr lang="en-US" i="1" strike="sngStrike" dirty="0" smtClean="0">
                <a:solidFill>
                  <a:srgbClr val="C0504D">
                    <a:lumMod val="60000"/>
                    <a:lumOff val="40000"/>
                  </a:srgbClr>
                </a:solidFill>
                <a:latin typeface="Myriad Pro Light"/>
              </a:rPr>
              <a:t>In this paper we argue that</a:t>
            </a:r>
            <a:r>
              <a:rPr lang="en-US" i="1" dirty="0" smtClean="0">
                <a:solidFill>
                  <a:prstClr val="black"/>
                </a:solidFill>
                <a:latin typeface="Myriad Pro Light"/>
              </a:rPr>
              <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 tool </a:t>
            </a:r>
            <a:r>
              <a:rPr lang="en-US" i="1" strike="sngStrike" dirty="0" err="1" smtClean="0">
                <a:solidFill>
                  <a:srgbClr val="C0504D">
                    <a:lumMod val="60000"/>
                    <a:lumOff val="40000"/>
                  </a:srgbClr>
                </a:solidFill>
                <a:latin typeface="Myriad Pro Light"/>
              </a:rPr>
              <a:t>that</a:t>
            </a:r>
            <a:r>
              <a:rPr lang="en-US" i="1" u="sng" dirty="0" err="1" smtClean="0">
                <a:solidFill>
                  <a:srgbClr val="4F81BD">
                    <a:lumMod val="75000"/>
                  </a:srgbClr>
                </a:solidFill>
                <a:latin typeface="Myriad Pro Light"/>
              </a:rPr>
              <a:t>which</a:t>
            </a:r>
            <a:r>
              <a:rPr lang="en-US" i="1" dirty="0" smtClean="0">
                <a:solidFill>
                  <a:prstClr val="black"/>
                </a:solidFill>
                <a:latin typeface="Myriad Pro Light"/>
              </a:rPr>
              <a:t> uses lightweight text input to capture richly structured information for later retrieval and navigation.</a:t>
            </a:r>
          </a:p>
        </p:txBody>
      </p:sp>
      <p:sp>
        <p:nvSpPr>
          <p:cNvPr id="25" name="TextBox 24"/>
          <p:cNvSpPr txBox="1"/>
          <p:nvPr/>
        </p:nvSpPr>
        <p:spPr>
          <a:xfrm>
            <a:off x="1295400" y="1527721"/>
            <a:ext cx="7467600" cy="1261884"/>
          </a:xfrm>
          <a:prstGeom prst="rect">
            <a:avLst/>
          </a:prstGeom>
          <a:noFill/>
        </p:spPr>
        <p:txBody>
          <a:bodyPr wrap="square" rtlCol="0">
            <a:spAutoFit/>
          </a:bodyPr>
          <a:lstStyle/>
          <a:p>
            <a:r>
              <a:rPr lang="en-US" sz="2200" dirty="0" smtClean="0">
                <a:solidFill>
                  <a:prstClr val="black"/>
                </a:solidFill>
                <a:latin typeface="Myriad Pro"/>
              </a:rPr>
              <a:t>Classic HCI Paper</a:t>
            </a:r>
            <a:r>
              <a:rPr lang="en-US" sz="2200" cap="small" dirty="0" smtClean="0">
                <a:solidFill>
                  <a:prstClr val="black"/>
                </a:solidFill>
                <a:latin typeface="Myriad Pro"/>
              </a:rPr>
              <a:t> </a:t>
            </a:r>
            <a:r>
              <a:rPr lang="en-US" sz="2200" dirty="0" smtClean="0">
                <a:solidFill>
                  <a:prstClr val="black"/>
                </a:solidFill>
                <a:latin typeface="Myriad Pro"/>
              </a:rPr>
              <a:t>– 87%	</a:t>
            </a:r>
            <a:endParaRPr lang="en-US" sz="2200" cap="small" dirty="0" smtClean="0">
              <a:solidFill>
                <a:prstClr val="black"/>
              </a:solidFill>
              <a:latin typeface="Myriad Pro"/>
            </a:endParaRP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a:t>
            </a:r>
            <a:r>
              <a:rPr lang="en-US" i="1" strike="sngStrike" dirty="0" smtClean="0">
                <a:solidFill>
                  <a:srgbClr val="C0504D">
                    <a:lumMod val="60000"/>
                    <a:lumOff val="40000"/>
                  </a:srgbClr>
                </a:solidFill>
                <a:latin typeface="Myriad Pro Light"/>
              </a:rPr>
              <a:t>. The Tangible Bits vision paper</a:t>
            </a:r>
            <a:r>
              <a:rPr lang="en-US" i="1" u="sng" dirty="0" smtClean="0">
                <a:solidFill>
                  <a:srgbClr val="4F81BD">
                    <a:lumMod val="75000"/>
                  </a:srgbClr>
                </a:solidFill>
                <a:latin typeface="Myriad Pro Light"/>
              </a:rPr>
              <a:t>, which</a:t>
            </a:r>
            <a:r>
              <a:rPr lang="en-US" i="1" dirty="0" smtClean="0">
                <a:solidFill>
                  <a:prstClr val="black"/>
                </a:solidFill>
                <a:latin typeface="Myriad Pro Light"/>
              </a:rPr>
              <a:t> introduced the </a:t>
            </a:r>
            <a:r>
              <a:rPr lang="en-US" i="1" dirty="0" err="1" smtClean="0">
                <a:solidFill>
                  <a:prstClr val="black"/>
                </a:solidFill>
                <a:latin typeface="Myriad Pro Light"/>
              </a:rPr>
              <a:t>metaDESK</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along </a:t>
            </a:r>
            <a:r>
              <a:rPr lang="en-US" i="1" strike="sngStrike" dirty="0" err="1" smtClean="0">
                <a:solidFill>
                  <a:srgbClr val="C0504D">
                    <a:lumMod val="60000"/>
                    <a:lumOff val="40000"/>
                  </a:srgbClr>
                </a:solidFill>
                <a:latin typeface="Myriad Pro Light"/>
              </a:rPr>
              <a:t>with</a:t>
            </a:r>
            <a:r>
              <a:rPr lang="en-US" i="1" u="sng" dirty="0" err="1" smtClean="0">
                <a:solidFill>
                  <a:srgbClr val="4F81BD">
                    <a:lumMod val="75000"/>
                  </a:srgbClr>
                </a:solidFill>
                <a:latin typeface="Myriad Pro Light"/>
              </a:rPr>
              <a:t>and</a:t>
            </a:r>
            <a:r>
              <a:rPr lang="en-US" i="1" dirty="0" smtClean="0">
                <a:solidFill>
                  <a:prstClr val="black"/>
                </a:solidFill>
                <a:latin typeface="Myriad Pro Light"/>
              </a:rPr>
              <a:t> two companion platforms, 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24" name="TextBox 23"/>
          <p:cNvSpPr txBox="1"/>
          <p:nvPr/>
        </p:nvSpPr>
        <p:spPr>
          <a:xfrm>
            <a:off x="1295400" y="0"/>
            <a:ext cx="7467600" cy="1538883"/>
          </a:xfrm>
          <a:prstGeom prst="rect">
            <a:avLst/>
          </a:prstGeom>
          <a:noFill/>
        </p:spPr>
        <p:txBody>
          <a:bodyPr wrap="square" rtlCol="0">
            <a:spAutoFit/>
          </a:bodyPr>
          <a:lstStyle/>
          <a:p>
            <a:r>
              <a:rPr lang="en-US" sz="2200" dirty="0" smtClean="0">
                <a:solidFill>
                  <a:prstClr val="black"/>
                </a:solidFill>
                <a:latin typeface="Myriad Pro"/>
              </a:rPr>
              <a:t>Blog – 83%					</a:t>
            </a: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a:t>
            </a:r>
            <a:r>
              <a:rPr lang="en-US" i="1" strike="sngStrike" dirty="0" smtClean="0">
                <a:solidFill>
                  <a:srgbClr val="C0504D">
                    <a:lumMod val="60000"/>
                    <a:lumOff val="40000"/>
                  </a:srgbClr>
                </a:solidFill>
                <a:latin typeface="Myriad Pro Light"/>
              </a:rPr>
              <a:t>finally</a:t>
            </a:r>
            <a:r>
              <a:rPr lang="en-US" i="1" dirty="0" smtClean="0">
                <a:solidFill>
                  <a:prstClr val="black"/>
                </a:solidFill>
                <a:latin typeface="Myriad Pro Light"/>
              </a:rPr>
              <a:t> be able to charge for their digital editions. But in order to get people to pay for their magazine and newspaper apps, they </a:t>
            </a:r>
            <a:r>
              <a:rPr lang="en-US" i="1" strike="sngStrike" dirty="0" smtClean="0">
                <a:solidFill>
                  <a:srgbClr val="C0504D">
                    <a:lumMod val="60000"/>
                    <a:lumOff val="40000"/>
                  </a:srgbClr>
                </a:solidFill>
                <a:latin typeface="Myriad Pro Light"/>
              </a:rPr>
              <a:t>are going to </a:t>
            </a:r>
            <a:r>
              <a:rPr lang="en-US" i="1" dirty="0" smtClean="0">
                <a:solidFill>
                  <a:prstClr val="black"/>
                </a:solidFill>
                <a:latin typeface="Myriad Pro Light"/>
              </a:rPr>
              <a:t>have to offer something different that readers cannot get at the newsstand or on the open Web.</a:t>
            </a:r>
            <a:endParaRPr lang="en-US" i="1" dirty="0">
              <a:solidFill>
                <a:prstClr val="black"/>
              </a:solidFill>
              <a:latin typeface="Myriad Pro Light"/>
            </a:endParaRPr>
          </a:p>
        </p:txBody>
      </p:sp>
      <p:sp>
        <p:nvSpPr>
          <p:cNvPr id="27" name="TextBox 26"/>
          <p:cNvSpPr txBox="1"/>
          <p:nvPr/>
        </p:nvSpPr>
        <p:spPr>
          <a:xfrm>
            <a:off x="1295400" y="5562600"/>
            <a:ext cx="7467600" cy="1261884"/>
          </a:xfrm>
          <a:prstGeom prst="rect">
            <a:avLst/>
          </a:prstGeom>
          <a:noFill/>
        </p:spPr>
        <p:txBody>
          <a:bodyPr wrap="square" rtlCol="0">
            <a:spAutoFit/>
          </a:bodyPr>
          <a:lstStyle/>
          <a:p>
            <a:r>
              <a:rPr lang="en-US" sz="2200" dirty="0" smtClean="0">
                <a:solidFill>
                  <a:prstClr val="black"/>
                </a:solidFill>
                <a:latin typeface="Myriad Pro"/>
              </a:rPr>
              <a:t>Rambling E-mail – 78%			</a:t>
            </a:r>
          </a:p>
          <a:p>
            <a:r>
              <a:rPr lang="en-US" i="1" strike="sngStrike" dirty="0" smtClean="0">
                <a:solidFill>
                  <a:srgbClr val="C0504D">
                    <a:lumMod val="60000"/>
                    <a:lumOff val="40000"/>
                  </a:srgbClr>
                </a:solidFill>
                <a:latin typeface="Myriad Pro Light"/>
              </a:rPr>
              <a:t>A previous board member, </a:t>
            </a:r>
            <a:r>
              <a:rPr lang="en-US" i="1" dirty="0" smtClean="0">
                <a:solidFill>
                  <a:prstClr val="black"/>
                </a:solidFill>
                <a:latin typeface="Myriad Pro Light"/>
              </a:rPr>
              <a:t>Steve Burleigh</a:t>
            </a:r>
            <a:r>
              <a:rPr lang="en-US" i="1" strike="sngStrike" dirty="0" smtClean="0">
                <a:solidFill>
                  <a:srgbClr val="C0504D">
                    <a:lumMod val="60000"/>
                    <a:lumOff val="40000"/>
                  </a:srgbClr>
                </a:solidFill>
                <a:latin typeface="Myriad Pro Light"/>
              </a:rPr>
              <a:t>,</a:t>
            </a:r>
            <a:r>
              <a:rPr lang="en-US" i="1" dirty="0" smtClean="0">
                <a:solidFill>
                  <a:prstClr val="black"/>
                </a:solidFill>
                <a:latin typeface="Myriad Pro Light"/>
              </a:rPr>
              <a:t>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a:t>
            </a:r>
            <a:r>
              <a:rPr lang="en-US" i="1" strike="sngStrike" dirty="0" smtClean="0">
                <a:solidFill>
                  <a:srgbClr val="C0504D">
                    <a:lumMod val="60000"/>
                    <a:lumOff val="40000"/>
                  </a:srgbClr>
                </a:solidFill>
                <a:latin typeface="Myriad Pro Light"/>
              </a:rPr>
              <a:t>For this year, </a:t>
            </a:r>
            <a:r>
              <a:rPr lang="en-US" i="1" dirty="0" smtClean="0">
                <a:solidFill>
                  <a:prstClr val="black"/>
                </a:solidFill>
                <a:latin typeface="Myriad Pro Light"/>
              </a:rPr>
              <a:t>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28" name="TextBox 27"/>
          <p:cNvSpPr txBox="1"/>
          <p:nvPr/>
        </p:nvSpPr>
        <p:spPr>
          <a:xfrm>
            <a:off x="1295400" y="4343400"/>
            <a:ext cx="7467600" cy="1261884"/>
          </a:xfrm>
          <a:prstGeom prst="rect">
            <a:avLst/>
          </a:prstGeom>
          <a:noFill/>
        </p:spPr>
        <p:txBody>
          <a:bodyPr wrap="square" rtlCol="0">
            <a:spAutoFit/>
          </a:bodyPr>
          <a:lstStyle/>
          <a:p>
            <a:r>
              <a:rPr lang="en-US" sz="2200" dirty="0" smtClean="0">
                <a:solidFill>
                  <a:prstClr val="black"/>
                </a:solidFill>
                <a:latin typeface="Myriad Pro"/>
              </a:rPr>
              <a:t>Technical Writing – 82%	</a:t>
            </a:r>
          </a:p>
          <a:p>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a:t>
            </a:r>
            <a:r>
              <a:rPr lang="en-US" i="1" strike="sngStrike" dirty="0" smtClean="0">
                <a:solidFill>
                  <a:srgbClr val="C0504D">
                    <a:lumMod val="60000"/>
                    <a:lumOff val="40000"/>
                  </a:srgbClr>
                </a:solidFill>
                <a:latin typeface="Myriad Pro Light"/>
              </a:rPr>
              <a:t>the </a:t>
            </a:r>
            <a:r>
              <a:rPr lang="en-US" i="1" strike="sngStrike" dirty="0" err="1" smtClean="0">
                <a:solidFill>
                  <a:srgbClr val="C0504D">
                    <a:lumMod val="60000"/>
                    <a:lumOff val="40000"/>
                  </a:srgbClr>
                </a:solidFill>
                <a:latin typeface="Myriad Pro Light"/>
              </a:rPr>
              <a:t>i</a:t>
            </a:r>
            <a:r>
              <a:rPr lang="en-US" i="1" strike="sngStrike" dirty="0" smtClean="0">
                <a:solidFill>
                  <a:srgbClr val="C0504D">
                    <a:lumMod val="60000"/>
                    <a:lumOff val="40000"/>
                  </a:srgbClr>
                </a:solidFill>
                <a:latin typeface="Myriad Pro Light"/>
              </a:rPr>
              <a:t> low order bits of the key</a:t>
            </a:r>
            <a:r>
              <a:rPr lang="en-US" i="1" dirty="0" smtClean="0">
                <a:solidFill>
                  <a:srgbClr val="C0504D">
                    <a:lumMod val="60000"/>
                    <a:lumOff val="40000"/>
                  </a:srgbClr>
                </a:solidFill>
                <a:latin typeface="Myriad Pro Light"/>
              </a:rPr>
              <a:t> </a:t>
            </a:r>
            <a:r>
              <a:rPr lang="en-US" i="1" dirty="0" smtClean="0">
                <a:solidFill>
                  <a:prstClr val="black"/>
                </a:solidFill>
                <a:latin typeface="Myriad Pro Light"/>
              </a:rPr>
              <a:t>(the index bits) and the next 15 low order bits </a:t>
            </a:r>
            <a:r>
              <a:rPr lang="en-US" i="1" strike="sngStrike" dirty="0" smtClean="0">
                <a:solidFill>
                  <a:srgbClr val="C0504D">
                    <a:lumMod val="60000"/>
                    <a:lumOff val="40000"/>
                  </a:srgbClr>
                </a:solidFill>
                <a:latin typeface="Myriad Pro Light"/>
              </a:rPr>
              <a:t>(the key fragment)</a:t>
            </a:r>
            <a:r>
              <a:rPr lang="en-US" i="1" dirty="0" smtClean="0">
                <a:solidFill>
                  <a:prstClr val="black"/>
                </a:solidFill>
                <a:latin typeface="Myriad Pro Light"/>
              </a:rPr>
              <a:t>.</a:t>
            </a:r>
          </a:p>
        </p:txBody>
      </p:sp>
      <p:cxnSp>
        <p:nvCxnSpPr>
          <p:cNvPr id="20" name="Straight Connector 19"/>
          <p:cNvCxnSpPr/>
          <p:nvPr/>
        </p:nvCxnSpPr>
        <p:spPr>
          <a:xfrm rot="10800000" flipV="1">
            <a:off x="381000" y="1143000"/>
            <a:ext cx="4191000" cy="5334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715000" y="1143000"/>
            <a:ext cx="3048000" cy="5334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228600" y="1600200"/>
            <a:ext cx="8686800" cy="2819400"/>
          </a:xfrm>
          <a:prstGeom prst="roundRect">
            <a:avLst>
              <a:gd name="adj" fmla="val 6601"/>
            </a:avLst>
          </a:prstGeom>
          <a:solidFill>
            <a:schemeClr val="bg1"/>
          </a:solidFill>
          <a:ln>
            <a:solidFill>
              <a:schemeClr val="bg1">
                <a:lumMod val="50000"/>
              </a:schemeClr>
            </a:solidFill>
          </a:ln>
          <a:effectLst>
            <a:outerShdw blurRad="3175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5" name="TextBox 14"/>
          <p:cNvSpPr txBox="1"/>
          <p:nvPr/>
        </p:nvSpPr>
        <p:spPr>
          <a:xfrm>
            <a:off x="457200" y="2286000"/>
            <a:ext cx="8305800" cy="2062103"/>
          </a:xfrm>
          <a:prstGeom prst="rect">
            <a:avLst/>
          </a:prstGeom>
          <a:noFill/>
          <a:ln w="25400" cap="flat" cmpd="sng" algn="ctr">
            <a:noFill/>
            <a:prstDash val="sysDot"/>
            <a:round/>
            <a:headEnd type="none" w="med" len="med"/>
            <a:tailEnd type="none" w="med" len="med"/>
          </a:ln>
        </p:spPr>
        <p:txBody>
          <a:bodyPr wrap="square" rtlCol="0">
            <a:spAutoFit/>
          </a:bodyPr>
          <a:lstStyle/>
          <a:p>
            <a:r>
              <a:rPr lang="en-US" sz="3200" i="1" dirty="0" smtClean="0">
                <a:solidFill>
                  <a:srgbClr val="A6A6A6"/>
                </a:solidFill>
                <a:latin typeface="Myriad Pro Light"/>
              </a:rPr>
              <a:t>But in order to get people to pay for their magazine and newspaper apps, they </a:t>
            </a:r>
            <a:r>
              <a:rPr lang="en-US" sz="3200" i="1" strike="sngStrike" dirty="0" smtClean="0">
                <a:solidFill>
                  <a:srgbClr val="C0504D">
                    <a:lumMod val="60000"/>
                    <a:lumOff val="40000"/>
                  </a:srgbClr>
                </a:solidFill>
                <a:latin typeface="Myriad Pro Light"/>
              </a:rPr>
              <a:t>are going to </a:t>
            </a:r>
            <a:r>
              <a:rPr lang="en-US" sz="3200" i="1" dirty="0" smtClean="0">
                <a:solidFill>
                  <a:srgbClr val="A6A6A6"/>
                </a:solidFill>
                <a:latin typeface="Myriad Pro Light"/>
              </a:rPr>
              <a:t>have to offer something different that readers cannot get at the newsstand or on the open Web.</a:t>
            </a:r>
            <a:endParaRPr lang="en-US" sz="3200" i="1" dirty="0">
              <a:solidFill>
                <a:srgbClr val="A6A6A6"/>
              </a:solidFill>
              <a:latin typeface="Myriad Pro Light"/>
            </a:endParaRPr>
          </a:p>
        </p:txBody>
      </p:sp>
      <p:sp>
        <p:nvSpPr>
          <p:cNvPr id="14" name="Content Placeholder 2"/>
          <p:cNvSpPr>
            <a:spLocks noGrp="1"/>
          </p:cNvSpPr>
          <p:nvPr>
            <p:ph idx="1"/>
          </p:nvPr>
        </p:nvSpPr>
        <p:spPr>
          <a:xfrm>
            <a:off x="457200" y="1681103"/>
            <a:ext cx="8229600" cy="838200"/>
          </a:xfrm>
        </p:spPr>
        <p:txBody>
          <a:bodyPr/>
          <a:lstStyle/>
          <a:p>
            <a:r>
              <a:rPr lang="en-US" dirty="0" smtClean="0">
                <a:latin typeface="Myriad Pro"/>
                <a:cs typeface="Myriad Pro"/>
              </a:rPr>
              <a:t>Focus on unnecessarily wordy phrases</a:t>
            </a:r>
            <a:endParaRPr lang="en-US" dirty="0">
              <a:latin typeface="Myriad Pro"/>
              <a:cs typeface="Myriad Pro"/>
            </a:endParaRPr>
          </a:p>
        </p:txBody>
      </p:sp>
      <p:sp>
        <p:nvSpPr>
          <p:cNvPr id="16" name="Rounded Rectangle 15"/>
          <p:cNvSpPr/>
          <p:nvPr/>
        </p:nvSpPr>
        <p:spPr>
          <a:xfrm>
            <a:off x="4622800" y="2814698"/>
            <a:ext cx="3149600" cy="533400"/>
          </a:xfrm>
          <a:prstGeom prst="roundRect">
            <a:avLst/>
          </a:prstGeom>
          <a:noFill/>
          <a:ln w="38100" cap="flat" cmpd="sng" algn="ctr">
            <a:solidFill>
              <a:schemeClr val="accent2">
                <a:lumMod val="60000"/>
                <a:lumOff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504D">
                  <a:lumMod val="60000"/>
                  <a:lumOff val="40000"/>
                </a:srgbClr>
              </a:solidFill>
              <a:latin typeface="Myriad Pro"/>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4">
                                            <p:txEl>
                                              <p:pRg st="0" end="0"/>
                                            </p:txEl>
                                          </p:spTgt>
                                        </p:tgtEl>
                                      </p:cBhvr>
                                    </p:animEffect>
                                    <p:set>
                                      <p:cBhvr>
                                        <p:cTn id="18" dur="1" fill="hold">
                                          <p:stCondLst>
                                            <p:cond delay="499"/>
                                          </p:stCondLst>
                                        </p:cTn>
                                        <p:tgtEl>
                                          <p:spTgt spid="14">
                                            <p:txEl>
                                              <p:pRg st="0" end="0"/>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4" grpId="0" build="p"/>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sp>
        <p:nvSpPr>
          <p:cNvPr id="40" name="TextBox 39"/>
          <p:cNvSpPr txBox="1"/>
          <p:nvPr/>
        </p:nvSpPr>
        <p:spPr>
          <a:xfrm>
            <a:off x="1295400" y="0"/>
            <a:ext cx="7467600" cy="1538883"/>
          </a:xfrm>
          <a:prstGeom prst="rect">
            <a:avLst/>
          </a:prstGeom>
          <a:noFill/>
        </p:spPr>
        <p:txBody>
          <a:bodyPr wrap="square" rtlCol="0">
            <a:spAutoFit/>
          </a:bodyPr>
          <a:lstStyle/>
          <a:p>
            <a:r>
              <a:rPr lang="en-US" sz="2200" dirty="0" smtClean="0">
                <a:solidFill>
                  <a:prstClr val="black"/>
                </a:solidFill>
                <a:latin typeface="Myriad Pro"/>
              </a:rPr>
              <a:t>Blog – 83%					</a:t>
            </a: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a:t>
            </a:r>
            <a:r>
              <a:rPr lang="en-US" i="1" strike="sngStrike" dirty="0" smtClean="0">
                <a:solidFill>
                  <a:srgbClr val="C0504D">
                    <a:lumMod val="60000"/>
                    <a:lumOff val="40000"/>
                  </a:srgbClr>
                </a:solidFill>
                <a:latin typeface="Myriad Pro Light"/>
              </a:rPr>
              <a:t>finally</a:t>
            </a:r>
            <a:r>
              <a:rPr lang="en-US" i="1" dirty="0" smtClean="0">
                <a:solidFill>
                  <a:prstClr val="black"/>
                </a:solidFill>
                <a:latin typeface="Myriad Pro Light"/>
              </a:rPr>
              <a:t> be able to charge for their digital editions. But in order to get people to pay for their magazine and newspaper apps, they </a:t>
            </a:r>
            <a:r>
              <a:rPr lang="en-US" i="1" strike="sngStrike" dirty="0" smtClean="0">
                <a:solidFill>
                  <a:srgbClr val="C0504D">
                    <a:lumMod val="60000"/>
                    <a:lumOff val="40000"/>
                  </a:srgbClr>
                </a:solidFill>
                <a:latin typeface="Myriad Pro Light"/>
              </a:rPr>
              <a:t>are going to </a:t>
            </a:r>
            <a:r>
              <a:rPr lang="en-US" i="1" dirty="0" smtClean="0">
                <a:solidFill>
                  <a:prstClr val="black"/>
                </a:solidFill>
                <a:latin typeface="Myriad Pro Light"/>
              </a:rPr>
              <a:t>have to offer something different that readers cannot get at the newsstand or on the open Web.</a:t>
            </a:r>
            <a:endParaRPr lang="en-US" i="1" dirty="0">
              <a:solidFill>
                <a:prstClr val="black"/>
              </a:solidFill>
              <a:latin typeface="Myriad Pro Light"/>
            </a:endParaRPr>
          </a:p>
        </p:txBody>
      </p:sp>
      <p:sp>
        <p:nvSpPr>
          <p:cNvPr id="41" name="TextBox 40"/>
          <p:cNvSpPr txBox="1"/>
          <p:nvPr/>
        </p:nvSpPr>
        <p:spPr>
          <a:xfrm>
            <a:off x="1295400" y="1527721"/>
            <a:ext cx="7467600" cy="1261884"/>
          </a:xfrm>
          <a:prstGeom prst="rect">
            <a:avLst/>
          </a:prstGeom>
          <a:noFill/>
        </p:spPr>
        <p:txBody>
          <a:bodyPr wrap="square" rtlCol="0">
            <a:spAutoFit/>
          </a:bodyPr>
          <a:lstStyle/>
          <a:p>
            <a:r>
              <a:rPr lang="en-US" sz="2200" dirty="0" smtClean="0">
                <a:solidFill>
                  <a:prstClr val="black"/>
                </a:solidFill>
                <a:latin typeface="Myriad Pro"/>
              </a:rPr>
              <a:t>Classic </a:t>
            </a:r>
            <a:r>
              <a:rPr lang="en-US" sz="2200" cap="small" dirty="0" smtClean="0">
                <a:solidFill>
                  <a:prstClr val="black"/>
                </a:solidFill>
                <a:latin typeface="Myriad Pro"/>
              </a:rPr>
              <a:t>HCI </a:t>
            </a:r>
            <a:r>
              <a:rPr lang="en-US" sz="2200" dirty="0" smtClean="0">
                <a:solidFill>
                  <a:prstClr val="black"/>
                </a:solidFill>
                <a:latin typeface="Myriad Pro"/>
              </a:rPr>
              <a:t>Paper</a:t>
            </a:r>
            <a:r>
              <a:rPr lang="en-US" sz="2200" cap="small" dirty="0" smtClean="0">
                <a:solidFill>
                  <a:prstClr val="black"/>
                </a:solidFill>
                <a:latin typeface="Myriad Pro"/>
              </a:rPr>
              <a:t> </a:t>
            </a:r>
            <a:r>
              <a:rPr lang="en-US" sz="2200" dirty="0" smtClean="0">
                <a:solidFill>
                  <a:prstClr val="black"/>
                </a:solidFill>
                <a:latin typeface="Myriad Pro"/>
              </a:rPr>
              <a:t>– 87%		</a:t>
            </a:r>
            <a:endParaRPr lang="en-US" sz="2200" cap="small" dirty="0" smtClean="0">
              <a:solidFill>
                <a:prstClr val="black"/>
              </a:solidFill>
              <a:latin typeface="Myriad Pro"/>
            </a:endParaRP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a:t>
            </a:r>
            <a:r>
              <a:rPr lang="en-US" i="1" strike="sngStrike" dirty="0" smtClean="0">
                <a:solidFill>
                  <a:srgbClr val="C0504D">
                    <a:lumMod val="60000"/>
                    <a:lumOff val="40000"/>
                  </a:srgbClr>
                </a:solidFill>
                <a:latin typeface="Myriad Pro Light"/>
              </a:rPr>
              <a:t>. The Tangible Bits vision paper</a:t>
            </a:r>
            <a:r>
              <a:rPr lang="en-US" i="1" u="sng" dirty="0" smtClean="0">
                <a:solidFill>
                  <a:srgbClr val="4F81BD">
                    <a:lumMod val="75000"/>
                  </a:srgbClr>
                </a:solidFill>
                <a:latin typeface="Myriad Pro Light"/>
              </a:rPr>
              <a:t>, which</a:t>
            </a:r>
            <a:r>
              <a:rPr lang="en-US" i="1" dirty="0" smtClean="0">
                <a:solidFill>
                  <a:prstClr val="black"/>
                </a:solidFill>
                <a:latin typeface="Myriad Pro Light"/>
              </a:rPr>
              <a:t> introduced the </a:t>
            </a:r>
            <a:r>
              <a:rPr lang="en-US" i="1" dirty="0" err="1" smtClean="0">
                <a:solidFill>
                  <a:prstClr val="black"/>
                </a:solidFill>
                <a:latin typeface="Myriad Pro Light"/>
              </a:rPr>
              <a:t>metaDESK</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along </a:t>
            </a:r>
            <a:r>
              <a:rPr lang="en-US" i="1" strike="sngStrike" dirty="0" err="1" smtClean="0">
                <a:solidFill>
                  <a:srgbClr val="C0504D">
                    <a:lumMod val="60000"/>
                    <a:lumOff val="40000"/>
                  </a:srgbClr>
                </a:solidFill>
                <a:latin typeface="Myriad Pro Light"/>
              </a:rPr>
              <a:t>with</a:t>
            </a:r>
            <a:r>
              <a:rPr lang="en-US" i="1" u="sng" dirty="0" err="1" smtClean="0">
                <a:solidFill>
                  <a:srgbClr val="4F81BD">
                    <a:lumMod val="75000"/>
                  </a:srgbClr>
                </a:solidFill>
                <a:latin typeface="Myriad Pro Light"/>
              </a:rPr>
              <a:t>and</a:t>
            </a:r>
            <a:r>
              <a:rPr lang="en-US" i="1" dirty="0" smtClean="0">
                <a:solidFill>
                  <a:prstClr val="black"/>
                </a:solidFill>
                <a:latin typeface="Myriad Pro Light"/>
              </a:rPr>
              <a:t> two companion platforms, 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42" name="TextBox 41"/>
          <p:cNvSpPr txBox="1"/>
          <p:nvPr/>
        </p:nvSpPr>
        <p:spPr>
          <a:xfrm>
            <a:off x="1295400" y="2778443"/>
            <a:ext cx="7620000" cy="1538883"/>
          </a:xfrm>
          <a:prstGeom prst="rect">
            <a:avLst/>
          </a:prstGeom>
          <a:noFill/>
        </p:spPr>
        <p:txBody>
          <a:bodyPr wrap="square" rtlCol="0">
            <a:spAutoFit/>
          </a:bodyPr>
          <a:lstStyle/>
          <a:p>
            <a:r>
              <a:rPr lang="en-US" sz="2200" dirty="0" smtClean="0">
                <a:solidFill>
                  <a:prstClr val="black"/>
                </a:solidFill>
                <a:latin typeface="Myriad Pro"/>
              </a:rPr>
              <a:t>Draft HCI</a:t>
            </a:r>
            <a:r>
              <a:rPr lang="en-US" sz="2200" cap="small" dirty="0" smtClean="0">
                <a:solidFill>
                  <a:prstClr val="black"/>
                </a:solidFill>
                <a:latin typeface="Myriad Pro"/>
              </a:rPr>
              <a:t> </a:t>
            </a:r>
            <a:r>
              <a:rPr lang="en-US" sz="2200" dirty="0" smtClean="0">
                <a:solidFill>
                  <a:prstClr val="black"/>
                </a:solidFill>
                <a:latin typeface="Myriad Pro"/>
              </a:rPr>
              <a:t>Paper – 90%			</a:t>
            </a:r>
            <a:endParaRPr lang="en-US" sz="2200" cap="small" dirty="0" smtClean="0">
              <a:solidFill>
                <a:prstClr val="black"/>
              </a:solidFill>
              <a:latin typeface="Myriad Pro"/>
            </a:endParaRPr>
          </a:p>
          <a:p>
            <a:r>
              <a:rPr lang="en-US" i="1" strike="sngStrike" dirty="0" smtClean="0">
                <a:solidFill>
                  <a:srgbClr val="C0504D">
                    <a:lumMod val="60000"/>
                    <a:lumOff val="40000"/>
                  </a:srgbClr>
                </a:solidFill>
                <a:latin typeface="Myriad Pro Light"/>
              </a:rPr>
              <a:t>In this paper we argue that</a:t>
            </a:r>
            <a:r>
              <a:rPr lang="en-US" i="1" dirty="0" smtClean="0">
                <a:solidFill>
                  <a:prstClr val="black"/>
                </a:solidFill>
                <a:latin typeface="Myriad Pro Light"/>
              </a:rPr>
              <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 tool </a:t>
            </a:r>
            <a:r>
              <a:rPr lang="en-US" i="1" strike="sngStrike" dirty="0" err="1" smtClean="0">
                <a:solidFill>
                  <a:srgbClr val="C0504D">
                    <a:lumMod val="60000"/>
                    <a:lumOff val="40000"/>
                  </a:srgbClr>
                </a:solidFill>
                <a:latin typeface="Myriad Pro Light"/>
              </a:rPr>
              <a:t>that</a:t>
            </a:r>
            <a:r>
              <a:rPr lang="en-US" i="1" u="sng" dirty="0" err="1" smtClean="0">
                <a:solidFill>
                  <a:srgbClr val="4F81BD">
                    <a:lumMod val="75000"/>
                  </a:srgbClr>
                </a:solidFill>
                <a:latin typeface="Myriad Pro Light"/>
              </a:rPr>
              <a:t>which</a:t>
            </a:r>
            <a:r>
              <a:rPr lang="en-US" i="1" dirty="0" smtClean="0">
                <a:solidFill>
                  <a:prstClr val="black"/>
                </a:solidFill>
                <a:latin typeface="Myriad Pro Light"/>
              </a:rPr>
              <a:t> uses lightweight text input to capture richly structured information for later retrieval and navigation.</a:t>
            </a:r>
          </a:p>
        </p:txBody>
      </p:sp>
      <p:sp>
        <p:nvSpPr>
          <p:cNvPr id="43" name="TextBox 42"/>
          <p:cNvSpPr txBox="1"/>
          <p:nvPr/>
        </p:nvSpPr>
        <p:spPr>
          <a:xfrm>
            <a:off x="1295400" y="5562600"/>
            <a:ext cx="7467600" cy="1261884"/>
          </a:xfrm>
          <a:prstGeom prst="rect">
            <a:avLst/>
          </a:prstGeom>
          <a:noFill/>
        </p:spPr>
        <p:txBody>
          <a:bodyPr wrap="square" rtlCol="0">
            <a:spAutoFit/>
          </a:bodyPr>
          <a:lstStyle/>
          <a:p>
            <a:r>
              <a:rPr lang="en-US" sz="2200" dirty="0" smtClean="0">
                <a:solidFill>
                  <a:prstClr val="black"/>
                </a:solidFill>
                <a:latin typeface="Myriad Pro"/>
              </a:rPr>
              <a:t>Rambling E-mail – 78%			</a:t>
            </a:r>
          </a:p>
          <a:p>
            <a:r>
              <a:rPr lang="en-US" i="1" strike="sngStrike" dirty="0" smtClean="0">
                <a:solidFill>
                  <a:srgbClr val="C0504D">
                    <a:lumMod val="60000"/>
                    <a:lumOff val="40000"/>
                  </a:srgbClr>
                </a:solidFill>
                <a:latin typeface="Myriad Pro Light"/>
              </a:rPr>
              <a:t>A previous board member, </a:t>
            </a:r>
            <a:r>
              <a:rPr lang="en-US" i="1" dirty="0" smtClean="0">
                <a:solidFill>
                  <a:prstClr val="black"/>
                </a:solidFill>
                <a:latin typeface="Myriad Pro Light"/>
              </a:rPr>
              <a:t>Steve Burleigh</a:t>
            </a:r>
            <a:r>
              <a:rPr lang="en-US" i="1" strike="sngStrike" dirty="0" smtClean="0">
                <a:solidFill>
                  <a:srgbClr val="C0504D">
                    <a:lumMod val="60000"/>
                    <a:lumOff val="40000"/>
                  </a:srgbClr>
                </a:solidFill>
                <a:latin typeface="Myriad Pro Light"/>
              </a:rPr>
              <a:t>,</a:t>
            </a:r>
            <a:r>
              <a:rPr lang="en-US" i="1" dirty="0" smtClean="0">
                <a:solidFill>
                  <a:prstClr val="black"/>
                </a:solidFill>
                <a:latin typeface="Myriad Pro Light"/>
              </a:rPr>
              <a:t>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a:t>
            </a:r>
            <a:r>
              <a:rPr lang="en-US" i="1" strike="sngStrike" dirty="0" smtClean="0">
                <a:solidFill>
                  <a:srgbClr val="C0504D">
                    <a:lumMod val="60000"/>
                    <a:lumOff val="40000"/>
                  </a:srgbClr>
                </a:solidFill>
                <a:latin typeface="Myriad Pro Light"/>
              </a:rPr>
              <a:t>For this year, </a:t>
            </a:r>
            <a:r>
              <a:rPr lang="en-US" i="1" dirty="0" smtClean="0">
                <a:solidFill>
                  <a:prstClr val="black"/>
                </a:solidFill>
                <a:latin typeface="Myriad Pro Light"/>
              </a:rPr>
              <a:t>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44" name="TextBox 43"/>
          <p:cNvSpPr txBox="1"/>
          <p:nvPr/>
        </p:nvSpPr>
        <p:spPr>
          <a:xfrm>
            <a:off x="1295400" y="4343400"/>
            <a:ext cx="7467600" cy="1261884"/>
          </a:xfrm>
          <a:prstGeom prst="rect">
            <a:avLst/>
          </a:prstGeom>
          <a:noFill/>
        </p:spPr>
        <p:txBody>
          <a:bodyPr wrap="square" rtlCol="0">
            <a:spAutoFit/>
          </a:bodyPr>
          <a:lstStyle/>
          <a:p>
            <a:r>
              <a:rPr lang="en-US" sz="2200" dirty="0" smtClean="0">
                <a:solidFill>
                  <a:prstClr val="black"/>
                </a:solidFill>
                <a:latin typeface="Myriad Pro"/>
              </a:rPr>
              <a:t>Technical Writing – 82%	</a:t>
            </a:r>
          </a:p>
          <a:p>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a:t>
            </a:r>
            <a:r>
              <a:rPr lang="en-US" i="1" strike="sngStrike" dirty="0" smtClean="0">
                <a:solidFill>
                  <a:srgbClr val="C0504D">
                    <a:lumMod val="60000"/>
                    <a:lumOff val="40000"/>
                  </a:srgbClr>
                </a:solidFill>
                <a:latin typeface="Myriad Pro Light"/>
              </a:rPr>
              <a:t>the </a:t>
            </a:r>
            <a:r>
              <a:rPr lang="en-US" i="1" strike="sngStrike" dirty="0" err="1" smtClean="0">
                <a:solidFill>
                  <a:srgbClr val="C0504D">
                    <a:lumMod val="60000"/>
                    <a:lumOff val="40000"/>
                  </a:srgbClr>
                </a:solidFill>
                <a:latin typeface="Myriad Pro Light"/>
              </a:rPr>
              <a:t>i</a:t>
            </a:r>
            <a:r>
              <a:rPr lang="en-US" i="1" strike="sngStrike" dirty="0" smtClean="0">
                <a:solidFill>
                  <a:srgbClr val="C0504D">
                    <a:lumMod val="60000"/>
                    <a:lumOff val="40000"/>
                  </a:srgbClr>
                </a:solidFill>
                <a:latin typeface="Myriad Pro Light"/>
              </a:rPr>
              <a:t> low order bits of the key</a:t>
            </a:r>
            <a:r>
              <a:rPr lang="en-US" i="1" dirty="0" smtClean="0">
                <a:solidFill>
                  <a:srgbClr val="C0504D">
                    <a:lumMod val="60000"/>
                    <a:lumOff val="40000"/>
                  </a:srgbClr>
                </a:solidFill>
                <a:latin typeface="Myriad Pro Light"/>
              </a:rPr>
              <a:t> </a:t>
            </a:r>
            <a:r>
              <a:rPr lang="en-US" i="1" dirty="0" smtClean="0">
                <a:solidFill>
                  <a:prstClr val="black"/>
                </a:solidFill>
                <a:latin typeface="Myriad Pro Light"/>
              </a:rPr>
              <a:t>(the index bits) and the next 15 low order bits </a:t>
            </a:r>
            <a:r>
              <a:rPr lang="en-US" i="1" strike="sngStrike" dirty="0" smtClean="0">
                <a:solidFill>
                  <a:srgbClr val="C0504D">
                    <a:lumMod val="60000"/>
                    <a:lumOff val="40000"/>
                  </a:srgbClr>
                </a:solidFill>
                <a:latin typeface="Myriad Pro Light"/>
              </a:rPr>
              <a:t>(the key fragment)</a:t>
            </a:r>
            <a:r>
              <a:rPr lang="en-US" i="1" dirty="0" smtClean="0">
                <a:solidFill>
                  <a:prstClr val="black"/>
                </a:solidFill>
                <a:latin typeface="Myriad Pro Light"/>
              </a:rPr>
              <a:t>.</a:t>
            </a:r>
          </a:p>
        </p:txBody>
      </p:sp>
      <p:cxnSp>
        <p:nvCxnSpPr>
          <p:cNvPr id="20" name="Straight Connector 19"/>
          <p:cNvCxnSpPr/>
          <p:nvPr/>
        </p:nvCxnSpPr>
        <p:spPr>
          <a:xfrm rot="10800000" flipV="1">
            <a:off x="381000" y="2057400"/>
            <a:ext cx="6019800" cy="8382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763000" y="2158663"/>
            <a:ext cx="1588" cy="736937"/>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228600" y="2819400"/>
            <a:ext cx="8686800" cy="3733800"/>
          </a:xfrm>
          <a:prstGeom prst="roundRect">
            <a:avLst>
              <a:gd name="adj" fmla="val 6601"/>
            </a:avLst>
          </a:prstGeom>
          <a:solidFill>
            <a:schemeClr val="bg1"/>
          </a:solidFill>
          <a:ln>
            <a:solidFill>
              <a:schemeClr val="bg1">
                <a:lumMod val="50000"/>
              </a:schemeClr>
            </a:solidFill>
          </a:ln>
          <a:effectLst>
            <a:outerShdw blurRad="3175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8" name="Content Placeholder 2"/>
          <p:cNvSpPr>
            <a:spLocks noGrp="1"/>
          </p:cNvSpPr>
          <p:nvPr>
            <p:ph idx="1"/>
          </p:nvPr>
        </p:nvSpPr>
        <p:spPr>
          <a:xfrm>
            <a:off x="457200" y="2819400"/>
            <a:ext cx="8229600" cy="1219199"/>
          </a:xfrm>
        </p:spPr>
        <p:txBody>
          <a:bodyPr>
            <a:normAutofit/>
          </a:bodyPr>
          <a:lstStyle/>
          <a:p>
            <a:r>
              <a:rPr lang="en-US" dirty="0" smtClean="0">
                <a:latin typeface="Myriad Pro"/>
                <a:cs typeface="Myriad Pro"/>
              </a:rPr>
              <a:t>Merged sentences when patches crossed sentence boundaries</a:t>
            </a:r>
            <a:endParaRPr lang="en-US" dirty="0">
              <a:latin typeface="Myriad Pro"/>
              <a:cs typeface="Myriad Pro"/>
            </a:endParaRPr>
          </a:p>
        </p:txBody>
      </p:sp>
      <p:sp>
        <p:nvSpPr>
          <p:cNvPr id="19" name="Rounded Rectangle 18"/>
          <p:cNvSpPr/>
          <p:nvPr/>
        </p:nvSpPr>
        <p:spPr>
          <a:xfrm>
            <a:off x="1585784" y="4419600"/>
            <a:ext cx="5805616" cy="494957"/>
          </a:xfrm>
          <a:prstGeom prst="roundRect">
            <a:avLst/>
          </a:prstGeom>
          <a:noFill/>
          <a:ln w="38100" cap="flat" cmpd="sng" algn="ctr">
            <a:solidFill>
              <a:schemeClr val="accent2">
                <a:lumMod val="60000"/>
                <a:lumOff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504D">
                  <a:lumMod val="60000"/>
                  <a:lumOff val="40000"/>
                </a:srgbClr>
              </a:solidFill>
              <a:latin typeface="Myriad Pro"/>
            </a:endParaRPr>
          </a:p>
        </p:txBody>
      </p:sp>
      <p:sp>
        <p:nvSpPr>
          <p:cNvPr id="21" name="TextBox 20"/>
          <p:cNvSpPr txBox="1"/>
          <p:nvPr/>
        </p:nvSpPr>
        <p:spPr>
          <a:xfrm>
            <a:off x="457200" y="3846255"/>
            <a:ext cx="8305800" cy="2554545"/>
          </a:xfrm>
          <a:prstGeom prst="rect">
            <a:avLst/>
          </a:prstGeom>
          <a:noFill/>
          <a:ln w="25400" cap="flat" cmpd="sng" algn="ctr">
            <a:noFill/>
            <a:prstDash val="sysDot"/>
            <a:round/>
            <a:headEnd type="none" w="med" len="med"/>
            <a:tailEnd type="none" w="med" len="med"/>
          </a:ln>
        </p:spPr>
        <p:txBody>
          <a:bodyPr wrap="square" rtlCol="0">
            <a:spAutoFit/>
          </a:bodyPr>
          <a:lstStyle/>
          <a:p>
            <a:r>
              <a:rPr lang="en-US" sz="3200" i="1" dirty="0" smtClean="0">
                <a:solidFill>
                  <a:srgbClr val="A6A6A6"/>
                </a:solidFill>
                <a:latin typeface="Myriad Pro Light"/>
              </a:rPr>
              <a:t>The </a:t>
            </a:r>
            <a:r>
              <a:rPr lang="en-US" sz="3200" i="1" dirty="0" err="1" smtClean="0">
                <a:solidFill>
                  <a:srgbClr val="A6A6A6"/>
                </a:solidFill>
                <a:latin typeface="Myriad Pro Light"/>
              </a:rPr>
              <a:t>metaDESK</a:t>
            </a:r>
            <a:r>
              <a:rPr lang="en-US" sz="3200" i="1" dirty="0" smtClean="0">
                <a:solidFill>
                  <a:srgbClr val="A6A6A6"/>
                </a:solidFill>
                <a:latin typeface="Myriad Pro Light"/>
              </a:rPr>
              <a:t> effort is part of the larger Tangible Bits project</a:t>
            </a:r>
            <a:r>
              <a:rPr lang="en-US" sz="3200" i="1" strike="sngStrike" dirty="0" smtClean="0">
                <a:solidFill>
                  <a:srgbClr val="C0504D">
                    <a:lumMod val="60000"/>
                    <a:lumOff val="40000"/>
                  </a:srgbClr>
                </a:solidFill>
                <a:latin typeface="Myriad Pro Light"/>
                <a:cs typeface="Myriad Pro Light"/>
              </a:rPr>
              <a:t>. The Tangible Bits vision paper</a:t>
            </a:r>
            <a:r>
              <a:rPr lang="en-US" sz="3200" i="1" dirty="0" smtClean="0">
                <a:solidFill>
                  <a:srgbClr val="4F81BD">
                    <a:lumMod val="75000"/>
                  </a:srgbClr>
                </a:solidFill>
                <a:latin typeface="Myriad Pro Light"/>
                <a:cs typeface="Myriad Pro Light"/>
              </a:rPr>
              <a:t>, which</a:t>
            </a:r>
            <a:r>
              <a:rPr lang="en-US" sz="3200" i="1" dirty="0" smtClean="0">
                <a:solidFill>
                  <a:prstClr val="black"/>
                </a:solidFill>
                <a:latin typeface="Myriad Pro Light"/>
                <a:cs typeface="Myriad Pro Light"/>
              </a:rPr>
              <a:t> </a:t>
            </a:r>
            <a:r>
              <a:rPr lang="en-US" sz="3200" i="1" dirty="0" smtClean="0">
                <a:solidFill>
                  <a:srgbClr val="A6A6A6"/>
                </a:solidFill>
                <a:latin typeface="Myriad Pro Light"/>
              </a:rPr>
              <a:t>introduced the </a:t>
            </a:r>
            <a:r>
              <a:rPr lang="en-US" sz="3200" i="1" dirty="0" err="1" smtClean="0">
                <a:solidFill>
                  <a:srgbClr val="A6A6A6"/>
                </a:solidFill>
                <a:latin typeface="Myriad Pro Light"/>
              </a:rPr>
              <a:t>metaDESK</a:t>
            </a:r>
            <a:r>
              <a:rPr lang="en-US" sz="3200" i="1" dirty="0" smtClean="0">
                <a:solidFill>
                  <a:srgbClr val="A6A6A6"/>
                </a:solidFill>
                <a:latin typeface="Myriad Pro Light"/>
              </a:rPr>
              <a:t> </a:t>
            </a:r>
            <a:r>
              <a:rPr lang="en-US" sz="3200" i="1" strike="sngStrike" dirty="0" smtClean="0">
                <a:solidFill>
                  <a:srgbClr val="C0504D">
                    <a:lumMod val="60000"/>
                    <a:lumOff val="40000"/>
                  </a:srgbClr>
                </a:solidFill>
                <a:latin typeface="Myriad Pro Light"/>
                <a:cs typeface="Myriad Pro Light"/>
              </a:rPr>
              <a:t>along </a:t>
            </a:r>
            <a:r>
              <a:rPr lang="en-US" sz="3200" i="1" strike="sngStrike" dirty="0" err="1" smtClean="0">
                <a:solidFill>
                  <a:srgbClr val="C0504D">
                    <a:lumMod val="60000"/>
                    <a:lumOff val="40000"/>
                  </a:srgbClr>
                </a:solidFill>
                <a:latin typeface="Myriad Pro Light"/>
                <a:cs typeface="Myriad Pro Light"/>
              </a:rPr>
              <a:t>with</a:t>
            </a:r>
            <a:r>
              <a:rPr lang="en-US" sz="3200" i="1" dirty="0" err="1" smtClean="0">
                <a:solidFill>
                  <a:srgbClr val="4F81BD">
                    <a:lumMod val="75000"/>
                  </a:srgbClr>
                </a:solidFill>
                <a:latin typeface="Myriad Pro Light"/>
                <a:cs typeface="Myriad Pro Light"/>
              </a:rPr>
              <a:t>and</a:t>
            </a:r>
            <a:r>
              <a:rPr lang="en-US" sz="3200" i="1" dirty="0" smtClean="0">
                <a:solidFill>
                  <a:prstClr val="black"/>
                </a:solidFill>
                <a:latin typeface="Myriad Pro Light"/>
                <a:cs typeface="Myriad Pro Light"/>
              </a:rPr>
              <a:t> </a:t>
            </a:r>
            <a:r>
              <a:rPr lang="en-US" sz="3200" i="1" dirty="0" smtClean="0">
                <a:solidFill>
                  <a:srgbClr val="A6A6A6"/>
                </a:solidFill>
                <a:latin typeface="Myriad Pro Light"/>
              </a:rPr>
              <a:t>two companion platforms, the </a:t>
            </a:r>
            <a:r>
              <a:rPr lang="en-US" sz="3200" i="1" dirty="0" err="1" smtClean="0">
                <a:solidFill>
                  <a:srgbClr val="A6A6A6"/>
                </a:solidFill>
                <a:latin typeface="Myriad Pro Light"/>
              </a:rPr>
              <a:t>transBOARD</a:t>
            </a:r>
            <a:r>
              <a:rPr lang="en-US" sz="3200" i="1" dirty="0" smtClean="0">
                <a:solidFill>
                  <a:srgbClr val="A6A6A6"/>
                </a:solidFill>
                <a:latin typeface="Myriad Pro Light"/>
              </a:rPr>
              <a:t> and </a:t>
            </a:r>
            <a:r>
              <a:rPr lang="en-US" sz="3200" i="1" dirty="0" err="1" smtClean="0">
                <a:solidFill>
                  <a:srgbClr val="A6A6A6"/>
                </a:solidFill>
                <a:latin typeface="Myriad Pro Light"/>
              </a:rPr>
              <a:t>ambientROOM</a:t>
            </a:r>
            <a:r>
              <a:rPr lang="en-US" sz="3200" i="1" dirty="0" smtClean="0">
                <a:solidFill>
                  <a:srgbClr val="A6A6A6"/>
                </a:solidFill>
                <a:latin typeface="Myriad Pro Light"/>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8">
                                            <p:txEl>
                                              <p:pRg st="0" end="0"/>
                                            </p:txEl>
                                          </p:spTgt>
                                        </p:tgtEl>
                                      </p:cBhvr>
                                    </p:animEffect>
                                    <p:set>
                                      <p:cBhvr>
                                        <p:cTn id="15" dur="1" fill="hold">
                                          <p:stCondLst>
                                            <p:cond delay="499"/>
                                          </p:stCondLst>
                                        </p:cTn>
                                        <p:tgtEl>
                                          <p:spTgt spid="18">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build="p"/>
      <p:bldP spid="19" grpId="0" animBg="1"/>
      <p:bldP spid="19" grpId="1" animBg="1"/>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95400" y="0"/>
            <a:ext cx="7467600" cy="1538883"/>
          </a:xfrm>
          <a:prstGeom prst="rect">
            <a:avLst/>
          </a:prstGeom>
          <a:noFill/>
        </p:spPr>
        <p:txBody>
          <a:bodyPr wrap="square" rtlCol="0">
            <a:spAutoFit/>
          </a:bodyPr>
          <a:lstStyle/>
          <a:p>
            <a:r>
              <a:rPr lang="en-US" sz="2200" dirty="0" smtClean="0">
                <a:solidFill>
                  <a:prstClr val="black"/>
                </a:solidFill>
                <a:latin typeface="Myriad Pro"/>
              </a:rPr>
              <a:t>Blog – 83%					</a:t>
            </a: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a:t>
            </a:r>
            <a:r>
              <a:rPr lang="en-US" i="1" strike="sngStrike" dirty="0" smtClean="0">
                <a:solidFill>
                  <a:srgbClr val="C0504D">
                    <a:lumMod val="60000"/>
                    <a:lumOff val="40000"/>
                  </a:srgbClr>
                </a:solidFill>
                <a:latin typeface="Myriad Pro Light"/>
              </a:rPr>
              <a:t>finally</a:t>
            </a:r>
            <a:r>
              <a:rPr lang="en-US" i="1" dirty="0" smtClean="0">
                <a:solidFill>
                  <a:prstClr val="black"/>
                </a:solidFill>
                <a:latin typeface="Myriad Pro Light"/>
              </a:rPr>
              <a:t> be able to charge for their digital editions. But in order to get people to pay for their magazine and newspaper apps, they </a:t>
            </a:r>
            <a:r>
              <a:rPr lang="en-US" i="1" strike="sngStrike" dirty="0" smtClean="0">
                <a:solidFill>
                  <a:srgbClr val="C0504D">
                    <a:lumMod val="60000"/>
                    <a:lumOff val="40000"/>
                  </a:srgbClr>
                </a:solidFill>
                <a:latin typeface="Myriad Pro Light"/>
              </a:rPr>
              <a:t>are going to </a:t>
            </a:r>
            <a:r>
              <a:rPr lang="en-US" i="1" dirty="0" smtClean="0">
                <a:solidFill>
                  <a:prstClr val="black"/>
                </a:solidFill>
                <a:latin typeface="Myriad Pro Light"/>
              </a:rPr>
              <a:t>have to offer something different that readers cannot get at the newsstand or on the open Web.</a:t>
            </a:r>
            <a:endParaRPr lang="en-US" i="1" dirty="0">
              <a:solidFill>
                <a:prstClr val="black"/>
              </a:solidFill>
              <a:latin typeface="Myriad Pro Light"/>
            </a:endParaRPr>
          </a:p>
        </p:txBody>
      </p:sp>
      <p:sp>
        <p:nvSpPr>
          <p:cNvPr id="17" name="TextBox 16"/>
          <p:cNvSpPr txBox="1"/>
          <p:nvPr/>
        </p:nvSpPr>
        <p:spPr>
          <a:xfrm>
            <a:off x="1295400" y="1527721"/>
            <a:ext cx="7467600" cy="1261884"/>
          </a:xfrm>
          <a:prstGeom prst="rect">
            <a:avLst/>
          </a:prstGeom>
          <a:noFill/>
        </p:spPr>
        <p:txBody>
          <a:bodyPr wrap="square" rtlCol="0">
            <a:spAutoFit/>
          </a:bodyPr>
          <a:lstStyle/>
          <a:p>
            <a:r>
              <a:rPr lang="en-US" sz="2200" dirty="0" smtClean="0">
                <a:solidFill>
                  <a:prstClr val="black"/>
                </a:solidFill>
                <a:latin typeface="Myriad Pro"/>
              </a:rPr>
              <a:t>Classic </a:t>
            </a:r>
            <a:r>
              <a:rPr lang="en-US" sz="2200" cap="small" dirty="0" smtClean="0">
                <a:solidFill>
                  <a:prstClr val="black"/>
                </a:solidFill>
                <a:latin typeface="Myriad Pro"/>
              </a:rPr>
              <a:t>HCI </a:t>
            </a:r>
            <a:r>
              <a:rPr lang="en-US" sz="2200" dirty="0" smtClean="0">
                <a:solidFill>
                  <a:prstClr val="black"/>
                </a:solidFill>
                <a:latin typeface="Myriad Pro"/>
              </a:rPr>
              <a:t>Paper</a:t>
            </a:r>
            <a:r>
              <a:rPr lang="en-US" sz="2200" cap="small" dirty="0" smtClean="0">
                <a:solidFill>
                  <a:prstClr val="black"/>
                </a:solidFill>
                <a:latin typeface="Myriad Pro"/>
              </a:rPr>
              <a:t> </a:t>
            </a:r>
            <a:r>
              <a:rPr lang="en-US" sz="2200" dirty="0" smtClean="0">
                <a:solidFill>
                  <a:prstClr val="black"/>
                </a:solidFill>
                <a:latin typeface="Myriad Pro"/>
              </a:rPr>
              <a:t>– 87%		</a:t>
            </a:r>
            <a:endParaRPr lang="en-US" sz="2200" cap="small" dirty="0" smtClean="0">
              <a:solidFill>
                <a:prstClr val="black"/>
              </a:solidFill>
              <a:latin typeface="Myriad Pro"/>
            </a:endParaRP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a:t>
            </a:r>
            <a:r>
              <a:rPr lang="en-US" i="1" strike="sngStrike" dirty="0" smtClean="0">
                <a:solidFill>
                  <a:srgbClr val="C0504D">
                    <a:lumMod val="60000"/>
                    <a:lumOff val="40000"/>
                  </a:srgbClr>
                </a:solidFill>
                <a:latin typeface="Myriad Pro Light"/>
              </a:rPr>
              <a:t>. The Tangible Bits vision paper</a:t>
            </a:r>
            <a:r>
              <a:rPr lang="en-US" i="1" u="sng" dirty="0" smtClean="0">
                <a:solidFill>
                  <a:srgbClr val="4F81BD">
                    <a:lumMod val="75000"/>
                  </a:srgbClr>
                </a:solidFill>
                <a:latin typeface="Myriad Pro Light"/>
              </a:rPr>
              <a:t>, which</a:t>
            </a:r>
            <a:r>
              <a:rPr lang="en-US" i="1" dirty="0" smtClean="0">
                <a:solidFill>
                  <a:prstClr val="black"/>
                </a:solidFill>
                <a:latin typeface="Myriad Pro Light"/>
              </a:rPr>
              <a:t> introduced the </a:t>
            </a:r>
            <a:r>
              <a:rPr lang="en-US" i="1" dirty="0" err="1" smtClean="0">
                <a:solidFill>
                  <a:prstClr val="black"/>
                </a:solidFill>
                <a:latin typeface="Myriad Pro Light"/>
              </a:rPr>
              <a:t>metaDESK</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along </a:t>
            </a:r>
            <a:r>
              <a:rPr lang="en-US" i="1" strike="sngStrike" dirty="0" err="1" smtClean="0">
                <a:solidFill>
                  <a:srgbClr val="C0504D">
                    <a:lumMod val="60000"/>
                    <a:lumOff val="40000"/>
                  </a:srgbClr>
                </a:solidFill>
                <a:latin typeface="Myriad Pro Light"/>
              </a:rPr>
              <a:t>with</a:t>
            </a:r>
            <a:r>
              <a:rPr lang="en-US" i="1" u="sng" dirty="0" err="1" smtClean="0">
                <a:solidFill>
                  <a:srgbClr val="4F81BD">
                    <a:lumMod val="75000"/>
                  </a:srgbClr>
                </a:solidFill>
                <a:latin typeface="Myriad Pro Light"/>
              </a:rPr>
              <a:t>and</a:t>
            </a:r>
            <a:r>
              <a:rPr lang="en-US" i="1" dirty="0" smtClean="0">
                <a:solidFill>
                  <a:prstClr val="black"/>
                </a:solidFill>
                <a:latin typeface="Myriad Pro Light"/>
              </a:rPr>
              <a:t> two companion platforms, 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18" name="TextBox 17"/>
          <p:cNvSpPr txBox="1"/>
          <p:nvPr/>
        </p:nvSpPr>
        <p:spPr>
          <a:xfrm>
            <a:off x="1295400" y="2778443"/>
            <a:ext cx="7620000" cy="1538883"/>
          </a:xfrm>
          <a:prstGeom prst="rect">
            <a:avLst/>
          </a:prstGeom>
          <a:noFill/>
        </p:spPr>
        <p:txBody>
          <a:bodyPr wrap="square" rtlCol="0">
            <a:spAutoFit/>
          </a:bodyPr>
          <a:lstStyle/>
          <a:p>
            <a:r>
              <a:rPr lang="en-US" sz="2200" dirty="0" smtClean="0">
                <a:solidFill>
                  <a:prstClr val="black"/>
                </a:solidFill>
                <a:latin typeface="Myriad Pro"/>
              </a:rPr>
              <a:t>Draft </a:t>
            </a:r>
            <a:r>
              <a:rPr lang="en-US" sz="2200" cap="small" dirty="0">
                <a:solidFill>
                  <a:prstClr val="black"/>
                </a:solidFill>
              </a:rPr>
              <a:t>HCI </a:t>
            </a:r>
            <a:r>
              <a:rPr lang="en-US" sz="2200" dirty="0" smtClean="0">
                <a:solidFill>
                  <a:prstClr val="black"/>
                </a:solidFill>
                <a:latin typeface="Myriad Pro"/>
              </a:rPr>
              <a:t>Paper – 90%			</a:t>
            </a:r>
            <a:endParaRPr lang="en-US" sz="2200" cap="small" dirty="0" smtClean="0">
              <a:solidFill>
                <a:prstClr val="black"/>
              </a:solidFill>
              <a:latin typeface="Myriad Pro"/>
            </a:endParaRPr>
          </a:p>
          <a:p>
            <a:r>
              <a:rPr lang="en-US" i="1" strike="sngStrike" dirty="0" smtClean="0">
                <a:solidFill>
                  <a:srgbClr val="C0504D">
                    <a:lumMod val="60000"/>
                    <a:lumOff val="40000"/>
                  </a:srgbClr>
                </a:solidFill>
                <a:latin typeface="Myriad Pro Light"/>
              </a:rPr>
              <a:t>In this paper we argue that</a:t>
            </a:r>
            <a:r>
              <a:rPr lang="en-US" i="1" dirty="0" smtClean="0">
                <a:solidFill>
                  <a:prstClr val="black"/>
                </a:solidFill>
                <a:latin typeface="Myriad Pro Light"/>
              </a:rPr>
              <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 tool </a:t>
            </a:r>
            <a:r>
              <a:rPr lang="en-US" i="1" strike="sngStrike" dirty="0" err="1" smtClean="0">
                <a:solidFill>
                  <a:srgbClr val="C0504D">
                    <a:lumMod val="60000"/>
                    <a:lumOff val="40000"/>
                  </a:srgbClr>
                </a:solidFill>
                <a:latin typeface="Myriad Pro Light"/>
              </a:rPr>
              <a:t>that</a:t>
            </a:r>
            <a:r>
              <a:rPr lang="en-US" i="1" u="sng" dirty="0" err="1" smtClean="0">
                <a:solidFill>
                  <a:srgbClr val="4F81BD">
                    <a:lumMod val="75000"/>
                  </a:srgbClr>
                </a:solidFill>
                <a:latin typeface="Myriad Pro Light"/>
              </a:rPr>
              <a:t>which</a:t>
            </a:r>
            <a:r>
              <a:rPr lang="en-US" i="1" dirty="0" smtClean="0">
                <a:solidFill>
                  <a:prstClr val="black"/>
                </a:solidFill>
                <a:latin typeface="Myriad Pro Light"/>
              </a:rPr>
              <a:t> uses lightweight text input to capture richly structured information for later retrieval and navigation.</a:t>
            </a:r>
          </a:p>
        </p:txBody>
      </p:sp>
      <p:sp>
        <p:nvSpPr>
          <p:cNvPr id="21" name="TextBox 20"/>
          <p:cNvSpPr txBox="1"/>
          <p:nvPr/>
        </p:nvSpPr>
        <p:spPr>
          <a:xfrm>
            <a:off x="1295400" y="4343400"/>
            <a:ext cx="7467600" cy="1261884"/>
          </a:xfrm>
          <a:prstGeom prst="rect">
            <a:avLst/>
          </a:prstGeom>
          <a:noFill/>
        </p:spPr>
        <p:txBody>
          <a:bodyPr wrap="square" rtlCol="0">
            <a:spAutoFit/>
          </a:bodyPr>
          <a:lstStyle/>
          <a:p>
            <a:r>
              <a:rPr lang="en-US" sz="2200" dirty="0" smtClean="0">
                <a:solidFill>
                  <a:prstClr val="black"/>
                </a:solidFill>
                <a:latin typeface="Myriad Pro"/>
              </a:rPr>
              <a:t>Technical Writing – 82%	</a:t>
            </a:r>
            <a:br>
              <a:rPr lang="en-US" sz="2200" dirty="0" smtClean="0">
                <a:solidFill>
                  <a:prstClr val="black"/>
                </a:solidFill>
                <a:latin typeface="Myriad Pro"/>
              </a:rPr>
            </a:br>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a:t>
            </a:r>
            <a:r>
              <a:rPr lang="en-US" i="1" strike="sngStrike" dirty="0" smtClean="0">
                <a:solidFill>
                  <a:srgbClr val="C0504D">
                    <a:lumMod val="60000"/>
                    <a:lumOff val="40000"/>
                  </a:srgbClr>
                </a:solidFill>
                <a:latin typeface="Myriad Pro Light"/>
              </a:rPr>
              <a:t>the </a:t>
            </a:r>
            <a:r>
              <a:rPr lang="en-US" i="1" strike="sngStrike" dirty="0" err="1" smtClean="0">
                <a:solidFill>
                  <a:srgbClr val="C0504D">
                    <a:lumMod val="60000"/>
                    <a:lumOff val="40000"/>
                  </a:srgbClr>
                </a:solidFill>
                <a:latin typeface="Myriad Pro Light"/>
              </a:rPr>
              <a:t>i</a:t>
            </a:r>
            <a:r>
              <a:rPr lang="en-US" i="1" strike="sngStrike" dirty="0" smtClean="0">
                <a:solidFill>
                  <a:srgbClr val="C0504D">
                    <a:lumMod val="60000"/>
                    <a:lumOff val="40000"/>
                  </a:srgbClr>
                </a:solidFill>
                <a:latin typeface="Myriad Pro Light"/>
              </a:rPr>
              <a:t> low order bits of the key</a:t>
            </a:r>
            <a:r>
              <a:rPr lang="en-US" i="1" dirty="0" smtClean="0">
                <a:solidFill>
                  <a:srgbClr val="C0504D">
                    <a:lumMod val="60000"/>
                    <a:lumOff val="40000"/>
                  </a:srgbClr>
                </a:solidFill>
                <a:latin typeface="Myriad Pro Light"/>
              </a:rPr>
              <a:t> </a:t>
            </a:r>
            <a:r>
              <a:rPr lang="en-US" i="1" dirty="0" smtClean="0">
                <a:solidFill>
                  <a:prstClr val="black"/>
                </a:solidFill>
                <a:latin typeface="Myriad Pro Light"/>
              </a:rPr>
              <a:t>(the index bits) and the next 15 low order bits </a:t>
            </a:r>
            <a:r>
              <a:rPr lang="en-US" i="1" strike="sngStrike" dirty="0" smtClean="0">
                <a:solidFill>
                  <a:srgbClr val="C0504D">
                    <a:lumMod val="60000"/>
                    <a:lumOff val="40000"/>
                  </a:srgbClr>
                </a:solidFill>
                <a:latin typeface="Myriad Pro Light"/>
              </a:rPr>
              <a:t>(the key fragment)</a:t>
            </a:r>
            <a:r>
              <a:rPr lang="en-US" i="1" dirty="0" smtClean="0">
                <a:solidFill>
                  <a:prstClr val="black"/>
                </a:solidFill>
                <a:latin typeface="Myriad Pro Light"/>
              </a:rPr>
              <a:t>.</a:t>
            </a:r>
          </a:p>
        </p:txBody>
      </p:sp>
      <p:sp>
        <p:nvSpPr>
          <p:cNvPr id="19" name="TextBox 18"/>
          <p:cNvSpPr txBox="1"/>
          <p:nvPr/>
        </p:nvSpPr>
        <p:spPr>
          <a:xfrm>
            <a:off x="1295400" y="5562600"/>
            <a:ext cx="7467600" cy="1261884"/>
          </a:xfrm>
          <a:prstGeom prst="rect">
            <a:avLst/>
          </a:prstGeom>
          <a:noFill/>
        </p:spPr>
        <p:txBody>
          <a:bodyPr wrap="square" rtlCol="0">
            <a:spAutoFit/>
          </a:bodyPr>
          <a:lstStyle/>
          <a:p>
            <a:r>
              <a:rPr lang="en-US" sz="2200" dirty="0" smtClean="0">
                <a:solidFill>
                  <a:prstClr val="black"/>
                </a:solidFill>
                <a:latin typeface="Myriad Pro"/>
              </a:rPr>
              <a:t>Rambling E-mail – 78%			</a:t>
            </a:r>
          </a:p>
          <a:p>
            <a:r>
              <a:rPr lang="en-US" i="1" strike="sngStrike" dirty="0" smtClean="0">
                <a:solidFill>
                  <a:srgbClr val="C0504D">
                    <a:lumMod val="60000"/>
                    <a:lumOff val="40000"/>
                  </a:srgbClr>
                </a:solidFill>
                <a:latin typeface="Myriad Pro Light"/>
              </a:rPr>
              <a:t>A previous board member, </a:t>
            </a:r>
            <a:r>
              <a:rPr lang="en-US" i="1" dirty="0" smtClean="0">
                <a:solidFill>
                  <a:prstClr val="black"/>
                </a:solidFill>
                <a:latin typeface="Myriad Pro Light"/>
              </a:rPr>
              <a:t>Steve Burleigh</a:t>
            </a:r>
            <a:r>
              <a:rPr lang="en-US" i="1" strike="sngStrike" dirty="0" smtClean="0">
                <a:solidFill>
                  <a:srgbClr val="C0504D">
                    <a:lumMod val="60000"/>
                    <a:lumOff val="40000"/>
                  </a:srgbClr>
                </a:solidFill>
                <a:latin typeface="Myriad Pro Light"/>
              </a:rPr>
              <a:t>,</a:t>
            </a:r>
            <a:r>
              <a:rPr lang="en-US" i="1" dirty="0" smtClean="0">
                <a:solidFill>
                  <a:prstClr val="black"/>
                </a:solidFill>
                <a:latin typeface="Myriad Pro Light"/>
              </a:rPr>
              <a:t>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a:t>
            </a:r>
            <a:r>
              <a:rPr lang="en-US" i="1" strike="sngStrike" dirty="0" smtClean="0">
                <a:solidFill>
                  <a:srgbClr val="C0504D">
                    <a:lumMod val="60000"/>
                    <a:lumOff val="40000"/>
                  </a:srgbClr>
                </a:solidFill>
                <a:latin typeface="Myriad Pro Light"/>
              </a:rPr>
              <a:t>For this year, </a:t>
            </a:r>
            <a:r>
              <a:rPr lang="en-US" i="1" dirty="0" smtClean="0">
                <a:solidFill>
                  <a:prstClr val="black"/>
                </a:solidFill>
                <a:latin typeface="Myriad Pro Light"/>
              </a:rPr>
              <a:t>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12" name="TextBox 11"/>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cxnSp>
        <p:nvCxnSpPr>
          <p:cNvPr id="20" name="Straight Connector 19"/>
          <p:cNvCxnSpPr/>
          <p:nvPr/>
        </p:nvCxnSpPr>
        <p:spPr>
          <a:xfrm rot="10800000" flipV="1">
            <a:off x="381000" y="3352800"/>
            <a:ext cx="990600" cy="762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810000" y="3352800"/>
            <a:ext cx="4800600" cy="762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228600" y="3429000"/>
            <a:ext cx="8686800" cy="3352800"/>
          </a:xfrm>
          <a:prstGeom prst="roundRect">
            <a:avLst>
              <a:gd name="adj" fmla="val 6601"/>
            </a:avLst>
          </a:prstGeom>
          <a:solidFill>
            <a:schemeClr val="bg1"/>
          </a:solidFill>
          <a:ln>
            <a:solidFill>
              <a:schemeClr val="bg1">
                <a:lumMod val="50000"/>
              </a:schemeClr>
            </a:solidFill>
          </a:ln>
          <a:effectLst>
            <a:outerShdw blurRad="3175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5" name="Content Placeholder 2"/>
          <p:cNvSpPr>
            <a:spLocks noGrp="1"/>
          </p:cNvSpPr>
          <p:nvPr>
            <p:ph idx="1"/>
          </p:nvPr>
        </p:nvSpPr>
        <p:spPr>
          <a:xfrm>
            <a:off x="457200" y="3576697"/>
            <a:ext cx="8229600" cy="1219199"/>
          </a:xfrm>
        </p:spPr>
        <p:txBody>
          <a:bodyPr>
            <a:normAutofit/>
          </a:bodyPr>
          <a:lstStyle/>
          <a:p>
            <a:r>
              <a:rPr lang="en-US" dirty="0" smtClean="0">
                <a:latin typeface="Myriad Pro"/>
                <a:cs typeface="Myriad Pro"/>
              </a:rPr>
              <a:t>Workers introduced style errors when </a:t>
            </a:r>
            <a:br>
              <a:rPr lang="en-US" dirty="0" smtClean="0">
                <a:latin typeface="Myriad Pro"/>
                <a:cs typeface="Myriad Pro"/>
              </a:rPr>
            </a:br>
            <a:r>
              <a:rPr lang="en-US" dirty="0" smtClean="0">
                <a:latin typeface="Myriad Pro"/>
                <a:cs typeface="Myriad Pro"/>
              </a:rPr>
              <a:t>not part of the community of practice</a:t>
            </a:r>
            <a:endParaRPr lang="en-US" dirty="0">
              <a:latin typeface="Myriad Pro"/>
              <a:cs typeface="Myriad Pro"/>
            </a:endParaRPr>
          </a:p>
        </p:txBody>
      </p:sp>
      <p:sp>
        <p:nvSpPr>
          <p:cNvPr id="16" name="TextBox 15"/>
          <p:cNvSpPr txBox="1"/>
          <p:nvPr/>
        </p:nvSpPr>
        <p:spPr>
          <a:xfrm>
            <a:off x="457200" y="4648200"/>
            <a:ext cx="8305800" cy="2062103"/>
          </a:xfrm>
          <a:prstGeom prst="rect">
            <a:avLst/>
          </a:prstGeom>
          <a:noFill/>
          <a:ln w="25400" cap="flat" cmpd="sng" algn="ctr">
            <a:noFill/>
            <a:prstDash val="sysDot"/>
            <a:round/>
            <a:headEnd type="none" w="med" len="med"/>
            <a:tailEnd type="none" w="med" len="med"/>
          </a:ln>
        </p:spPr>
        <p:txBody>
          <a:bodyPr wrap="square" rtlCol="0">
            <a:spAutoFit/>
          </a:bodyPr>
          <a:lstStyle/>
          <a:p>
            <a:r>
              <a:rPr lang="en-US" sz="3200" i="1" strike="sngStrike" dirty="0" smtClean="0">
                <a:solidFill>
                  <a:srgbClr val="C0504D">
                    <a:lumMod val="60000"/>
                    <a:lumOff val="40000"/>
                  </a:srgbClr>
                </a:solidFill>
                <a:latin typeface="Myriad Pro Light"/>
                <a:cs typeface="Myriad Pro Light"/>
              </a:rPr>
              <a:t>In this paper we argue that</a:t>
            </a:r>
            <a:r>
              <a:rPr lang="en-US" sz="3200" i="1" dirty="0" smtClean="0">
                <a:solidFill>
                  <a:prstClr val="black"/>
                </a:solidFill>
                <a:latin typeface="Myriad Pro Light"/>
                <a:cs typeface="Myriad Pro Light"/>
              </a:rPr>
              <a:t> </a:t>
            </a:r>
            <a:r>
              <a:rPr lang="en-US" sz="3200" i="1" dirty="0" smtClean="0">
                <a:solidFill>
                  <a:srgbClr val="A6A6A6"/>
                </a:solidFill>
                <a:latin typeface="Myriad Pro Light"/>
              </a:rPr>
              <a:t>it is possible and desirable to combine the easy input affordances of text with the powerful retrieval and visualization capabilities of graphical applications.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xEl>
                                              <p:pRg st="0" end="0"/>
                                            </p:txEl>
                                          </p:spTgt>
                                        </p:tgtEl>
                                      </p:cBhvr>
                                    </p:animEffect>
                                    <p:set>
                                      <p:cBhvr>
                                        <p:cTn id="16" dur="1" fill="hold">
                                          <p:stCondLst>
                                            <p:cond delay="499"/>
                                          </p:stCondLst>
                                        </p:cTn>
                                        <p:tgtEl>
                                          <p:spTgt spid="15">
                                            <p:txEl>
                                              <p:pRg st="0" end="0"/>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build="p"/>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95400" y="0"/>
            <a:ext cx="7467600" cy="1538883"/>
          </a:xfrm>
          <a:prstGeom prst="rect">
            <a:avLst/>
          </a:prstGeom>
          <a:noFill/>
        </p:spPr>
        <p:txBody>
          <a:bodyPr wrap="square" rtlCol="0">
            <a:spAutoFit/>
          </a:bodyPr>
          <a:lstStyle/>
          <a:p>
            <a:r>
              <a:rPr lang="en-US" sz="2200" dirty="0" smtClean="0">
                <a:solidFill>
                  <a:prstClr val="black"/>
                </a:solidFill>
                <a:latin typeface="Myriad Pro"/>
              </a:rPr>
              <a:t>Blog – 83%					</a:t>
            </a: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a:t>
            </a:r>
            <a:r>
              <a:rPr lang="en-US" i="1" strike="sngStrike" dirty="0" smtClean="0">
                <a:solidFill>
                  <a:srgbClr val="C0504D">
                    <a:lumMod val="60000"/>
                    <a:lumOff val="40000"/>
                  </a:srgbClr>
                </a:solidFill>
                <a:latin typeface="Myriad Pro Light"/>
              </a:rPr>
              <a:t>finally</a:t>
            </a:r>
            <a:r>
              <a:rPr lang="en-US" i="1" dirty="0" smtClean="0">
                <a:solidFill>
                  <a:prstClr val="black"/>
                </a:solidFill>
                <a:latin typeface="Myriad Pro Light"/>
              </a:rPr>
              <a:t> be able to charge for their digital editions. But in order to get people to pay for their magazine and newspaper apps, they </a:t>
            </a:r>
            <a:r>
              <a:rPr lang="en-US" i="1" strike="sngStrike" dirty="0" smtClean="0">
                <a:solidFill>
                  <a:srgbClr val="C0504D">
                    <a:lumMod val="60000"/>
                    <a:lumOff val="40000"/>
                  </a:srgbClr>
                </a:solidFill>
                <a:latin typeface="Myriad Pro Light"/>
              </a:rPr>
              <a:t>are going to </a:t>
            </a:r>
            <a:r>
              <a:rPr lang="en-US" i="1" dirty="0" smtClean="0">
                <a:solidFill>
                  <a:prstClr val="black"/>
                </a:solidFill>
                <a:latin typeface="Myriad Pro Light"/>
              </a:rPr>
              <a:t>have to offer something different that readers cannot get at the newsstand or on the open Web.</a:t>
            </a:r>
            <a:endParaRPr lang="en-US" i="1" dirty="0">
              <a:solidFill>
                <a:prstClr val="black"/>
              </a:solidFill>
              <a:latin typeface="Myriad Pro Light"/>
            </a:endParaRPr>
          </a:p>
        </p:txBody>
      </p:sp>
      <p:sp>
        <p:nvSpPr>
          <p:cNvPr id="19" name="TextBox 18"/>
          <p:cNvSpPr txBox="1"/>
          <p:nvPr/>
        </p:nvSpPr>
        <p:spPr>
          <a:xfrm>
            <a:off x="1295400" y="5562600"/>
            <a:ext cx="7467600" cy="1261884"/>
          </a:xfrm>
          <a:prstGeom prst="rect">
            <a:avLst/>
          </a:prstGeom>
          <a:noFill/>
        </p:spPr>
        <p:txBody>
          <a:bodyPr wrap="square" rtlCol="0">
            <a:spAutoFit/>
          </a:bodyPr>
          <a:lstStyle/>
          <a:p>
            <a:r>
              <a:rPr lang="en-US" sz="2200" dirty="0" smtClean="0">
                <a:solidFill>
                  <a:prstClr val="black"/>
                </a:solidFill>
                <a:latin typeface="Myriad Pro"/>
              </a:rPr>
              <a:t>Rambling E-mail – 78%			</a:t>
            </a:r>
          </a:p>
          <a:p>
            <a:r>
              <a:rPr lang="en-US" i="1" strike="sngStrike" dirty="0" smtClean="0">
                <a:solidFill>
                  <a:srgbClr val="C0504D">
                    <a:lumMod val="60000"/>
                    <a:lumOff val="40000"/>
                  </a:srgbClr>
                </a:solidFill>
                <a:latin typeface="Myriad Pro Light"/>
              </a:rPr>
              <a:t>A previous board member, </a:t>
            </a:r>
            <a:r>
              <a:rPr lang="en-US" i="1" dirty="0" smtClean="0">
                <a:solidFill>
                  <a:prstClr val="black"/>
                </a:solidFill>
                <a:latin typeface="Myriad Pro Light"/>
              </a:rPr>
              <a:t>Steve Burleigh</a:t>
            </a:r>
            <a:r>
              <a:rPr lang="en-US" i="1" strike="sngStrike" dirty="0" smtClean="0">
                <a:solidFill>
                  <a:srgbClr val="C0504D">
                    <a:lumMod val="60000"/>
                    <a:lumOff val="40000"/>
                  </a:srgbClr>
                </a:solidFill>
                <a:latin typeface="Myriad Pro Light"/>
              </a:rPr>
              <a:t>,</a:t>
            </a:r>
            <a:r>
              <a:rPr lang="en-US" i="1" dirty="0" smtClean="0">
                <a:solidFill>
                  <a:prstClr val="black"/>
                </a:solidFill>
                <a:latin typeface="Myriad Pro Light"/>
              </a:rPr>
              <a:t>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a:t>
            </a:r>
            <a:r>
              <a:rPr lang="en-US" i="1" strike="sngStrike" dirty="0" smtClean="0">
                <a:solidFill>
                  <a:srgbClr val="C0504D">
                    <a:lumMod val="60000"/>
                    <a:lumOff val="40000"/>
                  </a:srgbClr>
                </a:solidFill>
                <a:latin typeface="Myriad Pro Light"/>
              </a:rPr>
              <a:t>For this year, </a:t>
            </a:r>
            <a:r>
              <a:rPr lang="en-US" i="1" dirty="0" smtClean="0">
                <a:solidFill>
                  <a:prstClr val="black"/>
                </a:solidFill>
                <a:latin typeface="Myriad Pro Light"/>
              </a:rPr>
              <a:t>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21" name="TextBox 20"/>
          <p:cNvSpPr txBox="1"/>
          <p:nvPr/>
        </p:nvSpPr>
        <p:spPr>
          <a:xfrm>
            <a:off x="1295400" y="4343400"/>
            <a:ext cx="7467600" cy="1261884"/>
          </a:xfrm>
          <a:prstGeom prst="rect">
            <a:avLst/>
          </a:prstGeom>
          <a:noFill/>
        </p:spPr>
        <p:txBody>
          <a:bodyPr wrap="square" rtlCol="0">
            <a:spAutoFit/>
          </a:bodyPr>
          <a:lstStyle/>
          <a:p>
            <a:r>
              <a:rPr lang="en-US" sz="2200" dirty="0" smtClean="0">
                <a:solidFill>
                  <a:prstClr val="black"/>
                </a:solidFill>
                <a:latin typeface="Myriad Pro"/>
              </a:rPr>
              <a:t>Technical Writing – 82%	</a:t>
            </a:r>
          </a:p>
          <a:p>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a:t>
            </a:r>
            <a:r>
              <a:rPr lang="en-US" i="1" strike="sngStrike" dirty="0" smtClean="0">
                <a:solidFill>
                  <a:srgbClr val="C0504D">
                    <a:lumMod val="60000"/>
                    <a:lumOff val="40000"/>
                  </a:srgbClr>
                </a:solidFill>
                <a:latin typeface="Myriad Pro Light"/>
              </a:rPr>
              <a:t>the </a:t>
            </a:r>
            <a:r>
              <a:rPr lang="en-US" i="1" strike="sngStrike" dirty="0" err="1" smtClean="0">
                <a:solidFill>
                  <a:srgbClr val="C0504D">
                    <a:lumMod val="60000"/>
                    <a:lumOff val="40000"/>
                  </a:srgbClr>
                </a:solidFill>
                <a:latin typeface="Myriad Pro Light"/>
              </a:rPr>
              <a:t>i</a:t>
            </a:r>
            <a:r>
              <a:rPr lang="en-US" i="1" strike="sngStrike" dirty="0" smtClean="0">
                <a:solidFill>
                  <a:srgbClr val="C0504D">
                    <a:lumMod val="60000"/>
                    <a:lumOff val="40000"/>
                  </a:srgbClr>
                </a:solidFill>
                <a:latin typeface="Myriad Pro Light"/>
              </a:rPr>
              <a:t> low order bits of the key</a:t>
            </a:r>
            <a:r>
              <a:rPr lang="en-US" i="1" dirty="0" smtClean="0">
                <a:solidFill>
                  <a:srgbClr val="C0504D">
                    <a:lumMod val="60000"/>
                    <a:lumOff val="40000"/>
                  </a:srgbClr>
                </a:solidFill>
                <a:latin typeface="Myriad Pro Light"/>
              </a:rPr>
              <a:t> </a:t>
            </a:r>
            <a:r>
              <a:rPr lang="en-US" i="1" dirty="0" smtClean="0">
                <a:solidFill>
                  <a:prstClr val="black"/>
                </a:solidFill>
                <a:latin typeface="Myriad Pro Light"/>
              </a:rPr>
              <a:t>(the index bits) and the next 15 low order bits </a:t>
            </a:r>
            <a:r>
              <a:rPr lang="en-US" i="1" strike="sngStrike" dirty="0" smtClean="0">
                <a:solidFill>
                  <a:srgbClr val="C0504D">
                    <a:lumMod val="60000"/>
                    <a:lumOff val="40000"/>
                  </a:srgbClr>
                </a:solidFill>
                <a:latin typeface="Myriad Pro Light"/>
              </a:rPr>
              <a:t>(the key fragment)</a:t>
            </a:r>
            <a:r>
              <a:rPr lang="en-US" i="1" dirty="0" smtClean="0">
                <a:solidFill>
                  <a:prstClr val="black"/>
                </a:solidFill>
                <a:latin typeface="Myriad Pro Light"/>
              </a:rPr>
              <a:t>.</a:t>
            </a:r>
          </a:p>
        </p:txBody>
      </p:sp>
      <p:sp>
        <p:nvSpPr>
          <p:cNvPr id="15" name="TextBox 14"/>
          <p:cNvSpPr txBox="1"/>
          <p:nvPr/>
        </p:nvSpPr>
        <p:spPr>
          <a:xfrm>
            <a:off x="1295400" y="1527721"/>
            <a:ext cx="7467600" cy="1261884"/>
          </a:xfrm>
          <a:prstGeom prst="rect">
            <a:avLst/>
          </a:prstGeom>
          <a:noFill/>
        </p:spPr>
        <p:txBody>
          <a:bodyPr wrap="square" rtlCol="0">
            <a:spAutoFit/>
          </a:bodyPr>
          <a:lstStyle/>
          <a:p>
            <a:r>
              <a:rPr lang="en-US" sz="2200" dirty="0" smtClean="0">
                <a:solidFill>
                  <a:prstClr val="black"/>
                </a:solidFill>
                <a:latin typeface="Myriad Pro"/>
              </a:rPr>
              <a:t>Classic HCI</a:t>
            </a:r>
            <a:r>
              <a:rPr lang="en-US" sz="2200" cap="small" dirty="0" smtClean="0">
                <a:solidFill>
                  <a:prstClr val="black"/>
                </a:solidFill>
                <a:latin typeface="Myriad Pro"/>
              </a:rPr>
              <a:t> </a:t>
            </a:r>
            <a:r>
              <a:rPr lang="en-US" sz="2200" dirty="0" smtClean="0">
                <a:solidFill>
                  <a:prstClr val="black"/>
                </a:solidFill>
                <a:latin typeface="Myriad Pro"/>
              </a:rPr>
              <a:t>Paper</a:t>
            </a:r>
            <a:r>
              <a:rPr lang="en-US" sz="2200" cap="small" dirty="0" smtClean="0">
                <a:solidFill>
                  <a:prstClr val="black"/>
                </a:solidFill>
                <a:latin typeface="Myriad Pro"/>
              </a:rPr>
              <a:t> </a:t>
            </a:r>
            <a:r>
              <a:rPr lang="en-US" sz="2200" dirty="0" smtClean="0">
                <a:solidFill>
                  <a:prstClr val="black"/>
                </a:solidFill>
                <a:latin typeface="Myriad Pro"/>
              </a:rPr>
              <a:t>– 87%		</a:t>
            </a:r>
            <a:endParaRPr lang="en-US" sz="2200" cap="small" dirty="0" smtClean="0">
              <a:solidFill>
                <a:prstClr val="black"/>
              </a:solidFill>
              <a:latin typeface="Myriad Pro"/>
            </a:endParaRP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a:t>
            </a:r>
            <a:r>
              <a:rPr lang="en-US" i="1" strike="sngStrike" dirty="0" smtClean="0">
                <a:solidFill>
                  <a:srgbClr val="C0504D">
                    <a:lumMod val="60000"/>
                    <a:lumOff val="40000"/>
                  </a:srgbClr>
                </a:solidFill>
                <a:latin typeface="Myriad Pro Light"/>
              </a:rPr>
              <a:t>. The Tangible Bits vision paper</a:t>
            </a:r>
            <a:r>
              <a:rPr lang="en-US" i="1" u="sng" dirty="0" smtClean="0">
                <a:solidFill>
                  <a:srgbClr val="4F81BD">
                    <a:lumMod val="75000"/>
                  </a:srgbClr>
                </a:solidFill>
                <a:latin typeface="Myriad Pro Light"/>
              </a:rPr>
              <a:t>, which</a:t>
            </a:r>
            <a:r>
              <a:rPr lang="en-US" i="1" dirty="0" smtClean="0">
                <a:solidFill>
                  <a:prstClr val="black"/>
                </a:solidFill>
                <a:latin typeface="Myriad Pro Light"/>
              </a:rPr>
              <a:t> introduced the </a:t>
            </a:r>
            <a:r>
              <a:rPr lang="en-US" i="1" dirty="0" err="1" smtClean="0">
                <a:solidFill>
                  <a:prstClr val="black"/>
                </a:solidFill>
                <a:latin typeface="Myriad Pro Light"/>
              </a:rPr>
              <a:t>metaDESK</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along </a:t>
            </a:r>
            <a:r>
              <a:rPr lang="en-US" i="1" strike="sngStrike" dirty="0" err="1" smtClean="0">
                <a:solidFill>
                  <a:srgbClr val="C0504D">
                    <a:lumMod val="60000"/>
                    <a:lumOff val="40000"/>
                  </a:srgbClr>
                </a:solidFill>
                <a:latin typeface="Myriad Pro Light"/>
              </a:rPr>
              <a:t>with</a:t>
            </a:r>
            <a:r>
              <a:rPr lang="en-US" i="1" u="sng" dirty="0" err="1" smtClean="0">
                <a:solidFill>
                  <a:srgbClr val="4F81BD">
                    <a:lumMod val="75000"/>
                  </a:srgbClr>
                </a:solidFill>
                <a:latin typeface="Myriad Pro Light"/>
              </a:rPr>
              <a:t>and</a:t>
            </a:r>
            <a:r>
              <a:rPr lang="en-US" i="1" dirty="0" smtClean="0">
                <a:solidFill>
                  <a:prstClr val="black"/>
                </a:solidFill>
                <a:latin typeface="Myriad Pro Light"/>
              </a:rPr>
              <a:t> two companion platforms, 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16" name="TextBox 15"/>
          <p:cNvSpPr txBox="1"/>
          <p:nvPr/>
        </p:nvSpPr>
        <p:spPr>
          <a:xfrm>
            <a:off x="1295400" y="2778443"/>
            <a:ext cx="7620000" cy="1538883"/>
          </a:xfrm>
          <a:prstGeom prst="rect">
            <a:avLst/>
          </a:prstGeom>
          <a:noFill/>
        </p:spPr>
        <p:txBody>
          <a:bodyPr wrap="square" rtlCol="0">
            <a:spAutoFit/>
          </a:bodyPr>
          <a:lstStyle/>
          <a:p>
            <a:r>
              <a:rPr lang="en-US" sz="2200" dirty="0" smtClean="0">
                <a:solidFill>
                  <a:prstClr val="black"/>
                </a:solidFill>
                <a:latin typeface="Myriad Pro"/>
              </a:rPr>
              <a:t>Draft </a:t>
            </a:r>
            <a:r>
              <a:rPr lang="en-US" sz="2200" cap="small" dirty="0" smtClean="0">
                <a:solidFill>
                  <a:prstClr val="black"/>
                </a:solidFill>
                <a:latin typeface="Myriad Pro"/>
              </a:rPr>
              <a:t>HCI </a:t>
            </a:r>
            <a:r>
              <a:rPr lang="en-US" sz="2200" dirty="0" smtClean="0">
                <a:solidFill>
                  <a:prstClr val="black"/>
                </a:solidFill>
                <a:latin typeface="Myriad Pro"/>
              </a:rPr>
              <a:t>Paper – 90%			</a:t>
            </a:r>
            <a:endParaRPr lang="en-US" sz="2200" cap="small" dirty="0" smtClean="0">
              <a:solidFill>
                <a:prstClr val="black"/>
              </a:solidFill>
              <a:latin typeface="Myriad Pro"/>
            </a:endParaRPr>
          </a:p>
          <a:p>
            <a:r>
              <a:rPr lang="en-US" i="1" strike="sngStrike" dirty="0" smtClean="0">
                <a:solidFill>
                  <a:srgbClr val="C0504D">
                    <a:lumMod val="60000"/>
                    <a:lumOff val="40000"/>
                  </a:srgbClr>
                </a:solidFill>
                <a:latin typeface="Myriad Pro Light"/>
              </a:rPr>
              <a:t>In this paper we argue that</a:t>
            </a:r>
            <a:r>
              <a:rPr lang="en-US" i="1" dirty="0" smtClean="0">
                <a:solidFill>
                  <a:prstClr val="black"/>
                </a:solidFill>
                <a:latin typeface="Myriad Pro Light"/>
              </a:rPr>
              <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 tool </a:t>
            </a:r>
            <a:r>
              <a:rPr lang="en-US" i="1" strike="sngStrike" dirty="0" err="1" smtClean="0">
                <a:solidFill>
                  <a:srgbClr val="C0504D">
                    <a:lumMod val="60000"/>
                    <a:lumOff val="40000"/>
                  </a:srgbClr>
                </a:solidFill>
                <a:latin typeface="Myriad Pro Light"/>
              </a:rPr>
              <a:t>that</a:t>
            </a:r>
            <a:r>
              <a:rPr lang="en-US" i="1" u="sng" dirty="0" err="1" smtClean="0">
                <a:solidFill>
                  <a:srgbClr val="4F81BD">
                    <a:lumMod val="75000"/>
                  </a:srgbClr>
                </a:solidFill>
                <a:latin typeface="Myriad Pro Light"/>
              </a:rPr>
              <a:t>which</a:t>
            </a:r>
            <a:r>
              <a:rPr lang="en-US" i="1" dirty="0" smtClean="0">
                <a:solidFill>
                  <a:prstClr val="black"/>
                </a:solidFill>
                <a:latin typeface="Myriad Pro Light"/>
              </a:rPr>
              <a:t> uses lightweight text input to capture richly structured information for later retrieval and navigation.</a:t>
            </a:r>
          </a:p>
        </p:txBody>
      </p:sp>
      <p:sp>
        <p:nvSpPr>
          <p:cNvPr id="12" name="TextBox 11"/>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cxnSp>
        <p:nvCxnSpPr>
          <p:cNvPr id="20" name="Straight Connector 19"/>
          <p:cNvCxnSpPr/>
          <p:nvPr/>
        </p:nvCxnSpPr>
        <p:spPr>
          <a:xfrm rot="10800000">
            <a:off x="457200" y="3429000"/>
            <a:ext cx="4267200" cy="16002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flipH="1" flipV="1">
            <a:off x="7277894" y="3467894"/>
            <a:ext cx="1598612" cy="1524000"/>
          </a:xfrm>
          <a:prstGeom prst="line">
            <a:avLst/>
          </a:prstGeom>
          <a:ln w="44450" cap="flat" cmpd="sng" algn="ctr">
            <a:solidFill>
              <a:srgbClr val="D9969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304800" y="914400"/>
            <a:ext cx="8686800" cy="2514600"/>
          </a:xfrm>
          <a:prstGeom prst="roundRect">
            <a:avLst>
              <a:gd name="adj" fmla="val 6601"/>
            </a:avLst>
          </a:prstGeom>
          <a:solidFill>
            <a:schemeClr val="bg1"/>
          </a:solidFill>
          <a:ln>
            <a:solidFill>
              <a:schemeClr val="bg1">
                <a:lumMod val="50000"/>
              </a:schemeClr>
            </a:solidFill>
          </a:ln>
          <a:effectLst>
            <a:outerShdw blurRad="3175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7" name="Content Placeholder 2"/>
          <p:cNvSpPr>
            <a:spLocks noGrp="1"/>
          </p:cNvSpPr>
          <p:nvPr>
            <p:ph idx="1"/>
          </p:nvPr>
        </p:nvSpPr>
        <p:spPr>
          <a:xfrm>
            <a:off x="457200" y="990600"/>
            <a:ext cx="8229600" cy="1219199"/>
          </a:xfrm>
        </p:spPr>
        <p:txBody>
          <a:bodyPr>
            <a:normAutofit/>
          </a:bodyPr>
          <a:lstStyle/>
          <a:p>
            <a:r>
              <a:rPr lang="en-US" dirty="0" smtClean="0">
                <a:latin typeface="Myriad Pro"/>
                <a:cs typeface="Myriad Pro"/>
              </a:rPr>
              <a:t>Parallelism can introduce inconsistent changes</a:t>
            </a:r>
            <a:endParaRPr lang="en-US" dirty="0">
              <a:latin typeface="Myriad Pro"/>
              <a:cs typeface="Myriad Pro"/>
            </a:endParaRPr>
          </a:p>
        </p:txBody>
      </p:sp>
      <p:sp>
        <p:nvSpPr>
          <p:cNvPr id="18" name="TextBox 17"/>
          <p:cNvSpPr txBox="1"/>
          <p:nvPr/>
        </p:nvSpPr>
        <p:spPr>
          <a:xfrm>
            <a:off x="457200" y="1676400"/>
            <a:ext cx="8305800" cy="1569660"/>
          </a:xfrm>
          <a:prstGeom prst="rect">
            <a:avLst/>
          </a:prstGeom>
          <a:noFill/>
          <a:ln w="25400" cap="flat" cmpd="sng" algn="ctr">
            <a:noFill/>
            <a:prstDash val="sysDot"/>
            <a:round/>
            <a:headEnd type="none" w="med" len="med"/>
            <a:tailEnd type="none" w="med" len="med"/>
          </a:ln>
        </p:spPr>
        <p:txBody>
          <a:bodyPr wrap="square" rtlCol="0">
            <a:spAutoFit/>
          </a:bodyPr>
          <a:lstStyle/>
          <a:p>
            <a:r>
              <a:rPr lang="en-US" sz="3200" i="1" dirty="0" smtClean="0">
                <a:solidFill>
                  <a:srgbClr val="A6A6A6"/>
                </a:solidFill>
                <a:latin typeface="Myriad Pro Light"/>
              </a:rPr>
              <a:t>FAWN-DS extracts two fields from the 160-bit key: </a:t>
            </a:r>
            <a:br>
              <a:rPr lang="en-US" sz="3200" i="1" dirty="0" smtClean="0">
                <a:solidFill>
                  <a:srgbClr val="A6A6A6"/>
                </a:solidFill>
                <a:latin typeface="Myriad Pro Light"/>
              </a:rPr>
            </a:br>
            <a:r>
              <a:rPr lang="en-US" sz="3200" i="1" strike="sngStrike" dirty="0" smtClean="0">
                <a:solidFill>
                  <a:srgbClr val="C0504D">
                    <a:lumMod val="60000"/>
                    <a:lumOff val="40000"/>
                  </a:srgbClr>
                </a:solidFill>
                <a:latin typeface="Myriad Pro Light"/>
                <a:cs typeface="Myriad Pro Light"/>
              </a:rPr>
              <a:t>the </a:t>
            </a:r>
            <a:r>
              <a:rPr lang="en-US" sz="3200" i="1" strike="sngStrike" dirty="0" err="1" smtClean="0">
                <a:solidFill>
                  <a:srgbClr val="C0504D">
                    <a:lumMod val="60000"/>
                    <a:lumOff val="40000"/>
                  </a:srgbClr>
                </a:solidFill>
                <a:latin typeface="Myriad Pro Light"/>
                <a:cs typeface="Myriad Pro Light"/>
              </a:rPr>
              <a:t>i</a:t>
            </a:r>
            <a:r>
              <a:rPr lang="en-US" sz="3200" i="1" strike="sngStrike" dirty="0" smtClean="0">
                <a:solidFill>
                  <a:srgbClr val="C0504D">
                    <a:lumMod val="60000"/>
                    <a:lumOff val="40000"/>
                  </a:srgbClr>
                </a:solidFill>
                <a:latin typeface="Myriad Pro Light"/>
                <a:cs typeface="Myriad Pro Light"/>
              </a:rPr>
              <a:t> low order bits of the key</a:t>
            </a:r>
            <a:r>
              <a:rPr lang="en-US" sz="3200" i="1" dirty="0" smtClean="0">
                <a:solidFill>
                  <a:srgbClr val="C0504D">
                    <a:lumMod val="60000"/>
                    <a:lumOff val="40000"/>
                  </a:srgbClr>
                </a:solidFill>
                <a:latin typeface="Myriad Pro Light"/>
                <a:cs typeface="Myriad Pro Light"/>
              </a:rPr>
              <a:t> </a:t>
            </a:r>
            <a:r>
              <a:rPr lang="en-US" sz="3200" i="1" dirty="0" smtClean="0">
                <a:solidFill>
                  <a:srgbClr val="A6A6A6"/>
                </a:solidFill>
                <a:latin typeface="Myriad Pro Light"/>
              </a:rPr>
              <a:t>(the index bits) and the next 15 low order bits </a:t>
            </a:r>
            <a:r>
              <a:rPr lang="en-US" sz="3200" i="1" strike="sngStrike" dirty="0" smtClean="0">
                <a:solidFill>
                  <a:srgbClr val="C0504D">
                    <a:lumMod val="60000"/>
                    <a:lumOff val="40000"/>
                  </a:srgbClr>
                </a:solidFill>
                <a:latin typeface="Myriad Pro Light"/>
                <a:cs typeface="Myriad Pro Light"/>
              </a:rPr>
              <a:t>(the key fragment)</a:t>
            </a:r>
            <a:r>
              <a:rPr lang="en-US" sz="3200" i="1" dirty="0" smtClean="0">
                <a:solidFill>
                  <a:srgbClr val="A6A6A6"/>
                </a:solidFill>
                <a:latin typeface="Myriad Pro Light"/>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xEl>
                                              <p:pRg st="0" end="0"/>
                                            </p:txEl>
                                          </p:spTgt>
                                        </p:tgtEl>
                                      </p:cBhvr>
                                    </p:animEffect>
                                    <p:set>
                                      <p:cBhvr>
                                        <p:cTn id="16" dur="1" fill="hold">
                                          <p:stCondLst>
                                            <p:cond delay="499"/>
                                          </p:stCondLst>
                                        </p:cTn>
                                        <p:tgtEl>
                                          <p:spTgt spid="17">
                                            <p:txEl>
                                              <p:pRg st="0" end="0"/>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build="p"/>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0"/>
            <a:ext cx="7467600" cy="1538883"/>
          </a:xfrm>
          <a:prstGeom prst="rect">
            <a:avLst/>
          </a:prstGeom>
          <a:noFill/>
        </p:spPr>
        <p:txBody>
          <a:bodyPr wrap="square" rtlCol="0">
            <a:spAutoFit/>
          </a:bodyPr>
          <a:lstStyle/>
          <a:p>
            <a:r>
              <a:rPr lang="en-US" sz="2200" dirty="0" smtClean="0">
                <a:solidFill>
                  <a:prstClr val="black"/>
                </a:solidFill>
                <a:latin typeface="Myriad Pro"/>
              </a:rPr>
              <a:t>Blog – 83%					3 </a:t>
            </a:r>
            <a:r>
              <a:rPr lang="en-US" sz="2200" dirty="0" err="1" smtClean="0">
                <a:solidFill>
                  <a:prstClr val="black"/>
                </a:solidFill>
                <a:latin typeface="Myriad Pro"/>
              </a:rPr>
              <a:t>para</a:t>
            </a:r>
            <a:r>
              <a:rPr lang="en-US" sz="2200" dirty="0" smtClean="0">
                <a:solidFill>
                  <a:prstClr val="black"/>
                </a:solidFill>
                <a:latin typeface="Myriad Pro"/>
              </a:rPr>
              <a:t>., 158 people, $1.52/</a:t>
            </a:r>
            <a:r>
              <a:rPr lang="en-US" sz="2200" dirty="0" err="1" smtClean="0">
                <a:solidFill>
                  <a:prstClr val="black"/>
                </a:solidFill>
                <a:latin typeface="Myriad Pro"/>
              </a:rPr>
              <a:t>para</a:t>
            </a:r>
            <a:endParaRPr lang="en-US" sz="2200" dirty="0" smtClean="0">
              <a:solidFill>
                <a:prstClr val="black"/>
              </a:solidFill>
              <a:latin typeface="Myriad Pro"/>
            </a:endParaRPr>
          </a:p>
          <a:p>
            <a:r>
              <a:rPr lang="en-US" i="1" dirty="0" smtClean="0">
                <a:solidFill>
                  <a:prstClr val="black"/>
                </a:solidFill>
                <a:latin typeface="Myriad Pro Light"/>
              </a:rPr>
              <a:t>Print publishers are in a tizzy over Apple’s new </a:t>
            </a:r>
            <a:r>
              <a:rPr lang="en-US" i="1" dirty="0" err="1" smtClean="0">
                <a:solidFill>
                  <a:prstClr val="black"/>
                </a:solidFill>
                <a:latin typeface="Myriad Pro Light"/>
              </a:rPr>
              <a:t>iPad</a:t>
            </a:r>
            <a:r>
              <a:rPr lang="en-US" i="1" dirty="0" smtClean="0">
                <a:solidFill>
                  <a:prstClr val="black"/>
                </a:solidFill>
                <a:latin typeface="Myriad Pro Light"/>
              </a:rPr>
              <a:t> because they hope to </a:t>
            </a:r>
            <a:r>
              <a:rPr lang="en-US" i="1" strike="sngStrike" dirty="0" smtClean="0">
                <a:solidFill>
                  <a:srgbClr val="C0504D">
                    <a:lumMod val="60000"/>
                    <a:lumOff val="40000"/>
                  </a:srgbClr>
                </a:solidFill>
                <a:latin typeface="Myriad Pro Light"/>
              </a:rPr>
              <a:t>finally</a:t>
            </a:r>
            <a:r>
              <a:rPr lang="en-US" i="1" dirty="0" smtClean="0">
                <a:solidFill>
                  <a:prstClr val="black"/>
                </a:solidFill>
                <a:latin typeface="Myriad Pro Light"/>
              </a:rPr>
              <a:t> be able to charge for their digital editions. But in order to get people to pay for their magazine and newspaper apps, they </a:t>
            </a:r>
            <a:r>
              <a:rPr lang="en-US" i="1" strike="sngStrike" dirty="0" smtClean="0">
                <a:solidFill>
                  <a:srgbClr val="C0504D">
                    <a:lumMod val="60000"/>
                    <a:lumOff val="40000"/>
                  </a:srgbClr>
                </a:solidFill>
                <a:latin typeface="Myriad Pro Light"/>
              </a:rPr>
              <a:t>are going to </a:t>
            </a:r>
            <a:r>
              <a:rPr lang="en-US" i="1" dirty="0" smtClean="0">
                <a:solidFill>
                  <a:prstClr val="black"/>
                </a:solidFill>
                <a:latin typeface="Myriad Pro Light"/>
              </a:rPr>
              <a:t>have to offer something different that readers cannot get at the newsstand or on the open Web.</a:t>
            </a:r>
            <a:endParaRPr lang="en-US" i="1" dirty="0">
              <a:solidFill>
                <a:prstClr val="black"/>
              </a:solidFill>
              <a:latin typeface="Myriad Pro Light"/>
            </a:endParaRPr>
          </a:p>
        </p:txBody>
      </p:sp>
      <p:sp>
        <p:nvSpPr>
          <p:cNvPr id="5" name="TextBox 4"/>
          <p:cNvSpPr txBox="1"/>
          <p:nvPr/>
        </p:nvSpPr>
        <p:spPr>
          <a:xfrm>
            <a:off x="1295400" y="1527721"/>
            <a:ext cx="7467600" cy="1261884"/>
          </a:xfrm>
          <a:prstGeom prst="rect">
            <a:avLst/>
          </a:prstGeom>
          <a:noFill/>
        </p:spPr>
        <p:txBody>
          <a:bodyPr wrap="square" rtlCol="0">
            <a:spAutoFit/>
          </a:bodyPr>
          <a:lstStyle/>
          <a:p>
            <a:r>
              <a:rPr lang="en-US" sz="2200" dirty="0" smtClean="0">
                <a:solidFill>
                  <a:prstClr val="black"/>
                </a:solidFill>
                <a:latin typeface="Myriad Pro"/>
              </a:rPr>
              <a:t>Classic HCI Paper</a:t>
            </a:r>
            <a:r>
              <a:rPr lang="en-US" sz="2200" cap="small" dirty="0" smtClean="0">
                <a:solidFill>
                  <a:prstClr val="black"/>
                </a:solidFill>
                <a:latin typeface="Myriad Pro"/>
              </a:rPr>
              <a:t> </a:t>
            </a:r>
            <a:r>
              <a:rPr lang="en-US" sz="2200" dirty="0" smtClean="0">
                <a:solidFill>
                  <a:prstClr val="black"/>
                </a:solidFill>
                <a:latin typeface="Myriad Pro"/>
              </a:rPr>
              <a:t>– 87%		7 </a:t>
            </a:r>
            <a:r>
              <a:rPr lang="en-US" sz="2200" dirty="0" err="1" smtClean="0">
                <a:solidFill>
                  <a:prstClr val="black"/>
                </a:solidFill>
                <a:latin typeface="Myriad Pro"/>
              </a:rPr>
              <a:t>para</a:t>
            </a:r>
            <a:r>
              <a:rPr lang="en-US" sz="2200" dirty="0" smtClean="0">
                <a:solidFill>
                  <a:prstClr val="black"/>
                </a:solidFill>
                <a:latin typeface="Myriad Pro"/>
              </a:rPr>
              <a:t>., 264 people, $1.06/</a:t>
            </a:r>
            <a:r>
              <a:rPr lang="en-US" sz="2200" dirty="0" err="1" smtClean="0">
                <a:solidFill>
                  <a:prstClr val="black"/>
                </a:solidFill>
                <a:latin typeface="Myriad Pro"/>
              </a:rPr>
              <a:t>para</a:t>
            </a:r>
            <a:endParaRPr lang="en-US" sz="2200" cap="small" dirty="0" smtClean="0">
              <a:solidFill>
                <a:prstClr val="black"/>
              </a:solidFill>
              <a:latin typeface="Myriad Pro"/>
            </a:endParaRPr>
          </a:p>
          <a:p>
            <a:r>
              <a:rPr lang="en-US" i="1" dirty="0" smtClean="0">
                <a:solidFill>
                  <a:prstClr val="black"/>
                </a:solidFill>
                <a:latin typeface="Myriad Pro Light"/>
              </a:rPr>
              <a:t>The </a:t>
            </a:r>
            <a:r>
              <a:rPr lang="en-US" i="1" dirty="0" err="1" smtClean="0">
                <a:solidFill>
                  <a:prstClr val="black"/>
                </a:solidFill>
                <a:latin typeface="Myriad Pro Light"/>
              </a:rPr>
              <a:t>metaDESK</a:t>
            </a:r>
            <a:r>
              <a:rPr lang="en-US" i="1" dirty="0" smtClean="0">
                <a:solidFill>
                  <a:prstClr val="black"/>
                </a:solidFill>
                <a:latin typeface="Myriad Pro Light"/>
              </a:rPr>
              <a:t> effort is part of the larger Tangible Bits project</a:t>
            </a:r>
            <a:r>
              <a:rPr lang="en-US" i="1" strike="sngStrike" dirty="0" smtClean="0">
                <a:solidFill>
                  <a:srgbClr val="C0504D">
                    <a:lumMod val="60000"/>
                    <a:lumOff val="40000"/>
                  </a:srgbClr>
                </a:solidFill>
                <a:latin typeface="Myriad Pro Light"/>
              </a:rPr>
              <a:t>. The Tangible Bits vision paper</a:t>
            </a:r>
            <a:r>
              <a:rPr lang="en-US" i="1" u="sng" dirty="0" smtClean="0">
                <a:solidFill>
                  <a:srgbClr val="4F81BD">
                    <a:lumMod val="75000"/>
                  </a:srgbClr>
                </a:solidFill>
                <a:latin typeface="Myriad Pro Light"/>
              </a:rPr>
              <a:t>, which</a:t>
            </a:r>
            <a:r>
              <a:rPr lang="en-US" i="1" dirty="0" smtClean="0">
                <a:solidFill>
                  <a:prstClr val="black"/>
                </a:solidFill>
                <a:latin typeface="Myriad Pro Light"/>
              </a:rPr>
              <a:t> introduced the </a:t>
            </a:r>
            <a:r>
              <a:rPr lang="en-US" i="1" dirty="0" err="1" smtClean="0">
                <a:solidFill>
                  <a:prstClr val="black"/>
                </a:solidFill>
                <a:latin typeface="Myriad Pro Light"/>
              </a:rPr>
              <a:t>metaDESK</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along </a:t>
            </a:r>
            <a:r>
              <a:rPr lang="en-US" i="1" strike="sngStrike" dirty="0" err="1" smtClean="0">
                <a:solidFill>
                  <a:srgbClr val="C0504D">
                    <a:lumMod val="60000"/>
                    <a:lumOff val="40000"/>
                  </a:srgbClr>
                </a:solidFill>
                <a:latin typeface="Myriad Pro Light"/>
              </a:rPr>
              <a:t>with</a:t>
            </a:r>
            <a:r>
              <a:rPr lang="en-US" i="1" u="sng" dirty="0" err="1" smtClean="0">
                <a:solidFill>
                  <a:srgbClr val="4F81BD">
                    <a:lumMod val="75000"/>
                  </a:srgbClr>
                </a:solidFill>
                <a:latin typeface="Myriad Pro Light"/>
              </a:rPr>
              <a:t>and</a:t>
            </a:r>
            <a:r>
              <a:rPr lang="en-US" i="1" dirty="0" smtClean="0">
                <a:solidFill>
                  <a:prstClr val="black"/>
                </a:solidFill>
                <a:latin typeface="Myriad Pro Light"/>
              </a:rPr>
              <a:t> two companion platforms, the </a:t>
            </a:r>
            <a:r>
              <a:rPr lang="en-US" i="1" dirty="0" err="1" smtClean="0">
                <a:solidFill>
                  <a:prstClr val="black"/>
                </a:solidFill>
                <a:latin typeface="Myriad Pro Light"/>
              </a:rPr>
              <a:t>transBOARD</a:t>
            </a:r>
            <a:r>
              <a:rPr lang="en-US" i="1" dirty="0" smtClean="0">
                <a:solidFill>
                  <a:prstClr val="black"/>
                </a:solidFill>
                <a:latin typeface="Myriad Pro Light"/>
              </a:rPr>
              <a:t> and </a:t>
            </a:r>
            <a:r>
              <a:rPr lang="en-US" i="1" dirty="0" err="1" smtClean="0">
                <a:solidFill>
                  <a:prstClr val="black"/>
                </a:solidFill>
                <a:latin typeface="Myriad Pro Light"/>
              </a:rPr>
              <a:t>ambientROOM</a:t>
            </a:r>
            <a:r>
              <a:rPr lang="en-US" i="1" dirty="0" smtClean="0">
                <a:solidFill>
                  <a:prstClr val="black"/>
                </a:solidFill>
                <a:latin typeface="Myriad Pro Light"/>
              </a:rPr>
              <a:t>.</a:t>
            </a:r>
            <a:endParaRPr lang="en-US" i="1" dirty="0">
              <a:solidFill>
                <a:prstClr val="black"/>
              </a:solidFill>
              <a:latin typeface="Myriad Pro Light"/>
            </a:endParaRPr>
          </a:p>
        </p:txBody>
      </p:sp>
      <p:sp>
        <p:nvSpPr>
          <p:cNvPr id="6" name="TextBox 5"/>
          <p:cNvSpPr txBox="1"/>
          <p:nvPr/>
        </p:nvSpPr>
        <p:spPr>
          <a:xfrm>
            <a:off x="1295400" y="2778443"/>
            <a:ext cx="7620000" cy="1538883"/>
          </a:xfrm>
          <a:prstGeom prst="rect">
            <a:avLst/>
          </a:prstGeom>
          <a:noFill/>
        </p:spPr>
        <p:txBody>
          <a:bodyPr wrap="square" rtlCol="0">
            <a:spAutoFit/>
          </a:bodyPr>
          <a:lstStyle/>
          <a:p>
            <a:r>
              <a:rPr lang="en-US" sz="2200" dirty="0" smtClean="0">
                <a:solidFill>
                  <a:prstClr val="black"/>
                </a:solidFill>
                <a:latin typeface="Myriad Pro"/>
              </a:rPr>
              <a:t>Draft </a:t>
            </a:r>
            <a:r>
              <a:rPr lang="en-US" sz="2200" cap="small" dirty="0" smtClean="0">
                <a:solidFill>
                  <a:prstClr val="black"/>
                </a:solidFill>
                <a:latin typeface="Myriad Pro"/>
              </a:rPr>
              <a:t>HCI </a:t>
            </a:r>
            <a:r>
              <a:rPr lang="en-US" sz="2200" dirty="0" smtClean="0">
                <a:solidFill>
                  <a:prstClr val="black"/>
                </a:solidFill>
                <a:latin typeface="Myriad Pro"/>
              </a:rPr>
              <a:t>Paper – 90%			5 </a:t>
            </a:r>
            <a:r>
              <a:rPr lang="en-US" sz="2200" dirty="0" err="1" smtClean="0">
                <a:solidFill>
                  <a:prstClr val="black"/>
                </a:solidFill>
                <a:latin typeface="Myriad Pro"/>
              </a:rPr>
              <a:t>para</a:t>
            </a:r>
            <a:r>
              <a:rPr lang="en-US" sz="2200" dirty="0" smtClean="0">
                <a:solidFill>
                  <a:prstClr val="black"/>
                </a:solidFill>
                <a:latin typeface="Myriad Pro"/>
              </a:rPr>
              <a:t>., 284 people, $1.49/</a:t>
            </a:r>
            <a:r>
              <a:rPr lang="en-US" sz="2200" dirty="0" err="1" smtClean="0">
                <a:solidFill>
                  <a:prstClr val="black"/>
                </a:solidFill>
                <a:latin typeface="Myriad Pro"/>
              </a:rPr>
              <a:t>para</a:t>
            </a:r>
            <a:endParaRPr lang="en-US" sz="2200" cap="small" dirty="0" smtClean="0">
              <a:solidFill>
                <a:prstClr val="black"/>
              </a:solidFill>
              <a:latin typeface="Myriad Pro"/>
            </a:endParaRPr>
          </a:p>
          <a:p>
            <a:r>
              <a:rPr lang="en-US" i="1" strike="sngStrike" dirty="0" smtClean="0">
                <a:solidFill>
                  <a:srgbClr val="C0504D">
                    <a:lumMod val="60000"/>
                    <a:lumOff val="40000"/>
                  </a:srgbClr>
                </a:solidFill>
                <a:latin typeface="Myriad Pro Light"/>
              </a:rPr>
              <a:t>In this paper we argue that</a:t>
            </a:r>
            <a:r>
              <a:rPr lang="en-US" i="1" dirty="0" smtClean="0">
                <a:solidFill>
                  <a:prstClr val="black"/>
                </a:solidFill>
                <a:latin typeface="Myriad Pro Light"/>
              </a:rPr>
              <a:t> it is possible and desirable to combine the easy input affordances of text with the powerful retrieval and visualization capabilities of graphical applications.  We present </a:t>
            </a:r>
            <a:r>
              <a:rPr lang="en-US" i="1" dirty="0" err="1" smtClean="0">
                <a:solidFill>
                  <a:prstClr val="black"/>
                </a:solidFill>
                <a:latin typeface="Myriad Pro Light"/>
              </a:rPr>
              <a:t>WenSo</a:t>
            </a:r>
            <a:r>
              <a:rPr lang="en-US" i="1" dirty="0" smtClean="0">
                <a:solidFill>
                  <a:prstClr val="black"/>
                </a:solidFill>
                <a:latin typeface="Myriad Pro Light"/>
              </a:rPr>
              <a:t>, </a:t>
            </a:r>
            <a:r>
              <a:rPr lang="en-US" i="1" strike="sngStrike" dirty="0" smtClean="0">
                <a:solidFill>
                  <a:srgbClr val="C0504D">
                    <a:lumMod val="60000"/>
                    <a:lumOff val="40000"/>
                  </a:srgbClr>
                </a:solidFill>
                <a:latin typeface="Myriad Pro Light"/>
              </a:rPr>
              <a:t>a tool </a:t>
            </a:r>
            <a:r>
              <a:rPr lang="en-US" i="1" strike="sngStrike" dirty="0" err="1" smtClean="0">
                <a:solidFill>
                  <a:srgbClr val="C0504D">
                    <a:lumMod val="60000"/>
                    <a:lumOff val="40000"/>
                  </a:srgbClr>
                </a:solidFill>
                <a:latin typeface="Myriad Pro Light"/>
              </a:rPr>
              <a:t>that</a:t>
            </a:r>
            <a:r>
              <a:rPr lang="en-US" i="1" u="sng" dirty="0" err="1" smtClean="0">
                <a:solidFill>
                  <a:srgbClr val="4F81BD">
                    <a:lumMod val="75000"/>
                  </a:srgbClr>
                </a:solidFill>
                <a:latin typeface="Myriad Pro Light"/>
              </a:rPr>
              <a:t>which</a:t>
            </a:r>
            <a:r>
              <a:rPr lang="en-US" i="1" dirty="0" smtClean="0">
                <a:solidFill>
                  <a:prstClr val="black"/>
                </a:solidFill>
                <a:latin typeface="Myriad Pro Light"/>
              </a:rPr>
              <a:t> uses lightweight text input to capture richly structured information for later retrieval and navigation.</a:t>
            </a:r>
          </a:p>
        </p:txBody>
      </p:sp>
      <p:sp>
        <p:nvSpPr>
          <p:cNvPr id="7" name="TextBox 6"/>
          <p:cNvSpPr txBox="1"/>
          <p:nvPr/>
        </p:nvSpPr>
        <p:spPr>
          <a:xfrm>
            <a:off x="1295400" y="5562600"/>
            <a:ext cx="7467600" cy="1261884"/>
          </a:xfrm>
          <a:prstGeom prst="rect">
            <a:avLst/>
          </a:prstGeom>
          <a:noFill/>
        </p:spPr>
        <p:txBody>
          <a:bodyPr wrap="square" rtlCol="0">
            <a:spAutoFit/>
          </a:bodyPr>
          <a:lstStyle/>
          <a:p>
            <a:r>
              <a:rPr lang="en-US" sz="2200" dirty="0" smtClean="0">
                <a:solidFill>
                  <a:prstClr val="black"/>
                </a:solidFill>
                <a:latin typeface="Myriad Pro"/>
              </a:rPr>
              <a:t>Rambling E-mail – 78%			6 </a:t>
            </a:r>
            <a:r>
              <a:rPr lang="en-US" sz="2200" dirty="0" err="1" smtClean="0">
                <a:solidFill>
                  <a:prstClr val="black"/>
                </a:solidFill>
                <a:latin typeface="Myriad Pro"/>
              </a:rPr>
              <a:t>para</a:t>
            </a:r>
            <a:r>
              <a:rPr lang="en-US" sz="2200" dirty="0" smtClean="0">
                <a:solidFill>
                  <a:prstClr val="black"/>
                </a:solidFill>
                <a:latin typeface="Myriad Pro"/>
              </a:rPr>
              <a:t>., 362 people, $1.62/</a:t>
            </a:r>
            <a:r>
              <a:rPr lang="en-US" sz="2200" dirty="0" err="1" smtClean="0">
                <a:solidFill>
                  <a:prstClr val="black"/>
                </a:solidFill>
                <a:latin typeface="Myriad Pro"/>
              </a:rPr>
              <a:t>para</a:t>
            </a:r>
            <a:endParaRPr lang="en-US" sz="2200" dirty="0" smtClean="0">
              <a:solidFill>
                <a:prstClr val="black"/>
              </a:solidFill>
              <a:latin typeface="Myriad Pro"/>
            </a:endParaRPr>
          </a:p>
          <a:p>
            <a:r>
              <a:rPr lang="en-US" i="1" strike="sngStrike" dirty="0" smtClean="0">
                <a:solidFill>
                  <a:srgbClr val="C0504D">
                    <a:lumMod val="60000"/>
                    <a:lumOff val="40000"/>
                  </a:srgbClr>
                </a:solidFill>
                <a:latin typeface="Myriad Pro Light"/>
              </a:rPr>
              <a:t>A previous board member, </a:t>
            </a:r>
            <a:r>
              <a:rPr lang="en-US" i="1" dirty="0" smtClean="0">
                <a:solidFill>
                  <a:prstClr val="black"/>
                </a:solidFill>
                <a:latin typeface="Myriad Pro Light"/>
              </a:rPr>
              <a:t>Steve Burleigh</a:t>
            </a:r>
            <a:r>
              <a:rPr lang="en-US" i="1" strike="sngStrike" dirty="0" smtClean="0">
                <a:solidFill>
                  <a:srgbClr val="C0504D">
                    <a:lumMod val="60000"/>
                    <a:lumOff val="40000"/>
                  </a:srgbClr>
                </a:solidFill>
                <a:latin typeface="Myriad Pro Light"/>
              </a:rPr>
              <a:t>,</a:t>
            </a:r>
            <a:r>
              <a:rPr lang="en-US" i="1" dirty="0" smtClean="0">
                <a:solidFill>
                  <a:prstClr val="black"/>
                </a:solidFill>
                <a:latin typeface="Myriad Pro Light"/>
              </a:rPr>
              <a:t> created our web site last year and gave me </a:t>
            </a:r>
            <a:r>
              <a:rPr lang="en-US" i="1" dirty="0" err="1" smtClean="0">
                <a:solidFill>
                  <a:prstClr val="black"/>
                </a:solidFill>
                <a:latin typeface="Myriad Pro Light"/>
              </a:rPr>
              <a:t>alot</a:t>
            </a:r>
            <a:r>
              <a:rPr lang="en-US" i="1" dirty="0" smtClean="0">
                <a:solidFill>
                  <a:prstClr val="black"/>
                </a:solidFill>
                <a:latin typeface="Myriad Pro Light"/>
              </a:rPr>
              <a:t> of ideas. </a:t>
            </a:r>
            <a:r>
              <a:rPr lang="en-US" i="1" strike="sngStrike" dirty="0" smtClean="0">
                <a:solidFill>
                  <a:srgbClr val="C0504D">
                    <a:lumMod val="60000"/>
                    <a:lumOff val="40000"/>
                  </a:srgbClr>
                </a:solidFill>
                <a:latin typeface="Myriad Pro Light"/>
              </a:rPr>
              <a:t>For this year, </a:t>
            </a:r>
            <a:r>
              <a:rPr lang="en-US" i="1" dirty="0" smtClean="0">
                <a:solidFill>
                  <a:prstClr val="black"/>
                </a:solidFill>
                <a:latin typeface="Myriad Pro Light"/>
              </a:rPr>
              <a:t>I found a web site called </a:t>
            </a:r>
            <a:r>
              <a:rPr lang="en-US" i="1" dirty="0" err="1" smtClean="0">
                <a:solidFill>
                  <a:prstClr val="black"/>
                </a:solidFill>
                <a:latin typeface="Myriad Pro Light"/>
              </a:rPr>
              <a:t>eTeamZ</a:t>
            </a:r>
            <a:r>
              <a:rPr lang="en-US" i="1" dirty="0" smtClean="0">
                <a:solidFill>
                  <a:prstClr val="black"/>
                </a:solidFill>
                <a:latin typeface="Myriad Pro Light"/>
              </a:rPr>
              <a:t> that hosts web sites for sports groups.  Check out our new page: […]</a:t>
            </a:r>
          </a:p>
        </p:txBody>
      </p:sp>
      <p:sp>
        <p:nvSpPr>
          <p:cNvPr id="8" name="TextBox 7"/>
          <p:cNvSpPr txBox="1"/>
          <p:nvPr/>
        </p:nvSpPr>
        <p:spPr>
          <a:xfrm>
            <a:off x="1295400" y="4343400"/>
            <a:ext cx="7467600" cy="1261884"/>
          </a:xfrm>
          <a:prstGeom prst="rect">
            <a:avLst/>
          </a:prstGeom>
          <a:noFill/>
        </p:spPr>
        <p:txBody>
          <a:bodyPr wrap="square" rtlCol="0">
            <a:spAutoFit/>
          </a:bodyPr>
          <a:lstStyle/>
          <a:p>
            <a:r>
              <a:rPr lang="en-US" sz="2200" dirty="0" smtClean="0">
                <a:solidFill>
                  <a:prstClr val="black"/>
                </a:solidFill>
                <a:latin typeface="Myriad Pro"/>
              </a:rPr>
              <a:t>Technical Writing – 82%	3 </a:t>
            </a:r>
            <a:r>
              <a:rPr lang="en-US" sz="2200" dirty="0" err="1" smtClean="0">
                <a:solidFill>
                  <a:prstClr val="black"/>
                </a:solidFill>
                <a:latin typeface="Myriad Pro"/>
              </a:rPr>
              <a:t>para</a:t>
            </a:r>
            <a:r>
              <a:rPr lang="en-US" sz="2200" dirty="0" smtClean="0">
                <a:solidFill>
                  <a:prstClr val="black"/>
                </a:solidFill>
                <a:latin typeface="Myriad Pro"/>
              </a:rPr>
              <a:t>., 188 people, $1.61/</a:t>
            </a:r>
            <a:r>
              <a:rPr lang="en-US" sz="2200" dirty="0" err="1" smtClean="0">
                <a:solidFill>
                  <a:prstClr val="black"/>
                </a:solidFill>
                <a:latin typeface="Myriad Pro"/>
              </a:rPr>
              <a:t>para</a:t>
            </a:r>
            <a:endParaRPr lang="en-US" sz="2200" dirty="0" smtClean="0">
              <a:solidFill>
                <a:prstClr val="black"/>
              </a:solidFill>
              <a:latin typeface="Myriad Pro"/>
            </a:endParaRPr>
          </a:p>
          <a:p>
            <a:r>
              <a:rPr lang="en-US" i="1" dirty="0" smtClean="0">
                <a:solidFill>
                  <a:prstClr val="black"/>
                </a:solidFill>
                <a:latin typeface="Myriad Pro Light"/>
              </a:rPr>
              <a:t>Figure 3 shows the </a:t>
            </a:r>
            <a:r>
              <a:rPr lang="en-US" i="1" dirty="0" err="1" smtClean="0">
                <a:solidFill>
                  <a:prstClr val="black"/>
                </a:solidFill>
                <a:latin typeface="Myriad Pro Light"/>
              </a:rPr>
              <a:t>pseudocode</a:t>
            </a:r>
            <a:r>
              <a:rPr lang="en-US" i="1" dirty="0" smtClean="0">
                <a:solidFill>
                  <a:prstClr val="black"/>
                </a:solidFill>
                <a:latin typeface="Myriad Pro Light"/>
              </a:rPr>
              <a:t> that implements this design for Lookup. FAWN-DS extracts two fields from the 160-bit key: </a:t>
            </a:r>
            <a:r>
              <a:rPr lang="en-US" i="1" strike="sngStrike" dirty="0" smtClean="0">
                <a:solidFill>
                  <a:srgbClr val="C0504D">
                    <a:lumMod val="60000"/>
                    <a:lumOff val="40000"/>
                  </a:srgbClr>
                </a:solidFill>
                <a:latin typeface="Myriad Pro Light"/>
              </a:rPr>
              <a:t>the </a:t>
            </a:r>
            <a:r>
              <a:rPr lang="en-US" i="1" strike="sngStrike" dirty="0" err="1" smtClean="0">
                <a:solidFill>
                  <a:srgbClr val="C0504D">
                    <a:lumMod val="60000"/>
                    <a:lumOff val="40000"/>
                  </a:srgbClr>
                </a:solidFill>
                <a:latin typeface="Myriad Pro Light"/>
              </a:rPr>
              <a:t>i</a:t>
            </a:r>
            <a:r>
              <a:rPr lang="en-US" i="1" strike="sngStrike" dirty="0" smtClean="0">
                <a:solidFill>
                  <a:srgbClr val="C0504D">
                    <a:lumMod val="60000"/>
                    <a:lumOff val="40000"/>
                  </a:srgbClr>
                </a:solidFill>
                <a:latin typeface="Myriad Pro Light"/>
              </a:rPr>
              <a:t> low order bits of the key</a:t>
            </a:r>
            <a:r>
              <a:rPr lang="en-US" i="1" dirty="0" smtClean="0">
                <a:solidFill>
                  <a:srgbClr val="C0504D">
                    <a:lumMod val="60000"/>
                    <a:lumOff val="40000"/>
                  </a:srgbClr>
                </a:solidFill>
                <a:latin typeface="Myriad Pro Light"/>
              </a:rPr>
              <a:t> </a:t>
            </a:r>
            <a:r>
              <a:rPr lang="en-US" i="1" dirty="0" smtClean="0">
                <a:solidFill>
                  <a:prstClr val="black"/>
                </a:solidFill>
                <a:latin typeface="Myriad Pro Light"/>
              </a:rPr>
              <a:t>(the index bits) and the next 15 low order bits </a:t>
            </a:r>
            <a:r>
              <a:rPr lang="en-US" i="1" strike="sngStrike" dirty="0" smtClean="0">
                <a:solidFill>
                  <a:srgbClr val="C0504D">
                    <a:lumMod val="60000"/>
                    <a:lumOff val="40000"/>
                  </a:srgbClr>
                </a:solidFill>
                <a:latin typeface="Myriad Pro Light"/>
              </a:rPr>
              <a:t>(the key fragment)</a:t>
            </a:r>
            <a:r>
              <a:rPr lang="en-US" i="1" dirty="0" smtClean="0">
                <a:solidFill>
                  <a:prstClr val="black"/>
                </a:solidFill>
                <a:latin typeface="Myriad Pro Light"/>
              </a:rPr>
              <a:t>.</a:t>
            </a:r>
          </a:p>
        </p:txBody>
      </p:sp>
      <p:sp>
        <p:nvSpPr>
          <p:cNvPr id="12" name="TextBox 11"/>
          <p:cNvSpPr txBox="1"/>
          <p:nvPr/>
        </p:nvSpPr>
        <p:spPr>
          <a:xfrm rot="16200000">
            <a:off x="-1107117" y="2728812"/>
            <a:ext cx="3404649"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Shortn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Fast Is </a:t>
            </a:r>
            <a:r>
              <a:rPr lang="en-US" dirty="0" err="1" smtClean="0"/>
              <a:t>Shortn</a:t>
            </a:r>
            <a:r>
              <a:rPr lang="en-US" dirty="0" smtClean="0"/>
              <a:t>?</a:t>
            </a:r>
            <a:endParaRPr lang="en-US" dirty="0"/>
          </a:p>
        </p:txBody>
      </p:sp>
      <p:sp>
        <p:nvSpPr>
          <p:cNvPr id="10" name="Left Brace 9"/>
          <p:cNvSpPr/>
          <p:nvPr/>
        </p:nvSpPr>
        <p:spPr>
          <a:xfrm flipH="1">
            <a:off x="3238500" y="4264152"/>
            <a:ext cx="175260" cy="1755648"/>
          </a:xfrm>
          <a:prstGeom prst="leftBrace">
            <a:avLst/>
          </a:prstGeom>
          <a:ln w="19050" cap="flat" cmpd="sng" algn="ctr">
            <a:solidFill>
              <a:schemeClr val="accent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C0504D">
                  <a:lumMod val="50000"/>
                </a:srgbClr>
              </a:solidFill>
              <a:latin typeface="Myriad Pro"/>
            </a:endParaRPr>
          </a:p>
        </p:txBody>
      </p:sp>
      <p:sp>
        <p:nvSpPr>
          <p:cNvPr id="11" name="Left Brace 10"/>
          <p:cNvSpPr/>
          <p:nvPr/>
        </p:nvSpPr>
        <p:spPr>
          <a:xfrm flipH="1">
            <a:off x="3238500" y="2206752"/>
            <a:ext cx="190500" cy="1755648"/>
          </a:xfrm>
          <a:prstGeom prst="leftBrace">
            <a:avLst/>
          </a:prstGeom>
          <a:ln w="19050" cap="flat" cmpd="sng" algn="ctr">
            <a:solidFill>
              <a:schemeClr val="accent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C0504D">
                  <a:lumMod val="50000"/>
                </a:srgbClr>
              </a:solidFill>
              <a:latin typeface="Myriad Pro"/>
            </a:endParaRPr>
          </a:p>
        </p:txBody>
      </p:sp>
      <p:grpSp>
        <p:nvGrpSpPr>
          <p:cNvPr id="27" name="Group 26"/>
          <p:cNvGrpSpPr/>
          <p:nvPr/>
        </p:nvGrpSpPr>
        <p:grpSpPr>
          <a:xfrm>
            <a:off x="609600" y="1676400"/>
            <a:ext cx="2362200" cy="2857500"/>
            <a:chOff x="609600" y="1676400"/>
            <a:chExt cx="2362200" cy="2857500"/>
          </a:xfrm>
        </p:grpSpPr>
        <p:sp>
          <p:nvSpPr>
            <p:cNvPr id="4" name="Rounded Rectangle 3"/>
            <p:cNvSpPr/>
            <p:nvPr/>
          </p:nvSpPr>
          <p:spPr>
            <a:xfrm>
              <a:off x="609600" y="1676400"/>
              <a:ext cx="2362200" cy="990600"/>
            </a:xfrm>
            <a:prstGeom prst="roundRect">
              <a:avLst/>
            </a:prstGeom>
            <a:solidFill>
              <a:schemeClr val="bg1">
                <a:lumMod val="8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black">
                      <a:lumMod val="65000"/>
                      <a:lumOff val="35000"/>
                    </a:prstClr>
                  </a:solidFill>
                  <a:latin typeface="Myriad Pro Light"/>
                  <a:cs typeface="Myriad Pro Light"/>
                </a:rPr>
                <a:t>Soylent Posts Task</a:t>
              </a:r>
              <a:endParaRPr lang="en-US" sz="3200" dirty="0">
                <a:solidFill>
                  <a:prstClr val="black">
                    <a:lumMod val="65000"/>
                    <a:lumOff val="35000"/>
                  </a:prstClr>
                </a:solidFill>
                <a:latin typeface="Myriad Pro Light"/>
                <a:cs typeface="Myriad Pro Light"/>
              </a:endParaRPr>
            </a:p>
          </p:txBody>
        </p:sp>
        <p:sp>
          <p:nvSpPr>
            <p:cNvPr id="5" name="Rounded Rectangle 4"/>
            <p:cNvSpPr/>
            <p:nvPr/>
          </p:nvSpPr>
          <p:spPr>
            <a:xfrm>
              <a:off x="609600" y="3543300"/>
              <a:ext cx="2362200" cy="990600"/>
            </a:xfrm>
            <a:prstGeom prst="roundRect">
              <a:avLst/>
            </a:prstGeom>
            <a:solidFill>
              <a:schemeClr val="bg1">
                <a:lumMod val="8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tIns="0" bIns="45720" rtlCol="0" anchor="ctr"/>
            <a:lstStyle/>
            <a:p>
              <a:pPr algn="ctr"/>
              <a:r>
                <a:rPr lang="en-US" sz="3200" dirty="0" smtClean="0">
                  <a:solidFill>
                    <a:prstClr val="black">
                      <a:lumMod val="65000"/>
                      <a:lumOff val="35000"/>
                    </a:prstClr>
                  </a:solidFill>
                  <a:latin typeface="Myriad Pro Light"/>
                  <a:cs typeface="Myriad Pro Light"/>
                </a:rPr>
                <a:t>Worker</a:t>
              </a:r>
              <a:br>
                <a:rPr lang="en-US" sz="3200" dirty="0" smtClean="0">
                  <a:solidFill>
                    <a:prstClr val="black">
                      <a:lumMod val="65000"/>
                      <a:lumOff val="35000"/>
                    </a:prstClr>
                  </a:solidFill>
                  <a:latin typeface="Myriad Pro Light"/>
                  <a:cs typeface="Myriad Pro Light"/>
                </a:rPr>
              </a:br>
              <a:r>
                <a:rPr lang="en-US" sz="3200" dirty="0" smtClean="0">
                  <a:solidFill>
                    <a:prstClr val="black">
                      <a:lumMod val="65000"/>
                      <a:lumOff val="35000"/>
                    </a:prstClr>
                  </a:solidFill>
                  <a:latin typeface="Myriad Pro Light"/>
                  <a:cs typeface="Myriad Pro Light"/>
                </a:rPr>
                <a:t>Accepts Task</a:t>
              </a:r>
              <a:endParaRPr lang="en-US" sz="3200" dirty="0">
                <a:solidFill>
                  <a:prstClr val="black">
                    <a:lumMod val="65000"/>
                    <a:lumOff val="35000"/>
                  </a:prstClr>
                </a:solidFill>
                <a:latin typeface="Myriad Pro Light"/>
                <a:cs typeface="Myriad Pro Light"/>
              </a:endParaRPr>
            </a:p>
          </p:txBody>
        </p:sp>
        <p:cxnSp>
          <p:nvCxnSpPr>
            <p:cNvPr id="14" name="Straight Arrow Connector 13"/>
            <p:cNvCxnSpPr/>
            <p:nvPr/>
          </p:nvCxnSpPr>
          <p:spPr>
            <a:xfrm rot="5400000">
              <a:off x="1524794" y="3123406"/>
              <a:ext cx="609600" cy="1588"/>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609600" y="4724400"/>
            <a:ext cx="2362200" cy="1676400"/>
            <a:chOff x="609600" y="4724400"/>
            <a:chExt cx="2362200" cy="1676400"/>
          </a:xfrm>
        </p:grpSpPr>
        <p:sp>
          <p:nvSpPr>
            <p:cNvPr id="7" name="Rounded Rectangle 6"/>
            <p:cNvSpPr/>
            <p:nvPr/>
          </p:nvSpPr>
          <p:spPr>
            <a:xfrm>
              <a:off x="609600" y="5410200"/>
              <a:ext cx="2362200" cy="990600"/>
            </a:xfrm>
            <a:prstGeom prst="roundRect">
              <a:avLst/>
            </a:prstGeom>
            <a:solidFill>
              <a:schemeClr val="bg1">
                <a:lumMod val="8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tIns="0" bIns="45720" rtlCol="0" anchor="ctr"/>
            <a:lstStyle/>
            <a:p>
              <a:pPr algn="ctr"/>
              <a:r>
                <a:rPr lang="en-US" sz="3200" dirty="0" smtClean="0">
                  <a:solidFill>
                    <a:prstClr val="black">
                      <a:lumMod val="65000"/>
                      <a:lumOff val="35000"/>
                    </a:prstClr>
                  </a:solidFill>
                  <a:latin typeface="Myriad Pro Light"/>
                  <a:cs typeface="Myriad Pro Light"/>
                </a:rPr>
                <a:t>Worker</a:t>
              </a:r>
              <a:br>
                <a:rPr lang="en-US" sz="3200" dirty="0" smtClean="0">
                  <a:solidFill>
                    <a:prstClr val="black">
                      <a:lumMod val="65000"/>
                      <a:lumOff val="35000"/>
                    </a:prstClr>
                  </a:solidFill>
                  <a:latin typeface="Myriad Pro Light"/>
                  <a:cs typeface="Myriad Pro Light"/>
                </a:rPr>
              </a:br>
              <a:r>
                <a:rPr lang="en-US" sz="3200" dirty="0" smtClean="0">
                  <a:solidFill>
                    <a:prstClr val="black">
                      <a:lumMod val="65000"/>
                      <a:lumOff val="35000"/>
                    </a:prstClr>
                  </a:solidFill>
                  <a:latin typeface="Myriad Pro Light"/>
                  <a:cs typeface="Myriad Pro Light"/>
                </a:rPr>
                <a:t>Submits Task</a:t>
              </a:r>
              <a:endParaRPr lang="en-US" sz="3200" dirty="0">
                <a:solidFill>
                  <a:prstClr val="black">
                    <a:lumMod val="65000"/>
                    <a:lumOff val="35000"/>
                  </a:prstClr>
                </a:solidFill>
                <a:latin typeface="Myriad Pro Light"/>
                <a:cs typeface="Myriad Pro Light"/>
              </a:endParaRPr>
            </a:p>
          </p:txBody>
        </p:sp>
        <p:cxnSp>
          <p:nvCxnSpPr>
            <p:cNvPr id="18" name="Straight Arrow Connector 17"/>
            <p:cNvCxnSpPr/>
            <p:nvPr/>
          </p:nvCxnSpPr>
          <p:spPr>
            <a:xfrm rot="5400000">
              <a:off x="1562894" y="4990306"/>
              <a:ext cx="533400" cy="1588"/>
            </a:xfrm>
            <a:prstGeom prst="straightConnector1">
              <a:avLst/>
            </a:prstGeom>
            <a:ln>
              <a:solidFill>
                <a:schemeClr val="bg1">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3657600" y="2286000"/>
            <a:ext cx="5715000" cy="1692771"/>
          </a:xfrm>
          <a:prstGeom prst="rect">
            <a:avLst/>
          </a:prstGeom>
          <a:noFill/>
        </p:spPr>
        <p:txBody>
          <a:bodyPr wrap="square" rtlCol="0">
            <a:spAutoFit/>
          </a:bodyPr>
          <a:lstStyle/>
          <a:p>
            <a:r>
              <a:rPr lang="en-US" sz="3200" dirty="0" smtClean="0">
                <a:solidFill>
                  <a:prstClr val="black"/>
                </a:solidFill>
                <a:latin typeface="Myriad Pro Light"/>
                <a:cs typeface="Myriad Pro Light"/>
              </a:rPr>
              <a:t>Wait time is the longest: </a:t>
            </a:r>
            <a:br>
              <a:rPr lang="en-US" sz="3200" dirty="0" smtClean="0">
                <a:solidFill>
                  <a:prstClr val="black"/>
                </a:solidFill>
                <a:latin typeface="Myriad Pro Light"/>
                <a:cs typeface="Myriad Pro Light"/>
              </a:rPr>
            </a:br>
            <a:r>
              <a:rPr lang="en-US" sz="3200" dirty="0" smtClean="0">
                <a:solidFill>
                  <a:prstClr val="black"/>
                </a:solidFill>
                <a:latin typeface="Myriad Pro Light"/>
                <a:cs typeface="Myriad Pro Light"/>
              </a:rPr>
              <a:t>Median 18.5 minutes</a:t>
            </a:r>
            <a:br>
              <a:rPr lang="en-US" sz="3200" dirty="0" smtClean="0">
                <a:solidFill>
                  <a:prstClr val="black"/>
                </a:solidFill>
                <a:latin typeface="Myriad Pro Light"/>
                <a:cs typeface="Myriad Pro Light"/>
              </a:rPr>
            </a:br>
            <a:r>
              <a:rPr lang="en-US" sz="2000" dirty="0" smtClean="0">
                <a:solidFill>
                  <a:prstClr val="white">
                    <a:lumMod val="50000"/>
                  </a:prstClr>
                </a:solidFill>
                <a:latin typeface="Myriad Pro Light"/>
                <a:cs typeface="Myriad Pro Light"/>
              </a:rPr>
              <a:t>Summed medians across Find, Fix and Verify</a:t>
            </a:r>
          </a:p>
          <a:p>
            <a:r>
              <a:rPr lang="en-US" sz="2000" cap="small" dirty="0" smtClean="0">
                <a:solidFill>
                  <a:prstClr val="white">
                    <a:lumMod val="50000"/>
                  </a:prstClr>
                </a:solidFill>
                <a:latin typeface="Myriad Pro Light"/>
                <a:cs typeface="Myriad Pro Light"/>
              </a:rPr>
              <a:t>q</a:t>
            </a:r>
            <a:r>
              <a:rPr lang="en-US" sz="2000" baseline="-25000" dirty="0" smtClean="0">
                <a:solidFill>
                  <a:prstClr val="white">
                    <a:lumMod val="50000"/>
                  </a:prstClr>
                </a:solidFill>
                <a:latin typeface="Myriad Pro Light"/>
                <a:cs typeface="Myriad Pro Light"/>
              </a:rPr>
              <a:t>1</a:t>
            </a:r>
            <a:r>
              <a:rPr lang="en-US" sz="2000" dirty="0" smtClean="0">
                <a:solidFill>
                  <a:prstClr val="white">
                    <a:lumMod val="50000"/>
                  </a:prstClr>
                </a:solidFill>
                <a:latin typeface="Myriad Pro Light"/>
                <a:cs typeface="Myriad Pro Light"/>
              </a:rPr>
              <a:t>=8.3 minutes, </a:t>
            </a:r>
            <a:r>
              <a:rPr lang="en-US" sz="2000" cap="small" dirty="0" smtClean="0">
                <a:solidFill>
                  <a:prstClr val="white">
                    <a:lumMod val="50000"/>
                  </a:prstClr>
                </a:solidFill>
                <a:latin typeface="Myriad Pro Light"/>
                <a:cs typeface="Myriad Pro Light"/>
              </a:rPr>
              <a:t>q</a:t>
            </a:r>
            <a:r>
              <a:rPr lang="en-US" sz="2000" baseline="-25000" dirty="0" smtClean="0">
                <a:solidFill>
                  <a:prstClr val="white">
                    <a:lumMod val="50000"/>
                  </a:prstClr>
                </a:solidFill>
                <a:latin typeface="Myriad Pro Light"/>
                <a:cs typeface="Myriad Pro Light"/>
              </a:rPr>
              <a:t>3</a:t>
            </a:r>
            <a:r>
              <a:rPr lang="en-US" sz="2000" dirty="0" smtClean="0">
                <a:solidFill>
                  <a:prstClr val="white">
                    <a:lumMod val="50000"/>
                  </a:prstClr>
                </a:solidFill>
                <a:latin typeface="Myriad Pro Light"/>
                <a:cs typeface="Myriad Pro Light"/>
              </a:rPr>
              <a:t>=41.6 minutes</a:t>
            </a:r>
          </a:p>
        </p:txBody>
      </p:sp>
      <p:sp>
        <p:nvSpPr>
          <p:cNvPr id="23" name="TextBox 22"/>
          <p:cNvSpPr txBox="1"/>
          <p:nvPr/>
        </p:nvSpPr>
        <p:spPr>
          <a:xfrm>
            <a:off x="3657600" y="4343400"/>
            <a:ext cx="5714999" cy="1692771"/>
          </a:xfrm>
          <a:prstGeom prst="rect">
            <a:avLst/>
          </a:prstGeom>
          <a:noFill/>
        </p:spPr>
        <p:txBody>
          <a:bodyPr wrap="square" rtlCol="0">
            <a:spAutoFit/>
          </a:bodyPr>
          <a:lstStyle/>
          <a:p>
            <a:r>
              <a:rPr lang="en-US" sz="3200" dirty="0" smtClean="0">
                <a:solidFill>
                  <a:prstClr val="black"/>
                </a:solidFill>
                <a:latin typeface="Myriad Pro Light"/>
                <a:cs typeface="Myriad Pro Light"/>
              </a:rPr>
              <a:t>Actual work time is shorter:</a:t>
            </a:r>
            <a:br>
              <a:rPr lang="en-US" sz="3200" dirty="0" smtClean="0">
                <a:solidFill>
                  <a:prstClr val="black"/>
                </a:solidFill>
                <a:latin typeface="Myriad Pro Light"/>
                <a:cs typeface="Myriad Pro Light"/>
              </a:rPr>
            </a:br>
            <a:r>
              <a:rPr lang="en-US" sz="3200" dirty="0" smtClean="0">
                <a:solidFill>
                  <a:prstClr val="black"/>
                </a:solidFill>
                <a:latin typeface="Myriad Pro Light"/>
                <a:cs typeface="Myriad Pro Light"/>
              </a:rPr>
              <a:t>Median 2.0 minutes</a:t>
            </a:r>
            <a:br>
              <a:rPr lang="en-US" sz="3200" dirty="0" smtClean="0">
                <a:solidFill>
                  <a:prstClr val="black"/>
                </a:solidFill>
                <a:latin typeface="Myriad Pro Light"/>
                <a:cs typeface="Myriad Pro Light"/>
              </a:rPr>
            </a:br>
            <a:r>
              <a:rPr lang="en-US" sz="2000" dirty="0" smtClean="0">
                <a:solidFill>
                  <a:prstClr val="white">
                    <a:lumMod val="50000"/>
                  </a:prstClr>
                </a:solidFill>
                <a:latin typeface="Myriad Pro Light"/>
                <a:cs typeface="Myriad Pro Light"/>
              </a:rPr>
              <a:t>Summed medians across Find, Fix and Verify</a:t>
            </a:r>
            <a:r>
              <a:rPr lang="en-US" sz="4000" dirty="0" smtClean="0">
                <a:solidFill>
                  <a:prstClr val="black"/>
                </a:solidFill>
                <a:latin typeface="Myriad Pro Light"/>
                <a:cs typeface="Myriad Pro Light"/>
              </a:rPr>
              <a:t/>
            </a:r>
            <a:br>
              <a:rPr lang="en-US" sz="4000" dirty="0" smtClean="0">
                <a:solidFill>
                  <a:prstClr val="black"/>
                </a:solidFill>
                <a:latin typeface="Myriad Pro Light"/>
                <a:cs typeface="Myriad Pro Light"/>
              </a:rPr>
            </a:br>
            <a:r>
              <a:rPr lang="en-US" sz="2000" cap="small" dirty="0" smtClean="0">
                <a:solidFill>
                  <a:prstClr val="white">
                    <a:lumMod val="50000"/>
                  </a:prstClr>
                </a:solidFill>
                <a:latin typeface="Myriad Pro Light"/>
                <a:cs typeface="Myriad Pro Light"/>
              </a:rPr>
              <a:t>q</a:t>
            </a:r>
            <a:r>
              <a:rPr lang="en-US" sz="2000" baseline="-25000" dirty="0" smtClean="0">
                <a:solidFill>
                  <a:prstClr val="white">
                    <a:lumMod val="50000"/>
                  </a:prstClr>
                </a:solidFill>
                <a:latin typeface="Myriad Pro Light"/>
                <a:cs typeface="Myriad Pro Light"/>
              </a:rPr>
              <a:t>1</a:t>
            </a:r>
            <a:r>
              <a:rPr lang="en-US" sz="2000" dirty="0" smtClean="0">
                <a:solidFill>
                  <a:prstClr val="white">
                    <a:lumMod val="50000"/>
                  </a:prstClr>
                </a:solidFill>
                <a:latin typeface="Myriad Pro Light"/>
                <a:cs typeface="Myriad Pro Light"/>
              </a:rPr>
              <a:t>=60 seconds, </a:t>
            </a:r>
            <a:r>
              <a:rPr lang="en-US" sz="2000" cap="small" dirty="0" smtClean="0">
                <a:solidFill>
                  <a:prstClr val="white">
                    <a:lumMod val="50000"/>
                  </a:prstClr>
                </a:solidFill>
                <a:latin typeface="Myriad Pro Light"/>
                <a:cs typeface="Myriad Pro Light"/>
              </a:rPr>
              <a:t>q</a:t>
            </a:r>
            <a:r>
              <a:rPr lang="en-US" sz="2000" baseline="-25000" dirty="0" smtClean="0">
                <a:solidFill>
                  <a:prstClr val="white">
                    <a:lumMod val="50000"/>
                  </a:prstClr>
                </a:solidFill>
                <a:latin typeface="Myriad Pro Light"/>
                <a:cs typeface="Myriad Pro Light"/>
              </a:rPr>
              <a:t>3</a:t>
            </a:r>
            <a:r>
              <a:rPr lang="en-US" sz="2000" dirty="0" smtClean="0">
                <a:solidFill>
                  <a:prstClr val="white">
                    <a:lumMod val="50000"/>
                  </a:prstClr>
                </a:solidFill>
                <a:latin typeface="Myriad Pro Light"/>
                <a:cs typeface="Myriad Pro Light"/>
              </a:rPr>
              <a:t>=3.6 minutes</a:t>
            </a:r>
            <a:endParaRPr lang="en-US" sz="2000" dirty="0" smtClean="0">
              <a:solidFill>
                <a:prstClr val="black"/>
              </a:solidFill>
              <a:latin typeface="Myriad Pro Light"/>
              <a:cs typeface="Myriad Pro Light"/>
            </a:endParaRPr>
          </a:p>
        </p:txBody>
      </p:sp>
      <p:sp>
        <p:nvSpPr>
          <p:cNvPr id="15" name="TextBox 14"/>
          <p:cNvSpPr txBox="1"/>
          <p:nvPr/>
        </p:nvSpPr>
        <p:spPr>
          <a:xfrm>
            <a:off x="479715" y="118000"/>
            <a:ext cx="1044285" cy="461665"/>
          </a:xfrm>
          <a:prstGeom prst="rect">
            <a:avLst/>
          </a:prstGeom>
          <a:noFill/>
        </p:spPr>
        <p:txBody>
          <a:bodyPr wrap="none" rtlCol="0">
            <a:spAutoFit/>
          </a:bodyPr>
          <a:lstStyle/>
          <a:p>
            <a:r>
              <a:rPr lang="en-US" sz="2400" dirty="0" smtClean="0">
                <a:solidFill>
                  <a:schemeClr val="bg1">
                    <a:lumMod val="50000"/>
                  </a:schemeClr>
                </a:solidFill>
                <a:latin typeface="Myriad Pro Light"/>
                <a:cs typeface="Myriad Pro Light"/>
              </a:rPr>
              <a:t>Results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1295400"/>
            <a:ext cx="7619999" cy="984885"/>
          </a:xfrm>
          <a:prstGeom prst="rect">
            <a:avLst/>
          </a:prstGeom>
          <a:noFill/>
        </p:spPr>
        <p:txBody>
          <a:bodyPr wrap="square" rtlCol="0">
            <a:spAutoFit/>
          </a:bodyPr>
          <a:lstStyle/>
          <a:p>
            <a:r>
              <a:rPr lang="en-US" sz="2200" dirty="0" smtClean="0">
                <a:solidFill>
                  <a:prstClr val="black"/>
                </a:solidFill>
                <a:latin typeface="Myriad Pro"/>
              </a:rPr>
              <a:t>Passes Word’s Grammar Checker</a:t>
            </a:r>
          </a:p>
          <a:p>
            <a:r>
              <a:rPr lang="en-US" i="1" dirty="0" smtClean="0">
                <a:solidFill>
                  <a:prstClr val="black"/>
                </a:solidFill>
                <a:latin typeface="Myriad Pro Light"/>
              </a:rPr>
              <a:t>Marketing are bad for brand big and small.  You Know What I am Saying. It is no wondering that advertisings are bad for company in America, Chicago and Germany. </a:t>
            </a:r>
            <a:endParaRPr lang="en-US" i="1" dirty="0">
              <a:solidFill>
                <a:prstClr val="black"/>
              </a:solidFill>
              <a:latin typeface="Myriad Pro Light"/>
            </a:endParaRPr>
          </a:p>
        </p:txBody>
      </p:sp>
      <p:sp>
        <p:nvSpPr>
          <p:cNvPr id="6" name="TextBox 5"/>
          <p:cNvSpPr txBox="1"/>
          <p:nvPr/>
        </p:nvSpPr>
        <p:spPr>
          <a:xfrm rot="16200000">
            <a:off x="-2344057" y="2728812"/>
            <a:ext cx="5878532"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Crowdproof</a:t>
            </a:r>
          </a:p>
        </p:txBody>
      </p:sp>
      <p:sp>
        <p:nvSpPr>
          <p:cNvPr id="9" name="TextBox 8"/>
          <p:cNvSpPr txBox="1"/>
          <p:nvPr/>
        </p:nvSpPr>
        <p:spPr>
          <a:xfrm>
            <a:off x="1295401" y="0"/>
            <a:ext cx="7619999" cy="1261884"/>
          </a:xfrm>
          <a:prstGeom prst="rect">
            <a:avLst/>
          </a:prstGeom>
          <a:noFill/>
        </p:spPr>
        <p:txBody>
          <a:bodyPr wrap="square" rtlCol="0">
            <a:spAutoFit/>
          </a:bodyPr>
          <a:lstStyle/>
          <a:p>
            <a:r>
              <a:rPr lang="en-US" sz="2200" dirty="0" smtClean="0">
                <a:solidFill>
                  <a:prstClr val="black"/>
                </a:solidFill>
                <a:latin typeface="Myriad Pro"/>
              </a:rPr>
              <a:t>ESL: English as a Second Language</a:t>
            </a:r>
          </a:p>
          <a:p>
            <a:r>
              <a:rPr lang="en-US" i="1" dirty="0" smtClean="0">
                <a:solidFill>
                  <a:prstClr val="black"/>
                </a:solidFill>
                <a:latin typeface="Myriad Pro Light"/>
              </a:rPr>
              <a:t>However, while GUI made using computers be more intuitive and easier to learn, it didn’t let people be able to control computers efficiently. Masses only can use the software developed by software companies.</a:t>
            </a:r>
            <a:endParaRPr lang="en-US" i="1" dirty="0">
              <a:solidFill>
                <a:prstClr val="black"/>
              </a:solidFill>
              <a:latin typeface="Myriad Pro Light"/>
            </a:endParaRPr>
          </a:p>
        </p:txBody>
      </p:sp>
      <p:sp>
        <p:nvSpPr>
          <p:cNvPr id="10" name="TextBox 9"/>
          <p:cNvSpPr txBox="1"/>
          <p:nvPr/>
        </p:nvSpPr>
        <p:spPr>
          <a:xfrm>
            <a:off x="1295401" y="2514600"/>
            <a:ext cx="7619999" cy="1538883"/>
          </a:xfrm>
          <a:prstGeom prst="rect">
            <a:avLst/>
          </a:prstGeom>
          <a:noFill/>
        </p:spPr>
        <p:txBody>
          <a:bodyPr wrap="square" rtlCol="0">
            <a:spAutoFit/>
          </a:bodyPr>
          <a:lstStyle/>
          <a:p>
            <a:r>
              <a:rPr lang="en-US" sz="2200" dirty="0" smtClean="0">
                <a:solidFill>
                  <a:prstClr val="black"/>
                </a:solidFill>
                <a:latin typeface="Myriad Pro"/>
              </a:rPr>
              <a:t>Wikipedia</a:t>
            </a:r>
          </a:p>
          <a:p>
            <a:r>
              <a:rPr lang="en-US" i="1" dirty="0" err="1" smtClean="0">
                <a:solidFill>
                  <a:prstClr val="black"/>
                </a:solidFill>
                <a:latin typeface="Myriad Pro Light"/>
              </a:rPr>
              <a:t>Dandu</a:t>
            </a:r>
            <a:r>
              <a:rPr lang="en-US" i="1" dirty="0" smtClean="0">
                <a:solidFill>
                  <a:prstClr val="black"/>
                </a:solidFill>
                <a:latin typeface="Myriad Pro Light"/>
              </a:rPr>
              <a:t> </a:t>
            </a:r>
            <a:r>
              <a:rPr lang="en-US" i="1" dirty="0" err="1" smtClean="0">
                <a:solidFill>
                  <a:prstClr val="black"/>
                </a:solidFill>
                <a:latin typeface="Myriad Pro Light"/>
              </a:rPr>
              <a:t>Monara</a:t>
            </a:r>
            <a:r>
              <a:rPr lang="en-US" i="1" dirty="0" smtClean="0">
                <a:solidFill>
                  <a:prstClr val="black"/>
                </a:solidFill>
                <a:latin typeface="Myriad Pro Light"/>
              </a:rPr>
              <a:t> (Flying Peacock, Wooden Peacock), The Flying machine able to fly. The King </a:t>
            </a:r>
            <a:r>
              <a:rPr lang="en-US" i="1" dirty="0" err="1" smtClean="0">
                <a:solidFill>
                  <a:prstClr val="black"/>
                </a:solidFill>
                <a:latin typeface="Myriad Pro Light"/>
              </a:rPr>
              <a:t>Ravana</a:t>
            </a:r>
            <a:r>
              <a:rPr lang="en-US" i="1" dirty="0" smtClean="0">
                <a:solidFill>
                  <a:prstClr val="black"/>
                </a:solidFill>
                <a:latin typeface="Myriad Pro Light"/>
              </a:rPr>
              <a:t> (Sri Lanka) built it. </a:t>
            </a:r>
            <a:r>
              <a:rPr lang="en-US" i="1" dirty="0" err="1" smtClean="0">
                <a:solidFill>
                  <a:prstClr val="black"/>
                </a:solidFill>
                <a:latin typeface="Myriad Pro Light"/>
              </a:rPr>
              <a:t>Accorinding</a:t>
            </a:r>
            <a:r>
              <a:rPr lang="en-US" i="1" dirty="0" smtClean="0">
                <a:solidFill>
                  <a:prstClr val="black"/>
                </a:solidFill>
                <a:latin typeface="Myriad Pro Light"/>
              </a:rPr>
              <a:t> to </a:t>
            </a:r>
            <a:r>
              <a:rPr lang="en-US" i="1" dirty="0" err="1" smtClean="0">
                <a:solidFill>
                  <a:prstClr val="black"/>
                </a:solidFill>
                <a:latin typeface="Myriad Pro Light"/>
              </a:rPr>
              <a:t>hindu</a:t>
            </a:r>
            <a:r>
              <a:rPr lang="en-US" i="1" dirty="0" smtClean="0">
                <a:solidFill>
                  <a:prstClr val="black"/>
                </a:solidFill>
                <a:latin typeface="Myriad Pro Light"/>
              </a:rPr>
              <a:t> believes in </a:t>
            </a:r>
            <a:r>
              <a:rPr lang="en-US" i="1" dirty="0" err="1" smtClean="0">
                <a:solidFill>
                  <a:prstClr val="black"/>
                </a:solidFill>
                <a:latin typeface="Myriad Pro Light"/>
              </a:rPr>
              <a:t>Ramayanaya</a:t>
            </a:r>
            <a:r>
              <a:rPr lang="en-US" i="1" dirty="0" smtClean="0">
                <a:solidFill>
                  <a:prstClr val="black"/>
                </a:solidFill>
                <a:latin typeface="Myriad Pro Light"/>
              </a:rPr>
              <a:t> King </a:t>
            </a:r>
            <a:r>
              <a:rPr lang="en-US" i="1" dirty="0" err="1" smtClean="0">
                <a:solidFill>
                  <a:prstClr val="black"/>
                </a:solidFill>
                <a:latin typeface="Myriad Pro Light"/>
              </a:rPr>
              <a:t>Ravana</a:t>
            </a:r>
            <a:r>
              <a:rPr lang="en-US" i="1" dirty="0" smtClean="0">
                <a:solidFill>
                  <a:prstClr val="black"/>
                </a:solidFill>
                <a:latin typeface="Myriad Pro Light"/>
              </a:rPr>
              <a:t> used "</a:t>
            </a:r>
            <a:r>
              <a:rPr lang="en-US" i="1" dirty="0" err="1" smtClean="0">
                <a:solidFill>
                  <a:prstClr val="black"/>
                </a:solidFill>
                <a:latin typeface="Myriad Pro Light"/>
              </a:rPr>
              <a:t>Dandu</a:t>
            </a:r>
            <a:r>
              <a:rPr lang="en-US" i="1" dirty="0" smtClean="0">
                <a:solidFill>
                  <a:prstClr val="black"/>
                </a:solidFill>
                <a:latin typeface="Myriad Pro Light"/>
              </a:rPr>
              <a:t> </a:t>
            </a:r>
            <a:r>
              <a:rPr lang="en-US" i="1" dirty="0" err="1" smtClean="0">
                <a:solidFill>
                  <a:prstClr val="black"/>
                </a:solidFill>
                <a:latin typeface="Myriad Pro Light"/>
              </a:rPr>
              <a:t>Monara</a:t>
            </a:r>
            <a:r>
              <a:rPr lang="en-US" i="1" dirty="0" smtClean="0">
                <a:solidFill>
                  <a:prstClr val="black"/>
                </a:solidFill>
                <a:latin typeface="Myriad Pro Light"/>
              </a:rPr>
              <a:t>" for abduct queen </a:t>
            </a:r>
            <a:r>
              <a:rPr lang="en-US" i="1" dirty="0" err="1" smtClean="0">
                <a:solidFill>
                  <a:prstClr val="black"/>
                </a:solidFill>
                <a:latin typeface="Myriad Pro Light"/>
              </a:rPr>
              <a:t>Seetha</a:t>
            </a:r>
            <a:r>
              <a:rPr lang="en-US" i="1" dirty="0" smtClean="0">
                <a:solidFill>
                  <a:prstClr val="black"/>
                </a:solidFill>
                <a:latin typeface="Myriad Pro Light"/>
              </a:rPr>
              <a:t> from Rama. According to believes "</a:t>
            </a:r>
            <a:r>
              <a:rPr lang="en-US" i="1" dirty="0" err="1" smtClean="0">
                <a:solidFill>
                  <a:prstClr val="black"/>
                </a:solidFill>
                <a:latin typeface="Myriad Pro Light"/>
              </a:rPr>
              <a:t>Dandu</a:t>
            </a:r>
            <a:r>
              <a:rPr lang="en-US" i="1" dirty="0" smtClean="0">
                <a:solidFill>
                  <a:prstClr val="black"/>
                </a:solidFill>
                <a:latin typeface="Myriad Pro Light"/>
              </a:rPr>
              <a:t> </a:t>
            </a:r>
            <a:r>
              <a:rPr lang="en-US" i="1" dirty="0" err="1" smtClean="0">
                <a:solidFill>
                  <a:prstClr val="black"/>
                </a:solidFill>
                <a:latin typeface="Myriad Pro Light"/>
              </a:rPr>
              <a:t>Monara</a:t>
            </a:r>
            <a:r>
              <a:rPr lang="en-US" i="1" dirty="0" smtClean="0">
                <a:solidFill>
                  <a:prstClr val="black"/>
                </a:solidFill>
                <a:latin typeface="Myriad Pro Light"/>
              </a:rPr>
              <a:t>" landed at </a:t>
            </a:r>
            <a:r>
              <a:rPr lang="en-US" i="1" dirty="0" err="1" smtClean="0">
                <a:solidFill>
                  <a:prstClr val="black"/>
                </a:solidFill>
                <a:latin typeface="Myriad Pro Light"/>
              </a:rPr>
              <a:t>Werangatota</a:t>
            </a:r>
            <a:r>
              <a:rPr lang="en-US" i="1" dirty="0" smtClean="0">
                <a:solidFill>
                  <a:prstClr val="black"/>
                </a:solidFill>
                <a:latin typeface="Myriad Pro Light"/>
              </a:rPr>
              <a:t>.</a:t>
            </a:r>
          </a:p>
        </p:txBody>
      </p:sp>
      <p:sp>
        <p:nvSpPr>
          <p:cNvPr id="7" name="TextBox 6"/>
          <p:cNvSpPr txBox="1"/>
          <p:nvPr/>
        </p:nvSpPr>
        <p:spPr>
          <a:xfrm>
            <a:off x="1295401" y="4038600"/>
            <a:ext cx="7619999" cy="1261884"/>
          </a:xfrm>
          <a:prstGeom prst="rect">
            <a:avLst/>
          </a:prstGeom>
          <a:noFill/>
        </p:spPr>
        <p:txBody>
          <a:bodyPr wrap="square" rtlCol="0">
            <a:spAutoFit/>
          </a:bodyPr>
          <a:lstStyle/>
          <a:p>
            <a:r>
              <a:rPr lang="en-US" sz="2200" dirty="0" smtClean="0">
                <a:solidFill>
                  <a:prstClr val="black"/>
                </a:solidFill>
                <a:latin typeface="Myriad Pro"/>
              </a:rPr>
              <a:t>Notes</a:t>
            </a:r>
          </a:p>
          <a:p>
            <a:r>
              <a:rPr lang="en-US" i="1" dirty="0" smtClean="0">
                <a:solidFill>
                  <a:prstClr val="black"/>
                </a:solidFill>
                <a:latin typeface="Myriad Pro Light"/>
              </a:rPr>
              <a:t>Blah blah blah—argument about whether there should be a standard “</a:t>
            </a:r>
            <a:r>
              <a:rPr lang="en-US" i="1" dirty="0" err="1" smtClean="0">
                <a:solidFill>
                  <a:prstClr val="black"/>
                </a:solidFill>
                <a:latin typeface="Myriad Pro Light"/>
              </a:rPr>
              <a:t>nosql</a:t>
            </a:r>
            <a:r>
              <a:rPr lang="en-US" i="1" dirty="0" smtClean="0">
                <a:solidFill>
                  <a:prstClr val="black"/>
                </a:solidFill>
                <a:latin typeface="Myriad Pro Light"/>
              </a:rPr>
              <a:t> </a:t>
            </a:r>
            <a:r>
              <a:rPr lang="en-US" i="1" dirty="0" err="1" smtClean="0">
                <a:solidFill>
                  <a:prstClr val="black"/>
                </a:solidFill>
                <a:latin typeface="Myriad Pro Light"/>
              </a:rPr>
              <a:t>sto</a:t>
            </a:r>
            <a:r>
              <a:rPr lang="en-US" i="1" dirty="0" smtClean="0">
                <a:solidFill>
                  <a:prstClr val="black"/>
                </a:solidFill>
                <a:latin typeface="Myriad Pro Light"/>
              </a:rPr>
              <a:t>- rage” API to protect developers storing their stuff in proprietary services in the cloud. Probably unrealistic.</a:t>
            </a:r>
            <a:endParaRPr lang="en-US" i="1" dirty="0">
              <a:solidFill>
                <a:prstClr val="black"/>
              </a:solidFill>
              <a:latin typeface="Myriad Pro Light"/>
            </a:endParaRPr>
          </a:p>
        </p:txBody>
      </p:sp>
      <p:sp>
        <p:nvSpPr>
          <p:cNvPr id="8" name="TextBox 7"/>
          <p:cNvSpPr txBox="1"/>
          <p:nvPr/>
        </p:nvSpPr>
        <p:spPr>
          <a:xfrm>
            <a:off x="1295400" y="5319117"/>
            <a:ext cx="7619999" cy="1538883"/>
          </a:xfrm>
          <a:prstGeom prst="rect">
            <a:avLst/>
          </a:prstGeom>
          <a:noFill/>
        </p:spPr>
        <p:txBody>
          <a:bodyPr wrap="square" rtlCol="0">
            <a:spAutoFit/>
          </a:bodyPr>
          <a:lstStyle/>
          <a:p>
            <a:r>
              <a:rPr lang="en-US" sz="2200" dirty="0" smtClean="0">
                <a:solidFill>
                  <a:prstClr val="black"/>
                </a:solidFill>
                <a:latin typeface="Myriad Pro"/>
              </a:rPr>
              <a:t>Draft </a:t>
            </a:r>
            <a:r>
              <a:rPr lang="en-US" sz="2200" cap="small" dirty="0">
                <a:solidFill>
                  <a:prstClr val="black"/>
                </a:solidFill>
              </a:rPr>
              <a:t>HCI </a:t>
            </a:r>
            <a:r>
              <a:rPr lang="en-US" sz="2200" dirty="0" smtClean="0">
                <a:solidFill>
                  <a:prstClr val="black"/>
                </a:solidFill>
                <a:latin typeface="Myriad Pro"/>
              </a:rPr>
              <a:t>Paper</a:t>
            </a:r>
          </a:p>
          <a:p>
            <a:r>
              <a:rPr lang="en-US" i="1" dirty="0" smtClean="0">
                <a:solidFill>
                  <a:prstClr val="black"/>
                </a:solidFill>
                <a:latin typeface="Myriad Pro Light"/>
              </a:rPr>
              <a:t>Many of these problems vanish if we turn to a much older recording technology---text. When we enter text, each (pen or key) stroke is being used to record the actual information we care about---; none is wasted on application navigation or configuration.</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200" dirty="0" smtClean="0"/>
              <a:t>Crowdsourcing</a:t>
            </a:r>
            <a:endParaRPr lang="en-US" sz="4200"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sz="3600" dirty="0" smtClean="0"/>
              <a:t>Data collection, machine learning training, </a:t>
            </a:r>
            <a:br>
              <a:rPr lang="en-US" sz="3600" dirty="0" smtClean="0"/>
            </a:br>
            <a:r>
              <a:rPr lang="en-US" sz="3600" dirty="0" smtClean="0"/>
              <a:t>user studies, social science experiments</a:t>
            </a:r>
            <a:br>
              <a:rPr lang="en-US" sz="3600" dirty="0" smtClean="0"/>
            </a:br>
            <a:r>
              <a:rPr lang="en-US" sz="2800" dirty="0" smtClean="0">
                <a:solidFill>
                  <a:srgbClr val="A6A6A6"/>
                </a:solidFill>
              </a:rPr>
              <a:t>[</a:t>
            </a:r>
            <a:r>
              <a:rPr lang="en-US" sz="2800" dirty="0" err="1" smtClean="0">
                <a:solidFill>
                  <a:srgbClr val="A6A6A6"/>
                </a:solidFill>
              </a:rPr>
              <a:t>Ipeirotis</a:t>
            </a:r>
            <a:r>
              <a:rPr lang="en-US" sz="2800" dirty="0" smtClean="0">
                <a:solidFill>
                  <a:srgbClr val="A6A6A6"/>
                </a:solidFill>
              </a:rPr>
              <a:t> 2010, </a:t>
            </a:r>
            <a:r>
              <a:rPr lang="en-US" sz="2800" dirty="0" err="1" smtClean="0">
                <a:solidFill>
                  <a:srgbClr val="A6A6A6"/>
                </a:solidFill>
              </a:rPr>
              <a:t>Heer</a:t>
            </a:r>
            <a:r>
              <a:rPr lang="en-US" sz="2800" dirty="0" smtClean="0">
                <a:solidFill>
                  <a:srgbClr val="A6A6A6"/>
                </a:solidFill>
              </a:rPr>
              <a:t> et al. 2010, </a:t>
            </a:r>
            <a:r>
              <a:rPr lang="en-US" sz="2800" dirty="0" err="1" smtClean="0">
                <a:solidFill>
                  <a:srgbClr val="A6A6A6"/>
                </a:solidFill>
              </a:rPr>
              <a:t>Kittur</a:t>
            </a:r>
            <a:r>
              <a:rPr lang="en-US" sz="2800" dirty="0" smtClean="0">
                <a:solidFill>
                  <a:srgbClr val="A6A6A6"/>
                </a:solidFill>
              </a:rPr>
              <a:t> et al. 2008]</a:t>
            </a:r>
            <a:endParaRPr lang="en-US" sz="3600" dirty="0" smtClean="0">
              <a:solidFill>
                <a:srgbClr val="A6A6A6"/>
              </a:solidFill>
            </a:endParaRPr>
          </a:p>
          <a:p>
            <a:r>
              <a:rPr lang="en-US" sz="3600" dirty="0" smtClean="0"/>
              <a:t>Games </a:t>
            </a:r>
            <a:r>
              <a:rPr lang="en-US" sz="3600" dirty="0"/>
              <a:t>with a purpose</a:t>
            </a:r>
            <a:br>
              <a:rPr lang="en-US" sz="3600" dirty="0"/>
            </a:br>
            <a:r>
              <a:rPr lang="en-US" sz="2800" dirty="0" smtClean="0">
                <a:solidFill>
                  <a:srgbClr val="A6A6A6"/>
                </a:solidFill>
              </a:rPr>
              <a:t>[</a:t>
            </a:r>
            <a:r>
              <a:rPr lang="en-US" sz="2800" dirty="0">
                <a:solidFill>
                  <a:srgbClr val="A6A6A6"/>
                </a:solidFill>
              </a:rPr>
              <a:t>von </a:t>
            </a:r>
            <a:r>
              <a:rPr lang="en-US" sz="2800" dirty="0" err="1">
                <a:solidFill>
                  <a:srgbClr val="A6A6A6"/>
                </a:solidFill>
              </a:rPr>
              <a:t>Ahn</a:t>
            </a:r>
            <a:r>
              <a:rPr lang="en-US" sz="2800" dirty="0">
                <a:solidFill>
                  <a:srgbClr val="A6A6A6"/>
                </a:solidFill>
              </a:rPr>
              <a:t> and </a:t>
            </a:r>
            <a:r>
              <a:rPr lang="en-US" sz="2800" dirty="0" err="1">
                <a:solidFill>
                  <a:srgbClr val="A6A6A6"/>
                </a:solidFill>
              </a:rPr>
              <a:t>Dabbish</a:t>
            </a:r>
            <a:r>
              <a:rPr lang="en-US" sz="2800" dirty="0">
                <a:solidFill>
                  <a:srgbClr val="A6A6A6"/>
                </a:solidFill>
              </a:rPr>
              <a:t> 2004, Cooper et al. 2011]</a:t>
            </a:r>
          </a:p>
          <a:p>
            <a:r>
              <a:rPr lang="en-US" sz="3600" dirty="0" smtClean="0"/>
              <a:t>Collective </a:t>
            </a:r>
            <a:r>
              <a:rPr lang="en-US" sz="3600" dirty="0"/>
              <a:t>action</a:t>
            </a:r>
            <a:br>
              <a:rPr lang="en-US" sz="3600" dirty="0"/>
            </a:br>
            <a:r>
              <a:rPr lang="en-US" sz="2800" dirty="0" smtClean="0">
                <a:solidFill>
                  <a:srgbClr val="A6A6A6"/>
                </a:solidFill>
              </a:rPr>
              <a:t>[</a:t>
            </a:r>
            <a:r>
              <a:rPr lang="en-US" sz="2800" dirty="0">
                <a:solidFill>
                  <a:srgbClr val="A6A6A6"/>
                </a:solidFill>
              </a:rPr>
              <a:t>Wikipedia, </a:t>
            </a:r>
            <a:r>
              <a:rPr lang="en-US" sz="2800" dirty="0" smtClean="0">
                <a:solidFill>
                  <a:srgbClr val="A6A6A6"/>
                </a:solidFill>
              </a:rPr>
              <a:t>Polymath Project, Search </a:t>
            </a:r>
            <a:r>
              <a:rPr lang="en-US" sz="2800" dirty="0">
                <a:solidFill>
                  <a:srgbClr val="A6A6A6"/>
                </a:solidFill>
              </a:rPr>
              <a:t>for Jim Gray</a:t>
            </a:r>
            <a:r>
              <a:rPr lang="en-US" sz="2800" dirty="0" smtClean="0">
                <a:solidFill>
                  <a:srgbClr val="A6A6A6"/>
                </a:solidFill>
              </a:rPr>
              <a:t>]</a:t>
            </a:r>
          </a:p>
          <a:p>
            <a:r>
              <a:rPr lang="en-US" sz="3600" dirty="0"/>
              <a:t>Historical </a:t>
            </a:r>
            <a:r>
              <a:rPr lang="en-US" sz="3600" dirty="0" smtClean="0"/>
              <a:t>roots: distributed calculation </a:t>
            </a:r>
            <a:br>
              <a:rPr lang="en-US" sz="3600" dirty="0" smtClean="0"/>
            </a:br>
            <a:r>
              <a:rPr lang="en-US" sz="3600" dirty="0" smtClean="0"/>
              <a:t>of </a:t>
            </a:r>
            <a:r>
              <a:rPr lang="en-US" sz="3600" dirty="0"/>
              <a:t>mathematical </a:t>
            </a:r>
            <a:r>
              <a:rPr lang="en-US" sz="3600" dirty="0" smtClean="0"/>
              <a:t>tables</a:t>
            </a:r>
            <a:br>
              <a:rPr lang="en-US" sz="3600" dirty="0" smtClean="0"/>
            </a:br>
            <a:r>
              <a:rPr lang="en-US" sz="2800" dirty="0">
                <a:solidFill>
                  <a:srgbClr val="A6A6A6"/>
                </a:solidFill>
              </a:rPr>
              <a:t>[Grier 2007]</a:t>
            </a:r>
          </a:p>
        </p:txBody>
      </p:sp>
      <p:sp>
        <p:nvSpPr>
          <p:cNvPr id="6" name="Rectangle 5"/>
          <p:cNvSpPr/>
          <p:nvPr/>
        </p:nvSpPr>
        <p:spPr>
          <a:xfrm>
            <a:off x="457200" y="258762"/>
            <a:ext cx="2082621"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Related Work</a:t>
            </a:r>
            <a:endParaRPr lang="en-US" sz="2800" dirty="0">
              <a:solidFill>
                <a:schemeClr val="tx1">
                  <a:lumMod val="50000"/>
                  <a:lumOff val="50000"/>
                </a:schemeClr>
              </a:solidFill>
              <a:latin typeface="Myriad Pro Light"/>
              <a:cs typeface="Myriad Pro Light"/>
            </a:endParaRPr>
          </a:p>
        </p:txBody>
      </p:sp>
      <p:sp>
        <p:nvSpPr>
          <p:cNvPr id="4" name="Rectangle 3"/>
          <p:cNvSpPr/>
          <p:nvPr/>
        </p:nvSpPr>
        <p:spPr>
          <a:xfrm>
            <a:off x="3962400" y="632936"/>
            <a:ext cx="4322259" cy="738664"/>
          </a:xfrm>
          <a:prstGeom prst="rect">
            <a:avLst/>
          </a:prstGeom>
        </p:spPr>
        <p:txBody>
          <a:bodyPr wrap="none">
            <a:spAutoFit/>
          </a:bodyPr>
          <a:lstStyle/>
          <a:p>
            <a:r>
              <a:rPr lang="en-US" sz="4200" dirty="0" smtClean="0">
                <a:latin typeface="Myriad Pro Semibold"/>
                <a:ea typeface="+mj-ea"/>
                <a:cs typeface="Myriad Pro Semibold"/>
              </a:rPr>
              <a:t>: A </a:t>
            </a:r>
            <a:r>
              <a:rPr lang="en-US" sz="4200" dirty="0">
                <a:latin typeface="Myriad Pro Semibold"/>
                <a:ea typeface="+mj-ea"/>
                <a:cs typeface="Myriad Pro Semibold"/>
              </a:rPr>
              <a:t>Batch Platform</a:t>
            </a:r>
          </a:p>
        </p:txBody>
      </p:sp>
    </p:spTree>
    <p:extLst>
      <p:ext uri="{BB962C8B-B14F-4D97-AF65-F5344CB8AC3E}">
        <p14:creationId xmlns:p14="http://schemas.microsoft.com/office/powerpoint/2010/main" val="2251432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2344057" y="2728812"/>
            <a:ext cx="5878532"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Crowdproof</a:t>
            </a:r>
          </a:p>
        </p:txBody>
      </p:sp>
      <p:sp>
        <p:nvSpPr>
          <p:cNvPr id="9" name="TextBox 8"/>
          <p:cNvSpPr txBox="1"/>
          <p:nvPr/>
        </p:nvSpPr>
        <p:spPr>
          <a:xfrm>
            <a:off x="1295401" y="0"/>
            <a:ext cx="7619999" cy="1538883"/>
          </a:xfrm>
          <a:prstGeom prst="rect">
            <a:avLst/>
          </a:prstGeom>
          <a:noFill/>
        </p:spPr>
        <p:txBody>
          <a:bodyPr wrap="square" rtlCol="0">
            <a:spAutoFit/>
          </a:bodyPr>
          <a:lstStyle/>
          <a:p>
            <a:r>
              <a:rPr lang="en-US" sz="2200" dirty="0" smtClean="0">
                <a:solidFill>
                  <a:prstClr val="black"/>
                </a:solidFill>
                <a:latin typeface="Myriad Pro"/>
              </a:rPr>
              <a:t>ESL: English as a Second Language</a:t>
            </a:r>
          </a:p>
          <a:p>
            <a:r>
              <a:rPr lang="en-US" i="1" dirty="0" smtClean="0">
                <a:solidFill>
                  <a:prstClr val="black"/>
                </a:solidFill>
                <a:latin typeface="Myriad Pro Light"/>
                <a:cs typeface="Myriad Pro Light"/>
              </a:rPr>
              <a:t>However, while GUI made using computers be more intuitive and easier to learn, it didn’t </a:t>
            </a:r>
            <a:r>
              <a:rPr lang="en-US" i="1" u="sng" dirty="0" smtClean="0">
                <a:solidFill>
                  <a:srgbClr val="4F81BD">
                    <a:lumMod val="75000"/>
                  </a:srgbClr>
                </a:solidFill>
                <a:latin typeface="Myriad Pro Light"/>
                <a:cs typeface="Myriad Pro Light"/>
              </a:rPr>
              <a:t>allow people to </a:t>
            </a:r>
            <a:r>
              <a:rPr lang="en-US" i="1" strike="sngStrike" dirty="0" smtClean="0">
                <a:solidFill>
                  <a:srgbClr val="C0504D">
                    <a:lumMod val="60000"/>
                    <a:lumOff val="40000"/>
                  </a:srgbClr>
                </a:solidFill>
                <a:latin typeface="Myriad Pro Light"/>
                <a:cs typeface="Myriad Pro Light"/>
              </a:rPr>
              <a:t>let people be able to</a:t>
            </a:r>
            <a:r>
              <a:rPr lang="en-US" i="1" dirty="0" smtClean="0">
                <a:solidFill>
                  <a:prstClr val="black"/>
                </a:solidFill>
                <a:latin typeface="Myriad Pro Light"/>
                <a:cs typeface="Myriad Pro Light"/>
              </a:rPr>
              <a:t> control computers efficiently. </a:t>
            </a:r>
            <a:r>
              <a:rPr lang="en-US" i="1" strike="sngStrike" dirty="0" smtClean="0">
                <a:solidFill>
                  <a:srgbClr val="C0504D">
                    <a:lumMod val="60000"/>
                    <a:lumOff val="40000"/>
                  </a:srgbClr>
                </a:solidFill>
                <a:latin typeface="Myriad Pro Light"/>
                <a:cs typeface="Myriad Pro Light"/>
              </a:rPr>
              <a:t>Masses only </a:t>
            </a:r>
            <a:r>
              <a:rPr lang="en-US" i="1" strike="sngStrike" dirty="0" err="1" smtClean="0">
                <a:solidFill>
                  <a:srgbClr val="C0504D">
                    <a:lumMod val="60000"/>
                    <a:lumOff val="40000"/>
                  </a:srgbClr>
                </a:solidFill>
                <a:latin typeface="Myriad Pro Light"/>
                <a:cs typeface="Myriad Pro Light"/>
              </a:rPr>
              <a:t>can</a:t>
            </a:r>
            <a:r>
              <a:rPr lang="en-US" i="1" u="sng" dirty="0" err="1" smtClean="0">
                <a:solidFill>
                  <a:srgbClr val="4F81BD">
                    <a:lumMod val="75000"/>
                  </a:srgbClr>
                </a:solidFill>
                <a:latin typeface="Myriad Pro Light"/>
                <a:cs typeface="Myriad Pro Light"/>
              </a:rPr>
              <a:t>The</a:t>
            </a:r>
            <a:r>
              <a:rPr lang="en-US" i="1" u="sng" dirty="0" smtClean="0">
                <a:solidFill>
                  <a:srgbClr val="4F81BD">
                    <a:lumMod val="75000"/>
                  </a:srgbClr>
                </a:solidFill>
                <a:latin typeface="Myriad Pro Light"/>
                <a:cs typeface="Myriad Pro Light"/>
              </a:rPr>
              <a:t> masses can only</a:t>
            </a:r>
            <a:r>
              <a:rPr lang="en-US" i="1" dirty="0" smtClean="0">
                <a:solidFill>
                  <a:prstClr val="black"/>
                </a:solidFill>
                <a:latin typeface="Myriad Pro Light"/>
                <a:cs typeface="Myriad Pro Light"/>
              </a:rPr>
              <a:t> use the software developed by software companies, unless they know how to write programs.</a:t>
            </a:r>
            <a:endParaRPr lang="en-US" i="1" dirty="0">
              <a:solidFill>
                <a:prstClr val="black"/>
              </a:solidFill>
              <a:latin typeface="Myriad Pro Light"/>
              <a:cs typeface="Myriad Pro Light"/>
            </a:endParaRPr>
          </a:p>
        </p:txBody>
      </p:sp>
      <p:sp>
        <p:nvSpPr>
          <p:cNvPr id="14" name="TextBox 13"/>
          <p:cNvSpPr txBox="1"/>
          <p:nvPr/>
        </p:nvSpPr>
        <p:spPr>
          <a:xfrm>
            <a:off x="1676400" y="1752600"/>
            <a:ext cx="7311357" cy="706176"/>
          </a:xfrm>
          <a:prstGeom prst="rect">
            <a:avLst/>
          </a:prstGeom>
          <a:noFill/>
        </p:spPr>
        <p:txBody>
          <a:bodyPr wrap="square" rtlCol="0">
            <a:spAutoFit/>
          </a:bodyPr>
          <a:lstStyle/>
          <a:p>
            <a:pPr>
              <a:lnSpc>
                <a:spcPts val="4520"/>
              </a:lnSpc>
              <a:tabLst>
                <a:tab pos="2403475" algn="l"/>
              </a:tabLst>
            </a:pPr>
            <a:r>
              <a:rPr lang="en-US" sz="3500" dirty="0" smtClean="0">
                <a:solidFill>
                  <a:prstClr val="black"/>
                </a:solidFill>
                <a:latin typeface="Myriad Pro"/>
                <a:cs typeface="Myriad Pro"/>
              </a:rPr>
              <a:t>Word: 		found </a:t>
            </a:r>
            <a:r>
              <a:rPr lang="en-US" sz="5100" dirty="0" smtClean="0">
                <a:solidFill>
                  <a:prstClr val="white">
                    <a:lumMod val="65000"/>
                  </a:prstClr>
                </a:solidFill>
                <a:latin typeface="Myriad Pro Black"/>
                <a:cs typeface="Myriad Pro Black"/>
              </a:rPr>
              <a:t>30%</a:t>
            </a:r>
            <a:r>
              <a:rPr lang="en-US" sz="3500" dirty="0" smtClean="0">
                <a:solidFill>
                  <a:prstClr val="black"/>
                </a:solidFill>
                <a:latin typeface="Myriad Pro"/>
                <a:cs typeface="Myriad Pro"/>
              </a:rPr>
              <a:t> of errors</a:t>
            </a:r>
          </a:p>
        </p:txBody>
      </p:sp>
      <p:sp>
        <p:nvSpPr>
          <p:cNvPr id="7" name="TextBox 6"/>
          <p:cNvSpPr txBox="1"/>
          <p:nvPr/>
        </p:nvSpPr>
        <p:spPr>
          <a:xfrm>
            <a:off x="1676400" y="4757489"/>
            <a:ext cx="5560879" cy="1262311"/>
          </a:xfrm>
          <a:prstGeom prst="rect">
            <a:avLst/>
          </a:prstGeom>
          <a:noFill/>
        </p:spPr>
        <p:txBody>
          <a:bodyPr wrap="none" rtlCol="0">
            <a:spAutoFit/>
          </a:bodyPr>
          <a:lstStyle/>
          <a:p>
            <a:pPr>
              <a:lnSpc>
                <a:spcPts val="4420"/>
              </a:lnSpc>
            </a:pPr>
            <a:r>
              <a:rPr lang="en-US" sz="3500" dirty="0" err="1" smtClean="0">
                <a:solidFill>
                  <a:prstClr val="black"/>
                </a:solidFill>
                <a:latin typeface="Myriad Pro"/>
                <a:cs typeface="Myriad Pro"/>
              </a:rPr>
              <a:t>Crowdproof</a:t>
            </a:r>
            <a:r>
              <a:rPr lang="en-US" sz="3500" dirty="0" smtClean="0">
                <a:solidFill>
                  <a:prstClr val="black"/>
                </a:solidFill>
                <a:latin typeface="Myriad Pro"/>
                <a:cs typeface="Myriad Pro"/>
              </a:rPr>
              <a:t> fixed </a:t>
            </a:r>
            <a:br>
              <a:rPr lang="en-US" sz="3500" dirty="0" smtClean="0">
                <a:solidFill>
                  <a:prstClr val="black"/>
                </a:solidFill>
                <a:latin typeface="Myriad Pro"/>
                <a:cs typeface="Myriad Pro"/>
              </a:rPr>
            </a:br>
            <a:r>
              <a:rPr lang="en-US" sz="5100" dirty="0" smtClean="0">
                <a:solidFill>
                  <a:prstClr val="white">
                    <a:lumMod val="65000"/>
                  </a:prstClr>
                </a:solidFill>
                <a:latin typeface="Myriad Pro Black"/>
                <a:cs typeface="Myriad Pro Black"/>
              </a:rPr>
              <a:t>88%</a:t>
            </a:r>
            <a:r>
              <a:rPr lang="en-US" sz="3500" dirty="0" smtClean="0">
                <a:solidFill>
                  <a:prstClr val="black"/>
                </a:solidFill>
                <a:latin typeface="Myriad Pro"/>
                <a:cs typeface="Myriad Pro"/>
              </a:rPr>
              <a:t> of the errors it found.</a:t>
            </a:r>
          </a:p>
        </p:txBody>
      </p:sp>
      <p:sp>
        <p:nvSpPr>
          <p:cNvPr id="8" name="TextBox 7"/>
          <p:cNvSpPr txBox="1"/>
          <p:nvPr/>
        </p:nvSpPr>
        <p:spPr>
          <a:xfrm>
            <a:off x="1676400" y="2590800"/>
            <a:ext cx="7312087" cy="706176"/>
          </a:xfrm>
          <a:prstGeom prst="rect">
            <a:avLst/>
          </a:prstGeom>
          <a:noFill/>
        </p:spPr>
        <p:txBody>
          <a:bodyPr wrap="square" rtlCol="0">
            <a:spAutoFit/>
          </a:bodyPr>
          <a:lstStyle/>
          <a:p>
            <a:pPr>
              <a:lnSpc>
                <a:spcPts val="4520"/>
              </a:lnSpc>
            </a:pPr>
            <a:r>
              <a:rPr lang="en-US" sz="3500" dirty="0" err="1" smtClean="0">
                <a:solidFill>
                  <a:prstClr val="black"/>
                </a:solidFill>
                <a:latin typeface="Myriad Pro"/>
                <a:cs typeface="Myriad Pro"/>
              </a:rPr>
              <a:t>Crowdproof</a:t>
            </a:r>
            <a:r>
              <a:rPr lang="en-US" sz="3500" dirty="0" smtClean="0">
                <a:solidFill>
                  <a:prstClr val="black"/>
                </a:solidFill>
                <a:latin typeface="Myriad Pro"/>
                <a:cs typeface="Myriad Pro"/>
              </a:rPr>
              <a:t>: 	found </a:t>
            </a:r>
            <a:r>
              <a:rPr lang="en-US" sz="5100" dirty="0" smtClean="0">
                <a:solidFill>
                  <a:prstClr val="white">
                    <a:lumMod val="65000"/>
                  </a:prstClr>
                </a:solidFill>
                <a:latin typeface="Myriad Pro Black"/>
                <a:cs typeface="Myriad Pro Black"/>
              </a:rPr>
              <a:t>67%</a:t>
            </a:r>
            <a:r>
              <a:rPr lang="en-US" sz="3500" dirty="0" smtClean="0">
                <a:solidFill>
                  <a:prstClr val="black"/>
                </a:solidFill>
                <a:latin typeface="Myriad Pro"/>
                <a:cs typeface="Myriad Pro"/>
              </a:rPr>
              <a:t> of errors</a:t>
            </a:r>
          </a:p>
        </p:txBody>
      </p:sp>
      <p:sp>
        <p:nvSpPr>
          <p:cNvPr id="10" name="TextBox 9"/>
          <p:cNvSpPr txBox="1"/>
          <p:nvPr/>
        </p:nvSpPr>
        <p:spPr>
          <a:xfrm>
            <a:off x="1676400" y="3429000"/>
            <a:ext cx="7346658" cy="706176"/>
          </a:xfrm>
          <a:prstGeom prst="rect">
            <a:avLst/>
          </a:prstGeom>
          <a:noFill/>
        </p:spPr>
        <p:txBody>
          <a:bodyPr wrap="square" rtlCol="0">
            <a:spAutoFit/>
          </a:bodyPr>
          <a:lstStyle/>
          <a:p>
            <a:pPr>
              <a:lnSpc>
                <a:spcPts val="4520"/>
              </a:lnSpc>
              <a:tabLst>
                <a:tab pos="2403475" algn="l"/>
              </a:tabLst>
            </a:pPr>
            <a:r>
              <a:rPr lang="en-US" sz="3500" dirty="0" smtClean="0">
                <a:solidFill>
                  <a:prstClr val="black"/>
                </a:solidFill>
                <a:latin typeface="Myriad Pro"/>
                <a:cs typeface="Myriad Pro"/>
              </a:rPr>
              <a:t>Combined: 			found </a:t>
            </a:r>
            <a:r>
              <a:rPr lang="en-US" sz="5100" dirty="0" smtClean="0">
                <a:solidFill>
                  <a:prstClr val="white">
                    <a:lumMod val="65000"/>
                  </a:prstClr>
                </a:solidFill>
                <a:latin typeface="Myriad Pro Black"/>
                <a:cs typeface="Myriad Pro Black"/>
              </a:rPr>
              <a:t>82%</a:t>
            </a:r>
            <a:r>
              <a:rPr lang="en-US" sz="3500" dirty="0" smtClean="0">
                <a:solidFill>
                  <a:prstClr val="black"/>
                </a:solidFill>
                <a:latin typeface="Myriad Pro"/>
                <a:cs typeface="Myriad Pro"/>
              </a:rPr>
              <a:t> of errors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2808123" y="2728812"/>
            <a:ext cx="6806670"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Human Macro</a:t>
            </a:r>
          </a:p>
        </p:txBody>
      </p:sp>
      <p:sp>
        <p:nvSpPr>
          <p:cNvPr id="9" name="TextBox 8"/>
          <p:cNvSpPr txBox="1"/>
          <p:nvPr/>
        </p:nvSpPr>
        <p:spPr>
          <a:xfrm>
            <a:off x="1295401" y="4362079"/>
            <a:ext cx="7619999" cy="769441"/>
          </a:xfrm>
          <a:prstGeom prst="rect">
            <a:avLst/>
          </a:prstGeom>
          <a:noFill/>
        </p:spPr>
        <p:txBody>
          <a:bodyPr wrap="square" rtlCol="0">
            <a:spAutoFit/>
          </a:bodyPr>
          <a:lstStyle/>
          <a:p>
            <a:r>
              <a:rPr lang="en-US" sz="2400" dirty="0" smtClean="0">
                <a:solidFill>
                  <a:prstClr val="black"/>
                </a:solidFill>
                <a:latin typeface="Myriad Pro"/>
              </a:rPr>
              <a:t>Tense Change:</a:t>
            </a:r>
          </a:p>
          <a:p>
            <a:r>
              <a:rPr lang="en-US" sz="2000" i="1" dirty="0" smtClean="0">
                <a:solidFill>
                  <a:prstClr val="black"/>
                </a:solidFill>
                <a:latin typeface="Myriad Pro Light"/>
                <a:cs typeface="Myriad Pro Light"/>
              </a:rPr>
              <a:t>“Please change text in document from past tense to present tense”</a:t>
            </a:r>
          </a:p>
        </p:txBody>
      </p:sp>
      <p:sp>
        <p:nvSpPr>
          <p:cNvPr id="11" name="TextBox 10"/>
          <p:cNvSpPr txBox="1"/>
          <p:nvPr/>
        </p:nvSpPr>
        <p:spPr>
          <a:xfrm>
            <a:off x="1295401" y="1650281"/>
            <a:ext cx="7619999" cy="1077218"/>
          </a:xfrm>
          <a:prstGeom prst="rect">
            <a:avLst/>
          </a:prstGeom>
          <a:noFill/>
        </p:spPr>
        <p:txBody>
          <a:bodyPr wrap="square" rtlCol="0">
            <a:spAutoFit/>
          </a:bodyPr>
          <a:lstStyle/>
          <a:p>
            <a:r>
              <a:rPr lang="en-US" sz="2400" dirty="0" smtClean="0">
                <a:solidFill>
                  <a:prstClr val="black"/>
                </a:solidFill>
                <a:latin typeface="Myriad Pro"/>
                <a:cs typeface="Myriad Pro"/>
              </a:rPr>
              <a:t>Find Creative Commons Figures:</a:t>
            </a:r>
          </a:p>
          <a:p>
            <a:r>
              <a:rPr lang="en-US" sz="2000" i="1" dirty="0" smtClean="0">
                <a:solidFill>
                  <a:prstClr val="black"/>
                </a:solidFill>
                <a:latin typeface="Myriad Pro Light"/>
                <a:cs typeface="Myriad Pro Light"/>
              </a:rPr>
              <a:t>“Pick out keywords from the </a:t>
            </a:r>
            <a:r>
              <a:rPr lang="en-US" sz="2000" i="1" dirty="0" err="1" smtClean="0">
                <a:solidFill>
                  <a:prstClr val="black"/>
                </a:solidFill>
                <a:latin typeface="Myriad Pro Light"/>
                <a:cs typeface="Myriad Pro Light"/>
              </a:rPr>
              <a:t>paragrah</a:t>
            </a:r>
            <a:r>
              <a:rPr lang="en-US" sz="2000" i="1" dirty="0" smtClean="0">
                <a:solidFill>
                  <a:prstClr val="black"/>
                </a:solidFill>
                <a:latin typeface="Myriad Pro Light"/>
                <a:cs typeface="Myriad Pro Light"/>
              </a:rPr>
              <a:t> like Yosemite, rock, half dome, park. Go to a site which </a:t>
            </a:r>
            <a:r>
              <a:rPr lang="en-US" sz="2000" i="1" dirty="0" err="1" smtClean="0">
                <a:solidFill>
                  <a:prstClr val="black"/>
                </a:solidFill>
                <a:latin typeface="Myriad Pro Light"/>
                <a:cs typeface="Myriad Pro Light"/>
              </a:rPr>
              <a:t>hsa</a:t>
            </a:r>
            <a:r>
              <a:rPr lang="en-US" sz="2000" i="1" dirty="0" smtClean="0">
                <a:solidFill>
                  <a:prstClr val="black"/>
                </a:solidFill>
                <a:latin typeface="Myriad Pro Light"/>
                <a:cs typeface="Myriad Pro Light"/>
              </a:rPr>
              <a:t> CC licensed images […]’’</a:t>
            </a:r>
          </a:p>
        </p:txBody>
      </p:sp>
      <p:sp>
        <p:nvSpPr>
          <p:cNvPr id="12" name="TextBox 11"/>
          <p:cNvSpPr txBox="1"/>
          <p:nvPr/>
        </p:nvSpPr>
        <p:spPr>
          <a:xfrm>
            <a:off x="1295401" y="3006180"/>
            <a:ext cx="7619999" cy="1077218"/>
          </a:xfrm>
          <a:prstGeom prst="rect">
            <a:avLst/>
          </a:prstGeom>
          <a:noFill/>
        </p:spPr>
        <p:txBody>
          <a:bodyPr wrap="square" rtlCol="0">
            <a:spAutoFit/>
          </a:bodyPr>
          <a:lstStyle/>
          <a:p>
            <a:r>
              <a:rPr lang="en-US" sz="2400" dirty="0" smtClean="0">
                <a:solidFill>
                  <a:prstClr val="black"/>
                </a:solidFill>
                <a:latin typeface="Myriad Pro"/>
                <a:cs typeface="Myriad Pro"/>
              </a:rPr>
              <a:t>Blog Feedback: </a:t>
            </a:r>
          </a:p>
          <a:p>
            <a:r>
              <a:rPr lang="en-US" sz="2000" i="1" dirty="0" smtClean="0">
                <a:solidFill>
                  <a:prstClr val="black"/>
                </a:solidFill>
                <a:latin typeface="Myriad Pro Light"/>
                <a:cs typeface="Myriad Pro Light"/>
              </a:rPr>
              <a:t>“Please tell me how to make this paragraph communicate better. Say what's wrong, and what I can improve. Thanks!’’</a:t>
            </a:r>
          </a:p>
        </p:txBody>
      </p:sp>
      <p:sp>
        <p:nvSpPr>
          <p:cNvPr id="13" name="TextBox 12"/>
          <p:cNvSpPr txBox="1"/>
          <p:nvPr/>
        </p:nvSpPr>
        <p:spPr>
          <a:xfrm>
            <a:off x="1295401" y="294382"/>
            <a:ext cx="7619999" cy="1077218"/>
          </a:xfrm>
          <a:prstGeom prst="rect">
            <a:avLst/>
          </a:prstGeom>
          <a:noFill/>
        </p:spPr>
        <p:txBody>
          <a:bodyPr wrap="square" rtlCol="0">
            <a:spAutoFit/>
          </a:bodyPr>
          <a:lstStyle/>
          <a:p>
            <a:r>
              <a:rPr lang="en-US" sz="2400" dirty="0" smtClean="0">
                <a:solidFill>
                  <a:prstClr val="black"/>
                </a:solidFill>
                <a:latin typeface="Myriad Pro"/>
                <a:cs typeface="Myriad Pro"/>
              </a:rPr>
              <a:t>Find </a:t>
            </a:r>
            <a:r>
              <a:rPr lang="en-US" sz="2400" dirty="0" err="1" smtClean="0">
                <a:solidFill>
                  <a:prstClr val="black"/>
                </a:solidFill>
                <a:latin typeface="Myriad Pro"/>
                <a:cs typeface="Myriad Pro"/>
              </a:rPr>
              <a:t>BibTeX</a:t>
            </a:r>
            <a:r>
              <a:rPr lang="en-US" sz="2400" dirty="0" smtClean="0">
                <a:solidFill>
                  <a:prstClr val="black"/>
                </a:solidFill>
                <a:latin typeface="Myriad Pro"/>
                <a:cs typeface="Myriad Pro"/>
              </a:rPr>
              <a:t>:</a:t>
            </a:r>
          </a:p>
          <a:p>
            <a:r>
              <a:rPr lang="en-US" sz="2000" i="1" dirty="0" smtClean="0">
                <a:solidFill>
                  <a:prstClr val="black"/>
                </a:solidFill>
                <a:latin typeface="Myriad Pro Light"/>
                <a:cs typeface="Myriad Pro Light"/>
              </a:rPr>
              <a:t>“Hi, please find the </a:t>
            </a:r>
            <a:r>
              <a:rPr lang="en-US" sz="2000" i="1" dirty="0" err="1" smtClean="0">
                <a:solidFill>
                  <a:prstClr val="black"/>
                </a:solidFill>
                <a:latin typeface="Myriad Pro Light"/>
                <a:cs typeface="Myriad Pro Light"/>
              </a:rPr>
              <a:t>bibtex</a:t>
            </a:r>
            <a:r>
              <a:rPr lang="en-US" sz="2000" i="1" dirty="0" smtClean="0">
                <a:solidFill>
                  <a:prstClr val="black"/>
                </a:solidFill>
                <a:latin typeface="Myriad Pro Light"/>
                <a:cs typeface="Myriad Pro Light"/>
              </a:rPr>
              <a:t> references for the 3 papers in brackets. You can located [sic] these by Google Scholar searches and clicking on </a:t>
            </a:r>
            <a:r>
              <a:rPr lang="en-US" sz="2000" i="1" dirty="0" err="1" smtClean="0">
                <a:solidFill>
                  <a:prstClr val="black"/>
                </a:solidFill>
                <a:latin typeface="Myriad Pro Light"/>
                <a:cs typeface="Myriad Pro Light"/>
              </a:rPr>
              <a:t>bibtex</a:t>
            </a:r>
            <a:r>
              <a:rPr lang="en-US" sz="2000" i="1" dirty="0" smtClean="0">
                <a:solidFill>
                  <a:prstClr val="black"/>
                </a:solidFill>
                <a:latin typeface="Myriad Pro Light"/>
                <a:cs typeface="Myriad Pro Light"/>
              </a:rPr>
              <a:t>.’’</a:t>
            </a:r>
          </a:p>
        </p:txBody>
      </p:sp>
      <p:sp>
        <p:nvSpPr>
          <p:cNvPr id="14" name="TextBox 13"/>
          <p:cNvSpPr txBox="1"/>
          <p:nvPr/>
        </p:nvSpPr>
        <p:spPr>
          <a:xfrm>
            <a:off x="1295401" y="5410200"/>
            <a:ext cx="7619999" cy="1077218"/>
          </a:xfrm>
          <a:prstGeom prst="rect">
            <a:avLst/>
          </a:prstGeom>
          <a:noFill/>
        </p:spPr>
        <p:txBody>
          <a:bodyPr wrap="square" rtlCol="0">
            <a:spAutoFit/>
          </a:bodyPr>
          <a:lstStyle/>
          <a:p>
            <a:r>
              <a:rPr lang="en-US" sz="2400" dirty="0" smtClean="0">
                <a:solidFill>
                  <a:prstClr val="black"/>
                </a:solidFill>
                <a:latin typeface="Myriad Pro"/>
              </a:rPr>
              <a:t>Find and Format Addresses:</a:t>
            </a:r>
          </a:p>
          <a:p>
            <a:r>
              <a:rPr lang="en-US" sz="2000" i="1" dirty="0" smtClean="0">
                <a:solidFill>
                  <a:prstClr val="black"/>
                </a:solidFill>
                <a:latin typeface="Myriad Pro Light"/>
                <a:cs typeface="Myriad Pro Light"/>
              </a:rPr>
              <a:t> “Please complete the addresses below to include all </a:t>
            </a:r>
            <a:r>
              <a:rPr lang="en-US" sz="2000" i="1" dirty="0" err="1" smtClean="0">
                <a:solidFill>
                  <a:prstClr val="black"/>
                </a:solidFill>
                <a:latin typeface="Myriad Pro Light"/>
                <a:cs typeface="Myriad Pro Light"/>
              </a:rPr>
              <a:t>informtion</a:t>
            </a:r>
            <a:r>
              <a:rPr lang="en-US" sz="2000" i="1" dirty="0" smtClean="0">
                <a:solidFill>
                  <a:prstClr val="black"/>
                </a:solidFill>
                <a:latin typeface="Myriad Pro Light"/>
                <a:cs typeface="Myriad Pro Light"/>
              </a:rPr>
              <a:t> needed as in example below.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rot="16200000">
            <a:off x="-2808123" y="2728812"/>
            <a:ext cx="6806670" cy="1400383"/>
          </a:xfrm>
          <a:prstGeom prst="rect">
            <a:avLst/>
          </a:prstGeom>
          <a:noFill/>
        </p:spPr>
        <p:txBody>
          <a:bodyPr wrap="none" rtlCol="0">
            <a:spAutoFit/>
          </a:bodyPr>
          <a:lstStyle/>
          <a:p>
            <a:pPr algn="ctr"/>
            <a:r>
              <a:rPr lang="en-US" sz="8500" dirty="0" smtClean="0">
                <a:solidFill>
                  <a:prstClr val="white">
                    <a:lumMod val="75000"/>
                  </a:prstClr>
                </a:solidFill>
                <a:latin typeface="Myriad Pro Semibold"/>
                <a:cs typeface="Myriad Pro Semibold"/>
              </a:rPr>
              <a:t>Human Macro</a:t>
            </a:r>
          </a:p>
        </p:txBody>
      </p:sp>
      <p:sp>
        <p:nvSpPr>
          <p:cNvPr id="20" name="Rectangle 19"/>
          <p:cNvSpPr/>
          <p:nvPr/>
        </p:nvSpPr>
        <p:spPr>
          <a:xfrm>
            <a:off x="1295400" y="1600200"/>
            <a:ext cx="7467600" cy="707886"/>
          </a:xfrm>
          <a:prstGeom prst="rect">
            <a:avLst/>
          </a:prstGeom>
        </p:spPr>
        <p:txBody>
          <a:bodyPr wrap="square">
            <a:spAutoFit/>
          </a:bodyPr>
          <a:lstStyle/>
          <a:p>
            <a:r>
              <a:rPr lang="en-US" sz="2000" i="1" dirty="0" smtClean="0">
                <a:solidFill>
                  <a:prstClr val="black"/>
                </a:solidFill>
                <a:latin typeface="Myriad Pro Light"/>
                <a:cs typeface="Myriad Pro Light"/>
              </a:rPr>
              <a:t>Duncan and Watts [Duncan and watts HCOMP 09 anchoring] found that Turkers will do more work, but quality is no higher.</a:t>
            </a:r>
            <a:endParaRPr lang="en-US" sz="2000" i="1" dirty="0">
              <a:solidFill>
                <a:prstClr val="black"/>
              </a:solidFill>
              <a:latin typeface="Myriad Pro Light"/>
              <a:cs typeface="Myriad Pro Light"/>
            </a:endParaRPr>
          </a:p>
        </p:txBody>
      </p:sp>
      <p:sp>
        <p:nvSpPr>
          <p:cNvPr id="21" name="Rectangle 20"/>
          <p:cNvSpPr/>
          <p:nvPr/>
        </p:nvSpPr>
        <p:spPr>
          <a:xfrm>
            <a:off x="1295400" y="2708464"/>
            <a:ext cx="7467600" cy="1938992"/>
          </a:xfrm>
          <a:prstGeom prst="rect">
            <a:avLst/>
          </a:prstGeom>
        </p:spPr>
        <p:txBody>
          <a:bodyPr wrap="square">
            <a:spAutoFit/>
          </a:bodyPr>
          <a:lstStyle/>
          <a:p>
            <a:r>
              <a:rPr lang="en-US" sz="2000" i="1" dirty="0" smtClean="0">
                <a:solidFill>
                  <a:prstClr val="black"/>
                </a:solidFill>
                <a:latin typeface="Myriad Pro Light"/>
                <a:cs typeface="Myriad Pro Light"/>
              </a:rPr>
              <a:t>@conference { </a:t>
            </a:r>
          </a:p>
          <a:p>
            <a:r>
              <a:rPr lang="en-US" sz="2000" i="1" dirty="0" smtClean="0">
                <a:solidFill>
                  <a:prstClr val="black"/>
                </a:solidFill>
                <a:latin typeface="Myriad Pro Light"/>
                <a:cs typeface="Myriad Pro Light"/>
              </a:rPr>
              <a:t>     title={{Financial incentives […]}}, </a:t>
            </a:r>
          </a:p>
          <a:p>
            <a:r>
              <a:rPr lang="en-US" sz="2000" i="1" dirty="0" smtClean="0">
                <a:solidFill>
                  <a:prstClr val="black"/>
                </a:solidFill>
                <a:latin typeface="Myriad Pro Light"/>
                <a:cs typeface="Myriad Pro Light"/>
              </a:rPr>
              <a:t>     author={Mason, W. and Watts, D.J.}, </a:t>
            </a:r>
          </a:p>
          <a:p>
            <a:r>
              <a:rPr lang="en-US" sz="2000" i="1" dirty="0" smtClean="0">
                <a:solidFill>
                  <a:prstClr val="black"/>
                </a:solidFill>
                <a:latin typeface="Myriad Pro Light"/>
                <a:cs typeface="Myriad Pro Light"/>
              </a:rPr>
              <a:t>     </a:t>
            </a:r>
            <a:r>
              <a:rPr lang="en-US" sz="2000" i="1" dirty="0" err="1" smtClean="0">
                <a:solidFill>
                  <a:prstClr val="black"/>
                </a:solidFill>
                <a:latin typeface="Myriad Pro Light"/>
                <a:cs typeface="Myriad Pro Light"/>
              </a:rPr>
              <a:t>booktitle</a:t>
            </a:r>
            <a:r>
              <a:rPr lang="en-US" sz="2000" i="1" dirty="0" smtClean="0">
                <a:solidFill>
                  <a:prstClr val="black"/>
                </a:solidFill>
                <a:latin typeface="Myriad Pro Light"/>
                <a:cs typeface="Myriad Pro Light"/>
              </a:rPr>
              <a:t>={HCOMP ‘09}, </a:t>
            </a:r>
          </a:p>
          <a:p>
            <a:r>
              <a:rPr lang="en-US" sz="2000" i="1" dirty="0" smtClean="0">
                <a:solidFill>
                  <a:prstClr val="black"/>
                </a:solidFill>
                <a:latin typeface="Myriad Pro Light"/>
                <a:cs typeface="Myriad Pro Light"/>
              </a:rPr>
              <a:t>     […]</a:t>
            </a:r>
          </a:p>
          <a:p>
            <a:r>
              <a:rPr lang="en-US" sz="2000" i="1" dirty="0" smtClean="0">
                <a:solidFill>
                  <a:prstClr val="black"/>
                </a:solidFill>
                <a:latin typeface="Myriad Pro Light"/>
                <a:cs typeface="Myriad Pro Light"/>
              </a:rPr>
              <a:t>}</a:t>
            </a:r>
            <a:endParaRPr lang="en-US" sz="2000" i="1" dirty="0">
              <a:solidFill>
                <a:prstClr val="black"/>
              </a:solidFill>
              <a:latin typeface="Myriad Pro Light"/>
              <a:cs typeface="Myriad Pro Light"/>
            </a:endParaRPr>
          </a:p>
        </p:txBody>
      </p:sp>
      <p:sp>
        <p:nvSpPr>
          <p:cNvPr id="22" name="Right Arrow 21"/>
          <p:cNvSpPr/>
          <p:nvPr/>
        </p:nvSpPr>
        <p:spPr>
          <a:xfrm rot="5400000">
            <a:off x="3209211" y="2429590"/>
            <a:ext cx="668179" cy="533400"/>
          </a:xfrm>
          <a:prstGeom prst="rightArrow">
            <a:avLst/>
          </a:prstGeom>
          <a:solidFill>
            <a:schemeClr val="bg1">
              <a:lumMod val="85000"/>
            </a:schemeClr>
          </a:solidFill>
          <a:ln w="15875"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23" name="TextBox 22"/>
          <p:cNvSpPr txBox="1"/>
          <p:nvPr/>
        </p:nvSpPr>
        <p:spPr>
          <a:xfrm>
            <a:off x="2307198" y="4431236"/>
            <a:ext cx="5656033" cy="2445114"/>
          </a:xfrm>
          <a:prstGeom prst="rect">
            <a:avLst/>
          </a:prstGeom>
          <a:noFill/>
        </p:spPr>
        <p:txBody>
          <a:bodyPr wrap="none" rtlCol="0">
            <a:spAutoFit/>
          </a:bodyPr>
          <a:lstStyle/>
          <a:p>
            <a:pPr>
              <a:lnSpc>
                <a:spcPts val="4520"/>
              </a:lnSpc>
            </a:pPr>
            <a:r>
              <a:rPr lang="en-US" sz="3500" dirty="0" smtClean="0">
                <a:solidFill>
                  <a:prstClr val="black"/>
                </a:solidFill>
                <a:latin typeface="Myriad Pro"/>
                <a:cs typeface="Myriad Pro"/>
              </a:rPr>
              <a:t>The Human Macro executed</a:t>
            </a:r>
            <a:br>
              <a:rPr lang="en-US" sz="3500" dirty="0" smtClean="0">
                <a:solidFill>
                  <a:prstClr val="black"/>
                </a:solidFill>
                <a:latin typeface="Myriad Pro"/>
                <a:cs typeface="Myriad Pro"/>
              </a:rPr>
            </a:br>
            <a:r>
              <a:rPr lang="en-US" sz="3500" dirty="0" smtClean="0">
                <a:solidFill>
                  <a:prstClr val="black"/>
                </a:solidFill>
                <a:latin typeface="Myriad Pro"/>
                <a:cs typeface="Myriad Pro"/>
              </a:rPr>
              <a:t>requests perfectly </a:t>
            </a:r>
            <a:r>
              <a:rPr lang="en-US" sz="5100" dirty="0" smtClean="0">
                <a:solidFill>
                  <a:prstClr val="white">
                    <a:lumMod val="65000"/>
                  </a:prstClr>
                </a:solidFill>
                <a:latin typeface="Myriad Pro Black"/>
                <a:cs typeface="Myriad Pro Black"/>
              </a:rPr>
              <a:t>71%</a:t>
            </a:r>
            <a:r>
              <a:rPr lang="en-US" sz="3500" dirty="0" smtClean="0">
                <a:solidFill>
                  <a:prstClr val="black"/>
                </a:solidFill>
                <a:latin typeface="Myriad Pro"/>
                <a:cs typeface="Myriad Pro"/>
              </a:rPr>
              <a:t> </a:t>
            </a:r>
            <a:br>
              <a:rPr lang="en-US" sz="3500" dirty="0" smtClean="0">
                <a:solidFill>
                  <a:prstClr val="black"/>
                </a:solidFill>
                <a:latin typeface="Myriad Pro"/>
                <a:cs typeface="Myriad Pro"/>
              </a:rPr>
            </a:br>
            <a:r>
              <a:rPr lang="en-US" sz="3500" dirty="0" smtClean="0">
                <a:solidFill>
                  <a:prstClr val="black"/>
                </a:solidFill>
                <a:latin typeface="Myriad Pro"/>
                <a:cs typeface="Myriad Pro"/>
              </a:rPr>
              <a:t>of the time, and had the right</a:t>
            </a:r>
            <a:br>
              <a:rPr lang="en-US" sz="3500" dirty="0" smtClean="0">
                <a:solidFill>
                  <a:prstClr val="black"/>
                </a:solidFill>
                <a:latin typeface="Myriad Pro"/>
                <a:cs typeface="Myriad Pro"/>
              </a:rPr>
            </a:br>
            <a:r>
              <a:rPr lang="en-US" sz="3500" dirty="0" smtClean="0">
                <a:solidFill>
                  <a:prstClr val="black"/>
                </a:solidFill>
                <a:latin typeface="Myriad Pro"/>
                <a:cs typeface="Myriad Pro"/>
              </a:rPr>
              <a:t>intention </a:t>
            </a:r>
            <a:r>
              <a:rPr lang="en-US" sz="5100" dirty="0" smtClean="0">
                <a:solidFill>
                  <a:prstClr val="white">
                    <a:lumMod val="65000"/>
                  </a:prstClr>
                </a:solidFill>
                <a:latin typeface="Myriad Pro Black"/>
                <a:cs typeface="Myriad Pro Black"/>
              </a:rPr>
              <a:t>88</a:t>
            </a:r>
            <a:r>
              <a:rPr lang="en-US" sz="5100" dirty="0">
                <a:solidFill>
                  <a:prstClr val="white">
                    <a:lumMod val="65000"/>
                  </a:prstClr>
                </a:solidFill>
                <a:latin typeface="Myriad Pro Black"/>
                <a:cs typeface="Myriad Pro Black"/>
              </a:rPr>
              <a:t>%</a:t>
            </a:r>
            <a:r>
              <a:rPr lang="en-US" sz="3500" dirty="0" smtClean="0">
                <a:solidFill>
                  <a:prstClr val="black"/>
                </a:solidFill>
                <a:latin typeface="Myriad Pro"/>
                <a:cs typeface="Myriad Pro"/>
              </a:rPr>
              <a:t> of the time.</a:t>
            </a:r>
          </a:p>
        </p:txBody>
      </p:sp>
      <p:sp>
        <p:nvSpPr>
          <p:cNvPr id="25" name="TextBox 24"/>
          <p:cNvSpPr txBox="1"/>
          <p:nvPr/>
        </p:nvSpPr>
        <p:spPr>
          <a:xfrm>
            <a:off x="1295401" y="294382"/>
            <a:ext cx="7619999" cy="1077218"/>
          </a:xfrm>
          <a:prstGeom prst="rect">
            <a:avLst/>
          </a:prstGeom>
          <a:noFill/>
        </p:spPr>
        <p:txBody>
          <a:bodyPr wrap="square" rtlCol="0">
            <a:spAutoFit/>
          </a:bodyPr>
          <a:lstStyle/>
          <a:p>
            <a:r>
              <a:rPr lang="en-US" sz="2400" dirty="0" smtClean="0">
                <a:solidFill>
                  <a:prstClr val="black"/>
                </a:solidFill>
                <a:latin typeface="Myriad Pro"/>
                <a:cs typeface="Myriad Pro"/>
              </a:rPr>
              <a:t>Find </a:t>
            </a:r>
            <a:r>
              <a:rPr lang="en-US" sz="2400" dirty="0" err="1" smtClean="0">
                <a:solidFill>
                  <a:prstClr val="black"/>
                </a:solidFill>
                <a:latin typeface="Myriad Pro"/>
                <a:cs typeface="Myriad Pro"/>
              </a:rPr>
              <a:t>BibTeX</a:t>
            </a:r>
            <a:r>
              <a:rPr lang="en-US" sz="2400" dirty="0" smtClean="0">
                <a:solidFill>
                  <a:prstClr val="black"/>
                </a:solidFill>
                <a:latin typeface="Myriad Pro"/>
                <a:cs typeface="Myriad Pro"/>
              </a:rPr>
              <a:t>:</a:t>
            </a:r>
          </a:p>
          <a:p>
            <a:r>
              <a:rPr lang="en-US" sz="2000" i="1" dirty="0" smtClean="0">
                <a:solidFill>
                  <a:prstClr val="black"/>
                </a:solidFill>
                <a:latin typeface="Myriad Pro Light"/>
                <a:cs typeface="Myriad Pro Light"/>
              </a:rPr>
              <a:t>“Hi, please find the </a:t>
            </a:r>
            <a:r>
              <a:rPr lang="en-US" sz="2000" i="1" dirty="0" err="1" smtClean="0">
                <a:solidFill>
                  <a:prstClr val="black"/>
                </a:solidFill>
                <a:latin typeface="Myriad Pro Light"/>
                <a:cs typeface="Myriad Pro Light"/>
              </a:rPr>
              <a:t>bibtex</a:t>
            </a:r>
            <a:r>
              <a:rPr lang="en-US" sz="2000" i="1" dirty="0" smtClean="0">
                <a:solidFill>
                  <a:prstClr val="black"/>
                </a:solidFill>
                <a:latin typeface="Myriad Pro Light"/>
                <a:cs typeface="Myriad Pro Light"/>
              </a:rPr>
              <a:t> references for the 3 papers in brackets. You can located [sic] these by Google Scholar searches and clicking on </a:t>
            </a:r>
            <a:r>
              <a:rPr lang="en-US" sz="2000" i="1" dirty="0" err="1" smtClean="0">
                <a:solidFill>
                  <a:prstClr val="black"/>
                </a:solidFill>
                <a:latin typeface="Myriad Pro Light"/>
                <a:cs typeface="Myriad Pro Light"/>
              </a:rPr>
              <a:t>bibtex</a:t>
            </a:r>
            <a:r>
              <a:rPr lang="en-US" sz="2000" i="1" dirty="0" smtClean="0">
                <a:solidFill>
                  <a:prstClr val="black"/>
                </a:solidFill>
                <a:latin typeface="Myriad Pro Light"/>
                <a:cs typeface="Myriad Pro Light"/>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fullslide-white.png"/>
          <p:cNvPicPr>
            <a:picLocks noChangeAspect="1"/>
          </p:cNvPicPr>
          <p:nvPr/>
        </p:nvPicPr>
        <p:blipFill rotWithShape="1">
          <a:blip r:embed="rId3" cstate="print">
            <a:extLst>
              <a:ext uri="{28A0092B-C50C-407E-A947-70E740481C1C}">
                <a14:useLocalDpi xmlns:a14="http://schemas.microsoft.com/office/drawing/2010/main" val="0"/>
              </a:ext>
            </a:extLst>
          </a:blip>
          <a:srcRect l="1344" t="2042" r="1747" b="4180"/>
          <a:stretch/>
        </p:blipFill>
        <p:spPr>
          <a:xfrm>
            <a:off x="2743200" y="1859740"/>
            <a:ext cx="2362200" cy="1477603"/>
          </a:xfrm>
          <a:prstGeom prst="rect">
            <a:avLst/>
          </a:prstGeom>
          <a:solidFill>
            <a:srgbClr val="2F426C"/>
          </a:solidFill>
          <a:ln w="25400">
            <a:solidFill>
              <a:schemeClr val="tx1">
                <a:lumMod val="50000"/>
                <a:lumOff val="50000"/>
              </a:schemeClr>
            </a:solidFill>
          </a:ln>
        </p:spPr>
      </p:pic>
      <p:sp>
        <p:nvSpPr>
          <p:cNvPr id="7" name="TextBox 6"/>
          <p:cNvSpPr txBox="1"/>
          <p:nvPr/>
        </p:nvSpPr>
        <p:spPr>
          <a:xfrm>
            <a:off x="2639380" y="228600"/>
            <a:ext cx="3877163" cy="1446550"/>
          </a:xfrm>
          <a:prstGeom prst="rect">
            <a:avLst/>
          </a:prstGeom>
          <a:noFill/>
        </p:spPr>
        <p:txBody>
          <a:bodyPr wrap="none" rtlCol="0">
            <a:spAutoFit/>
          </a:bodyPr>
          <a:lstStyle/>
          <a:p>
            <a:r>
              <a:rPr lang="en-US" sz="8800" dirty="0" smtClean="0">
                <a:latin typeface="Myriad Pro Semibold"/>
                <a:cs typeface="Myriad Pro Semibold"/>
              </a:rPr>
              <a:t>Soylent</a:t>
            </a:r>
          </a:p>
        </p:txBody>
      </p:sp>
      <p:sp>
        <p:nvSpPr>
          <p:cNvPr id="12" name="TextBox 11"/>
          <p:cNvSpPr txBox="1"/>
          <p:nvPr/>
        </p:nvSpPr>
        <p:spPr>
          <a:xfrm>
            <a:off x="5260223" y="1752600"/>
            <a:ext cx="3426577" cy="1077218"/>
          </a:xfrm>
          <a:prstGeom prst="rect">
            <a:avLst/>
          </a:prstGeom>
          <a:noFill/>
        </p:spPr>
        <p:txBody>
          <a:bodyPr wrap="none" rtlCol="0">
            <a:spAutoFit/>
          </a:bodyPr>
          <a:lstStyle/>
          <a:p>
            <a:r>
              <a:rPr lang="en-US" sz="3200" dirty="0" smtClean="0">
                <a:latin typeface="Myriad Pro Light"/>
                <a:cs typeface="Myriad Pro Light"/>
              </a:rPr>
              <a:t>A Word Processor </a:t>
            </a:r>
            <a:br>
              <a:rPr lang="en-US" sz="3200" dirty="0" smtClean="0">
                <a:latin typeface="Myriad Pro Light"/>
                <a:cs typeface="Myriad Pro Light"/>
              </a:rPr>
            </a:br>
            <a:r>
              <a:rPr lang="en-US" sz="3200" dirty="0" smtClean="0">
                <a:latin typeface="Myriad Pro Light"/>
                <a:cs typeface="Myriad Pro Light"/>
              </a:rPr>
              <a:t>with a Crowd Inside</a:t>
            </a:r>
          </a:p>
        </p:txBody>
      </p:sp>
      <p:sp>
        <p:nvSpPr>
          <p:cNvPr id="14" name="Rectangle 13"/>
          <p:cNvSpPr/>
          <p:nvPr/>
        </p:nvSpPr>
        <p:spPr>
          <a:xfrm>
            <a:off x="2590800" y="3702625"/>
            <a:ext cx="6400800" cy="2698175"/>
          </a:xfrm>
          <a:prstGeom prst="rect">
            <a:avLst/>
          </a:prstGeom>
        </p:spPr>
        <p:txBody>
          <a:bodyPr wrap="square">
            <a:spAutoFit/>
          </a:bodyPr>
          <a:lstStyle/>
          <a:p>
            <a:pPr>
              <a:lnSpc>
                <a:spcPct val="80000"/>
              </a:lnSpc>
              <a:spcAft>
                <a:spcPts val="2400"/>
              </a:spcAft>
            </a:pPr>
            <a:r>
              <a:rPr lang="en-US" sz="4000" dirty="0" smtClean="0">
                <a:solidFill>
                  <a:prstClr val="black"/>
                </a:solidFill>
                <a:latin typeface="Myriad Pro Light"/>
                <a:cs typeface="Myriad Pro Light"/>
              </a:rPr>
              <a:t>New class of paid, on-demand </a:t>
            </a:r>
            <a:r>
              <a:rPr lang="en-US" sz="4000" dirty="0">
                <a:solidFill>
                  <a:prstClr val="black"/>
                </a:solidFill>
                <a:latin typeface="Myriad Pro Light"/>
                <a:cs typeface="Myriad Pro Light"/>
              </a:rPr>
              <a:t>c</a:t>
            </a:r>
            <a:r>
              <a:rPr lang="en-US" sz="4000" dirty="0" smtClean="0">
                <a:solidFill>
                  <a:prstClr val="black"/>
                </a:solidFill>
                <a:latin typeface="Myriad Pro Light"/>
                <a:cs typeface="Myriad Pro Light"/>
              </a:rPr>
              <a:t>rowd-powered systems</a:t>
            </a:r>
          </a:p>
          <a:p>
            <a:pPr>
              <a:lnSpc>
                <a:spcPct val="80000"/>
              </a:lnSpc>
              <a:spcAft>
                <a:spcPts val="2400"/>
              </a:spcAft>
            </a:pPr>
            <a:r>
              <a:rPr lang="en-US" sz="4000" dirty="0" smtClean="0">
                <a:solidFill>
                  <a:prstClr val="black"/>
                </a:solidFill>
                <a:latin typeface="Myriad Pro Light"/>
                <a:cs typeface="Myriad Pro Light"/>
              </a:rPr>
              <a:t>Find-Fix-Verify design pattern</a:t>
            </a:r>
          </a:p>
          <a:p>
            <a:pPr>
              <a:lnSpc>
                <a:spcPct val="80000"/>
              </a:lnSpc>
              <a:spcAft>
                <a:spcPts val="2400"/>
              </a:spcAft>
            </a:pPr>
            <a:r>
              <a:rPr lang="en-US" sz="4000" dirty="0" smtClean="0">
                <a:solidFill>
                  <a:prstClr val="black"/>
                </a:solidFill>
                <a:latin typeface="Myriad Pro Light"/>
                <a:cs typeface="Myriad Pro Light"/>
              </a:rPr>
              <a:t>Lazy Worker and Eager Beaver</a:t>
            </a:r>
          </a:p>
        </p:txBody>
      </p:sp>
      <p:sp>
        <p:nvSpPr>
          <p:cNvPr id="8" name="TextBox 7"/>
          <p:cNvSpPr txBox="1"/>
          <p:nvPr/>
        </p:nvSpPr>
        <p:spPr>
          <a:xfrm rot="16200000">
            <a:off x="-1256994" y="2728812"/>
            <a:ext cx="3704411" cy="1400383"/>
          </a:xfrm>
          <a:prstGeom prst="rect">
            <a:avLst/>
          </a:prstGeom>
          <a:noFill/>
        </p:spPr>
        <p:txBody>
          <a:bodyPr wrap="none" rtlCol="0">
            <a:spAutoFit/>
          </a:bodyPr>
          <a:lstStyle/>
          <a:p>
            <a:pPr algn="ctr"/>
            <a:r>
              <a:rPr lang="en-US" sz="8500" dirty="0" smtClean="0">
                <a:solidFill>
                  <a:schemeClr val="bg1">
                    <a:lumMod val="65000"/>
                  </a:schemeClr>
                </a:solidFill>
                <a:latin typeface="Myriad Pro Semibold"/>
                <a:cs typeface="Myriad Pro Semibold"/>
              </a:rPr>
              <a:t>Outline</a:t>
            </a:r>
          </a:p>
        </p:txBody>
      </p:sp>
    </p:spTree>
    <p:extLst>
      <p:ext uri="{BB962C8B-B14F-4D97-AF65-F5344CB8AC3E}">
        <p14:creationId xmlns:p14="http://schemas.microsoft.com/office/powerpoint/2010/main" val="332201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fullslide-white.png"/>
          <p:cNvPicPr>
            <a:picLocks noChangeAspect="1"/>
          </p:cNvPicPr>
          <p:nvPr/>
        </p:nvPicPr>
        <p:blipFill rotWithShape="1">
          <a:blip r:embed="rId2" cstate="print">
            <a:extLst>
              <a:ext uri="{28A0092B-C50C-407E-A947-70E740481C1C}">
                <a14:useLocalDpi xmlns:a14="http://schemas.microsoft.com/office/drawing/2010/main" val="0"/>
              </a:ext>
            </a:extLst>
          </a:blip>
          <a:srcRect l="1344" t="2042" r="1747" b="4180"/>
          <a:stretch/>
        </p:blipFill>
        <p:spPr>
          <a:xfrm>
            <a:off x="2743200" y="1859740"/>
            <a:ext cx="2362200" cy="1477603"/>
          </a:xfrm>
          <a:prstGeom prst="rect">
            <a:avLst/>
          </a:prstGeom>
          <a:solidFill>
            <a:srgbClr val="2F426C"/>
          </a:solidFill>
          <a:ln w="25400">
            <a:solidFill>
              <a:schemeClr val="tx1">
                <a:lumMod val="50000"/>
                <a:lumOff val="50000"/>
              </a:schemeClr>
            </a:solidFill>
          </a:ln>
        </p:spPr>
      </p:pic>
      <p:sp>
        <p:nvSpPr>
          <p:cNvPr id="6" name="TextBox 5"/>
          <p:cNvSpPr txBox="1"/>
          <p:nvPr/>
        </p:nvSpPr>
        <p:spPr>
          <a:xfrm>
            <a:off x="1724666" y="260360"/>
            <a:ext cx="713734" cy="1200329"/>
          </a:xfrm>
          <a:prstGeom prst="rect">
            <a:avLst/>
          </a:prstGeom>
          <a:noFill/>
        </p:spPr>
        <p:txBody>
          <a:bodyPr wrap="none" rtlCol="0">
            <a:spAutoFit/>
          </a:bodyPr>
          <a:lstStyle/>
          <a:p>
            <a:r>
              <a:rPr lang="en-US" sz="7200" dirty="0" smtClean="0">
                <a:solidFill>
                  <a:schemeClr val="bg1">
                    <a:lumMod val="65000"/>
                  </a:schemeClr>
                </a:solidFill>
                <a:latin typeface="Myriad Pro Black"/>
                <a:cs typeface="Myriad Pro Black"/>
              </a:rPr>
              <a:t>1</a:t>
            </a:r>
          </a:p>
        </p:txBody>
      </p:sp>
      <p:sp>
        <p:nvSpPr>
          <p:cNvPr id="7" name="TextBox 6"/>
          <p:cNvSpPr txBox="1"/>
          <p:nvPr/>
        </p:nvSpPr>
        <p:spPr>
          <a:xfrm>
            <a:off x="2639380" y="228600"/>
            <a:ext cx="3877163" cy="1446550"/>
          </a:xfrm>
          <a:prstGeom prst="rect">
            <a:avLst/>
          </a:prstGeom>
          <a:noFill/>
        </p:spPr>
        <p:txBody>
          <a:bodyPr wrap="none" rtlCol="0">
            <a:spAutoFit/>
          </a:bodyPr>
          <a:lstStyle/>
          <a:p>
            <a:r>
              <a:rPr lang="en-US" sz="8800" dirty="0" smtClean="0">
                <a:latin typeface="Myriad Pro Semibold"/>
                <a:cs typeface="Myriad Pro Semibold"/>
              </a:rPr>
              <a:t>Soylent</a:t>
            </a:r>
          </a:p>
        </p:txBody>
      </p:sp>
      <p:sp>
        <p:nvSpPr>
          <p:cNvPr id="11" name="TextBox 10"/>
          <p:cNvSpPr txBox="1"/>
          <p:nvPr/>
        </p:nvSpPr>
        <p:spPr>
          <a:xfrm>
            <a:off x="1724666" y="3376612"/>
            <a:ext cx="713734" cy="1200329"/>
          </a:xfrm>
          <a:prstGeom prst="rect">
            <a:avLst/>
          </a:prstGeom>
          <a:noFill/>
        </p:spPr>
        <p:txBody>
          <a:bodyPr wrap="none" rtlCol="0">
            <a:spAutoFit/>
          </a:bodyPr>
          <a:lstStyle/>
          <a:p>
            <a:r>
              <a:rPr lang="en-US" sz="7200" dirty="0">
                <a:solidFill>
                  <a:schemeClr val="bg1">
                    <a:lumMod val="65000"/>
                  </a:schemeClr>
                </a:solidFill>
                <a:latin typeface="Myriad Pro Black"/>
                <a:cs typeface="Myriad Pro Black"/>
              </a:rPr>
              <a:t>2</a:t>
            </a:r>
            <a:endParaRPr lang="en-US" sz="7200" dirty="0" smtClean="0">
              <a:solidFill>
                <a:schemeClr val="bg1">
                  <a:lumMod val="65000"/>
                </a:schemeClr>
              </a:solidFill>
              <a:latin typeface="Myriad Pro Black"/>
              <a:cs typeface="Myriad Pro Black"/>
            </a:endParaRPr>
          </a:p>
        </p:txBody>
      </p:sp>
      <p:sp>
        <p:nvSpPr>
          <p:cNvPr id="12" name="TextBox 11"/>
          <p:cNvSpPr txBox="1"/>
          <p:nvPr/>
        </p:nvSpPr>
        <p:spPr>
          <a:xfrm>
            <a:off x="5260223" y="1752600"/>
            <a:ext cx="3426577" cy="1077218"/>
          </a:xfrm>
          <a:prstGeom prst="rect">
            <a:avLst/>
          </a:prstGeom>
          <a:noFill/>
        </p:spPr>
        <p:txBody>
          <a:bodyPr wrap="none" rtlCol="0">
            <a:spAutoFit/>
          </a:bodyPr>
          <a:lstStyle/>
          <a:p>
            <a:r>
              <a:rPr lang="en-US" sz="3200" dirty="0" smtClean="0">
                <a:latin typeface="Myriad Pro Light"/>
                <a:cs typeface="Myriad Pro Light"/>
              </a:rPr>
              <a:t>A Word Processor </a:t>
            </a:r>
            <a:br>
              <a:rPr lang="en-US" sz="3200" dirty="0" smtClean="0">
                <a:latin typeface="Myriad Pro Light"/>
                <a:cs typeface="Myriad Pro Light"/>
              </a:rPr>
            </a:br>
            <a:r>
              <a:rPr lang="en-US" sz="3200" dirty="0" smtClean="0">
                <a:latin typeface="Myriad Pro Light"/>
                <a:cs typeface="Myriad Pro Light"/>
              </a:rPr>
              <a:t>with a Crowd Inside</a:t>
            </a:r>
          </a:p>
        </p:txBody>
      </p:sp>
      <p:sp>
        <p:nvSpPr>
          <p:cNvPr id="13" name="TextBox 12"/>
          <p:cNvSpPr txBox="1"/>
          <p:nvPr/>
        </p:nvSpPr>
        <p:spPr>
          <a:xfrm>
            <a:off x="5334000" y="4637782"/>
            <a:ext cx="2685862" cy="1077218"/>
          </a:xfrm>
          <a:prstGeom prst="rect">
            <a:avLst/>
          </a:prstGeom>
          <a:noFill/>
        </p:spPr>
        <p:txBody>
          <a:bodyPr wrap="none" rtlCol="0">
            <a:spAutoFit/>
          </a:bodyPr>
          <a:lstStyle/>
          <a:p>
            <a:r>
              <a:rPr lang="en-US" sz="3200" dirty="0" smtClean="0">
                <a:latin typeface="Myriad Pro Light"/>
                <a:cs typeface="Myriad Pro Light"/>
              </a:rPr>
              <a:t>Realtime </a:t>
            </a:r>
            <a:br>
              <a:rPr lang="en-US" sz="3200" dirty="0" smtClean="0">
                <a:latin typeface="Myriad Pro Light"/>
                <a:cs typeface="Myriad Pro Light"/>
              </a:rPr>
            </a:br>
            <a:r>
              <a:rPr lang="en-US" sz="3200" dirty="0" smtClean="0">
                <a:latin typeface="Myriad Pro Light"/>
                <a:cs typeface="Myriad Pro Light"/>
              </a:rPr>
              <a:t>Crowdsourcing</a:t>
            </a:r>
          </a:p>
        </p:txBody>
      </p:sp>
      <p:sp>
        <p:nvSpPr>
          <p:cNvPr id="9" name="TextBox 8"/>
          <p:cNvSpPr txBox="1"/>
          <p:nvPr/>
        </p:nvSpPr>
        <p:spPr>
          <a:xfrm>
            <a:off x="2639380" y="3352800"/>
            <a:ext cx="5542850" cy="1446550"/>
          </a:xfrm>
          <a:prstGeom prst="rect">
            <a:avLst/>
          </a:prstGeom>
          <a:noFill/>
        </p:spPr>
        <p:txBody>
          <a:bodyPr wrap="none" rtlCol="0">
            <a:spAutoFit/>
          </a:bodyPr>
          <a:lstStyle/>
          <a:p>
            <a:r>
              <a:rPr lang="en-US" sz="8800" dirty="0" smtClean="0">
                <a:latin typeface="Myriad Pro Semibold"/>
                <a:cs typeface="Myriad Pro Semibold"/>
              </a:rPr>
              <a:t>Adrenaline</a:t>
            </a:r>
          </a:p>
        </p:txBody>
      </p:sp>
      <p:pic>
        <p:nvPicPr>
          <p:cNvPr id="3" name="Picture 2" descr="logo-white.png"/>
          <p:cNvPicPr>
            <a:picLocks noChangeAspect="1"/>
          </p:cNvPicPr>
          <p:nvPr/>
        </p:nvPicPr>
        <p:blipFill rotWithShape="1">
          <a:blip r:embed="rId3">
            <a:extLst>
              <a:ext uri="{28A0092B-C50C-407E-A947-70E740481C1C}">
                <a14:useLocalDpi xmlns:a14="http://schemas.microsoft.com/office/drawing/2010/main" val="0"/>
              </a:ext>
            </a:extLst>
          </a:blip>
          <a:srcRect t="5850" b="3185"/>
          <a:stretch/>
        </p:blipFill>
        <p:spPr>
          <a:xfrm>
            <a:off x="2743200" y="4744263"/>
            <a:ext cx="2362200" cy="1504137"/>
          </a:xfrm>
          <a:prstGeom prst="rect">
            <a:avLst/>
          </a:prstGeom>
          <a:solidFill>
            <a:srgbClr val="2F426C"/>
          </a:solidFill>
          <a:ln w="25400">
            <a:solidFill>
              <a:schemeClr val="tx1">
                <a:lumMod val="50000"/>
                <a:lumOff val="50000"/>
              </a:schemeClr>
            </a:solidFill>
          </a:ln>
        </p:spPr>
      </p:pic>
      <p:sp>
        <p:nvSpPr>
          <p:cNvPr id="14" name="TextBox 13"/>
          <p:cNvSpPr txBox="1"/>
          <p:nvPr/>
        </p:nvSpPr>
        <p:spPr>
          <a:xfrm rot="16200000">
            <a:off x="-1256994" y="2728812"/>
            <a:ext cx="3704411" cy="1400383"/>
          </a:xfrm>
          <a:prstGeom prst="rect">
            <a:avLst/>
          </a:prstGeom>
          <a:noFill/>
        </p:spPr>
        <p:txBody>
          <a:bodyPr wrap="none" rtlCol="0">
            <a:spAutoFit/>
          </a:bodyPr>
          <a:lstStyle/>
          <a:p>
            <a:pPr algn="ctr"/>
            <a:r>
              <a:rPr lang="en-US" sz="8500" dirty="0" smtClean="0">
                <a:solidFill>
                  <a:schemeClr val="bg1">
                    <a:lumMod val="65000"/>
                  </a:schemeClr>
                </a:solidFill>
                <a:latin typeface="Myriad Pro Semibold"/>
                <a:cs typeface="Myriad Pro Semibold"/>
              </a:rPr>
              <a:t>Outline</a:t>
            </a:r>
          </a:p>
        </p:txBody>
      </p:sp>
    </p:spTree>
    <p:extLst>
      <p:ext uri="{BB962C8B-B14F-4D97-AF65-F5344CB8AC3E}">
        <p14:creationId xmlns:p14="http://schemas.microsoft.com/office/powerpoint/2010/main" val="25637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609600" y="1066800"/>
            <a:ext cx="8001000" cy="1538883"/>
          </a:xfrm>
          <a:prstGeom prst="rect">
            <a:avLst/>
          </a:prstGeom>
          <a:noFill/>
        </p:spPr>
        <p:txBody>
          <a:bodyPr wrap="square" lIns="0" tIns="0" rIns="0" bIns="0" rtlCol="0">
            <a:spAutoFit/>
          </a:bodyPr>
          <a:lstStyle/>
          <a:p>
            <a:r>
              <a:rPr lang="en-US" sz="5000" dirty="0" smtClean="0">
                <a:latin typeface="Myriad Pro Light"/>
                <a:cs typeface="Myriad Pro Light"/>
              </a:rPr>
              <a:t>Applications are constrained </a:t>
            </a:r>
            <a:br>
              <a:rPr lang="en-US" sz="5000" dirty="0" smtClean="0">
                <a:latin typeface="Myriad Pro Light"/>
                <a:cs typeface="Myriad Pro Light"/>
              </a:rPr>
            </a:br>
            <a:r>
              <a:rPr lang="en-US" sz="5000" dirty="0" smtClean="0">
                <a:latin typeface="Myriad Pro Light"/>
                <a:cs typeface="Myriad Pro Light"/>
              </a:rPr>
              <a:t>by </a:t>
            </a:r>
            <a:r>
              <a:rPr lang="en-US" sz="5000" dirty="0">
                <a:latin typeface="Myriad Pro Light"/>
                <a:cs typeface="Myriad Pro Light"/>
              </a:rPr>
              <a:t>c</a:t>
            </a:r>
            <a:r>
              <a:rPr lang="en-US" sz="5000" dirty="0" smtClean="0">
                <a:latin typeface="Myriad Pro Light"/>
                <a:cs typeface="Myriad Pro Light"/>
              </a:rPr>
              <a:t>rowd latency. </a:t>
            </a:r>
            <a:endParaRPr lang="en-US" sz="4800" dirty="0" smtClean="0">
              <a:solidFill>
                <a:srgbClr val="7F7F7F"/>
              </a:solidFill>
              <a:latin typeface="Myriad Pro Light"/>
              <a:cs typeface="Myriad Pro Light"/>
            </a:endParaRPr>
          </a:p>
        </p:txBody>
      </p:sp>
      <p:sp>
        <p:nvSpPr>
          <p:cNvPr id="3" name="TextBox 2"/>
          <p:cNvSpPr txBox="1"/>
          <p:nvPr/>
        </p:nvSpPr>
        <p:spPr>
          <a:xfrm>
            <a:off x="611969" y="2819400"/>
            <a:ext cx="8534400" cy="3785652"/>
          </a:xfrm>
          <a:prstGeom prst="rect">
            <a:avLst/>
          </a:prstGeom>
          <a:noFill/>
        </p:spPr>
        <p:txBody>
          <a:bodyPr wrap="square" lIns="0" tIns="45720" rIns="0" rtlCol="0">
            <a:spAutoFit/>
          </a:bodyPr>
          <a:lstStyle/>
          <a:p>
            <a:r>
              <a:rPr lang="en-US" sz="2400" dirty="0" smtClean="0">
                <a:latin typeface="Myriad Pro"/>
                <a:cs typeface="Myriad Pro"/>
              </a:rPr>
              <a:t>Design</a:t>
            </a:r>
            <a:r>
              <a:rPr lang="en-US" sz="2400" dirty="0" smtClean="0">
                <a:solidFill>
                  <a:schemeClr val="tx1">
                    <a:lumMod val="50000"/>
                    <a:lumOff val="50000"/>
                  </a:schemeClr>
                </a:solidFill>
                <a:latin typeface="Myriad Pro Light"/>
                <a:cs typeface="Myriad Pro Light"/>
              </a:rPr>
              <a:t> [Yu and Nickerson 2011, </a:t>
            </a:r>
            <a:r>
              <a:rPr lang="en-US" sz="2400" dirty="0" err="1" smtClean="0">
                <a:solidFill>
                  <a:schemeClr val="tx1">
                    <a:lumMod val="50000"/>
                    <a:lumOff val="50000"/>
                  </a:schemeClr>
                </a:solidFill>
                <a:latin typeface="Myriad Pro Light"/>
                <a:cs typeface="Myriad Pro Light"/>
              </a:rPr>
              <a:t>Xu</a:t>
            </a:r>
            <a:r>
              <a:rPr lang="en-US" sz="2400" dirty="0" smtClean="0">
                <a:solidFill>
                  <a:schemeClr val="tx1">
                    <a:lumMod val="50000"/>
                    <a:lumOff val="50000"/>
                  </a:schemeClr>
                </a:solidFill>
                <a:latin typeface="Myriad Pro Light"/>
                <a:cs typeface="Myriad Pro Light"/>
              </a:rPr>
              <a:t> and Bailey 2011]</a:t>
            </a:r>
          </a:p>
          <a:p>
            <a:r>
              <a:rPr lang="en-US" sz="2400" dirty="0">
                <a:latin typeface="Myriad Pro"/>
                <a:cs typeface="Myriad Pro"/>
              </a:rPr>
              <a:t>Health</a:t>
            </a:r>
            <a:r>
              <a:rPr lang="en-US" sz="2400" dirty="0" smtClean="0">
                <a:latin typeface="Myriad Pro Light"/>
                <a:cs typeface="Myriad Pro Light"/>
              </a:rPr>
              <a:t> </a:t>
            </a:r>
            <a:r>
              <a:rPr lang="en-US" sz="2400" dirty="0">
                <a:latin typeface="Myriad Pro"/>
                <a:cs typeface="Myriad Pro"/>
              </a:rPr>
              <a:t>and</a:t>
            </a:r>
            <a:r>
              <a:rPr lang="en-US" sz="2400" dirty="0" smtClean="0">
                <a:latin typeface="Myriad Pro Light"/>
                <a:cs typeface="Myriad Pro Light"/>
              </a:rPr>
              <a:t> </a:t>
            </a:r>
            <a:r>
              <a:rPr lang="en-US" sz="2400" dirty="0">
                <a:latin typeface="Myriad Pro"/>
                <a:cs typeface="Myriad Pro"/>
              </a:rPr>
              <a:t>nutrition</a:t>
            </a:r>
            <a:r>
              <a:rPr lang="en-US" sz="2400" dirty="0" smtClean="0">
                <a:latin typeface="Myriad Pro Light"/>
                <a:cs typeface="Myriad Pro Light"/>
              </a:rPr>
              <a:t> </a:t>
            </a:r>
            <a:r>
              <a:rPr lang="en-US" sz="2400" dirty="0" smtClean="0">
                <a:solidFill>
                  <a:schemeClr val="tx1">
                    <a:lumMod val="50000"/>
                    <a:lumOff val="50000"/>
                  </a:schemeClr>
                </a:solidFill>
                <a:latin typeface="Myriad Pro Light"/>
                <a:cs typeface="Myriad Pro Light"/>
              </a:rPr>
              <a:t>[Noronha et al. 2011]</a:t>
            </a:r>
            <a:br>
              <a:rPr lang="en-US" sz="2400" dirty="0" smtClean="0">
                <a:solidFill>
                  <a:schemeClr val="tx1">
                    <a:lumMod val="50000"/>
                    <a:lumOff val="50000"/>
                  </a:schemeClr>
                </a:solidFill>
                <a:latin typeface="Myriad Pro Light"/>
                <a:cs typeface="Myriad Pro Light"/>
              </a:rPr>
            </a:br>
            <a:r>
              <a:rPr lang="en-US" sz="2400" dirty="0">
                <a:latin typeface="Myriad Pro"/>
                <a:cs typeface="Myriad Pro"/>
              </a:rPr>
              <a:t>Open-world databases </a:t>
            </a:r>
            <a:r>
              <a:rPr lang="en-US" sz="2400" dirty="0" smtClean="0">
                <a:solidFill>
                  <a:schemeClr val="tx1">
                    <a:lumMod val="50000"/>
                    <a:lumOff val="50000"/>
                  </a:schemeClr>
                </a:solidFill>
                <a:latin typeface="Myriad Pro Light"/>
                <a:cs typeface="Myriad Pro Light"/>
              </a:rPr>
              <a:t>[Franklin et al. 2011, Marcus et al. 2010]</a:t>
            </a:r>
          </a:p>
          <a:p>
            <a:r>
              <a:rPr lang="en-US" sz="2400" dirty="0" smtClean="0">
                <a:latin typeface="Myriad Pro"/>
                <a:cs typeface="Myriad Pro"/>
              </a:rPr>
              <a:t>Crowd algorithms</a:t>
            </a:r>
            <a:r>
              <a:rPr lang="en-US" sz="2400" dirty="0" smtClean="0">
                <a:solidFill>
                  <a:schemeClr val="tx1">
                    <a:lumMod val="50000"/>
                    <a:lumOff val="50000"/>
                  </a:schemeClr>
                </a:solidFill>
                <a:latin typeface="Myriad Pro Light"/>
                <a:cs typeface="Myriad Pro Light"/>
              </a:rPr>
              <a:t> [</a:t>
            </a:r>
            <a:r>
              <a:rPr lang="en-US" sz="2400" dirty="0">
                <a:solidFill>
                  <a:schemeClr val="tx1">
                    <a:lumMod val="50000"/>
                    <a:lumOff val="50000"/>
                  </a:schemeClr>
                </a:solidFill>
                <a:latin typeface="Myriad Pro Light"/>
                <a:cs typeface="Myriad Pro Light"/>
              </a:rPr>
              <a:t>Little et al. 2010, </a:t>
            </a:r>
            <a:r>
              <a:rPr lang="en-US" sz="2400" dirty="0" err="1">
                <a:solidFill>
                  <a:schemeClr val="tx1">
                    <a:lumMod val="50000"/>
                    <a:lumOff val="50000"/>
                  </a:schemeClr>
                </a:solidFill>
                <a:latin typeface="Myriad Pro Light"/>
                <a:cs typeface="Myriad Pro Light"/>
              </a:rPr>
              <a:t>Parameswaran</a:t>
            </a:r>
            <a:r>
              <a:rPr lang="en-US" sz="2400" dirty="0">
                <a:solidFill>
                  <a:schemeClr val="tx1">
                    <a:lumMod val="50000"/>
                    <a:lumOff val="50000"/>
                  </a:schemeClr>
                </a:solidFill>
                <a:latin typeface="Myriad Pro Light"/>
                <a:cs typeface="Myriad Pro Light"/>
              </a:rPr>
              <a:t> et al. 2011</a:t>
            </a:r>
            <a:r>
              <a:rPr lang="en-US" sz="2400" dirty="0" smtClean="0">
                <a:solidFill>
                  <a:schemeClr val="tx1">
                    <a:lumMod val="50000"/>
                    <a:lumOff val="50000"/>
                  </a:schemeClr>
                </a:solidFill>
                <a:latin typeface="Myriad Pro Light"/>
                <a:cs typeface="Myriad Pro Light"/>
              </a:rPr>
              <a:t>]</a:t>
            </a:r>
          </a:p>
          <a:p>
            <a:r>
              <a:rPr lang="en-US" sz="2400" dirty="0">
                <a:latin typeface="Myriad Pro"/>
                <a:cs typeface="Myriad Pro"/>
              </a:rPr>
              <a:t>Assistive technology </a:t>
            </a:r>
            <a:r>
              <a:rPr lang="en-US" sz="2400" dirty="0" smtClean="0">
                <a:solidFill>
                  <a:schemeClr val="tx1">
                    <a:lumMod val="50000"/>
                    <a:lumOff val="50000"/>
                  </a:schemeClr>
                </a:solidFill>
                <a:latin typeface="Myriad Pro Light"/>
                <a:cs typeface="Myriad Pro Light"/>
              </a:rPr>
              <a:t>[</a:t>
            </a:r>
            <a:r>
              <a:rPr lang="en-US" sz="2400" dirty="0" err="1" smtClean="0">
                <a:solidFill>
                  <a:schemeClr val="tx1">
                    <a:lumMod val="50000"/>
                    <a:lumOff val="50000"/>
                  </a:schemeClr>
                </a:solidFill>
                <a:latin typeface="Myriad Pro Light"/>
                <a:cs typeface="Myriad Pro Light"/>
              </a:rPr>
              <a:t>Bigham</a:t>
            </a:r>
            <a:r>
              <a:rPr lang="en-US" sz="2400" dirty="0" smtClean="0">
                <a:solidFill>
                  <a:schemeClr val="tx1">
                    <a:lumMod val="50000"/>
                    <a:lumOff val="50000"/>
                  </a:schemeClr>
                </a:solidFill>
                <a:latin typeface="Myriad Pro Light"/>
                <a:cs typeface="Myriad Pro Light"/>
              </a:rPr>
              <a:t> et al. 2010]</a:t>
            </a:r>
            <a:br>
              <a:rPr lang="en-US" sz="2400" dirty="0" smtClean="0">
                <a:solidFill>
                  <a:schemeClr val="tx1">
                    <a:lumMod val="50000"/>
                    <a:lumOff val="50000"/>
                  </a:schemeClr>
                </a:solidFill>
                <a:latin typeface="Myriad Pro Light"/>
                <a:cs typeface="Myriad Pro Light"/>
              </a:rPr>
            </a:br>
            <a:r>
              <a:rPr lang="en-US" sz="2400" dirty="0">
                <a:latin typeface="Myriad Pro"/>
                <a:cs typeface="Myriad Pro"/>
              </a:rPr>
              <a:t>Robotics</a:t>
            </a:r>
            <a:r>
              <a:rPr lang="en-US" sz="2400" dirty="0" smtClean="0">
                <a:solidFill>
                  <a:schemeClr val="tx1">
                    <a:lumMod val="50000"/>
                    <a:lumOff val="50000"/>
                  </a:schemeClr>
                </a:solidFill>
                <a:latin typeface="Myriad Pro Light"/>
                <a:cs typeface="Myriad Pro Light"/>
              </a:rPr>
              <a:t> [Sorokin et al. 2010, </a:t>
            </a:r>
            <a:r>
              <a:rPr lang="en-US" sz="2400" dirty="0" err="1" smtClean="0">
                <a:solidFill>
                  <a:schemeClr val="tx1">
                    <a:lumMod val="50000"/>
                    <a:lumOff val="50000"/>
                  </a:schemeClr>
                </a:solidFill>
                <a:latin typeface="Myriad Pro Light"/>
                <a:cs typeface="Myriad Pro Light"/>
              </a:rPr>
              <a:t>Lasecki</a:t>
            </a:r>
            <a:r>
              <a:rPr lang="en-US" sz="2400" dirty="0" smtClean="0">
                <a:solidFill>
                  <a:schemeClr val="tx1">
                    <a:lumMod val="50000"/>
                    <a:lumOff val="50000"/>
                  </a:schemeClr>
                </a:solidFill>
                <a:latin typeface="Myriad Pro Light"/>
                <a:cs typeface="Myriad Pro Light"/>
              </a:rPr>
              <a:t> et al. 2011]</a:t>
            </a:r>
            <a:endParaRPr lang="en-US" sz="2400" dirty="0">
              <a:solidFill>
                <a:schemeClr val="tx1">
                  <a:lumMod val="50000"/>
                  <a:lumOff val="50000"/>
                </a:schemeClr>
              </a:solidFill>
              <a:latin typeface="Myriad Pro Light"/>
              <a:cs typeface="Myriad Pro Light"/>
            </a:endParaRPr>
          </a:p>
          <a:p>
            <a:r>
              <a:rPr lang="en-US" sz="2400" dirty="0">
                <a:latin typeface="Myriad Pro"/>
                <a:cs typeface="Myriad Pro"/>
              </a:rPr>
              <a:t>Maps</a:t>
            </a:r>
            <a:r>
              <a:rPr lang="en-US" sz="2400" dirty="0" smtClean="0">
                <a:solidFill>
                  <a:schemeClr val="tx1">
                    <a:lumMod val="50000"/>
                    <a:lumOff val="50000"/>
                  </a:schemeClr>
                </a:solidFill>
                <a:latin typeface="Myriad Pro Light"/>
                <a:cs typeface="Myriad Pro Light"/>
              </a:rPr>
              <a:t> [</a:t>
            </a:r>
            <a:r>
              <a:rPr lang="en-US" sz="2400" dirty="0" err="1" smtClean="0">
                <a:solidFill>
                  <a:schemeClr val="tx1">
                    <a:lumMod val="50000"/>
                    <a:lumOff val="50000"/>
                  </a:schemeClr>
                </a:solidFill>
                <a:latin typeface="Myriad Pro Light"/>
                <a:cs typeface="Myriad Pro Light"/>
              </a:rPr>
              <a:t>Stranders</a:t>
            </a:r>
            <a:r>
              <a:rPr lang="en-US" sz="2400" dirty="0" smtClean="0">
                <a:solidFill>
                  <a:schemeClr val="tx1">
                    <a:lumMod val="50000"/>
                    <a:lumOff val="50000"/>
                  </a:schemeClr>
                </a:solidFill>
                <a:latin typeface="Myriad Pro Light"/>
                <a:cs typeface="Myriad Pro Light"/>
              </a:rPr>
              <a:t> et al. 2011]</a:t>
            </a:r>
          </a:p>
          <a:p>
            <a:r>
              <a:rPr lang="en-US" sz="2400" dirty="0">
                <a:latin typeface="Myriad Pro"/>
                <a:cs typeface="Myriad Pro"/>
              </a:rPr>
              <a:t>Task decomposition </a:t>
            </a:r>
            <a:r>
              <a:rPr lang="en-US" sz="2400" dirty="0" smtClean="0">
                <a:solidFill>
                  <a:schemeClr val="tx1">
                    <a:lumMod val="50000"/>
                    <a:lumOff val="50000"/>
                  </a:schemeClr>
                </a:solidFill>
                <a:latin typeface="Myriad Pro Light"/>
                <a:cs typeface="Myriad Pro Light"/>
              </a:rPr>
              <a:t>[</a:t>
            </a:r>
            <a:r>
              <a:rPr lang="en-US" sz="2400" dirty="0" err="1" smtClean="0">
                <a:solidFill>
                  <a:schemeClr val="tx1">
                    <a:lumMod val="50000"/>
                    <a:lumOff val="50000"/>
                  </a:schemeClr>
                </a:solidFill>
                <a:latin typeface="Myriad Pro Light"/>
                <a:cs typeface="Myriad Pro Light"/>
              </a:rPr>
              <a:t>Kulkarni</a:t>
            </a:r>
            <a:r>
              <a:rPr lang="en-US" sz="2400" dirty="0" smtClean="0">
                <a:solidFill>
                  <a:schemeClr val="tx1">
                    <a:lumMod val="50000"/>
                    <a:lumOff val="50000"/>
                  </a:schemeClr>
                </a:solidFill>
                <a:latin typeface="Myriad Pro Light"/>
                <a:cs typeface="Myriad Pro Light"/>
              </a:rPr>
              <a:t> et al. 2012]</a:t>
            </a:r>
          </a:p>
          <a:p>
            <a:r>
              <a:rPr lang="en-US" sz="2400" dirty="0">
                <a:latin typeface="Myriad Pro"/>
                <a:cs typeface="Myriad Pro"/>
              </a:rPr>
              <a:t>Machine vision </a:t>
            </a:r>
            <a:r>
              <a:rPr lang="en-US" sz="2400" dirty="0" smtClean="0">
                <a:solidFill>
                  <a:schemeClr val="tx1">
                    <a:lumMod val="50000"/>
                    <a:lumOff val="50000"/>
                  </a:schemeClr>
                </a:solidFill>
                <a:latin typeface="Myriad Pro Light"/>
                <a:cs typeface="Myriad Pro Light"/>
              </a:rPr>
              <a:t>[Rodriguez and Davis 2011, Yan et al. 2010]</a:t>
            </a:r>
          </a:p>
          <a:p>
            <a:r>
              <a:rPr lang="en-US" sz="2400" dirty="0">
                <a:latin typeface="Myriad Pro"/>
                <a:cs typeface="Myriad Pro"/>
              </a:rPr>
              <a:t>Feedback and collaboration </a:t>
            </a:r>
            <a:r>
              <a:rPr lang="en-US" sz="2400" dirty="0" smtClean="0">
                <a:solidFill>
                  <a:schemeClr val="tx1">
                    <a:lumMod val="50000"/>
                    <a:lumOff val="50000"/>
                  </a:schemeClr>
                </a:solidFill>
                <a:latin typeface="Myriad Pro Light"/>
                <a:cs typeface="Myriad Pro Light"/>
              </a:rPr>
              <a:t>[</a:t>
            </a:r>
            <a:r>
              <a:rPr lang="en-US" sz="2400" dirty="0" err="1" smtClean="0">
                <a:solidFill>
                  <a:schemeClr val="tx1">
                    <a:lumMod val="50000"/>
                    <a:lumOff val="50000"/>
                  </a:schemeClr>
                </a:solidFill>
                <a:latin typeface="Myriad Pro Light"/>
                <a:cs typeface="Myriad Pro Light"/>
              </a:rPr>
              <a:t>Kittur</a:t>
            </a:r>
            <a:r>
              <a:rPr lang="en-US" sz="2400" dirty="0" smtClean="0">
                <a:solidFill>
                  <a:schemeClr val="tx1">
                    <a:lumMod val="50000"/>
                    <a:lumOff val="50000"/>
                  </a:schemeClr>
                </a:solidFill>
                <a:latin typeface="Myriad Pro Light"/>
                <a:cs typeface="Myriad Pro Light"/>
              </a:rPr>
              <a:t> 2010, Dow et al. 2012]</a:t>
            </a:r>
          </a:p>
        </p:txBody>
      </p:sp>
    </p:spTree>
    <p:extLst>
      <p:ext uri="{BB962C8B-B14F-4D97-AF65-F5344CB8AC3E}">
        <p14:creationId xmlns:p14="http://schemas.microsoft.com/office/powerpoint/2010/main" val="356833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4191000"/>
            <a:ext cx="8763000" cy="2062103"/>
          </a:xfrm>
          <a:prstGeom prst="rect">
            <a:avLst/>
          </a:prstGeom>
          <a:noFill/>
        </p:spPr>
        <p:txBody>
          <a:bodyPr wrap="square" lIns="91440" tIns="45720" rIns="91440" bIns="45720" rtlCol="0">
            <a:spAutoFit/>
          </a:bodyPr>
          <a:lstStyle/>
          <a:p>
            <a:r>
              <a:rPr lang="en-US" sz="5000" dirty="0" smtClean="0">
                <a:latin typeface="Myriad Pro Light"/>
                <a:cs typeface="Myriad Pro Light"/>
              </a:rPr>
              <a:t>The user loses focus </a:t>
            </a:r>
            <a:br>
              <a:rPr lang="en-US" sz="5000" dirty="0" smtClean="0">
                <a:latin typeface="Myriad Pro Light"/>
                <a:cs typeface="Myriad Pro Light"/>
              </a:rPr>
            </a:br>
            <a:r>
              <a:rPr lang="en-US" sz="5000" dirty="0" smtClean="0">
                <a:latin typeface="Myriad Pro Light"/>
                <a:cs typeface="Myriad Pro Light"/>
              </a:rPr>
              <a:t>after 10 seconds</a:t>
            </a:r>
            <a:br>
              <a:rPr lang="en-US" sz="5000" dirty="0" smtClean="0">
                <a:latin typeface="Myriad Pro Light"/>
                <a:cs typeface="Myriad Pro Light"/>
              </a:rPr>
            </a:br>
            <a:r>
              <a:rPr lang="en-US" sz="2800" dirty="0" smtClean="0">
                <a:solidFill>
                  <a:srgbClr val="7F7F7F"/>
                </a:solidFill>
                <a:latin typeface="Myriad Pro Light"/>
                <a:cs typeface="Myriad Pro Light"/>
              </a:rPr>
              <a:t>[Nielsen 1993, Card et al. 1991]</a:t>
            </a:r>
            <a:endParaRPr lang="en-US" sz="4800" dirty="0" smtClean="0">
              <a:solidFill>
                <a:srgbClr val="7F7F7F"/>
              </a:solidFill>
              <a:latin typeface="Myriad Pro Light"/>
              <a:cs typeface="Myriad Pro Light"/>
            </a:endParaRPr>
          </a:p>
        </p:txBody>
      </p:sp>
      <p:sp>
        <p:nvSpPr>
          <p:cNvPr id="35" name="TextBox 34"/>
          <p:cNvSpPr txBox="1"/>
          <p:nvPr/>
        </p:nvSpPr>
        <p:spPr>
          <a:xfrm>
            <a:off x="609600" y="1066800"/>
            <a:ext cx="6443429" cy="2062103"/>
          </a:xfrm>
          <a:prstGeom prst="rect">
            <a:avLst/>
          </a:prstGeom>
          <a:noFill/>
        </p:spPr>
        <p:txBody>
          <a:bodyPr wrap="none" rtlCol="0">
            <a:spAutoFit/>
          </a:bodyPr>
          <a:lstStyle/>
          <a:p>
            <a:r>
              <a:rPr lang="en-US" sz="5000" dirty="0" smtClean="0">
                <a:latin typeface="Myriad Pro Light"/>
                <a:cs typeface="Myriad Pro Light"/>
              </a:rPr>
              <a:t>One unverified response</a:t>
            </a:r>
            <a:br>
              <a:rPr lang="en-US" sz="5000" dirty="0" smtClean="0">
                <a:latin typeface="Myriad Pro Light"/>
                <a:cs typeface="Myriad Pro Light"/>
              </a:rPr>
            </a:br>
            <a:r>
              <a:rPr lang="en-US" sz="5000" dirty="0" smtClean="0">
                <a:latin typeface="Myriad Pro Light"/>
                <a:cs typeface="Myriad Pro Light"/>
              </a:rPr>
              <a:t>in 56 seconds</a:t>
            </a:r>
            <a:br>
              <a:rPr lang="en-US" sz="5000" dirty="0" smtClean="0">
                <a:latin typeface="Myriad Pro Light"/>
                <a:cs typeface="Myriad Pro Light"/>
              </a:rPr>
            </a:br>
            <a:r>
              <a:rPr lang="en-US" sz="2800" dirty="0">
                <a:solidFill>
                  <a:schemeClr val="tx1">
                    <a:lumMod val="50000"/>
                    <a:lumOff val="50000"/>
                  </a:schemeClr>
                </a:solidFill>
                <a:latin typeface="Myriad Pro Light"/>
                <a:cs typeface="Myriad Pro Light"/>
              </a:rPr>
              <a:t>[</a:t>
            </a:r>
            <a:r>
              <a:rPr lang="en-US" sz="2800" dirty="0" err="1">
                <a:solidFill>
                  <a:schemeClr val="tx1">
                    <a:lumMod val="50000"/>
                    <a:lumOff val="50000"/>
                  </a:schemeClr>
                </a:solidFill>
                <a:latin typeface="Myriad Pro Light"/>
                <a:cs typeface="Myriad Pro Light"/>
              </a:rPr>
              <a:t>Bigham</a:t>
            </a:r>
            <a:r>
              <a:rPr lang="en-US" sz="2800" dirty="0">
                <a:solidFill>
                  <a:schemeClr val="tx1">
                    <a:lumMod val="50000"/>
                    <a:lumOff val="50000"/>
                  </a:schemeClr>
                </a:solidFill>
                <a:latin typeface="Myriad Pro Light"/>
                <a:cs typeface="Myriad Pro Light"/>
              </a:rPr>
              <a:t> et al. 2010</a:t>
            </a:r>
            <a:r>
              <a:rPr lang="en-US" sz="2800" dirty="0" smtClean="0">
                <a:solidFill>
                  <a:schemeClr val="tx1">
                    <a:lumMod val="50000"/>
                    <a:lumOff val="50000"/>
                  </a:schemeClr>
                </a:solidFill>
                <a:latin typeface="Myriad Pro Light"/>
                <a:cs typeface="Myriad Pro Light"/>
              </a:rPr>
              <a:t>]</a:t>
            </a:r>
            <a:endParaRPr lang="en-US" sz="2800" dirty="0">
              <a:solidFill>
                <a:schemeClr val="tx1">
                  <a:lumMod val="50000"/>
                  <a:lumOff val="50000"/>
                </a:schemeClr>
              </a:solidFill>
              <a:latin typeface="Myriad Pro Light"/>
              <a:cs typeface="Myriad Pro Light"/>
            </a:endParaRPr>
          </a:p>
        </p:txBody>
      </p:sp>
      <p:sp>
        <p:nvSpPr>
          <p:cNvPr id="2" name="TextBox 1"/>
          <p:cNvSpPr txBox="1"/>
          <p:nvPr/>
        </p:nvSpPr>
        <p:spPr>
          <a:xfrm>
            <a:off x="609600" y="3352800"/>
            <a:ext cx="1952842" cy="646331"/>
          </a:xfrm>
          <a:prstGeom prst="rect">
            <a:avLst/>
          </a:prstGeom>
          <a:noFill/>
        </p:spPr>
        <p:txBody>
          <a:bodyPr wrap="none" rtlCol="0">
            <a:spAutoFit/>
          </a:bodyPr>
          <a:lstStyle/>
          <a:p>
            <a:r>
              <a:rPr lang="en-US" sz="3600" dirty="0" smtClean="0">
                <a:solidFill>
                  <a:schemeClr val="bg1">
                    <a:lumMod val="65000"/>
                  </a:schemeClr>
                </a:solidFill>
                <a:latin typeface="Myriad Pro Light"/>
                <a:cs typeface="Myriad Pro Light"/>
              </a:rPr>
              <a:t>— but —</a:t>
            </a:r>
          </a:p>
        </p:txBody>
      </p:sp>
    </p:spTree>
    <p:extLst>
      <p:ext uri="{BB962C8B-B14F-4D97-AF65-F5344CB8AC3E}">
        <p14:creationId xmlns:p14="http://schemas.microsoft.com/office/powerpoint/2010/main" val="35725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0"/>
            <a:ext cx="8534400" cy="1853584"/>
          </a:xfrm>
          <a:prstGeom prst="rect">
            <a:avLst/>
          </a:prstGeom>
          <a:noFill/>
        </p:spPr>
        <p:txBody>
          <a:bodyPr wrap="square" rtlCol="0">
            <a:spAutoFit/>
          </a:bodyPr>
          <a:lstStyle/>
          <a:p>
            <a:pPr>
              <a:lnSpc>
                <a:spcPct val="90000"/>
              </a:lnSpc>
            </a:pPr>
            <a:r>
              <a:rPr lang="en-US" sz="6300" dirty="0" smtClean="0">
                <a:latin typeface="Myriad Pro Semibold"/>
                <a:cs typeface="Myriad Pro Semibold"/>
              </a:rPr>
              <a:t>Our goal is on-demand, realtime crowds.</a:t>
            </a:r>
          </a:p>
        </p:txBody>
      </p:sp>
    </p:spTree>
    <p:extLst>
      <p:ext uri="{BB962C8B-B14F-4D97-AF65-F5344CB8AC3E}">
        <p14:creationId xmlns:p14="http://schemas.microsoft.com/office/powerpoint/2010/main" val="1420074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3400" y="2047240"/>
            <a:ext cx="8305800" cy="19812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jumping024_s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33600"/>
            <a:ext cx="2667000" cy="1778000"/>
          </a:xfrm>
          <a:prstGeom prst="rect">
            <a:avLst/>
          </a:prstGeom>
        </p:spPr>
      </p:pic>
      <p:pic>
        <p:nvPicPr>
          <p:cNvPr id="7" name="Picture 6" descr="14-VID_20110415_100415031_shooped.jpg"/>
          <p:cNvPicPr>
            <a:picLocks noChangeAspect="1"/>
          </p:cNvPicPr>
          <p:nvPr/>
        </p:nvPicPr>
        <p:blipFill rotWithShape="1">
          <a:blip r:embed="rId4">
            <a:extLst>
              <a:ext uri="{28A0092B-C50C-407E-A947-70E740481C1C}">
                <a14:useLocalDpi xmlns:a14="http://schemas.microsoft.com/office/drawing/2010/main" val="0"/>
              </a:ext>
            </a:extLst>
          </a:blip>
          <a:srcRect l="27358" b="27697"/>
          <a:stretch/>
        </p:blipFill>
        <p:spPr>
          <a:xfrm>
            <a:off x="3338914" y="2133600"/>
            <a:ext cx="2687152" cy="1783080"/>
          </a:xfrm>
          <a:prstGeom prst="rect">
            <a:avLst/>
          </a:prstGeom>
        </p:spPr>
      </p:pic>
      <p:pic>
        <p:nvPicPr>
          <p:cNvPr id="8" name="Picture 7" descr="20-VID_20110415_14331209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8380" y="2133600"/>
            <a:ext cx="2674620" cy="1783080"/>
          </a:xfrm>
          <a:prstGeom prst="rect">
            <a:avLst/>
          </a:prstGeom>
        </p:spPr>
      </p:pic>
      <p:sp>
        <p:nvSpPr>
          <p:cNvPr id="9" name="TextBox 8"/>
          <p:cNvSpPr txBox="1"/>
          <p:nvPr/>
        </p:nvSpPr>
        <p:spPr>
          <a:xfrm>
            <a:off x="457200" y="6019800"/>
            <a:ext cx="7763585" cy="723275"/>
          </a:xfrm>
          <a:prstGeom prst="rect">
            <a:avLst/>
          </a:prstGeom>
          <a:noFill/>
        </p:spPr>
        <p:txBody>
          <a:bodyPr wrap="none" rtlCol="0">
            <a:spAutoFit/>
          </a:bodyPr>
          <a:lstStyle/>
          <a:p>
            <a:r>
              <a:rPr lang="en-US" sz="2050" dirty="0" smtClean="0">
                <a:solidFill>
                  <a:schemeClr val="bg1">
                    <a:lumMod val="50000"/>
                  </a:schemeClr>
                </a:solidFill>
                <a:latin typeface="Myriad Pro Light"/>
                <a:cs typeface="Myriad Pro Light"/>
              </a:rPr>
              <a:t>M. Bernstein, J. Brandt, R. Miller, and D. Karger. Crowds in Two Seconds: </a:t>
            </a:r>
            <a:br>
              <a:rPr lang="en-US" sz="2050" dirty="0" smtClean="0">
                <a:solidFill>
                  <a:schemeClr val="bg1">
                    <a:lumMod val="50000"/>
                  </a:schemeClr>
                </a:solidFill>
                <a:latin typeface="Myriad Pro Light"/>
                <a:cs typeface="Myriad Pro Light"/>
              </a:rPr>
            </a:br>
            <a:r>
              <a:rPr lang="en-US" sz="2050" dirty="0" smtClean="0">
                <a:solidFill>
                  <a:schemeClr val="bg1">
                    <a:lumMod val="50000"/>
                  </a:schemeClr>
                </a:solidFill>
                <a:latin typeface="Myriad Pro Light"/>
                <a:cs typeface="Myriad Pro Light"/>
              </a:rPr>
              <a:t>Enabling Realtime Crowd-Powered Interfaces. UIST 2011.</a:t>
            </a:r>
          </a:p>
        </p:txBody>
      </p:sp>
      <p:sp>
        <p:nvSpPr>
          <p:cNvPr id="10" name="Title 1"/>
          <p:cNvSpPr>
            <a:spLocks noGrp="1"/>
          </p:cNvSpPr>
          <p:nvPr>
            <p:ph type="title"/>
          </p:nvPr>
        </p:nvSpPr>
        <p:spPr>
          <a:xfrm>
            <a:off x="457200" y="274638"/>
            <a:ext cx="8229600" cy="1143000"/>
          </a:xfrm>
        </p:spPr>
        <p:txBody>
          <a:bodyPr>
            <a:normAutofit/>
          </a:bodyPr>
          <a:lstStyle/>
          <a:p>
            <a:r>
              <a:rPr lang="en-US" sz="6200" dirty="0" smtClean="0">
                <a:latin typeface="Myriad Pro Semibold"/>
                <a:cs typeface="Myriad Pro Semibold"/>
              </a:rPr>
              <a:t>Adrenaline</a:t>
            </a:r>
            <a:endParaRPr lang="en-US" sz="6200" dirty="0">
              <a:latin typeface="Myriad Pro Semibold"/>
              <a:cs typeface="Myriad Pro Semibold"/>
            </a:endParaRPr>
          </a:p>
        </p:txBody>
      </p:sp>
      <p:sp>
        <p:nvSpPr>
          <p:cNvPr id="11" name="Rectangle 10"/>
          <p:cNvSpPr/>
          <p:nvPr/>
        </p:nvSpPr>
        <p:spPr>
          <a:xfrm>
            <a:off x="457200" y="1143000"/>
            <a:ext cx="5013472"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Realtime Crowd</a:t>
            </a:r>
            <a:r>
              <a:rPr lang="en-US" sz="2800" dirty="0">
                <a:solidFill>
                  <a:schemeClr val="tx1">
                    <a:lumMod val="50000"/>
                    <a:lumOff val="50000"/>
                  </a:schemeClr>
                </a:solidFill>
                <a:latin typeface="Myriad Pro Light"/>
                <a:cs typeface="Myriad Pro Light"/>
              </a:rPr>
              <a:t>-Powered Camera</a:t>
            </a:r>
          </a:p>
        </p:txBody>
      </p:sp>
    </p:spTree>
    <p:extLst>
      <p:ext uri="{BB962C8B-B14F-4D97-AF65-F5344CB8AC3E}">
        <p14:creationId xmlns:p14="http://schemas.microsoft.com/office/powerpoint/2010/main" val="1357324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iew-2-ebriel.jpg"/>
          <p:cNvPicPr>
            <a:picLocks noChangeAspect="1"/>
          </p:cNvPicPr>
          <p:nvPr/>
        </p:nvPicPr>
        <p:blipFill rotWithShape="1">
          <a:blip r:embed="rId3">
            <a:extLst>
              <a:ext uri="{28A0092B-C50C-407E-A947-70E740481C1C}">
                <a14:useLocalDpi xmlns:a14="http://schemas.microsoft.com/office/drawing/2010/main" val="0"/>
              </a:ext>
            </a:extLst>
          </a:blip>
          <a:srcRect b="12110"/>
          <a:stretch/>
        </p:blipFill>
        <p:spPr>
          <a:xfrm>
            <a:off x="-152400" y="3429000"/>
            <a:ext cx="5201920" cy="3429000"/>
          </a:xfrm>
          <a:prstGeom prst="rect">
            <a:avLst/>
          </a:prstGeom>
        </p:spPr>
      </p:pic>
      <p:pic>
        <p:nvPicPr>
          <p:cNvPr id="15" name="Picture 14" descr="review-5-kwl.jpg"/>
          <p:cNvPicPr>
            <a:picLocks noChangeAspect="1"/>
          </p:cNvPicPr>
          <p:nvPr/>
        </p:nvPicPr>
        <p:blipFill rotWithShape="1">
          <a:blip r:embed="rId4">
            <a:extLst>
              <a:ext uri="{28A0092B-C50C-407E-A947-70E740481C1C}">
                <a14:useLocalDpi xmlns:a14="http://schemas.microsoft.com/office/drawing/2010/main" val="0"/>
              </a:ext>
            </a:extLst>
          </a:blip>
          <a:srcRect l="11595"/>
          <a:stretch/>
        </p:blipFill>
        <p:spPr>
          <a:xfrm>
            <a:off x="4572000" y="3366492"/>
            <a:ext cx="4749644" cy="3567708"/>
          </a:xfrm>
          <a:prstGeom prst="rect">
            <a:avLst/>
          </a:prstGeom>
        </p:spPr>
      </p:pic>
      <p:pic>
        <p:nvPicPr>
          <p:cNvPr id="5" name="Picture 4" descr="review-1-jmpk.jpg"/>
          <p:cNvPicPr>
            <a:picLocks noChangeAspect="1"/>
          </p:cNvPicPr>
          <p:nvPr/>
        </p:nvPicPr>
        <p:blipFill rotWithShape="1">
          <a:blip r:embed="rId5" cstate="print">
            <a:extLst>
              <a:ext uri="{28A0092B-C50C-407E-A947-70E740481C1C}">
                <a14:useLocalDpi xmlns:a14="http://schemas.microsoft.com/office/drawing/2010/main" val="0"/>
              </a:ext>
            </a:extLst>
          </a:blip>
          <a:srcRect t="13049" b="3210"/>
          <a:stretch/>
        </p:blipFill>
        <p:spPr>
          <a:xfrm>
            <a:off x="4572000" y="0"/>
            <a:ext cx="4572000" cy="3422952"/>
          </a:xfrm>
          <a:prstGeom prst="rect">
            <a:avLst/>
          </a:prstGeom>
        </p:spPr>
      </p:pic>
      <p:pic>
        <p:nvPicPr>
          <p:cNvPr id="7" name="Picture 6" descr="review-3-jeffwilcox.jpg"/>
          <p:cNvPicPr>
            <a:picLocks noChangeAspect="1"/>
          </p:cNvPicPr>
          <p:nvPr/>
        </p:nvPicPr>
        <p:blipFill rotWithShape="1">
          <a:blip r:embed="rId6">
            <a:extLst>
              <a:ext uri="{28A0092B-C50C-407E-A947-70E740481C1C}">
                <a14:useLocalDpi xmlns:a14="http://schemas.microsoft.com/office/drawing/2010/main" val="0"/>
              </a:ext>
            </a:extLst>
          </a:blip>
          <a:srcRect l="5597" r="4371" b="-155"/>
          <a:stretch/>
        </p:blipFill>
        <p:spPr>
          <a:xfrm>
            <a:off x="-169332" y="-76200"/>
            <a:ext cx="4748590" cy="3523343"/>
          </a:xfrm>
          <a:prstGeom prst="rect">
            <a:avLst/>
          </a:prstGeom>
        </p:spPr>
      </p:pic>
    </p:spTree>
    <p:extLst>
      <p:ext uri="{BB962C8B-B14F-4D97-AF65-F5344CB8AC3E}">
        <p14:creationId xmlns:p14="http://schemas.microsoft.com/office/powerpoint/2010/main" val="403607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43000" y="4549170"/>
            <a:ext cx="6922663" cy="1061829"/>
          </a:xfrm>
          <a:prstGeom prst="rect">
            <a:avLst/>
          </a:prstGeom>
          <a:noFill/>
        </p:spPr>
        <p:txBody>
          <a:bodyPr wrap="none" rtlCol="0">
            <a:spAutoFit/>
          </a:bodyPr>
          <a:lstStyle/>
          <a:p>
            <a:r>
              <a:rPr lang="en-US" sz="6300" dirty="0" smtClean="0">
                <a:latin typeface="Myriad Pro Semibold"/>
                <a:cs typeface="Myriad Pro Semibold"/>
              </a:rPr>
              <a:t>Shortening a paper</a:t>
            </a:r>
            <a:endParaRPr lang="en-US" sz="6300" dirty="0">
              <a:latin typeface="Myriad Pro Semibold"/>
              <a:cs typeface="Myriad Pro Semibold"/>
            </a:endParaRPr>
          </a:p>
        </p:txBody>
      </p:sp>
      <p:pic>
        <p:nvPicPr>
          <p:cNvPr id="18" name="Picture 17" descr="elevenpages.png"/>
          <p:cNvPicPr>
            <a:picLocks noChangeAspect="1"/>
          </p:cNvPicPr>
          <p:nvPr/>
        </p:nvPicPr>
        <p:blipFill>
          <a:blip r:embed="rId3"/>
          <a:stretch>
            <a:fillRect/>
          </a:stretch>
        </p:blipFill>
        <p:spPr>
          <a:xfrm>
            <a:off x="0" y="0"/>
            <a:ext cx="9144000" cy="3394061"/>
          </a:xfrm>
          <a:prstGeom prst="rect">
            <a:avLst/>
          </a:prstGeom>
        </p:spPr>
      </p:pic>
      <p:pic>
        <p:nvPicPr>
          <p:cNvPr id="7" name="Picture 6" descr="elevenpages.png"/>
          <p:cNvPicPr>
            <a:picLocks noChangeAspect="1"/>
          </p:cNvPicPr>
          <p:nvPr/>
        </p:nvPicPr>
        <p:blipFill>
          <a:blip r:embed="rId3" cstate="print"/>
          <a:srcRect t="61833" r="93582"/>
          <a:stretch>
            <a:fillRect/>
          </a:stretch>
        </p:blipFill>
        <p:spPr>
          <a:xfrm>
            <a:off x="0" y="2971800"/>
            <a:ext cx="586854" cy="1295400"/>
          </a:xfrm>
          <a:prstGeom prst="rect">
            <a:avLst/>
          </a:prstGeom>
        </p:spPr>
      </p:pic>
      <p:pic>
        <p:nvPicPr>
          <p:cNvPr id="8" name="Picture 7" descr="elevenpages.png"/>
          <p:cNvPicPr>
            <a:picLocks noChangeAspect="1"/>
          </p:cNvPicPr>
          <p:nvPr/>
        </p:nvPicPr>
        <p:blipFill>
          <a:blip r:embed="rId3" cstate="print"/>
          <a:srcRect l="93333" t="61833"/>
          <a:stretch>
            <a:fillRect/>
          </a:stretch>
        </p:blipFill>
        <p:spPr>
          <a:xfrm>
            <a:off x="8534400" y="2971800"/>
            <a:ext cx="609600" cy="1295400"/>
          </a:xfrm>
          <a:prstGeom prst="rect">
            <a:avLst/>
          </a:prstGeom>
        </p:spPr>
      </p:pic>
      <p:cxnSp>
        <p:nvCxnSpPr>
          <p:cNvPr id="19" name="Straight Connector 18"/>
          <p:cNvCxnSpPr/>
          <p:nvPr/>
        </p:nvCxnSpPr>
        <p:spPr>
          <a:xfrm>
            <a:off x="0" y="4267200"/>
            <a:ext cx="9144000" cy="1588"/>
          </a:xfrm>
          <a:prstGeom prst="line">
            <a:avLst/>
          </a:prstGeom>
          <a:ln w="381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43000" y="5690777"/>
            <a:ext cx="6847066" cy="710023"/>
          </a:xfrm>
          <a:prstGeom prst="rect">
            <a:avLst/>
          </a:prstGeom>
          <a:noFill/>
        </p:spPr>
        <p:txBody>
          <a:bodyPr wrap="none" rtlCol="0">
            <a:spAutoFit/>
          </a:bodyPr>
          <a:lstStyle/>
          <a:p>
            <a:pPr>
              <a:lnSpc>
                <a:spcPts val="4700"/>
              </a:lnSpc>
            </a:pPr>
            <a:r>
              <a:rPr lang="en-US" sz="4500" dirty="0" smtClean="0">
                <a:solidFill>
                  <a:schemeClr val="tx1">
                    <a:lumMod val="50000"/>
                    <a:lumOff val="50000"/>
                  </a:schemeClr>
                </a:solidFill>
                <a:latin typeface="Myriad Pro Light"/>
                <a:cs typeface="Myriad Pro Light"/>
              </a:rPr>
              <a:t>Supported by human editors</a:t>
            </a:r>
          </a:p>
        </p:txBody>
      </p:sp>
    </p:spTree>
    <p:extLst>
      <p:ext uri="{BB962C8B-B14F-4D97-AF65-F5344CB8AC3E}">
        <p14:creationId xmlns:p14="http://schemas.microsoft.com/office/powerpoint/2010/main" val="12892038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apid_refinemen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043446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urdemo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17255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143000"/>
            <a:ext cx="8534400" cy="1853584"/>
          </a:xfrm>
          <a:prstGeom prst="rect">
            <a:avLst/>
          </a:prstGeom>
          <a:noFill/>
        </p:spPr>
        <p:txBody>
          <a:bodyPr wrap="square" rtlCol="0">
            <a:spAutoFit/>
          </a:bodyPr>
          <a:lstStyle/>
          <a:p>
            <a:pPr>
              <a:lnSpc>
                <a:spcPct val="90000"/>
              </a:lnSpc>
            </a:pPr>
            <a:r>
              <a:rPr lang="en-US" sz="6300" dirty="0" smtClean="0">
                <a:latin typeface="Myriad Pro Semibold"/>
                <a:cs typeface="Myriad Pro Semibold"/>
              </a:rPr>
              <a:t>How do we </a:t>
            </a:r>
            <a:br>
              <a:rPr lang="en-US" sz="6300" dirty="0" smtClean="0">
                <a:latin typeface="Myriad Pro Semibold"/>
                <a:cs typeface="Myriad Pro Semibold"/>
              </a:rPr>
            </a:br>
            <a:r>
              <a:rPr lang="en-US" sz="6300" dirty="0" smtClean="0">
                <a:latin typeface="Myriad Pro Semibold"/>
                <a:cs typeface="Myriad Pro Semibold"/>
              </a:rPr>
              <a:t>recruit crowds quickly?</a:t>
            </a:r>
          </a:p>
        </p:txBody>
      </p:sp>
      <p:sp>
        <p:nvSpPr>
          <p:cNvPr id="3" name="TextBox 2"/>
          <p:cNvSpPr txBox="1"/>
          <p:nvPr/>
        </p:nvSpPr>
        <p:spPr>
          <a:xfrm>
            <a:off x="533400" y="3777547"/>
            <a:ext cx="8153400" cy="1853584"/>
          </a:xfrm>
          <a:prstGeom prst="rect">
            <a:avLst/>
          </a:prstGeom>
          <a:noFill/>
        </p:spPr>
        <p:txBody>
          <a:bodyPr wrap="square" rtlCol="0">
            <a:spAutoFit/>
          </a:bodyPr>
          <a:lstStyle/>
          <a:p>
            <a:pPr>
              <a:lnSpc>
                <a:spcPct val="90000"/>
              </a:lnSpc>
            </a:pPr>
            <a:r>
              <a:rPr lang="en-US" sz="6300" dirty="0" smtClean="0">
                <a:solidFill>
                  <a:srgbClr val="C46825"/>
                </a:solidFill>
                <a:latin typeface="Myriad Pro Semibold"/>
                <a:cs typeface="Myriad Pro Semibold"/>
              </a:rPr>
              <a:t>Approach:</a:t>
            </a:r>
          </a:p>
          <a:p>
            <a:pPr>
              <a:lnSpc>
                <a:spcPct val="90000"/>
              </a:lnSpc>
            </a:pPr>
            <a:r>
              <a:rPr lang="en-US" sz="6300" dirty="0" smtClean="0">
                <a:solidFill>
                  <a:srgbClr val="C46825"/>
                </a:solidFill>
                <a:latin typeface="Myriad Pro Semibold"/>
                <a:cs typeface="Myriad Pro Semibold"/>
              </a:rPr>
              <a:t>Retainer model</a:t>
            </a:r>
          </a:p>
        </p:txBody>
      </p:sp>
    </p:spTree>
    <p:extLst>
      <p:ext uri="{BB962C8B-B14F-4D97-AF65-F5344CB8AC3E}">
        <p14:creationId xmlns:p14="http://schemas.microsoft.com/office/powerpoint/2010/main" val="3911194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Retainer Model</a:t>
            </a:r>
            <a:endParaRPr lang="en-US" dirty="0"/>
          </a:p>
        </p:txBody>
      </p:sp>
      <p:sp>
        <p:nvSpPr>
          <p:cNvPr id="4" name="Content Placeholder 2"/>
          <p:cNvSpPr>
            <a:spLocks noGrp="1"/>
          </p:cNvSpPr>
          <p:nvPr>
            <p:ph idx="1"/>
          </p:nvPr>
        </p:nvSpPr>
        <p:spPr>
          <a:xfrm>
            <a:off x="457200" y="1600200"/>
            <a:ext cx="8229600" cy="1676399"/>
          </a:xfrm>
        </p:spPr>
        <p:txBody>
          <a:bodyPr>
            <a:noAutofit/>
          </a:bodyPr>
          <a:lstStyle/>
          <a:p>
            <a:r>
              <a:rPr lang="en-US" sz="4000" dirty="0" smtClean="0"/>
              <a:t>Workers sign up in advance</a:t>
            </a:r>
            <a:br>
              <a:rPr lang="en-US" sz="4000" dirty="0" smtClean="0"/>
            </a:br>
            <a:r>
              <a:rPr lang="en-US" sz="4000" dirty="0" smtClean="0"/>
              <a:t>Offer ½¢ per minute to remain on call</a:t>
            </a:r>
            <a:br>
              <a:rPr lang="en-US" sz="4000" dirty="0" smtClean="0"/>
            </a:br>
            <a:r>
              <a:rPr lang="en-US" sz="4000" dirty="0" smtClean="0"/>
              <a:t>Alert when task is ready</a:t>
            </a:r>
          </a:p>
        </p:txBody>
      </p:sp>
      <p:pic>
        <p:nvPicPr>
          <p:cNvPr id="5" name="Picture 4" descr="video-directions-slow.png"/>
          <p:cNvPicPr>
            <a:picLocks noChangeAspect="1"/>
          </p:cNvPicPr>
          <p:nvPr/>
        </p:nvPicPr>
        <p:blipFill rotWithShape="1">
          <a:blip r:embed="rId3">
            <a:extLst>
              <a:ext uri="{28A0092B-C50C-407E-A947-70E740481C1C}">
                <a14:useLocalDpi xmlns:a14="http://schemas.microsoft.com/office/drawing/2010/main" val="0"/>
              </a:ext>
            </a:extLst>
          </a:blip>
          <a:srcRect r="64022"/>
          <a:stretch/>
        </p:blipFill>
        <p:spPr>
          <a:xfrm>
            <a:off x="609599" y="4191000"/>
            <a:ext cx="1467953" cy="2078360"/>
          </a:xfrm>
          <a:prstGeom prst="rect">
            <a:avLst/>
          </a:prstGeom>
        </p:spPr>
      </p:pic>
      <p:sp>
        <p:nvSpPr>
          <p:cNvPr id="6" name="TextBox 5"/>
          <p:cNvSpPr txBox="1"/>
          <p:nvPr/>
        </p:nvSpPr>
        <p:spPr>
          <a:xfrm>
            <a:off x="2057400" y="5447917"/>
            <a:ext cx="1849737" cy="830997"/>
          </a:xfrm>
          <a:prstGeom prst="rect">
            <a:avLst/>
          </a:prstGeom>
          <a:noFill/>
        </p:spPr>
        <p:txBody>
          <a:bodyPr wrap="none" rtlCol="0">
            <a:spAutoFit/>
          </a:bodyPr>
          <a:lstStyle/>
          <a:p>
            <a:r>
              <a:rPr lang="en-US" sz="2400" dirty="0">
                <a:latin typeface="Myriad Pro"/>
                <a:cs typeface="Myriad Pro"/>
              </a:rPr>
              <a:t>Wait at most: </a:t>
            </a:r>
            <a:r>
              <a:rPr lang="en-US" sz="2400" dirty="0" smtClean="0">
                <a:latin typeface="Myriad Pro Light"/>
                <a:cs typeface="Myriad Pro Light"/>
              </a:rPr>
              <a:t/>
            </a:r>
            <a:br>
              <a:rPr lang="en-US" sz="2400" dirty="0" smtClean="0">
                <a:latin typeface="Myriad Pro Light"/>
                <a:cs typeface="Myriad Pro Light"/>
              </a:rPr>
            </a:br>
            <a:r>
              <a:rPr lang="en-US" sz="2400" dirty="0" smtClean="0">
                <a:latin typeface="Myriad Pro Light"/>
                <a:cs typeface="Myriad Pro Light"/>
              </a:rPr>
              <a:t>5 </a:t>
            </a:r>
            <a:r>
              <a:rPr lang="en-US" sz="2400" dirty="0">
                <a:latin typeface="Myriad Pro Light"/>
                <a:cs typeface="Myriad Pro Light"/>
              </a:rPr>
              <a:t>minutes</a:t>
            </a:r>
          </a:p>
        </p:txBody>
      </p:sp>
      <p:sp>
        <p:nvSpPr>
          <p:cNvPr id="7" name="Rectangle 6"/>
          <p:cNvSpPr/>
          <p:nvPr/>
        </p:nvSpPr>
        <p:spPr>
          <a:xfrm>
            <a:off x="533400" y="4114800"/>
            <a:ext cx="4800600" cy="2209800"/>
          </a:xfrm>
          <a:prstGeom prst="rect">
            <a:avLst/>
          </a:prstGeom>
          <a:noFill/>
          <a:ln w="38100" cmpd="sng">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057400" y="4114800"/>
            <a:ext cx="3261814" cy="1200328"/>
          </a:xfrm>
          <a:prstGeom prst="rect">
            <a:avLst/>
          </a:prstGeom>
          <a:noFill/>
        </p:spPr>
        <p:txBody>
          <a:bodyPr wrap="none" rtlCol="0">
            <a:spAutoFit/>
          </a:bodyPr>
          <a:lstStyle/>
          <a:p>
            <a:r>
              <a:rPr lang="en-US" sz="2400" dirty="0" smtClean="0">
                <a:latin typeface="Myriad Pro"/>
                <a:cs typeface="Myriad Pro"/>
              </a:rPr>
              <a:t>Task:</a:t>
            </a:r>
          </a:p>
          <a:p>
            <a:r>
              <a:rPr lang="en-US" sz="2400" dirty="0" smtClean="0">
                <a:latin typeface="Myriad Pro Light"/>
                <a:cs typeface="Myriad Pro Light"/>
              </a:rPr>
              <a:t>Move the playback head</a:t>
            </a:r>
            <a:br>
              <a:rPr lang="en-US" sz="2400" dirty="0" smtClean="0">
                <a:latin typeface="Myriad Pro Light"/>
                <a:cs typeface="Myriad Pro Light"/>
              </a:rPr>
            </a:br>
            <a:r>
              <a:rPr lang="en-US" sz="2400" dirty="0" smtClean="0">
                <a:latin typeface="Myriad Pro Light"/>
                <a:cs typeface="Myriad Pro Light"/>
              </a:rPr>
              <a:t>to find the best moment.</a:t>
            </a:r>
          </a:p>
        </p:txBody>
      </p:sp>
      <p:grpSp>
        <p:nvGrpSpPr>
          <p:cNvPr id="15" name="Group 14"/>
          <p:cNvGrpSpPr/>
          <p:nvPr/>
        </p:nvGrpSpPr>
        <p:grpSpPr>
          <a:xfrm>
            <a:off x="5486400" y="4064913"/>
            <a:ext cx="3429000" cy="1116687"/>
            <a:chOff x="7696200" y="3683913"/>
            <a:chExt cx="3429000" cy="1116687"/>
          </a:xfrm>
        </p:grpSpPr>
        <p:sp>
          <p:nvSpPr>
            <p:cNvPr id="9" name="Rectangle 8"/>
            <p:cNvSpPr/>
            <p:nvPr/>
          </p:nvSpPr>
          <p:spPr>
            <a:xfrm>
              <a:off x="7696200" y="3733800"/>
              <a:ext cx="3429000" cy="1066800"/>
            </a:xfrm>
            <a:prstGeom prst="rect">
              <a:avLst/>
            </a:prstGeom>
            <a:gradFill>
              <a:gsLst>
                <a:gs pos="76000">
                  <a:schemeClr val="bg1">
                    <a:lumMod val="95000"/>
                  </a:schemeClr>
                </a:gs>
                <a:gs pos="14000">
                  <a:schemeClr val="bg1">
                    <a:lumMod val="85000"/>
                  </a:schemeClr>
                </a:gs>
              </a:gsLst>
            </a:gra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96200" y="3733800"/>
              <a:ext cx="3429000" cy="381000"/>
            </a:xfrm>
            <a:prstGeom prst="rect">
              <a:avLst/>
            </a:prstGeom>
            <a:gradFill>
              <a:gsLst>
                <a:gs pos="76000">
                  <a:schemeClr val="bg1">
                    <a:lumMod val="75000"/>
                  </a:schemeClr>
                </a:gs>
                <a:gs pos="14000">
                  <a:schemeClr val="bg1">
                    <a:lumMod val="65000"/>
                  </a:schemeClr>
                </a:gs>
              </a:gsLs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772400" y="3683913"/>
              <a:ext cx="1270475" cy="430887"/>
            </a:xfrm>
            <a:prstGeom prst="rect">
              <a:avLst/>
            </a:prstGeom>
            <a:noFill/>
          </p:spPr>
          <p:txBody>
            <a:bodyPr wrap="none" rtlCol="0">
              <a:spAutoFit/>
            </a:bodyPr>
            <a:lstStyle/>
            <a:p>
              <a:r>
                <a:rPr lang="en-US" sz="2200" dirty="0" smtClean="0">
                  <a:latin typeface="Consolas"/>
                  <a:cs typeface="Consolas"/>
                </a:rPr>
                <a:t>alert()</a:t>
              </a:r>
            </a:p>
          </p:txBody>
        </p:sp>
        <p:sp>
          <p:nvSpPr>
            <p:cNvPr id="12" name="TextBox 11"/>
            <p:cNvSpPr txBox="1"/>
            <p:nvPr/>
          </p:nvSpPr>
          <p:spPr>
            <a:xfrm>
              <a:off x="7772400" y="4191000"/>
              <a:ext cx="1436700" cy="461665"/>
            </a:xfrm>
            <a:prstGeom prst="rect">
              <a:avLst/>
            </a:prstGeom>
            <a:noFill/>
          </p:spPr>
          <p:txBody>
            <a:bodyPr wrap="none" rtlCol="0">
              <a:spAutoFit/>
            </a:bodyPr>
            <a:lstStyle/>
            <a:p>
              <a:r>
                <a:rPr lang="en-US" sz="2400" dirty="0" smtClean="0">
                  <a:latin typeface="Myriad Pro Light"/>
                  <a:cs typeface="Myriad Pro Light"/>
                </a:rPr>
                <a:t>Start now!</a:t>
              </a:r>
              <a:endParaRPr lang="en-US" sz="2400" dirty="0">
                <a:latin typeface="Myriad Pro Light"/>
                <a:cs typeface="Myriad Pro Light"/>
              </a:endParaRPr>
            </a:p>
          </p:txBody>
        </p:sp>
        <p:sp>
          <p:nvSpPr>
            <p:cNvPr id="14" name="Rounded Rectangle 13"/>
            <p:cNvSpPr/>
            <p:nvPr/>
          </p:nvSpPr>
          <p:spPr>
            <a:xfrm>
              <a:off x="10137775" y="4191000"/>
              <a:ext cx="911225" cy="533400"/>
            </a:xfrm>
            <a:prstGeom prst="round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lnSpc>
                  <a:spcPct val="80000"/>
                </a:lnSpc>
              </a:pPr>
              <a:r>
                <a:rPr lang="en-US" sz="2400" dirty="0" smtClean="0">
                  <a:solidFill>
                    <a:schemeClr val="tx1">
                      <a:lumMod val="50000"/>
                      <a:lumOff val="50000"/>
                    </a:schemeClr>
                  </a:solidFill>
                  <a:latin typeface="Myriad Pro Semibold"/>
                  <a:cs typeface="Myriad Pro Semibold"/>
                </a:rPr>
                <a:t>OK</a:t>
              </a:r>
            </a:p>
          </p:txBody>
        </p:sp>
      </p:grpSp>
    </p:spTree>
    <p:extLst>
      <p:ext uri="{BB962C8B-B14F-4D97-AF65-F5344CB8AC3E}">
        <p14:creationId xmlns:p14="http://schemas.microsoft.com/office/powerpoint/2010/main" val="68763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quickly do retainer workers return?</a:t>
            </a:r>
            <a:endParaRPr lang="en-US" sz="3600" dirty="0"/>
          </a:p>
        </p:txBody>
      </p:sp>
      <p:pic>
        <p:nvPicPr>
          <p:cNvPr id="34" name="Picture 33" descr="waitbucket-vector-5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02" y="1447800"/>
            <a:ext cx="7600920" cy="2990287"/>
          </a:xfrm>
          <a:prstGeom prst="rect">
            <a:avLst/>
          </a:prstGeom>
        </p:spPr>
      </p:pic>
      <p:sp>
        <p:nvSpPr>
          <p:cNvPr id="3" name="Content Placeholder 2"/>
          <p:cNvSpPr>
            <a:spLocks noGrp="1"/>
          </p:cNvSpPr>
          <p:nvPr>
            <p:ph idx="1"/>
          </p:nvPr>
        </p:nvSpPr>
        <p:spPr>
          <a:xfrm>
            <a:off x="457200" y="5181600"/>
            <a:ext cx="8229600" cy="1219200"/>
          </a:xfrm>
        </p:spPr>
        <p:txBody>
          <a:bodyPr>
            <a:normAutofit/>
          </a:bodyPr>
          <a:lstStyle/>
          <a:p>
            <a:r>
              <a:rPr lang="en-US" dirty="0" smtClean="0"/>
              <a:t>For retainer times under ten minutes,</a:t>
            </a:r>
            <a:br>
              <a:rPr lang="en-US" dirty="0" smtClean="0"/>
            </a:br>
            <a:r>
              <a:rPr lang="en-US" dirty="0" smtClean="0"/>
              <a:t>46–61% within </a:t>
            </a:r>
            <a:r>
              <a:rPr lang="en-US" sz="3600" dirty="0">
                <a:solidFill>
                  <a:srgbClr val="C46825"/>
                </a:solidFill>
                <a:latin typeface="Myriad Pro Semibold"/>
                <a:cs typeface="Myriad Pro Semibold"/>
              </a:rPr>
              <a:t>2 seconds</a:t>
            </a:r>
            <a:r>
              <a:rPr lang="en-US" dirty="0" smtClean="0"/>
              <a:t>.</a:t>
            </a:r>
            <a:endParaRPr lang="en-US" dirty="0"/>
          </a:p>
        </p:txBody>
      </p:sp>
      <p:pic>
        <p:nvPicPr>
          <p:cNvPr id="33" name="Picture 32" descr="waitbucket-vector-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061" y="1430711"/>
            <a:ext cx="7588360" cy="3007376"/>
          </a:xfrm>
          <a:prstGeom prst="rect">
            <a:avLst/>
          </a:prstGeom>
        </p:spPr>
      </p:pic>
      <p:pic>
        <p:nvPicPr>
          <p:cNvPr id="32" name="Picture 31" descr="waitbucket-vector-1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603" y="1419715"/>
            <a:ext cx="7600270" cy="3007376"/>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598" y="1430711"/>
            <a:ext cx="7578347" cy="3012874"/>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2592189310"/>
              </p:ext>
            </p:extLst>
          </p:nvPr>
        </p:nvGraphicFramePr>
        <p:xfrm>
          <a:off x="1030738" y="1447800"/>
          <a:ext cx="7579864" cy="2971800"/>
        </p:xfrm>
        <a:graphic>
          <a:graphicData uri="http://schemas.openxmlformats.org/drawingml/2006/table">
            <a:tbl>
              <a:tblPr>
                <a:tableStyleId>{5C22544A-7EE6-4342-B048-85BDC9FD1C3A}</a:tableStyleId>
              </a:tblPr>
              <a:tblGrid>
                <a:gridCol w="947483"/>
                <a:gridCol w="947483"/>
                <a:gridCol w="947483"/>
                <a:gridCol w="947483"/>
                <a:gridCol w="947483"/>
                <a:gridCol w="947483"/>
                <a:gridCol w="947483"/>
                <a:gridCol w="947483"/>
              </a:tblGrid>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88032296"/>
              </p:ext>
            </p:extLst>
          </p:nvPr>
        </p:nvGraphicFramePr>
        <p:xfrm>
          <a:off x="533400" y="4480560"/>
          <a:ext cx="8569971" cy="396240"/>
        </p:xfrm>
        <a:graphic>
          <a:graphicData uri="http://schemas.openxmlformats.org/drawingml/2006/table">
            <a:tbl>
              <a:tblPr>
                <a:tableStyleId>{5C22544A-7EE6-4342-B048-85BDC9FD1C3A}</a:tableStyleId>
              </a:tblPr>
              <a:tblGrid>
                <a:gridCol w="952219"/>
                <a:gridCol w="952219"/>
                <a:gridCol w="952219"/>
                <a:gridCol w="952219"/>
                <a:gridCol w="952219"/>
                <a:gridCol w="952219"/>
                <a:gridCol w="952219"/>
                <a:gridCol w="952219"/>
                <a:gridCol w="952219"/>
              </a:tblGrid>
              <a:tr h="297180">
                <a:tc>
                  <a:txBody>
                    <a:bodyPr/>
                    <a:lstStyle/>
                    <a:p>
                      <a:pPr algn="ctr"/>
                      <a:r>
                        <a:rPr lang="en-US" sz="2000" dirty="0" smtClean="0">
                          <a:latin typeface="Myriad Pro Light"/>
                          <a:cs typeface="Myriad Pro Light"/>
                        </a:rPr>
                        <a:t>0.0</a:t>
                      </a:r>
                      <a:endParaRPr lang="en-US" sz="2000" dirty="0">
                        <a:latin typeface="Myriad Pro Light"/>
                        <a:cs typeface="Myriad Pro Light"/>
                      </a:endParaRPr>
                    </a:p>
                  </a:txBody>
                  <a:tcPr>
                    <a:lnL w="38100" cap="flat" cmpd="sng" algn="ctr">
                      <a:noFill/>
                      <a:prstDash val="solid"/>
                      <a:round/>
                      <a:headEnd type="none" w="med" len="med"/>
                      <a:tailEnd type="none" w="med" len="med"/>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0.5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1.0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1.5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2.0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2.5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3.0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3.5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4.0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794229236"/>
              </p:ext>
            </p:extLst>
          </p:nvPr>
        </p:nvGraphicFramePr>
        <p:xfrm>
          <a:off x="304800" y="1219200"/>
          <a:ext cx="542318" cy="3352800"/>
        </p:xfrm>
        <a:graphic>
          <a:graphicData uri="http://schemas.openxmlformats.org/drawingml/2006/table">
            <a:tbl>
              <a:tblPr>
                <a:tableStyleId>{5C22544A-7EE6-4342-B048-85BDC9FD1C3A}</a:tableStyleId>
              </a:tblPr>
              <a:tblGrid>
                <a:gridCol w="542318"/>
              </a:tblGrid>
              <a:tr h="297180">
                <a:tc>
                  <a:txBody>
                    <a:bodyPr/>
                    <a:lstStyle/>
                    <a:p>
                      <a:pPr algn="r"/>
                      <a:r>
                        <a:rPr lang="en-US" sz="2000" dirty="0" smtClean="0">
                          <a:latin typeface="Myriad Pro Light"/>
                          <a:cs typeface="Myriad Pro Light"/>
                        </a:rPr>
                        <a:t>1.0</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0.9</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0.8</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0.7</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0.6</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0.5</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0.4</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0.3</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0.2</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0.1</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0.0</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732858780"/>
              </p:ext>
            </p:extLst>
          </p:nvPr>
        </p:nvGraphicFramePr>
        <p:xfrm>
          <a:off x="1027000" y="1447800"/>
          <a:ext cx="60773" cy="2971800"/>
        </p:xfrm>
        <a:graphic>
          <a:graphicData uri="http://schemas.openxmlformats.org/drawingml/2006/table">
            <a:tbl>
              <a:tblPr>
                <a:tableStyleId>{5C22544A-7EE6-4342-B048-85BDC9FD1C3A}</a:tableStyleId>
              </a:tblPr>
              <a:tblGrid>
                <a:gridCol w="60773"/>
              </a:tblGrid>
              <a:tr h="297180">
                <a:tc>
                  <a:txBody>
                    <a:bodyPr/>
                    <a:lstStyle/>
                    <a:p>
                      <a:endParaRPr lang="en-US" sz="500" dirty="0"/>
                    </a:p>
                  </a:txBody>
                  <a:tcPr marL="0" marR="0" marT="0" marB="0">
                    <a:lnL w="12700" cmpd="sng">
                      <a:noFill/>
                    </a:lnL>
                    <a:lnR w="12700" cap="flat" cmpd="sng" algn="ctr">
                      <a:noFill/>
                      <a:prstDash val="solid"/>
                      <a:round/>
                      <a:headEnd type="none" w="med" len="med"/>
                      <a:tailEnd type="none" w="med" len="med"/>
                    </a:lnR>
                    <a:lnT w="12700" cmpd="sng">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34422108"/>
              </p:ext>
            </p:extLst>
          </p:nvPr>
        </p:nvGraphicFramePr>
        <p:xfrm>
          <a:off x="1038412" y="4343399"/>
          <a:ext cx="7579864" cy="76200"/>
        </p:xfrm>
        <a:graphic>
          <a:graphicData uri="http://schemas.openxmlformats.org/drawingml/2006/table">
            <a:tbl>
              <a:tblPr firstRow="1" bandRow="1">
                <a:tableStyleId>{5C22544A-7EE6-4342-B048-85BDC9FD1C3A}</a:tableStyleId>
              </a:tblPr>
              <a:tblGrid>
                <a:gridCol w="947483"/>
                <a:gridCol w="947483"/>
                <a:gridCol w="947483"/>
                <a:gridCol w="947483"/>
                <a:gridCol w="947483"/>
                <a:gridCol w="947483"/>
                <a:gridCol w="947483"/>
                <a:gridCol w="947483"/>
              </a:tblGrid>
              <a:tr h="0">
                <a:tc>
                  <a:txBody>
                    <a:bodyPr/>
                    <a:lstStyle/>
                    <a:p>
                      <a:endParaRPr lang="en-US" sz="500" dirty="0"/>
                    </a:p>
                  </a:txBody>
                  <a:tcPr marL="0" marR="0" marT="0" marB="0">
                    <a:lnL w="381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Rectangle 15"/>
          <p:cNvSpPr/>
          <p:nvPr/>
        </p:nvSpPr>
        <p:spPr>
          <a:xfrm>
            <a:off x="1044221" y="2601165"/>
            <a:ext cx="3781542" cy="455301"/>
          </a:xfrm>
          <a:prstGeom prst="rect">
            <a:avLst/>
          </a:prstGeom>
          <a:gradFill flip="none" rotWithShape="1">
            <a:gsLst>
              <a:gs pos="0">
                <a:schemeClr val="accent1">
                  <a:shade val="51000"/>
                  <a:satMod val="130000"/>
                  <a:alpha val="43000"/>
                </a:schemeClr>
              </a:gs>
              <a:gs pos="80000">
                <a:schemeClr val="accent1">
                  <a:shade val="93000"/>
                  <a:satMod val="130000"/>
                  <a:alpha val="43000"/>
                </a:schemeClr>
              </a:gs>
              <a:gs pos="100000">
                <a:schemeClr val="accent1">
                  <a:shade val="94000"/>
                  <a:satMod val="135000"/>
                  <a:alpha val="43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039059" y="4812268"/>
            <a:ext cx="7575789" cy="369332"/>
          </a:xfrm>
          <a:prstGeom prst="rect">
            <a:avLst/>
          </a:prstGeom>
          <a:noFill/>
        </p:spPr>
        <p:txBody>
          <a:bodyPr wrap="square" rtlCol="0">
            <a:spAutoFit/>
          </a:bodyPr>
          <a:lstStyle/>
          <a:p>
            <a:pPr algn="ctr"/>
            <a:r>
              <a:rPr lang="en-US" dirty="0" smtClean="0">
                <a:latin typeface="Myriad Pro Light"/>
                <a:cs typeface="Myriad Pro Light"/>
              </a:rPr>
              <a:t>Time to dismiss alert </a:t>
            </a:r>
            <a:r>
              <a:rPr lang="en-US" i="1" dirty="0">
                <a:latin typeface="Myriad Pro Light"/>
                <a:cs typeface="Myriad Pro Light"/>
              </a:rPr>
              <a:t>t</a:t>
            </a:r>
            <a:r>
              <a:rPr lang="en-US" i="1" dirty="0" smtClean="0">
                <a:latin typeface="Myriad Pro Light"/>
                <a:cs typeface="Myriad Pro Light"/>
              </a:rPr>
              <a:t> </a:t>
            </a:r>
            <a:r>
              <a:rPr lang="en-US" dirty="0" smtClean="0">
                <a:latin typeface="Myriad Pro Light"/>
                <a:cs typeface="Myriad Pro Light"/>
              </a:rPr>
              <a:t>(seconds)</a:t>
            </a:r>
          </a:p>
        </p:txBody>
      </p:sp>
      <p:sp>
        <p:nvSpPr>
          <p:cNvPr id="40" name="TextBox 39"/>
          <p:cNvSpPr txBox="1"/>
          <p:nvPr/>
        </p:nvSpPr>
        <p:spPr>
          <a:xfrm rot="16200000">
            <a:off x="-1301234" y="2749032"/>
            <a:ext cx="3276601" cy="369332"/>
          </a:xfrm>
          <a:prstGeom prst="rect">
            <a:avLst/>
          </a:prstGeom>
          <a:noFill/>
        </p:spPr>
        <p:txBody>
          <a:bodyPr wrap="square" rtlCol="0">
            <a:spAutoFit/>
          </a:bodyPr>
          <a:lstStyle/>
          <a:p>
            <a:pPr algn="ctr"/>
            <a:r>
              <a:rPr lang="en-US" dirty="0" smtClean="0">
                <a:latin typeface="Myriad Pro Light"/>
                <a:cs typeface="Myriad Pro Light"/>
              </a:rPr>
              <a:t>% returning in ≤ </a:t>
            </a:r>
            <a:r>
              <a:rPr lang="en-US" i="1" dirty="0" smtClean="0">
                <a:latin typeface="Myriad Pro Light"/>
                <a:cs typeface="Myriad Pro Light"/>
              </a:rPr>
              <a:t>t</a:t>
            </a:r>
            <a:endParaRPr lang="en-US" dirty="0" smtClean="0">
              <a:latin typeface="Myriad Pro Light"/>
              <a:cs typeface="Myriad Pro Light"/>
            </a:endParaRPr>
          </a:p>
        </p:txBody>
      </p:sp>
      <p:cxnSp>
        <p:nvCxnSpPr>
          <p:cNvPr id="42" name="Straight Connector 41"/>
          <p:cNvCxnSpPr/>
          <p:nvPr/>
        </p:nvCxnSpPr>
        <p:spPr>
          <a:xfrm>
            <a:off x="4819650" y="2601166"/>
            <a:ext cx="1" cy="45635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848600" y="1219200"/>
            <a:ext cx="780906" cy="646331"/>
          </a:xfrm>
          <a:prstGeom prst="rect">
            <a:avLst/>
          </a:prstGeom>
        </p:spPr>
        <p:txBody>
          <a:bodyPr wrap="none">
            <a:spAutoFit/>
          </a:bodyPr>
          <a:lstStyle/>
          <a:p>
            <a:r>
              <a:rPr lang="en-US" dirty="0">
                <a:solidFill>
                  <a:srgbClr val="3366FF"/>
                </a:solidFill>
                <a:cs typeface="Myriad Pro"/>
              </a:rPr>
              <a:t>30 </a:t>
            </a:r>
            <a:r>
              <a:rPr lang="en-US" dirty="0" smtClean="0">
                <a:solidFill>
                  <a:srgbClr val="3366FF"/>
                </a:solidFill>
                <a:cs typeface="Myriad Pro"/>
              </a:rPr>
              <a:t>sec</a:t>
            </a:r>
            <a:br>
              <a:rPr lang="en-US" dirty="0" smtClean="0">
                <a:solidFill>
                  <a:srgbClr val="3366FF"/>
                </a:solidFill>
                <a:cs typeface="Myriad Pro"/>
              </a:rPr>
            </a:br>
            <a:r>
              <a:rPr lang="en-US" dirty="0">
                <a:solidFill>
                  <a:srgbClr val="008000"/>
                </a:solidFill>
                <a:cs typeface="Myriad Pro"/>
              </a:rPr>
              <a:t>1 </a:t>
            </a:r>
            <a:r>
              <a:rPr lang="en-US" dirty="0" smtClean="0">
                <a:solidFill>
                  <a:srgbClr val="008000"/>
                </a:solidFill>
                <a:cs typeface="Myriad Pro"/>
              </a:rPr>
              <a:t>min</a:t>
            </a:r>
            <a:endParaRPr lang="en-US" dirty="0"/>
          </a:p>
        </p:txBody>
      </p:sp>
      <p:sp>
        <p:nvSpPr>
          <p:cNvPr id="52" name="Rectangle 51"/>
          <p:cNvSpPr/>
          <p:nvPr/>
        </p:nvSpPr>
        <p:spPr>
          <a:xfrm>
            <a:off x="7848600" y="1796583"/>
            <a:ext cx="726660" cy="369332"/>
          </a:xfrm>
          <a:prstGeom prst="rect">
            <a:avLst/>
          </a:prstGeom>
        </p:spPr>
        <p:txBody>
          <a:bodyPr wrap="none">
            <a:spAutoFit/>
          </a:bodyPr>
          <a:lstStyle/>
          <a:p>
            <a:r>
              <a:rPr lang="en-US" dirty="0">
                <a:solidFill>
                  <a:srgbClr val="DE0000"/>
                </a:solidFill>
                <a:cs typeface="Myriad Pro"/>
              </a:rPr>
              <a:t>3 min</a:t>
            </a:r>
            <a:endParaRPr lang="en-US" dirty="0">
              <a:solidFill>
                <a:srgbClr val="DE0000"/>
              </a:solidFill>
            </a:endParaRPr>
          </a:p>
        </p:txBody>
      </p:sp>
      <p:sp>
        <p:nvSpPr>
          <p:cNvPr id="53" name="Rectangle 52"/>
          <p:cNvSpPr/>
          <p:nvPr/>
        </p:nvSpPr>
        <p:spPr>
          <a:xfrm>
            <a:off x="7848600" y="2139098"/>
            <a:ext cx="726660" cy="369332"/>
          </a:xfrm>
          <a:prstGeom prst="rect">
            <a:avLst/>
          </a:prstGeom>
        </p:spPr>
        <p:txBody>
          <a:bodyPr wrap="none">
            <a:spAutoFit/>
          </a:bodyPr>
          <a:lstStyle/>
          <a:p>
            <a:r>
              <a:rPr lang="en-US" dirty="0" smtClean="0">
                <a:solidFill>
                  <a:srgbClr val="00A099"/>
                </a:solidFill>
                <a:cs typeface="Myriad Pro"/>
              </a:rPr>
              <a:t>5 </a:t>
            </a:r>
            <a:r>
              <a:rPr lang="en-US" dirty="0">
                <a:solidFill>
                  <a:srgbClr val="00A099"/>
                </a:solidFill>
                <a:cs typeface="Myriad Pro"/>
              </a:rPr>
              <a:t>min</a:t>
            </a:r>
            <a:endParaRPr lang="en-US" dirty="0">
              <a:solidFill>
                <a:srgbClr val="00A099"/>
              </a:solidFill>
            </a:endParaRPr>
          </a:p>
        </p:txBody>
      </p:sp>
      <p:sp>
        <p:nvSpPr>
          <p:cNvPr id="20" name="TextBox 19"/>
          <p:cNvSpPr txBox="1"/>
          <p:nvPr/>
        </p:nvSpPr>
        <p:spPr>
          <a:xfrm>
            <a:off x="479715" y="118000"/>
            <a:ext cx="2807844" cy="461665"/>
          </a:xfrm>
          <a:prstGeom prst="rect">
            <a:avLst/>
          </a:prstGeom>
          <a:noFill/>
        </p:spPr>
        <p:txBody>
          <a:bodyPr wrap="none" rtlCol="0">
            <a:spAutoFit/>
          </a:bodyPr>
          <a:lstStyle/>
          <a:p>
            <a:r>
              <a:rPr lang="en-US" sz="2400" dirty="0" smtClean="0">
                <a:solidFill>
                  <a:schemeClr val="bg1">
                    <a:lumMod val="50000"/>
                  </a:schemeClr>
                </a:solidFill>
                <a:latin typeface="Myriad Pro Light"/>
                <a:cs typeface="Myriad Pro Light"/>
              </a:rPr>
              <a:t>Results: N=1545 tasks</a:t>
            </a:r>
          </a:p>
        </p:txBody>
      </p:sp>
    </p:spTree>
    <p:extLst>
      <p:ext uri="{BB962C8B-B14F-4D97-AF65-F5344CB8AC3E}">
        <p14:creationId xmlns:p14="http://schemas.microsoft.com/office/powerpoint/2010/main" val="3481638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right)">
                                      <p:cBhvr>
                                        <p:cTn id="63" dur="500"/>
                                        <p:tgtEl>
                                          <p:spTgt spid="16"/>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fade">
                                      <p:cBhvr>
                                        <p:cTn id="6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animBg="1"/>
      <p:bldP spid="39" grpId="0"/>
      <p:bldP spid="40" grpId="0"/>
      <p:bldP spid="50" grpId="0"/>
      <p:bldP spid="52" grpId="0"/>
      <p:bldP spid="5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waitbucket-vector-30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96" y="3200400"/>
            <a:ext cx="7578347" cy="1219200"/>
          </a:xfrm>
          <a:prstGeom prst="rect">
            <a:avLst/>
          </a:prstGeom>
        </p:spPr>
      </p:pic>
      <p:pic>
        <p:nvPicPr>
          <p:cNvPr id="35" name="Picture 34" descr="waitbucket-vector-10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03" y="1447799"/>
            <a:ext cx="7610265" cy="2990288"/>
          </a:xfrm>
          <a:prstGeom prst="rect">
            <a:avLst/>
          </a:prstGeom>
        </p:spPr>
      </p:pic>
      <p:pic>
        <p:nvPicPr>
          <p:cNvPr id="34" name="Picture 33" descr="waitbucket-vector-5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02" y="1447800"/>
            <a:ext cx="7600920" cy="2990287"/>
          </a:xfrm>
          <a:prstGeom prst="rect">
            <a:avLst/>
          </a:prstGeom>
        </p:spPr>
      </p:pic>
      <p:sp>
        <p:nvSpPr>
          <p:cNvPr id="3" name="Content Placeholder 2"/>
          <p:cNvSpPr>
            <a:spLocks noGrp="1"/>
          </p:cNvSpPr>
          <p:nvPr>
            <p:ph idx="1"/>
          </p:nvPr>
        </p:nvSpPr>
        <p:spPr>
          <a:xfrm>
            <a:off x="457200" y="5181600"/>
            <a:ext cx="8229600" cy="1219200"/>
          </a:xfrm>
        </p:spPr>
        <p:txBody>
          <a:bodyPr>
            <a:normAutofit/>
          </a:bodyPr>
          <a:lstStyle/>
          <a:p>
            <a:r>
              <a:rPr lang="en-US" dirty="0" smtClean="0"/>
              <a:t>For retainer times under ten minutes,</a:t>
            </a:r>
            <a:br>
              <a:rPr lang="en-US" dirty="0" smtClean="0"/>
            </a:br>
            <a:r>
              <a:rPr lang="en-US" dirty="0" smtClean="0"/>
              <a:t>69–84% within </a:t>
            </a:r>
            <a:r>
              <a:rPr lang="en-US" sz="3600" dirty="0">
                <a:solidFill>
                  <a:srgbClr val="C46825"/>
                </a:solidFill>
                <a:latin typeface="Myriad Pro Semibold"/>
                <a:cs typeface="Myriad Pro Semibold"/>
              </a:rPr>
              <a:t>3 seconds</a:t>
            </a:r>
            <a:r>
              <a:rPr lang="en-US" dirty="0" smtClean="0"/>
              <a:t>.</a:t>
            </a:r>
            <a:endParaRPr lang="en-US" dirty="0"/>
          </a:p>
        </p:txBody>
      </p:sp>
      <p:pic>
        <p:nvPicPr>
          <p:cNvPr id="33" name="Picture 32" descr="waitbucket-vector-2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061" y="1430711"/>
            <a:ext cx="7588360" cy="3007376"/>
          </a:xfrm>
          <a:prstGeom prst="rect">
            <a:avLst/>
          </a:prstGeom>
        </p:spPr>
      </p:pic>
      <p:pic>
        <p:nvPicPr>
          <p:cNvPr id="32" name="Picture 31" descr="waitbucket-vector-1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03" y="1419715"/>
            <a:ext cx="7600270" cy="3007376"/>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598" y="1430711"/>
            <a:ext cx="7578347" cy="3012874"/>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1797657710"/>
              </p:ext>
            </p:extLst>
          </p:nvPr>
        </p:nvGraphicFramePr>
        <p:xfrm>
          <a:off x="1030738" y="1447800"/>
          <a:ext cx="7579864" cy="2971800"/>
        </p:xfrm>
        <a:graphic>
          <a:graphicData uri="http://schemas.openxmlformats.org/drawingml/2006/table">
            <a:tbl>
              <a:tblPr>
                <a:tableStyleId>{5C22544A-7EE6-4342-B048-85BDC9FD1C3A}</a:tableStyleId>
              </a:tblPr>
              <a:tblGrid>
                <a:gridCol w="947483"/>
                <a:gridCol w="947483"/>
                <a:gridCol w="947483"/>
                <a:gridCol w="947483"/>
                <a:gridCol w="947483"/>
                <a:gridCol w="947483"/>
                <a:gridCol w="947483"/>
                <a:gridCol w="947483"/>
              </a:tblGrid>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799589156"/>
              </p:ext>
            </p:extLst>
          </p:nvPr>
        </p:nvGraphicFramePr>
        <p:xfrm>
          <a:off x="533400" y="4480560"/>
          <a:ext cx="8569971" cy="396240"/>
        </p:xfrm>
        <a:graphic>
          <a:graphicData uri="http://schemas.openxmlformats.org/drawingml/2006/table">
            <a:tbl>
              <a:tblPr>
                <a:tableStyleId>{5C22544A-7EE6-4342-B048-85BDC9FD1C3A}</a:tableStyleId>
              </a:tblPr>
              <a:tblGrid>
                <a:gridCol w="952219"/>
                <a:gridCol w="952219"/>
                <a:gridCol w="952219"/>
                <a:gridCol w="952219"/>
                <a:gridCol w="952219"/>
                <a:gridCol w="952219"/>
                <a:gridCol w="952219"/>
                <a:gridCol w="952219"/>
                <a:gridCol w="952219"/>
              </a:tblGrid>
              <a:tr h="297180">
                <a:tc>
                  <a:txBody>
                    <a:bodyPr/>
                    <a:lstStyle/>
                    <a:p>
                      <a:pPr algn="ctr"/>
                      <a:r>
                        <a:rPr lang="en-US" sz="2000" dirty="0" smtClean="0">
                          <a:latin typeface="Myriad Pro Light"/>
                          <a:cs typeface="Myriad Pro Light"/>
                        </a:rPr>
                        <a:t>0.0</a:t>
                      </a:r>
                      <a:endParaRPr lang="en-US" sz="2000" dirty="0">
                        <a:latin typeface="Myriad Pro Light"/>
                        <a:cs typeface="Myriad Pro Light"/>
                      </a:endParaRPr>
                    </a:p>
                  </a:txBody>
                  <a:tcPr>
                    <a:lnL w="38100" cap="flat" cmpd="sng" algn="ctr">
                      <a:noFill/>
                      <a:prstDash val="solid"/>
                      <a:round/>
                      <a:headEnd type="none" w="med" len="med"/>
                      <a:tailEnd type="none" w="med" len="med"/>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0.5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1.0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1.5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2.0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2.5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3.0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3.5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4.0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680333068"/>
              </p:ext>
            </p:extLst>
          </p:nvPr>
        </p:nvGraphicFramePr>
        <p:xfrm>
          <a:off x="304800" y="1219200"/>
          <a:ext cx="542318" cy="3352800"/>
        </p:xfrm>
        <a:graphic>
          <a:graphicData uri="http://schemas.openxmlformats.org/drawingml/2006/table">
            <a:tbl>
              <a:tblPr>
                <a:tableStyleId>{5C22544A-7EE6-4342-B048-85BDC9FD1C3A}</a:tableStyleId>
              </a:tblPr>
              <a:tblGrid>
                <a:gridCol w="542318"/>
              </a:tblGrid>
              <a:tr h="297180">
                <a:tc>
                  <a:txBody>
                    <a:bodyPr/>
                    <a:lstStyle/>
                    <a:p>
                      <a:pPr algn="r"/>
                      <a:r>
                        <a:rPr lang="en-US" sz="2000" dirty="0" smtClean="0">
                          <a:latin typeface="Myriad Pro Light"/>
                          <a:cs typeface="Myriad Pro Light"/>
                        </a:rPr>
                        <a:t>1.0</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0.9</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0.8</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0.7</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0.6</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0.5</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0.4</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0.3</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0.2</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0.1</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0.0</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475085189"/>
              </p:ext>
            </p:extLst>
          </p:nvPr>
        </p:nvGraphicFramePr>
        <p:xfrm>
          <a:off x="1027000" y="1447800"/>
          <a:ext cx="60773" cy="2971800"/>
        </p:xfrm>
        <a:graphic>
          <a:graphicData uri="http://schemas.openxmlformats.org/drawingml/2006/table">
            <a:tbl>
              <a:tblPr>
                <a:tableStyleId>{5C22544A-7EE6-4342-B048-85BDC9FD1C3A}</a:tableStyleId>
              </a:tblPr>
              <a:tblGrid>
                <a:gridCol w="60773"/>
              </a:tblGrid>
              <a:tr h="297180">
                <a:tc>
                  <a:txBody>
                    <a:bodyPr/>
                    <a:lstStyle/>
                    <a:p>
                      <a:endParaRPr lang="en-US" sz="500" dirty="0"/>
                    </a:p>
                  </a:txBody>
                  <a:tcPr marL="0" marR="0" marT="0" marB="0">
                    <a:lnL w="12700" cmpd="sng">
                      <a:noFill/>
                    </a:lnL>
                    <a:lnR w="12700" cap="flat" cmpd="sng" algn="ctr">
                      <a:noFill/>
                      <a:prstDash val="solid"/>
                      <a:round/>
                      <a:headEnd type="none" w="med" len="med"/>
                      <a:tailEnd type="none" w="med" len="med"/>
                    </a:lnR>
                    <a:lnT w="12700" cmpd="sng">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740710592"/>
              </p:ext>
            </p:extLst>
          </p:nvPr>
        </p:nvGraphicFramePr>
        <p:xfrm>
          <a:off x="1038412" y="4343399"/>
          <a:ext cx="7579864" cy="76200"/>
        </p:xfrm>
        <a:graphic>
          <a:graphicData uri="http://schemas.openxmlformats.org/drawingml/2006/table">
            <a:tbl>
              <a:tblPr firstRow="1" bandRow="1">
                <a:tableStyleId>{5C22544A-7EE6-4342-B048-85BDC9FD1C3A}</a:tableStyleId>
              </a:tblPr>
              <a:tblGrid>
                <a:gridCol w="947483"/>
                <a:gridCol w="947483"/>
                <a:gridCol w="947483"/>
                <a:gridCol w="947483"/>
                <a:gridCol w="947483"/>
                <a:gridCol w="947483"/>
                <a:gridCol w="947483"/>
                <a:gridCol w="947483"/>
              </a:tblGrid>
              <a:tr h="0">
                <a:tc>
                  <a:txBody>
                    <a:bodyPr/>
                    <a:lstStyle/>
                    <a:p>
                      <a:endParaRPr lang="en-US" sz="500" dirty="0"/>
                    </a:p>
                  </a:txBody>
                  <a:tcPr marL="0" marR="0" marT="0" marB="0">
                    <a:lnL w="381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0" name="Rectangle 49"/>
          <p:cNvSpPr/>
          <p:nvPr/>
        </p:nvSpPr>
        <p:spPr>
          <a:xfrm>
            <a:off x="7848600" y="1219200"/>
            <a:ext cx="780906" cy="646331"/>
          </a:xfrm>
          <a:prstGeom prst="rect">
            <a:avLst/>
          </a:prstGeom>
        </p:spPr>
        <p:txBody>
          <a:bodyPr wrap="none">
            <a:spAutoFit/>
          </a:bodyPr>
          <a:lstStyle/>
          <a:p>
            <a:r>
              <a:rPr lang="en-US" dirty="0">
                <a:solidFill>
                  <a:srgbClr val="3366FF"/>
                </a:solidFill>
                <a:cs typeface="Myriad Pro"/>
              </a:rPr>
              <a:t>30 </a:t>
            </a:r>
            <a:r>
              <a:rPr lang="en-US" dirty="0" smtClean="0">
                <a:solidFill>
                  <a:srgbClr val="3366FF"/>
                </a:solidFill>
                <a:cs typeface="Myriad Pro"/>
              </a:rPr>
              <a:t>sec</a:t>
            </a:r>
            <a:br>
              <a:rPr lang="en-US" dirty="0" smtClean="0">
                <a:solidFill>
                  <a:srgbClr val="3366FF"/>
                </a:solidFill>
                <a:cs typeface="Myriad Pro"/>
              </a:rPr>
            </a:br>
            <a:r>
              <a:rPr lang="en-US" dirty="0">
                <a:solidFill>
                  <a:srgbClr val="008000"/>
                </a:solidFill>
                <a:cs typeface="Myriad Pro"/>
              </a:rPr>
              <a:t>1 </a:t>
            </a:r>
            <a:r>
              <a:rPr lang="en-US" dirty="0" smtClean="0">
                <a:solidFill>
                  <a:srgbClr val="008000"/>
                </a:solidFill>
                <a:cs typeface="Myriad Pro"/>
              </a:rPr>
              <a:t>min</a:t>
            </a:r>
            <a:endParaRPr lang="en-US" dirty="0"/>
          </a:p>
        </p:txBody>
      </p:sp>
      <p:sp>
        <p:nvSpPr>
          <p:cNvPr id="52" name="Rectangle 51"/>
          <p:cNvSpPr/>
          <p:nvPr/>
        </p:nvSpPr>
        <p:spPr>
          <a:xfrm>
            <a:off x="7848600" y="1796583"/>
            <a:ext cx="726660" cy="369332"/>
          </a:xfrm>
          <a:prstGeom prst="rect">
            <a:avLst/>
          </a:prstGeom>
        </p:spPr>
        <p:txBody>
          <a:bodyPr wrap="none">
            <a:spAutoFit/>
          </a:bodyPr>
          <a:lstStyle/>
          <a:p>
            <a:r>
              <a:rPr lang="en-US" dirty="0">
                <a:solidFill>
                  <a:srgbClr val="DE0000"/>
                </a:solidFill>
                <a:cs typeface="Myriad Pro"/>
              </a:rPr>
              <a:t>3 min</a:t>
            </a:r>
            <a:endParaRPr lang="en-US" dirty="0">
              <a:solidFill>
                <a:srgbClr val="DE0000"/>
              </a:solidFill>
            </a:endParaRPr>
          </a:p>
        </p:txBody>
      </p:sp>
      <p:sp>
        <p:nvSpPr>
          <p:cNvPr id="53" name="Rectangle 52"/>
          <p:cNvSpPr/>
          <p:nvPr/>
        </p:nvSpPr>
        <p:spPr>
          <a:xfrm>
            <a:off x="7848600" y="2139098"/>
            <a:ext cx="726660" cy="369332"/>
          </a:xfrm>
          <a:prstGeom prst="rect">
            <a:avLst/>
          </a:prstGeom>
        </p:spPr>
        <p:txBody>
          <a:bodyPr wrap="none">
            <a:spAutoFit/>
          </a:bodyPr>
          <a:lstStyle/>
          <a:p>
            <a:r>
              <a:rPr lang="en-US" dirty="0" smtClean="0">
                <a:solidFill>
                  <a:srgbClr val="00A099"/>
                </a:solidFill>
                <a:cs typeface="Myriad Pro"/>
              </a:rPr>
              <a:t>5 </a:t>
            </a:r>
            <a:r>
              <a:rPr lang="en-US" dirty="0">
                <a:solidFill>
                  <a:srgbClr val="00A099"/>
                </a:solidFill>
                <a:cs typeface="Myriad Pro"/>
              </a:rPr>
              <a:t>min</a:t>
            </a:r>
            <a:endParaRPr lang="en-US" dirty="0">
              <a:solidFill>
                <a:srgbClr val="00A099"/>
              </a:solidFill>
            </a:endParaRPr>
          </a:p>
        </p:txBody>
      </p:sp>
      <p:sp>
        <p:nvSpPr>
          <p:cNvPr id="54" name="Rectangle 53"/>
          <p:cNvSpPr/>
          <p:nvPr/>
        </p:nvSpPr>
        <p:spPr>
          <a:xfrm>
            <a:off x="7848600" y="2743200"/>
            <a:ext cx="845077" cy="369332"/>
          </a:xfrm>
          <a:prstGeom prst="rect">
            <a:avLst/>
          </a:prstGeom>
        </p:spPr>
        <p:txBody>
          <a:bodyPr wrap="none">
            <a:spAutoFit/>
          </a:bodyPr>
          <a:lstStyle/>
          <a:p>
            <a:r>
              <a:rPr lang="en-US" dirty="0" smtClean="0">
                <a:solidFill>
                  <a:srgbClr val="BC009D"/>
                </a:solidFill>
                <a:cs typeface="Myriad Pro"/>
              </a:rPr>
              <a:t>10 min</a:t>
            </a:r>
            <a:endParaRPr lang="en-US" dirty="0">
              <a:solidFill>
                <a:srgbClr val="BC009D"/>
              </a:solidFill>
            </a:endParaRPr>
          </a:p>
        </p:txBody>
      </p:sp>
      <p:sp>
        <p:nvSpPr>
          <p:cNvPr id="55" name="Rectangle 54"/>
          <p:cNvSpPr/>
          <p:nvPr/>
        </p:nvSpPr>
        <p:spPr>
          <a:xfrm>
            <a:off x="7848600" y="3212068"/>
            <a:ext cx="845077" cy="369332"/>
          </a:xfrm>
          <a:prstGeom prst="rect">
            <a:avLst/>
          </a:prstGeom>
        </p:spPr>
        <p:txBody>
          <a:bodyPr wrap="none">
            <a:spAutoFit/>
          </a:bodyPr>
          <a:lstStyle/>
          <a:p>
            <a:r>
              <a:rPr lang="en-US" dirty="0" smtClean="0">
                <a:solidFill>
                  <a:srgbClr val="C1A600"/>
                </a:solidFill>
                <a:cs typeface="Myriad Pro"/>
              </a:rPr>
              <a:t>30 min</a:t>
            </a:r>
            <a:endParaRPr lang="en-US" dirty="0">
              <a:solidFill>
                <a:srgbClr val="C1A600"/>
              </a:solidFill>
            </a:endParaRPr>
          </a:p>
        </p:txBody>
      </p:sp>
      <p:grpSp>
        <p:nvGrpSpPr>
          <p:cNvPr id="56" name="Group 55"/>
          <p:cNvGrpSpPr/>
          <p:nvPr/>
        </p:nvGrpSpPr>
        <p:grpSpPr>
          <a:xfrm>
            <a:off x="1050055" y="1902289"/>
            <a:ext cx="5676566" cy="486561"/>
            <a:chOff x="1044221" y="2601165"/>
            <a:chExt cx="3781542" cy="456360"/>
          </a:xfrm>
        </p:grpSpPr>
        <p:sp>
          <p:nvSpPr>
            <p:cNvPr id="57" name="Rectangle 56"/>
            <p:cNvSpPr/>
            <p:nvPr/>
          </p:nvSpPr>
          <p:spPr>
            <a:xfrm>
              <a:off x="1044221" y="2601165"/>
              <a:ext cx="3781542" cy="455301"/>
            </a:xfrm>
            <a:prstGeom prst="rect">
              <a:avLst/>
            </a:prstGeom>
            <a:gradFill flip="none" rotWithShape="1">
              <a:gsLst>
                <a:gs pos="0">
                  <a:schemeClr val="accent1">
                    <a:shade val="51000"/>
                    <a:satMod val="130000"/>
                    <a:alpha val="43000"/>
                  </a:schemeClr>
                </a:gs>
                <a:gs pos="80000">
                  <a:schemeClr val="accent1">
                    <a:shade val="93000"/>
                    <a:satMod val="130000"/>
                    <a:alpha val="43000"/>
                  </a:schemeClr>
                </a:gs>
                <a:gs pos="100000">
                  <a:schemeClr val="accent1">
                    <a:shade val="94000"/>
                    <a:satMod val="135000"/>
                    <a:alpha val="43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4819650" y="2601166"/>
              <a:ext cx="1" cy="456359"/>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25" name="Rounded Rectangle 24"/>
          <p:cNvSpPr/>
          <p:nvPr/>
        </p:nvSpPr>
        <p:spPr>
          <a:xfrm>
            <a:off x="2286000" y="3200400"/>
            <a:ext cx="2209800" cy="762000"/>
          </a:xfrm>
          <a:prstGeom prst="roundRect">
            <a:avLst>
              <a:gd name="adj" fmla="val 6601"/>
            </a:avLst>
          </a:prstGeom>
          <a:solidFill>
            <a:schemeClr val="bg1">
              <a:alpha val="76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2"/>
          <p:cNvSpPr txBox="1">
            <a:spLocks/>
          </p:cNvSpPr>
          <p:nvPr/>
        </p:nvSpPr>
        <p:spPr>
          <a:xfrm>
            <a:off x="2362200" y="3200400"/>
            <a:ext cx="2743200" cy="83820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en-US" sz="4000" dirty="0" smtClean="0"/>
              <a:t>3¢ bonus</a:t>
            </a:r>
          </a:p>
        </p:txBody>
      </p:sp>
      <p:sp>
        <p:nvSpPr>
          <p:cNvPr id="6" name="Oval 5"/>
          <p:cNvSpPr/>
          <p:nvPr/>
        </p:nvSpPr>
        <p:spPr>
          <a:xfrm>
            <a:off x="4648200" y="3429000"/>
            <a:ext cx="381000" cy="381000"/>
          </a:xfrm>
          <a:prstGeom prst="ellipse">
            <a:avLst/>
          </a:prstGeom>
          <a:noFill/>
          <a:ln w="38100" cmpd="sng">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39059" y="4812268"/>
            <a:ext cx="7575789" cy="369332"/>
          </a:xfrm>
          <a:prstGeom prst="rect">
            <a:avLst/>
          </a:prstGeom>
          <a:noFill/>
        </p:spPr>
        <p:txBody>
          <a:bodyPr wrap="square" rtlCol="0">
            <a:spAutoFit/>
          </a:bodyPr>
          <a:lstStyle/>
          <a:p>
            <a:pPr algn="ctr"/>
            <a:r>
              <a:rPr lang="en-US" dirty="0" smtClean="0">
                <a:latin typeface="Myriad Pro Light"/>
                <a:cs typeface="Myriad Pro Light"/>
              </a:rPr>
              <a:t>Time to dismiss alert </a:t>
            </a:r>
            <a:r>
              <a:rPr lang="en-US" i="1" dirty="0">
                <a:latin typeface="Myriad Pro Light"/>
                <a:cs typeface="Myriad Pro Light"/>
              </a:rPr>
              <a:t>t</a:t>
            </a:r>
            <a:r>
              <a:rPr lang="en-US" i="1" dirty="0" smtClean="0">
                <a:latin typeface="Myriad Pro Light"/>
                <a:cs typeface="Myriad Pro Light"/>
              </a:rPr>
              <a:t> </a:t>
            </a:r>
            <a:r>
              <a:rPr lang="en-US" dirty="0" smtClean="0">
                <a:latin typeface="Myriad Pro Light"/>
                <a:cs typeface="Myriad Pro Light"/>
              </a:rPr>
              <a:t>(seconds)</a:t>
            </a:r>
          </a:p>
        </p:txBody>
      </p:sp>
      <p:sp>
        <p:nvSpPr>
          <p:cNvPr id="41" name="Title 1"/>
          <p:cNvSpPr>
            <a:spLocks noGrp="1"/>
          </p:cNvSpPr>
          <p:nvPr>
            <p:ph type="title"/>
          </p:nvPr>
        </p:nvSpPr>
        <p:spPr>
          <a:xfrm>
            <a:off x="457200" y="274638"/>
            <a:ext cx="8229600" cy="1143000"/>
          </a:xfrm>
        </p:spPr>
        <p:txBody>
          <a:bodyPr>
            <a:normAutofit/>
          </a:bodyPr>
          <a:lstStyle/>
          <a:p>
            <a:r>
              <a:rPr lang="en-US" sz="3600" dirty="0" smtClean="0"/>
              <a:t>How quickly do retainer workers return?</a:t>
            </a:r>
            <a:endParaRPr lang="en-US" sz="3600" dirty="0"/>
          </a:p>
        </p:txBody>
      </p:sp>
      <p:sp>
        <p:nvSpPr>
          <p:cNvPr id="42" name="TextBox 41"/>
          <p:cNvSpPr txBox="1"/>
          <p:nvPr/>
        </p:nvSpPr>
        <p:spPr>
          <a:xfrm rot="16200000">
            <a:off x="-1301234" y="2749032"/>
            <a:ext cx="3276601" cy="369332"/>
          </a:xfrm>
          <a:prstGeom prst="rect">
            <a:avLst/>
          </a:prstGeom>
          <a:noFill/>
        </p:spPr>
        <p:txBody>
          <a:bodyPr wrap="square" rtlCol="0">
            <a:spAutoFit/>
          </a:bodyPr>
          <a:lstStyle/>
          <a:p>
            <a:pPr algn="ctr"/>
            <a:r>
              <a:rPr lang="en-US" dirty="0" smtClean="0">
                <a:latin typeface="Myriad Pro Light"/>
                <a:cs typeface="Myriad Pro Light"/>
              </a:rPr>
              <a:t>% returning in ≤ </a:t>
            </a:r>
            <a:r>
              <a:rPr lang="en-US" i="1" dirty="0" smtClean="0">
                <a:latin typeface="Myriad Pro Light"/>
                <a:cs typeface="Myriad Pro Light"/>
              </a:rPr>
              <a:t>t</a:t>
            </a:r>
            <a:endParaRPr lang="en-US" dirty="0" smtClean="0">
              <a:latin typeface="Myriad Pro Light"/>
              <a:cs typeface="Myriad Pro Light"/>
            </a:endParaRPr>
          </a:p>
        </p:txBody>
      </p:sp>
      <p:sp>
        <p:nvSpPr>
          <p:cNvPr id="28" name="TextBox 27"/>
          <p:cNvSpPr txBox="1"/>
          <p:nvPr/>
        </p:nvSpPr>
        <p:spPr>
          <a:xfrm>
            <a:off x="479715" y="118000"/>
            <a:ext cx="2807844" cy="461665"/>
          </a:xfrm>
          <a:prstGeom prst="rect">
            <a:avLst/>
          </a:prstGeom>
          <a:noFill/>
        </p:spPr>
        <p:txBody>
          <a:bodyPr wrap="none" rtlCol="0">
            <a:spAutoFit/>
          </a:bodyPr>
          <a:lstStyle/>
          <a:p>
            <a:r>
              <a:rPr lang="en-US" sz="2400" dirty="0" smtClean="0">
                <a:solidFill>
                  <a:schemeClr val="bg1">
                    <a:lumMod val="50000"/>
                  </a:schemeClr>
                </a:solidFill>
                <a:latin typeface="Myriad Pro Light"/>
                <a:cs typeface="Myriad Pro Light"/>
              </a:rPr>
              <a:t>Results: N=1545 tasks</a:t>
            </a:r>
          </a:p>
        </p:txBody>
      </p:sp>
    </p:spTree>
    <p:extLst>
      <p:ext uri="{BB962C8B-B14F-4D97-AF65-F5344CB8AC3E}">
        <p14:creationId xmlns:p14="http://schemas.microsoft.com/office/powerpoint/2010/main" val="1448020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56"/>
                                        </p:tgtEl>
                                        <p:attrNameLst>
                                          <p:attrName>style.visibility</p:attrName>
                                        </p:attrNameLst>
                                      </p:cBhvr>
                                      <p:to>
                                        <p:strVal val="visible"/>
                                      </p:to>
                                    </p:set>
                                    <p:animEffect transition="in" filter="wipe(righ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xit" presetSubtype="0" fill="hold" nodeType="withEffect">
                                  <p:stCondLst>
                                    <p:cond delay="0"/>
                                  </p:stCondLst>
                                  <p:childTnLst>
                                    <p:animEffect transition="out" filter="fade">
                                      <p:cBhvr>
                                        <p:cTn id="28" dur="500"/>
                                        <p:tgtEl>
                                          <p:spTgt spid="56"/>
                                        </p:tgtEl>
                                      </p:cBhvr>
                                    </p:animEffect>
                                    <p:set>
                                      <p:cBhvr>
                                        <p:cTn id="29" dur="1" fill="hold">
                                          <p:stCondLst>
                                            <p:cond delay="499"/>
                                          </p:stCondLst>
                                        </p:cTn>
                                        <p:tgtEl>
                                          <p:spTgt spid="5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1" nodeType="clickEffect">
                                  <p:stCondLst>
                                    <p:cond delay="0"/>
                                  </p:stCondLst>
                                  <p:childTnLst>
                                    <p:animMotion origin="layout" path="M 0 0 L 0 -0.16674 " pathEditMode="relative" ptsTypes="AA">
                                      <p:cBhvr>
                                        <p:cTn id="41" dur="1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25" grpId="0" animBg="1"/>
      <p:bldP spid="26" grpId="0"/>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waitbucket-vector-30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96" y="3200400"/>
            <a:ext cx="7578347" cy="1219200"/>
          </a:xfrm>
          <a:prstGeom prst="rect">
            <a:avLst/>
          </a:prstGeom>
        </p:spPr>
      </p:pic>
      <p:pic>
        <p:nvPicPr>
          <p:cNvPr id="35" name="Picture 34" descr="waitbucket-vector-10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03" y="1447799"/>
            <a:ext cx="7610265" cy="2990288"/>
          </a:xfrm>
          <a:prstGeom prst="rect">
            <a:avLst/>
          </a:prstGeom>
        </p:spPr>
      </p:pic>
      <p:pic>
        <p:nvPicPr>
          <p:cNvPr id="34" name="Picture 33" descr="waitbucket-vector-5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02" y="1447800"/>
            <a:ext cx="7600920" cy="2990287"/>
          </a:xfrm>
          <a:prstGeom prst="rect">
            <a:avLst/>
          </a:prstGeom>
        </p:spPr>
      </p:pic>
      <p:pic>
        <p:nvPicPr>
          <p:cNvPr id="33" name="Picture 32" descr="waitbucket-vector-2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061" y="1430711"/>
            <a:ext cx="7588360" cy="3007376"/>
          </a:xfrm>
          <a:prstGeom prst="rect">
            <a:avLst/>
          </a:prstGeom>
        </p:spPr>
      </p:pic>
      <p:pic>
        <p:nvPicPr>
          <p:cNvPr id="32" name="Picture 31" descr="waitbucket-vector-1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03" y="1419715"/>
            <a:ext cx="7600270" cy="3007376"/>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598" y="1430711"/>
            <a:ext cx="7578347" cy="3012874"/>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1821827578"/>
              </p:ext>
            </p:extLst>
          </p:nvPr>
        </p:nvGraphicFramePr>
        <p:xfrm>
          <a:off x="1030738" y="1447800"/>
          <a:ext cx="7579864" cy="2971800"/>
        </p:xfrm>
        <a:graphic>
          <a:graphicData uri="http://schemas.openxmlformats.org/drawingml/2006/table">
            <a:tbl>
              <a:tblPr>
                <a:tableStyleId>{5C22544A-7EE6-4342-B048-85BDC9FD1C3A}</a:tableStyleId>
              </a:tblPr>
              <a:tblGrid>
                <a:gridCol w="947483"/>
                <a:gridCol w="947483"/>
                <a:gridCol w="947483"/>
                <a:gridCol w="947483"/>
                <a:gridCol w="947483"/>
                <a:gridCol w="947483"/>
                <a:gridCol w="947483"/>
                <a:gridCol w="947483"/>
              </a:tblGrid>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7180">
                <a:tc>
                  <a:txBody>
                    <a:bodyPr/>
                    <a:lstStyle/>
                    <a:p>
                      <a:endParaRPr lang="en-US" sz="500" dirty="0"/>
                    </a:p>
                  </a:txBody>
                  <a:tcPr>
                    <a:lnL w="38100" cap="flat" cmpd="sng" algn="ctr">
                      <a:solidFill>
                        <a:srgbClr val="7F7F7F"/>
                      </a:solidFill>
                      <a:prstDash val="solid"/>
                      <a:round/>
                      <a:headEnd type="none" w="med" len="med"/>
                      <a:tailEnd type="none" w="med" len="med"/>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a:lnL w="12700" cmpd="sng">
                      <a:noFill/>
                    </a:lnL>
                    <a:lnR w="12700" cmpd="sng">
                      <a:noFill/>
                    </a:lnR>
                    <a:lnT w="12700" cmpd="sng">
                      <a:noFill/>
                    </a:lnT>
                    <a:lnB w="381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299918693"/>
              </p:ext>
            </p:extLst>
          </p:nvPr>
        </p:nvGraphicFramePr>
        <p:xfrm>
          <a:off x="533400" y="4480560"/>
          <a:ext cx="8569971" cy="396240"/>
        </p:xfrm>
        <a:graphic>
          <a:graphicData uri="http://schemas.openxmlformats.org/drawingml/2006/table">
            <a:tbl>
              <a:tblPr>
                <a:tableStyleId>{5C22544A-7EE6-4342-B048-85BDC9FD1C3A}</a:tableStyleId>
              </a:tblPr>
              <a:tblGrid>
                <a:gridCol w="952219"/>
                <a:gridCol w="952219"/>
                <a:gridCol w="952219"/>
                <a:gridCol w="952219"/>
                <a:gridCol w="952219"/>
                <a:gridCol w="952219"/>
                <a:gridCol w="952219"/>
                <a:gridCol w="952219"/>
                <a:gridCol w="952219"/>
              </a:tblGrid>
              <a:tr h="297180">
                <a:tc>
                  <a:txBody>
                    <a:bodyPr/>
                    <a:lstStyle/>
                    <a:p>
                      <a:pPr algn="ctr"/>
                      <a:r>
                        <a:rPr lang="en-US" sz="2000" dirty="0" smtClean="0">
                          <a:latin typeface="Myriad Pro Light"/>
                          <a:cs typeface="Myriad Pro Light"/>
                        </a:rPr>
                        <a:t>0.0</a:t>
                      </a:r>
                      <a:endParaRPr lang="en-US" sz="2000" dirty="0">
                        <a:latin typeface="Myriad Pro Light"/>
                        <a:cs typeface="Myriad Pro Light"/>
                      </a:endParaRPr>
                    </a:p>
                  </a:txBody>
                  <a:tcPr>
                    <a:lnL w="38100" cap="flat" cmpd="sng" algn="ctr">
                      <a:noFill/>
                      <a:prstDash val="solid"/>
                      <a:round/>
                      <a:headEnd type="none" w="med" len="med"/>
                      <a:tailEnd type="none" w="med" len="med"/>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0.5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1.0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1.5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2.0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2.5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3.0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3.5</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Myriad Pro Light"/>
                          <a:cs typeface="Myriad Pro Light"/>
                        </a:rPr>
                        <a:t>4.0</a:t>
                      </a:r>
                      <a:endParaRPr lang="en-US" sz="2000" dirty="0">
                        <a:latin typeface="Myriad Pro Light"/>
                        <a:cs typeface="Myriad Pro Light"/>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643709660"/>
              </p:ext>
            </p:extLst>
          </p:nvPr>
        </p:nvGraphicFramePr>
        <p:xfrm>
          <a:off x="304800" y="1219200"/>
          <a:ext cx="542318" cy="3352800"/>
        </p:xfrm>
        <a:graphic>
          <a:graphicData uri="http://schemas.openxmlformats.org/drawingml/2006/table">
            <a:tbl>
              <a:tblPr>
                <a:tableStyleId>{5C22544A-7EE6-4342-B048-85BDC9FD1C3A}</a:tableStyleId>
              </a:tblPr>
              <a:tblGrid>
                <a:gridCol w="542318"/>
              </a:tblGrid>
              <a:tr h="297180">
                <a:tc>
                  <a:txBody>
                    <a:bodyPr/>
                    <a:lstStyle/>
                    <a:p>
                      <a:pPr algn="r"/>
                      <a:r>
                        <a:rPr lang="en-US" sz="2000" dirty="0" smtClean="0">
                          <a:latin typeface="Myriad Pro Light"/>
                          <a:cs typeface="Myriad Pro Light"/>
                        </a:rPr>
                        <a:t>1.0</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0.9</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0.8</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0.7</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0.6</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0.5</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0.4</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0.3</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0.2</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0.1</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97180">
                <a:tc>
                  <a:txBody>
                    <a:bodyPr/>
                    <a:lstStyle/>
                    <a:p>
                      <a:pPr algn="r"/>
                      <a:r>
                        <a:rPr lang="en-US" sz="2000" dirty="0" smtClean="0">
                          <a:latin typeface="Myriad Pro Light"/>
                          <a:cs typeface="Myriad Pro Light"/>
                        </a:rPr>
                        <a:t>0.0</a:t>
                      </a:r>
                      <a:endParaRPr lang="en-US" sz="2000" dirty="0">
                        <a:latin typeface="Myriad Pro Light"/>
                        <a:cs typeface="Myriad Pro Light"/>
                      </a:endParaRPr>
                    </a:p>
                  </a:txBody>
                  <a:tcPr marL="0" marR="0" marT="0" marB="0">
                    <a:lnL w="12700" cmpd="sng">
                      <a:noFill/>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50953153"/>
              </p:ext>
            </p:extLst>
          </p:nvPr>
        </p:nvGraphicFramePr>
        <p:xfrm>
          <a:off x="1027000" y="1447800"/>
          <a:ext cx="60773" cy="2971800"/>
        </p:xfrm>
        <a:graphic>
          <a:graphicData uri="http://schemas.openxmlformats.org/drawingml/2006/table">
            <a:tbl>
              <a:tblPr>
                <a:tableStyleId>{5C22544A-7EE6-4342-B048-85BDC9FD1C3A}</a:tableStyleId>
              </a:tblPr>
              <a:tblGrid>
                <a:gridCol w="60773"/>
              </a:tblGrid>
              <a:tr h="297180">
                <a:tc>
                  <a:txBody>
                    <a:bodyPr/>
                    <a:lstStyle/>
                    <a:p>
                      <a:endParaRPr lang="en-US" sz="500" dirty="0"/>
                    </a:p>
                  </a:txBody>
                  <a:tcPr marL="0" marR="0" marT="0" marB="0">
                    <a:lnL w="12700" cmpd="sng">
                      <a:noFill/>
                    </a:lnL>
                    <a:lnR w="12700" cap="flat" cmpd="sng" algn="ctr">
                      <a:noFill/>
                      <a:prstDash val="solid"/>
                      <a:round/>
                      <a:headEnd type="none" w="med" len="med"/>
                      <a:tailEnd type="none" w="med" len="med"/>
                    </a:lnR>
                    <a:lnT w="12700" cmpd="sng">
                      <a:noFill/>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endParaRPr lang="en-US" sz="500" dirty="0"/>
                    </a:p>
                  </a:txBody>
                  <a:tcPr marL="0" marR="0" marT="0" marB="0">
                    <a:lnL w="12700" cmpd="sng">
                      <a:noFill/>
                    </a:lnL>
                    <a:lnR w="12700" cmpd="sng">
                      <a:noFill/>
                    </a:lnR>
                    <a:lnT w="12700" cap="flat" cmpd="sng" algn="ctr">
                      <a:solidFill>
                        <a:srgbClr val="7F7F7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758221004"/>
              </p:ext>
            </p:extLst>
          </p:nvPr>
        </p:nvGraphicFramePr>
        <p:xfrm>
          <a:off x="1038412" y="4343399"/>
          <a:ext cx="7579864" cy="76200"/>
        </p:xfrm>
        <a:graphic>
          <a:graphicData uri="http://schemas.openxmlformats.org/drawingml/2006/table">
            <a:tbl>
              <a:tblPr firstRow="1" bandRow="1">
                <a:tableStyleId>{5C22544A-7EE6-4342-B048-85BDC9FD1C3A}</a:tableStyleId>
              </a:tblPr>
              <a:tblGrid>
                <a:gridCol w="947483"/>
                <a:gridCol w="947483"/>
                <a:gridCol w="947483"/>
                <a:gridCol w="947483"/>
                <a:gridCol w="947483"/>
                <a:gridCol w="947483"/>
                <a:gridCol w="947483"/>
                <a:gridCol w="947483"/>
              </a:tblGrid>
              <a:tr h="0">
                <a:tc>
                  <a:txBody>
                    <a:bodyPr/>
                    <a:lstStyle/>
                    <a:p>
                      <a:endParaRPr lang="en-US" sz="500" dirty="0"/>
                    </a:p>
                  </a:txBody>
                  <a:tcPr marL="0" marR="0" marT="0" marB="0">
                    <a:lnL w="381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500" dirty="0"/>
                    </a:p>
                  </a:txBody>
                  <a:tcPr marL="0" marR="0" marT="0" marB="0">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0" name="Rectangle 49"/>
          <p:cNvSpPr/>
          <p:nvPr/>
        </p:nvSpPr>
        <p:spPr>
          <a:xfrm>
            <a:off x="7848600" y="1219200"/>
            <a:ext cx="780906" cy="646331"/>
          </a:xfrm>
          <a:prstGeom prst="rect">
            <a:avLst/>
          </a:prstGeom>
        </p:spPr>
        <p:txBody>
          <a:bodyPr wrap="none">
            <a:spAutoFit/>
          </a:bodyPr>
          <a:lstStyle/>
          <a:p>
            <a:r>
              <a:rPr lang="en-US" dirty="0">
                <a:solidFill>
                  <a:srgbClr val="3366FF"/>
                </a:solidFill>
                <a:cs typeface="Myriad Pro"/>
              </a:rPr>
              <a:t>30 </a:t>
            </a:r>
            <a:r>
              <a:rPr lang="en-US" dirty="0" smtClean="0">
                <a:solidFill>
                  <a:srgbClr val="3366FF"/>
                </a:solidFill>
                <a:cs typeface="Myriad Pro"/>
              </a:rPr>
              <a:t>sec</a:t>
            </a:r>
            <a:br>
              <a:rPr lang="en-US" dirty="0" smtClean="0">
                <a:solidFill>
                  <a:srgbClr val="3366FF"/>
                </a:solidFill>
                <a:cs typeface="Myriad Pro"/>
              </a:rPr>
            </a:br>
            <a:r>
              <a:rPr lang="en-US" dirty="0">
                <a:solidFill>
                  <a:srgbClr val="008000"/>
                </a:solidFill>
                <a:cs typeface="Myriad Pro"/>
              </a:rPr>
              <a:t>1 </a:t>
            </a:r>
            <a:r>
              <a:rPr lang="en-US" dirty="0" smtClean="0">
                <a:solidFill>
                  <a:srgbClr val="008000"/>
                </a:solidFill>
                <a:cs typeface="Myriad Pro"/>
              </a:rPr>
              <a:t>min</a:t>
            </a:r>
            <a:endParaRPr lang="en-US" dirty="0"/>
          </a:p>
        </p:txBody>
      </p:sp>
      <p:sp>
        <p:nvSpPr>
          <p:cNvPr id="52" name="Rectangle 51"/>
          <p:cNvSpPr/>
          <p:nvPr/>
        </p:nvSpPr>
        <p:spPr>
          <a:xfrm>
            <a:off x="7848600" y="1796583"/>
            <a:ext cx="726660" cy="369332"/>
          </a:xfrm>
          <a:prstGeom prst="rect">
            <a:avLst/>
          </a:prstGeom>
        </p:spPr>
        <p:txBody>
          <a:bodyPr wrap="none">
            <a:spAutoFit/>
          </a:bodyPr>
          <a:lstStyle/>
          <a:p>
            <a:r>
              <a:rPr lang="en-US" dirty="0">
                <a:solidFill>
                  <a:srgbClr val="DE0000"/>
                </a:solidFill>
                <a:cs typeface="Myriad Pro"/>
              </a:rPr>
              <a:t>3 min</a:t>
            </a:r>
            <a:endParaRPr lang="en-US" dirty="0">
              <a:solidFill>
                <a:srgbClr val="DE0000"/>
              </a:solidFill>
            </a:endParaRPr>
          </a:p>
        </p:txBody>
      </p:sp>
      <p:sp>
        <p:nvSpPr>
          <p:cNvPr id="53" name="Rectangle 52"/>
          <p:cNvSpPr/>
          <p:nvPr/>
        </p:nvSpPr>
        <p:spPr>
          <a:xfrm>
            <a:off x="7848600" y="2139098"/>
            <a:ext cx="726660" cy="369332"/>
          </a:xfrm>
          <a:prstGeom prst="rect">
            <a:avLst/>
          </a:prstGeom>
        </p:spPr>
        <p:txBody>
          <a:bodyPr wrap="none">
            <a:spAutoFit/>
          </a:bodyPr>
          <a:lstStyle/>
          <a:p>
            <a:r>
              <a:rPr lang="en-US" dirty="0" smtClean="0">
                <a:solidFill>
                  <a:srgbClr val="00A099"/>
                </a:solidFill>
                <a:cs typeface="Myriad Pro"/>
              </a:rPr>
              <a:t>5 </a:t>
            </a:r>
            <a:r>
              <a:rPr lang="en-US" dirty="0">
                <a:solidFill>
                  <a:srgbClr val="00A099"/>
                </a:solidFill>
                <a:cs typeface="Myriad Pro"/>
              </a:rPr>
              <a:t>min</a:t>
            </a:r>
            <a:endParaRPr lang="en-US" dirty="0">
              <a:solidFill>
                <a:srgbClr val="00A099"/>
              </a:solidFill>
            </a:endParaRPr>
          </a:p>
        </p:txBody>
      </p:sp>
      <p:sp>
        <p:nvSpPr>
          <p:cNvPr id="54" name="Rectangle 53"/>
          <p:cNvSpPr/>
          <p:nvPr/>
        </p:nvSpPr>
        <p:spPr>
          <a:xfrm>
            <a:off x="7848600" y="2743200"/>
            <a:ext cx="845077" cy="369332"/>
          </a:xfrm>
          <a:prstGeom prst="rect">
            <a:avLst/>
          </a:prstGeom>
        </p:spPr>
        <p:txBody>
          <a:bodyPr wrap="none">
            <a:spAutoFit/>
          </a:bodyPr>
          <a:lstStyle/>
          <a:p>
            <a:r>
              <a:rPr lang="en-US" dirty="0" smtClean="0">
                <a:solidFill>
                  <a:srgbClr val="BC009D"/>
                </a:solidFill>
                <a:cs typeface="Myriad Pro"/>
              </a:rPr>
              <a:t>10 min</a:t>
            </a:r>
            <a:endParaRPr lang="en-US" dirty="0">
              <a:solidFill>
                <a:srgbClr val="BC009D"/>
              </a:solidFill>
            </a:endParaRPr>
          </a:p>
        </p:txBody>
      </p:sp>
      <p:sp>
        <p:nvSpPr>
          <p:cNvPr id="55" name="Rectangle 54"/>
          <p:cNvSpPr/>
          <p:nvPr/>
        </p:nvSpPr>
        <p:spPr>
          <a:xfrm>
            <a:off x="7848600" y="3212068"/>
            <a:ext cx="845077" cy="369332"/>
          </a:xfrm>
          <a:prstGeom prst="rect">
            <a:avLst/>
          </a:prstGeom>
        </p:spPr>
        <p:txBody>
          <a:bodyPr wrap="none">
            <a:spAutoFit/>
          </a:bodyPr>
          <a:lstStyle/>
          <a:p>
            <a:r>
              <a:rPr lang="en-US" dirty="0" smtClean="0">
                <a:solidFill>
                  <a:srgbClr val="C1A600"/>
                </a:solidFill>
                <a:cs typeface="Myriad Pro"/>
              </a:rPr>
              <a:t>30 min</a:t>
            </a:r>
            <a:endParaRPr lang="en-US" dirty="0">
              <a:solidFill>
                <a:srgbClr val="C1A600"/>
              </a:solidFill>
            </a:endParaRPr>
          </a:p>
        </p:txBody>
      </p:sp>
      <p:sp>
        <p:nvSpPr>
          <p:cNvPr id="26" name="Content Placeholder 2"/>
          <p:cNvSpPr txBox="1">
            <a:spLocks noGrp="1"/>
          </p:cNvSpPr>
          <p:nvPr>
            <p:ph idx="1"/>
          </p:nvPr>
        </p:nvSpPr>
        <p:spPr>
          <a:xfrm>
            <a:off x="457200" y="5334000"/>
            <a:ext cx="8229600" cy="11430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One worker on retainer costs </a:t>
            </a:r>
            <a:r>
              <a:rPr lang="en-US" sz="3600" dirty="0" smtClean="0">
                <a:solidFill>
                  <a:srgbClr val="C46825"/>
                </a:solidFill>
                <a:latin typeface="Myriad Pro Semibold"/>
                <a:cs typeface="Myriad Pro Semibold"/>
              </a:rPr>
              <a:t>$0.30 / hour</a:t>
            </a:r>
            <a:r>
              <a:rPr lang="en-US" sz="3600" dirty="0" smtClean="0"/>
              <a:t>.</a:t>
            </a:r>
            <a:endParaRPr lang="en-US" sz="3600" dirty="0"/>
          </a:p>
        </p:txBody>
      </p:sp>
      <p:sp>
        <p:nvSpPr>
          <p:cNvPr id="28" name="TextBox 27"/>
          <p:cNvSpPr txBox="1"/>
          <p:nvPr/>
        </p:nvSpPr>
        <p:spPr>
          <a:xfrm>
            <a:off x="1039059" y="4812268"/>
            <a:ext cx="7575789" cy="369332"/>
          </a:xfrm>
          <a:prstGeom prst="rect">
            <a:avLst/>
          </a:prstGeom>
          <a:noFill/>
        </p:spPr>
        <p:txBody>
          <a:bodyPr wrap="square" rtlCol="0">
            <a:spAutoFit/>
          </a:bodyPr>
          <a:lstStyle/>
          <a:p>
            <a:pPr algn="ctr"/>
            <a:r>
              <a:rPr lang="en-US" dirty="0" smtClean="0">
                <a:latin typeface="Myriad Pro Light"/>
                <a:cs typeface="Myriad Pro Light"/>
              </a:rPr>
              <a:t>Time to dismiss alert </a:t>
            </a:r>
            <a:r>
              <a:rPr lang="en-US" i="1" dirty="0">
                <a:latin typeface="Myriad Pro Light"/>
                <a:cs typeface="Myriad Pro Light"/>
              </a:rPr>
              <a:t>t</a:t>
            </a:r>
            <a:r>
              <a:rPr lang="en-US" i="1" dirty="0" smtClean="0">
                <a:latin typeface="Myriad Pro Light"/>
                <a:cs typeface="Myriad Pro Light"/>
              </a:rPr>
              <a:t> </a:t>
            </a:r>
            <a:r>
              <a:rPr lang="en-US" dirty="0" smtClean="0">
                <a:latin typeface="Myriad Pro Light"/>
                <a:cs typeface="Myriad Pro Light"/>
              </a:rPr>
              <a:t>(seconds)</a:t>
            </a:r>
          </a:p>
        </p:txBody>
      </p:sp>
      <p:sp>
        <p:nvSpPr>
          <p:cNvPr id="30" name="Title 1"/>
          <p:cNvSpPr>
            <a:spLocks noGrp="1"/>
          </p:cNvSpPr>
          <p:nvPr>
            <p:ph type="title"/>
          </p:nvPr>
        </p:nvSpPr>
        <p:spPr>
          <a:xfrm>
            <a:off x="457200" y="274638"/>
            <a:ext cx="8229600" cy="1143000"/>
          </a:xfrm>
        </p:spPr>
        <p:txBody>
          <a:bodyPr>
            <a:normAutofit/>
          </a:bodyPr>
          <a:lstStyle/>
          <a:p>
            <a:r>
              <a:rPr lang="en-US" sz="3600" dirty="0" smtClean="0"/>
              <a:t>How quickly do retainer workers return?</a:t>
            </a:r>
            <a:endParaRPr lang="en-US" sz="3600" dirty="0"/>
          </a:p>
        </p:txBody>
      </p:sp>
      <p:sp>
        <p:nvSpPr>
          <p:cNvPr id="37" name="TextBox 36"/>
          <p:cNvSpPr txBox="1"/>
          <p:nvPr/>
        </p:nvSpPr>
        <p:spPr>
          <a:xfrm rot="16200000">
            <a:off x="-1301234" y="2749032"/>
            <a:ext cx="3276601" cy="369332"/>
          </a:xfrm>
          <a:prstGeom prst="rect">
            <a:avLst/>
          </a:prstGeom>
          <a:noFill/>
        </p:spPr>
        <p:txBody>
          <a:bodyPr wrap="square" rtlCol="0">
            <a:spAutoFit/>
          </a:bodyPr>
          <a:lstStyle/>
          <a:p>
            <a:pPr algn="ctr"/>
            <a:r>
              <a:rPr lang="en-US" dirty="0" smtClean="0">
                <a:latin typeface="Myriad Pro Light"/>
                <a:cs typeface="Myriad Pro Light"/>
              </a:rPr>
              <a:t>% returning in ≤ </a:t>
            </a:r>
            <a:r>
              <a:rPr lang="en-US" i="1" dirty="0" smtClean="0">
                <a:latin typeface="Myriad Pro Light"/>
                <a:cs typeface="Myriad Pro Light"/>
              </a:rPr>
              <a:t>t</a:t>
            </a:r>
            <a:endParaRPr lang="en-US" dirty="0" smtClean="0">
              <a:latin typeface="Myriad Pro Light"/>
              <a:cs typeface="Myriad Pro Light"/>
            </a:endParaRPr>
          </a:p>
        </p:txBody>
      </p:sp>
      <p:sp>
        <p:nvSpPr>
          <p:cNvPr id="25" name="TextBox 24"/>
          <p:cNvSpPr txBox="1"/>
          <p:nvPr/>
        </p:nvSpPr>
        <p:spPr>
          <a:xfrm>
            <a:off x="479715" y="118000"/>
            <a:ext cx="2807844" cy="461665"/>
          </a:xfrm>
          <a:prstGeom prst="rect">
            <a:avLst/>
          </a:prstGeom>
          <a:noFill/>
        </p:spPr>
        <p:txBody>
          <a:bodyPr wrap="none" rtlCol="0">
            <a:spAutoFit/>
          </a:bodyPr>
          <a:lstStyle/>
          <a:p>
            <a:r>
              <a:rPr lang="en-US" sz="2400" dirty="0" smtClean="0">
                <a:solidFill>
                  <a:schemeClr val="bg1">
                    <a:lumMod val="50000"/>
                  </a:schemeClr>
                </a:solidFill>
                <a:latin typeface="Myriad Pro Light"/>
                <a:cs typeface="Myriad Pro Light"/>
              </a:rPr>
              <a:t>Results: N=1545 tasks</a:t>
            </a:r>
          </a:p>
        </p:txBody>
      </p:sp>
    </p:spTree>
    <p:extLst>
      <p:ext uri="{BB962C8B-B14F-4D97-AF65-F5344CB8AC3E}">
        <p14:creationId xmlns:p14="http://schemas.microsoft.com/office/powerpoint/2010/main" val="396063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 Instant Votes</a:t>
            </a:r>
            <a:endParaRPr lang="en-US" dirty="0"/>
          </a:p>
        </p:txBody>
      </p:sp>
      <p:pic>
        <p:nvPicPr>
          <p:cNvPr id="4" name="Picture 3" descr="font-2-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200400"/>
            <a:ext cx="3276727" cy="3276727"/>
          </a:xfrm>
          <a:prstGeom prst="rect">
            <a:avLst/>
          </a:prstGeom>
          <a:ln w="28575" cmpd="sng">
            <a:solidFill>
              <a:schemeClr val="bg1">
                <a:lumMod val="50000"/>
              </a:schemeClr>
            </a:solidFill>
          </a:ln>
        </p:spPr>
      </p:pic>
      <p:pic>
        <p:nvPicPr>
          <p:cNvPr id="5" name="Picture 4" descr="font-1-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200400"/>
            <a:ext cx="3276600" cy="3276600"/>
          </a:xfrm>
          <a:prstGeom prst="rect">
            <a:avLst/>
          </a:prstGeom>
          <a:ln w="28575" cmpd="sng">
            <a:solidFill>
              <a:schemeClr val="bg1">
                <a:lumMod val="50000"/>
              </a:schemeClr>
            </a:solidFill>
          </a:ln>
        </p:spPr>
      </p:pic>
      <p:sp>
        <p:nvSpPr>
          <p:cNvPr id="6" name="Content Placeholder 2"/>
          <p:cNvSpPr>
            <a:spLocks noGrp="1"/>
          </p:cNvSpPr>
          <p:nvPr>
            <p:ph idx="1"/>
          </p:nvPr>
        </p:nvSpPr>
        <p:spPr>
          <a:xfrm>
            <a:off x="457200" y="1295400"/>
            <a:ext cx="8229600" cy="1676399"/>
          </a:xfrm>
        </p:spPr>
        <p:txBody>
          <a:bodyPr>
            <a:noAutofit/>
          </a:bodyPr>
          <a:lstStyle/>
          <a:p>
            <a:r>
              <a:rPr lang="en-US" dirty="0" smtClean="0"/>
              <a:t>Five votes in five seconds:</a:t>
            </a:r>
            <a:br>
              <a:rPr lang="en-US" dirty="0" smtClean="0"/>
            </a:br>
            <a:r>
              <a:rPr lang="en-US" sz="2400" dirty="0" smtClean="0">
                <a:solidFill>
                  <a:schemeClr val="tx1">
                    <a:lumMod val="50000"/>
                    <a:lumOff val="50000"/>
                  </a:schemeClr>
                </a:solidFill>
              </a:rPr>
              <a:t>	“Which font should I use?”</a:t>
            </a:r>
            <a:br>
              <a:rPr lang="en-US" sz="2400" dirty="0" smtClean="0">
                <a:solidFill>
                  <a:schemeClr val="tx1">
                    <a:lumMod val="50000"/>
                    <a:lumOff val="50000"/>
                  </a:schemeClr>
                </a:solidFill>
              </a:rPr>
            </a:br>
            <a:r>
              <a:rPr lang="en-US" sz="2400" dirty="0" smtClean="0">
                <a:solidFill>
                  <a:schemeClr val="tx1">
                    <a:lumMod val="50000"/>
                    <a:lumOff val="50000"/>
                  </a:schemeClr>
                </a:solidFill>
              </a:rPr>
              <a:t>	“Which tie matches better?”</a:t>
            </a:r>
            <a:br>
              <a:rPr lang="en-US" sz="2400" dirty="0" smtClean="0">
                <a:solidFill>
                  <a:schemeClr val="tx1">
                    <a:lumMod val="50000"/>
                    <a:lumOff val="50000"/>
                  </a:schemeClr>
                </a:solidFill>
              </a:rPr>
            </a:br>
            <a:r>
              <a:rPr lang="en-US" sz="2400" dirty="0" smtClean="0">
                <a:solidFill>
                  <a:schemeClr val="tx1">
                    <a:lumMod val="50000"/>
                    <a:lumOff val="50000"/>
                  </a:schemeClr>
                </a:solidFill>
              </a:rPr>
              <a:t>	“Which blog headline is catchier?”</a:t>
            </a:r>
            <a:endParaRPr lang="en-US" sz="2400" dirty="0">
              <a:solidFill>
                <a:schemeClr val="tx1">
                  <a:lumMod val="50000"/>
                  <a:lumOff val="50000"/>
                </a:schemeClr>
              </a:solidFill>
            </a:endParaRPr>
          </a:p>
        </p:txBody>
      </p:sp>
      <p:sp>
        <p:nvSpPr>
          <p:cNvPr id="7" name="Rounded Rectangle 6"/>
          <p:cNvSpPr/>
          <p:nvPr/>
        </p:nvSpPr>
        <p:spPr>
          <a:xfrm>
            <a:off x="7620000" y="3200400"/>
            <a:ext cx="990600" cy="699246"/>
          </a:xfrm>
          <a:prstGeom prst="round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tx1">
                    <a:lumMod val="50000"/>
                    <a:lumOff val="50000"/>
                  </a:schemeClr>
                </a:solidFill>
                <a:latin typeface="Myriad Pro Semibold"/>
                <a:cs typeface="Myriad Pro Semibold"/>
              </a:rPr>
              <a:t>Go</a:t>
            </a:r>
            <a:endParaRPr lang="en-US" sz="4000" dirty="0">
              <a:solidFill>
                <a:schemeClr val="tx1">
                  <a:lumMod val="50000"/>
                  <a:lumOff val="50000"/>
                </a:schemeClr>
              </a:solidFill>
              <a:latin typeface="Myriad Pro Semibold"/>
              <a:cs typeface="Myriad Pro Semibold"/>
            </a:endParaRPr>
          </a:p>
        </p:txBody>
      </p:sp>
      <p:sp>
        <p:nvSpPr>
          <p:cNvPr id="8" name="Freeform 7"/>
          <p:cNvSpPr/>
          <p:nvPr/>
        </p:nvSpPr>
        <p:spPr>
          <a:xfrm>
            <a:off x="9220200" y="4038600"/>
            <a:ext cx="280447" cy="533400"/>
          </a:xfrm>
          <a:custGeom>
            <a:avLst/>
            <a:gdLst>
              <a:gd name="connsiteX0" fmla="*/ 10632 w 542260"/>
              <a:gd name="connsiteY0" fmla="*/ 0 h 1031359"/>
              <a:gd name="connsiteX1" fmla="*/ 542260 w 542260"/>
              <a:gd name="connsiteY1" fmla="*/ 563526 h 1031359"/>
              <a:gd name="connsiteX2" fmla="*/ 329609 w 542260"/>
              <a:gd name="connsiteY2" fmla="*/ 584791 h 1031359"/>
              <a:gd name="connsiteX3" fmla="*/ 542260 w 542260"/>
              <a:gd name="connsiteY3" fmla="*/ 956931 h 1031359"/>
              <a:gd name="connsiteX4" fmla="*/ 435934 w 542260"/>
              <a:gd name="connsiteY4" fmla="*/ 1031359 h 1031359"/>
              <a:gd name="connsiteX5" fmla="*/ 212651 w 542260"/>
              <a:gd name="connsiteY5" fmla="*/ 627321 h 1031359"/>
              <a:gd name="connsiteX6" fmla="*/ 0 w 542260"/>
              <a:gd name="connsiteY6" fmla="*/ 829340 h 1031359"/>
              <a:gd name="connsiteX7" fmla="*/ 10632 w 542260"/>
              <a:gd name="connsiteY7" fmla="*/ 0 h 103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60" h="1031359">
                <a:moveTo>
                  <a:pt x="10632" y="0"/>
                </a:moveTo>
                <a:lnTo>
                  <a:pt x="542260" y="563526"/>
                </a:lnTo>
                <a:lnTo>
                  <a:pt x="329609" y="584791"/>
                </a:lnTo>
                <a:lnTo>
                  <a:pt x="542260" y="956931"/>
                </a:lnTo>
                <a:lnTo>
                  <a:pt x="435934" y="1031359"/>
                </a:lnTo>
                <a:lnTo>
                  <a:pt x="212651" y="627321"/>
                </a:lnTo>
                <a:lnTo>
                  <a:pt x="0" y="829340"/>
                </a:lnTo>
                <a:lnTo>
                  <a:pt x="10632" y="0"/>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yriad Pro"/>
            </a:endParaRPr>
          </a:p>
        </p:txBody>
      </p:sp>
    </p:spTree>
    <p:extLst>
      <p:ext uri="{BB962C8B-B14F-4D97-AF65-F5344CB8AC3E}">
        <p14:creationId xmlns:p14="http://schemas.microsoft.com/office/powerpoint/2010/main" val="346838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11111E-6 2.22222E-6 L -0.09861 -0.09445 " pathEditMode="relative" rAng="0" ptsTypes="AA">
                                      <p:cBhvr>
                                        <p:cTn id="6" dur="500" fill="hold"/>
                                        <p:tgtEl>
                                          <p:spTgt spid="8"/>
                                        </p:tgtEl>
                                        <p:attrNameLst>
                                          <p:attrName>ppt_x</p:attrName>
                                          <p:attrName>ppt_y</p:attrName>
                                        </p:attrNameLst>
                                      </p:cBhvr>
                                      <p:rCtr x="-4931" y="-4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 Instant Votes</a:t>
            </a:r>
            <a:endParaRPr lang="en-US" dirty="0"/>
          </a:p>
        </p:txBody>
      </p:sp>
      <p:pic>
        <p:nvPicPr>
          <p:cNvPr id="4" name="Picture 3" descr="font-2-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200400"/>
            <a:ext cx="3276727" cy="3276727"/>
          </a:xfrm>
          <a:prstGeom prst="rect">
            <a:avLst/>
          </a:prstGeom>
          <a:ln w="28575" cmpd="sng">
            <a:solidFill>
              <a:schemeClr val="bg1">
                <a:lumMod val="50000"/>
              </a:schemeClr>
            </a:solidFill>
          </a:ln>
        </p:spPr>
      </p:pic>
      <p:pic>
        <p:nvPicPr>
          <p:cNvPr id="5" name="Picture 4" descr="font-1-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200400"/>
            <a:ext cx="3276600" cy="3276600"/>
          </a:xfrm>
          <a:prstGeom prst="rect">
            <a:avLst/>
          </a:prstGeom>
          <a:ln w="28575" cmpd="sng">
            <a:solidFill>
              <a:schemeClr val="bg1">
                <a:lumMod val="50000"/>
              </a:schemeClr>
            </a:solidFill>
          </a:ln>
        </p:spPr>
      </p:pic>
      <p:sp>
        <p:nvSpPr>
          <p:cNvPr id="6" name="Content Placeholder 2"/>
          <p:cNvSpPr>
            <a:spLocks noGrp="1"/>
          </p:cNvSpPr>
          <p:nvPr>
            <p:ph idx="1"/>
          </p:nvPr>
        </p:nvSpPr>
        <p:spPr>
          <a:xfrm>
            <a:off x="457200" y="1295400"/>
            <a:ext cx="8229600" cy="1676399"/>
          </a:xfrm>
        </p:spPr>
        <p:txBody>
          <a:bodyPr>
            <a:noAutofit/>
          </a:bodyPr>
          <a:lstStyle/>
          <a:p>
            <a:r>
              <a:rPr lang="en-US" dirty="0" smtClean="0"/>
              <a:t>Five votes in five seconds:</a:t>
            </a:r>
            <a:br>
              <a:rPr lang="en-US" dirty="0" smtClean="0"/>
            </a:br>
            <a:r>
              <a:rPr lang="en-US" sz="2400" dirty="0" smtClean="0">
                <a:solidFill>
                  <a:schemeClr val="tx1">
                    <a:lumMod val="50000"/>
                    <a:lumOff val="50000"/>
                  </a:schemeClr>
                </a:solidFill>
              </a:rPr>
              <a:t>	“Which font should I use?”</a:t>
            </a:r>
            <a:br>
              <a:rPr lang="en-US" sz="2400" dirty="0" smtClean="0">
                <a:solidFill>
                  <a:schemeClr val="tx1">
                    <a:lumMod val="50000"/>
                    <a:lumOff val="50000"/>
                  </a:schemeClr>
                </a:solidFill>
              </a:rPr>
            </a:br>
            <a:r>
              <a:rPr lang="en-US" sz="2400" dirty="0" smtClean="0">
                <a:solidFill>
                  <a:schemeClr val="tx1">
                    <a:lumMod val="50000"/>
                    <a:lumOff val="50000"/>
                  </a:schemeClr>
                </a:solidFill>
              </a:rPr>
              <a:t>	“Which tie matches better?”</a:t>
            </a:r>
            <a:br>
              <a:rPr lang="en-US" sz="2400" dirty="0" smtClean="0">
                <a:solidFill>
                  <a:schemeClr val="tx1">
                    <a:lumMod val="50000"/>
                    <a:lumOff val="50000"/>
                  </a:schemeClr>
                </a:solidFill>
              </a:rPr>
            </a:br>
            <a:r>
              <a:rPr lang="en-US" sz="2400" dirty="0" smtClean="0">
                <a:solidFill>
                  <a:schemeClr val="tx1">
                    <a:lumMod val="50000"/>
                    <a:lumOff val="50000"/>
                  </a:schemeClr>
                </a:solidFill>
              </a:rPr>
              <a:t>	“Which blog headline is catchier?”</a:t>
            </a:r>
            <a:endParaRPr lang="en-US" sz="2400" dirty="0">
              <a:solidFill>
                <a:schemeClr val="tx1">
                  <a:lumMod val="50000"/>
                  <a:lumOff val="50000"/>
                </a:schemeClr>
              </a:solidFill>
            </a:endParaRPr>
          </a:p>
        </p:txBody>
      </p:sp>
      <p:sp>
        <p:nvSpPr>
          <p:cNvPr id="7" name="Rounded Rectangle 6"/>
          <p:cNvSpPr/>
          <p:nvPr/>
        </p:nvSpPr>
        <p:spPr>
          <a:xfrm>
            <a:off x="7620000" y="3200400"/>
            <a:ext cx="990600" cy="699246"/>
          </a:xfrm>
          <a:prstGeom prst="roundRect">
            <a:avLst/>
          </a:prstGeom>
          <a:solidFill>
            <a:schemeClr val="bg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tx1">
                    <a:lumMod val="50000"/>
                    <a:lumOff val="50000"/>
                  </a:schemeClr>
                </a:solidFill>
                <a:latin typeface="Myriad Pro Semibold"/>
                <a:cs typeface="Myriad Pro Semibold"/>
              </a:rPr>
              <a:t>Go</a:t>
            </a:r>
            <a:endParaRPr lang="en-US" sz="4000" dirty="0">
              <a:solidFill>
                <a:schemeClr val="tx1">
                  <a:lumMod val="50000"/>
                  <a:lumOff val="50000"/>
                </a:schemeClr>
              </a:solidFill>
              <a:latin typeface="Myriad Pro Semibold"/>
              <a:cs typeface="Myriad Pro Semibold"/>
            </a:endParaRPr>
          </a:p>
        </p:txBody>
      </p:sp>
      <p:sp>
        <p:nvSpPr>
          <p:cNvPr id="8" name="Freeform 7"/>
          <p:cNvSpPr/>
          <p:nvPr/>
        </p:nvSpPr>
        <p:spPr>
          <a:xfrm>
            <a:off x="8320830" y="3394130"/>
            <a:ext cx="280447" cy="533400"/>
          </a:xfrm>
          <a:custGeom>
            <a:avLst/>
            <a:gdLst>
              <a:gd name="connsiteX0" fmla="*/ 10632 w 542260"/>
              <a:gd name="connsiteY0" fmla="*/ 0 h 1031359"/>
              <a:gd name="connsiteX1" fmla="*/ 542260 w 542260"/>
              <a:gd name="connsiteY1" fmla="*/ 563526 h 1031359"/>
              <a:gd name="connsiteX2" fmla="*/ 329609 w 542260"/>
              <a:gd name="connsiteY2" fmla="*/ 584791 h 1031359"/>
              <a:gd name="connsiteX3" fmla="*/ 542260 w 542260"/>
              <a:gd name="connsiteY3" fmla="*/ 956931 h 1031359"/>
              <a:gd name="connsiteX4" fmla="*/ 435934 w 542260"/>
              <a:gd name="connsiteY4" fmla="*/ 1031359 h 1031359"/>
              <a:gd name="connsiteX5" fmla="*/ 212651 w 542260"/>
              <a:gd name="connsiteY5" fmla="*/ 627321 h 1031359"/>
              <a:gd name="connsiteX6" fmla="*/ 0 w 542260"/>
              <a:gd name="connsiteY6" fmla="*/ 829340 h 1031359"/>
              <a:gd name="connsiteX7" fmla="*/ 10632 w 542260"/>
              <a:gd name="connsiteY7" fmla="*/ 0 h 103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60" h="1031359">
                <a:moveTo>
                  <a:pt x="10632" y="0"/>
                </a:moveTo>
                <a:lnTo>
                  <a:pt x="542260" y="563526"/>
                </a:lnTo>
                <a:lnTo>
                  <a:pt x="329609" y="584791"/>
                </a:lnTo>
                <a:lnTo>
                  <a:pt x="542260" y="956931"/>
                </a:lnTo>
                <a:lnTo>
                  <a:pt x="435934" y="1031359"/>
                </a:lnTo>
                <a:lnTo>
                  <a:pt x="212651" y="627321"/>
                </a:lnTo>
                <a:lnTo>
                  <a:pt x="0" y="829340"/>
                </a:lnTo>
                <a:lnTo>
                  <a:pt x="10632" y="0"/>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yriad Pro"/>
            </a:endParaRPr>
          </a:p>
        </p:txBody>
      </p:sp>
      <p:pic>
        <p:nvPicPr>
          <p:cNvPr id="9" name="Picture 8"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4953000"/>
            <a:ext cx="718868" cy="1524000"/>
          </a:xfrm>
          <a:prstGeom prst="rect">
            <a:avLst/>
          </a:prstGeom>
        </p:spPr>
      </p:pic>
      <p:pic>
        <p:nvPicPr>
          <p:cNvPr id="10" name="Picture 9"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544" y="4953000"/>
            <a:ext cx="718868" cy="1524000"/>
          </a:xfrm>
          <a:prstGeom prst="rect">
            <a:avLst/>
          </a:prstGeom>
        </p:spPr>
      </p:pic>
      <p:pic>
        <p:nvPicPr>
          <p:cNvPr id="11" name="Picture 10"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953000"/>
            <a:ext cx="718868" cy="1524000"/>
          </a:xfrm>
          <a:prstGeom prst="rect">
            <a:avLst/>
          </a:prstGeom>
        </p:spPr>
      </p:pic>
      <p:pic>
        <p:nvPicPr>
          <p:cNvPr id="12" name="Picture 11"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488" y="4953000"/>
            <a:ext cx="718868" cy="1524000"/>
          </a:xfrm>
          <a:prstGeom prst="rect">
            <a:avLst/>
          </a:prstGeom>
        </p:spPr>
      </p:pic>
      <p:pic>
        <p:nvPicPr>
          <p:cNvPr id="13" name="Picture 12" descr="m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433" y="4953000"/>
            <a:ext cx="718868" cy="1524000"/>
          </a:xfrm>
          <a:prstGeom prst="rect">
            <a:avLst/>
          </a:prstGeom>
        </p:spPr>
      </p:pic>
    </p:spTree>
    <p:extLst>
      <p:ext uri="{BB962C8B-B14F-4D97-AF65-F5344CB8AC3E}">
        <p14:creationId xmlns:p14="http://schemas.microsoft.com/office/powerpoint/2010/main" val="4012567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65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590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616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62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6400"/>
                                  </p:stCondLst>
                                  <p:childTnLst>
                                    <p:set>
                                      <p:cBhvr>
                                        <p:cTn id="14" dur="1" fill="hold">
                                          <p:stCondLst>
                                            <p:cond delay="0"/>
                                          </p:stCondLst>
                                        </p:cTn>
                                        <p:tgtEl>
                                          <p:spTgt spid="13"/>
                                        </p:tgtEl>
                                        <p:attrNameLst>
                                          <p:attrName>style.visibility</p:attrName>
                                        </p:attrNameLst>
                                      </p:cBhvr>
                                      <p:to>
                                        <p:strVal val="visible"/>
                                      </p:to>
                                    </p:set>
                                  </p:childTnLst>
                                </p:cTn>
                              </p:par>
                              <p:par>
                                <p:cTn id="15" presetID="27" presetClass="emph" presetSubtype="0" fill="remove" grpId="0" nodeType="withEffect">
                                  <p:stCondLst>
                                    <p:cond delay="0"/>
                                  </p:stCondLst>
                                  <p:childTnLst>
                                    <p:animClr clrSpc="rgb" dir="cw">
                                      <p:cBhvr override="childStyle">
                                        <p:cTn id="16" dur="500" autoRev="1" fill="remove"/>
                                        <p:tgtEl>
                                          <p:spTgt spid="7"/>
                                        </p:tgtEl>
                                        <p:attrNameLst>
                                          <p:attrName>style.color</p:attrName>
                                        </p:attrNameLst>
                                      </p:cBhvr>
                                      <p:to>
                                        <a:schemeClr val="bg1"/>
                                      </p:to>
                                    </p:animClr>
                                    <p:animClr clrSpc="rgb" dir="cw">
                                      <p:cBhvr>
                                        <p:cTn id="17" dur="500" autoRev="1" fill="remove"/>
                                        <p:tgtEl>
                                          <p:spTgt spid="7"/>
                                        </p:tgtEl>
                                        <p:attrNameLst>
                                          <p:attrName>fillcolor</p:attrName>
                                        </p:attrNameLst>
                                      </p:cBhvr>
                                      <p:to>
                                        <a:schemeClr val="bg1"/>
                                      </p:to>
                                    </p:animClr>
                                    <p:set>
                                      <p:cBhvr>
                                        <p:cTn id="18" dur="500" autoRev="1" fill="remove"/>
                                        <p:tgtEl>
                                          <p:spTgt spid="7"/>
                                        </p:tgtEl>
                                        <p:attrNameLst>
                                          <p:attrName>fill.type</p:attrName>
                                        </p:attrNameLst>
                                      </p:cBhvr>
                                      <p:to>
                                        <p:strVal val="solid"/>
                                      </p:to>
                                    </p:set>
                                    <p:set>
                                      <p:cBhvr>
                                        <p:cTn id="19" dur="50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713146"/>
            <a:ext cx="8153400" cy="2600712"/>
          </a:xfrm>
          <a:prstGeom prst="rect">
            <a:avLst/>
          </a:prstGeom>
          <a:noFill/>
        </p:spPr>
        <p:txBody>
          <a:bodyPr wrap="square" rtlCol="0">
            <a:spAutoFit/>
          </a:bodyPr>
          <a:lstStyle/>
          <a:p>
            <a:pPr>
              <a:lnSpc>
                <a:spcPct val="90000"/>
              </a:lnSpc>
            </a:pPr>
            <a:r>
              <a:rPr lang="en-US" sz="6000" dirty="0" smtClean="0">
                <a:solidFill>
                  <a:srgbClr val="C46825"/>
                </a:solidFill>
                <a:latin typeface="Myriad Pro Semibold It"/>
                <a:cs typeface="Myriad Pro Semibold It"/>
              </a:rPr>
              <a:t>The retainer model:</a:t>
            </a:r>
            <a:br>
              <a:rPr lang="en-US" sz="6000" dirty="0" smtClean="0">
                <a:solidFill>
                  <a:srgbClr val="C46825"/>
                </a:solidFill>
                <a:latin typeface="Myriad Pro Semibold It"/>
                <a:cs typeface="Myriad Pro Semibold It"/>
              </a:rPr>
            </a:br>
            <a:r>
              <a:rPr lang="en-US" sz="6000" dirty="0" smtClean="0">
                <a:solidFill>
                  <a:srgbClr val="C46825"/>
                </a:solidFill>
                <a:latin typeface="Myriad Pro Semibold It"/>
                <a:cs typeface="Myriad Pro Semibold It"/>
              </a:rPr>
              <a:t>crowds in two seconds</a:t>
            </a:r>
            <a:br>
              <a:rPr lang="en-US" sz="6000" dirty="0" smtClean="0">
                <a:solidFill>
                  <a:srgbClr val="C46825"/>
                </a:solidFill>
                <a:latin typeface="Myriad Pro Semibold It"/>
                <a:cs typeface="Myriad Pro Semibold It"/>
              </a:rPr>
            </a:br>
            <a:r>
              <a:rPr lang="en-US" sz="6000" dirty="0" smtClean="0">
                <a:solidFill>
                  <a:srgbClr val="C46825"/>
                </a:solidFill>
                <a:latin typeface="Myriad Pro Semibold It"/>
                <a:cs typeface="Myriad Pro Semibold It"/>
              </a:rPr>
              <a:t>and votes in five seconds.</a:t>
            </a:r>
          </a:p>
        </p:txBody>
      </p:sp>
    </p:spTree>
    <p:extLst>
      <p:ext uri="{BB962C8B-B14F-4D97-AF65-F5344CB8AC3E}">
        <p14:creationId xmlns:p14="http://schemas.microsoft.com/office/powerpoint/2010/main" val="14583658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elevenpages.png"/>
          <p:cNvPicPr>
            <a:picLocks noChangeAspect="1"/>
          </p:cNvPicPr>
          <p:nvPr/>
        </p:nvPicPr>
        <p:blipFill>
          <a:blip r:embed="rId3" cstate="print"/>
          <a:srcRect t="61833" r="93582"/>
          <a:stretch>
            <a:fillRect/>
          </a:stretch>
        </p:blipFill>
        <p:spPr>
          <a:xfrm>
            <a:off x="0" y="2971800"/>
            <a:ext cx="586854" cy="1295400"/>
          </a:xfrm>
          <a:prstGeom prst="rect">
            <a:avLst/>
          </a:prstGeom>
        </p:spPr>
      </p:pic>
      <p:pic>
        <p:nvPicPr>
          <p:cNvPr id="46" name="Picture 45" descr="elevenpages.png"/>
          <p:cNvPicPr>
            <a:picLocks noChangeAspect="1"/>
          </p:cNvPicPr>
          <p:nvPr/>
        </p:nvPicPr>
        <p:blipFill>
          <a:blip r:embed="rId3" cstate="print"/>
          <a:srcRect l="93333" t="61833"/>
          <a:stretch>
            <a:fillRect/>
          </a:stretch>
        </p:blipFill>
        <p:spPr>
          <a:xfrm>
            <a:off x="8534400" y="2971800"/>
            <a:ext cx="609600" cy="1295400"/>
          </a:xfrm>
          <a:prstGeom prst="rect">
            <a:avLst/>
          </a:prstGeom>
        </p:spPr>
      </p:pic>
      <p:pic>
        <p:nvPicPr>
          <p:cNvPr id="42" name="Picture 41" descr="elevenpages.png"/>
          <p:cNvPicPr>
            <a:picLocks noChangeAspect="1"/>
          </p:cNvPicPr>
          <p:nvPr/>
        </p:nvPicPr>
        <p:blipFill>
          <a:blip r:embed="rId3"/>
          <a:stretch>
            <a:fillRect/>
          </a:stretch>
        </p:blipFill>
        <p:spPr>
          <a:xfrm>
            <a:off x="0" y="0"/>
            <a:ext cx="9144000" cy="3394061"/>
          </a:xfrm>
          <a:prstGeom prst="rect">
            <a:avLst/>
          </a:prstGeom>
        </p:spPr>
      </p:pic>
      <p:sp>
        <p:nvSpPr>
          <p:cNvPr id="108" name="Rectangle 107"/>
          <p:cNvSpPr/>
          <p:nvPr/>
        </p:nvSpPr>
        <p:spPr>
          <a:xfrm>
            <a:off x="567267" y="-381000"/>
            <a:ext cx="8001000" cy="2328333"/>
          </a:xfrm>
          <a:prstGeom prst="rect">
            <a:avLst/>
          </a:prstGeom>
          <a:solidFill>
            <a:schemeClr val="tx2">
              <a:lumMod val="75000"/>
              <a:alpha val="27000"/>
            </a:schemeClr>
          </a:solidFill>
          <a:ln w="19050" cap="flat" cmpd="sng" algn="ctr">
            <a:solidFill>
              <a:schemeClr val="tx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567267" y="2091267"/>
            <a:ext cx="8001000" cy="2175933"/>
          </a:xfrm>
          <a:prstGeom prst="rect">
            <a:avLst/>
          </a:prstGeom>
          <a:solidFill>
            <a:schemeClr val="tx2">
              <a:lumMod val="75000"/>
              <a:alpha val="27000"/>
            </a:schemeClr>
          </a:solidFill>
          <a:ln w="19050" cap="flat" cmpd="sng" algn="ctr">
            <a:solidFill>
              <a:schemeClr val="tx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1" name="Picture 110" descr="turker-white-medium.png"/>
          <p:cNvPicPr>
            <a:picLocks noChangeAspect="1"/>
          </p:cNvPicPr>
          <p:nvPr/>
        </p:nvPicPr>
        <p:blipFill>
          <a:blip r:embed="rId4"/>
          <a:stretch>
            <a:fillRect/>
          </a:stretch>
        </p:blipFill>
        <p:spPr>
          <a:xfrm>
            <a:off x="609600" y="0"/>
            <a:ext cx="609600" cy="1291525"/>
          </a:xfrm>
          <a:prstGeom prst="rect">
            <a:avLst/>
          </a:prstGeom>
        </p:spPr>
      </p:pic>
      <p:pic>
        <p:nvPicPr>
          <p:cNvPr id="112" name="Picture 111" descr="turker-white-medium.png"/>
          <p:cNvPicPr>
            <a:picLocks noChangeAspect="1"/>
          </p:cNvPicPr>
          <p:nvPr/>
        </p:nvPicPr>
        <p:blipFill>
          <a:blip r:embed="rId4"/>
          <a:stretch>
            <a:fillRect/>
          </a:stretch>
        </p:blipFill>
        <p:spPr>
          <a:xfrm>
            <a:off x="1066800" y="609600"/>
            <a:ext cx="609600" cy="1291525"/>
          </a:xfrm>
          <a:prstGeom prst="rect">
            <a:avLst/>
          </a:prstGeom>
        </p:spPr>
      </p:pic>
      <p:pic>
        <p:nvPicPr>
          <p:cNvPr id="113" name="Picture 112" descr="turker-white-medium.png"/>
          <p:cNvPicPr>
            <a:picLocks noChangeAspect="1"/>
          </p:cNvPicPr>
          <p:nvPr/>
        </p:nvPicPr>
        <p:blipFill>
          <a:blip r:embed="rId4"/>
          <a:stretch>
            <a:fillRect/>
          </a:stretch>
        </p:blipFill>
        <p:spPr>
          <a:xfrm>
            <a:off x="1524000" y="0"/>
            <a:ext cx="609600" cy="1291525"/>
          </a:xfrm>
          <a:prstGeom prst="rect">
            <a:avLst/>
          </a:prstGeom>
        </p:spPr>
      </p:pic>
      <p:pic>
        <p:nvPicPr>
          <p:cNvPr id="114" name="Picture 113" descr="turker-white-medium.png"/>
          <p:cNvPicPr>
            <a:picLocks noChangeAspect="1"/>
          </p:cNvPicPr>
          <p:nvPr/>
        </p:nvPicPr>
        <p:blipFill>
          <a:blip r:embed="rId4"/>
          <a:stretch>
            <a:fillRect/>
          </a:stretch>
        </p:blipFill>
        <p:spPr>
          <a:xfrm>
            <a:off x="1981200" y="609600"/>
            <a:ext cx="609600" cy="1291525"/>
          </a:xfrm>
          <a:prstGeom prst="rect">
            <a:avLst/>
          </a:prstGeom>
        </p:spPr>
      </p:pic>
      <p:pic>
        <p:nvPicPr>
          <p:cNvPr id="115" name="Picture 114" descr="turker-white-medium.png"/>
          <p:cNvPicPr>
            <a:picLocks noChangeAspect="1"/>
          </p:cNvPicPr>
          <p:nvPr/>
        </p:nvPicPr>
        <p:blipFill>
          <a:blip r:embed="rId4"/>
          <a:stretch>
            <a:fillRect/>
          </a:stretch>
        </p:blipFill>
        <p:spPr>
          <a:xfrm>
            <a:off x="2438400" y="0"/>
            <a:ext cx="609600" cy="1291525"/>
          </a:xfrm>
          <a:prstGeom prst="rect">
            <a:avLst/>
          </a:prstGeom>
        </p:spPr>
      </p:pic>
      <p:pic>
        <p:nvPicPr>
          <p:cNvPr id="116" name="Picture 115" descr="turker-white-medium.png"/>
          <p:cNvPicPr>
            <a:picLocks noChangeAspect="1"/>
          </p:cNvPicPr>
          <p:nvPr/>
        </p:nvPicPr>
        <p:blipFill>
          <a:blip r:embed="rId4"/>
          <a:stretch>
            <a:fillRect/>
          </a:stretch>
        </p:blipFill>
        <p:spPr>
          <a:xfrm>
            <a:off x="2895600" y="609600"/>
            <a:ext cx="609600" cy="1291525"/>
          </a:xfrm>
          <a:prstGeom prst="rect">
            <a:avLst/>
          </a:prstGeom>
        </p:spPr>
      </p:pic>
      <p:pic>
        <p:nvPicPr>
          <p:cNvPr id="117" name="Picture 116" descr="turker-white-medium.png"/>
          <p:cNvPicPr>
            <a:picLocks noChangeAspect="1"/>
          </p:cNvPicPr>
          <p:nvPr/>
        </p:nvPicPr>
        <p:blipFill>
          <a:blip r:embed="rId4"/>
          <a:stretch>
            <a:fillRect/>
          </a:stretch>
        </p:blipFill>
        <p:spPr>
          <a:xfrm>
            <a:off x="3352800" y="0"/>
            <a:ext cx="609600" cy="1291525"/>
          </a:xfrm>
          <a:prstGeom prst="rect">
            <a:avLst/>
          </a:prstGeom>
        </p:spPr>
      </p:pic>
      <p:pic>
        <p:nvPicPr>
          <p:cNvPr id="118" name="Picture 117" descr="turker-white-medium.png"/>
          <p:cNvPicPr>
            <a:picLocks noChangeAspect="1"/>
          </p:cNvPicPr>
          <p:nvPr/>
        </p:nvPicPr>
        <p:blipFill>
          <a:blip r:embed="rId4"/>
          <a:stretch>
            <a:fillRect/>
          </a:stretch>
        </p:blipFill>
        <p:spPr>
          <a:xfrm>
            <a:off x="3810000" y="609600"/>
            <a:ext cx="609600" cy="1291525"/>
          </a:xfrm>
          <a:prstGeom prst="rect">
            <a:avLst/>
          </a:prstGeom>
        </p:spPr>
      </p:pic>
      <p:pic>
        <p:nvPicPr>
          <p:cNvPr id="119" name="Picture 118" descr="turker-white-medium.png"/>
          <p:cNvPicPr>
            <a:picLocks noChangeAspect="1"/>
          </p:cNvPicPr>
          <p:nvPr/>
        </p:nvPicPr>
        <p:blipFill>
          <a:blip r:embed="rId4"/>
          <a:stretch>
            <a:fillRect/>
          </a:stretch>
        </p:blipFill>
        <p:spPr>
          <a:xfrm>
            <a:off x="4267200" y="0"/>
            <a:ext cx="609600" cy="1291525"/>
          </a:xfrm>
          <a:prstGeom prst="rect">
            <a:avLst/>
          </a:prstGeom>
        </p:spPr>
      </p:pic>
      <p:pic>
        <p:nvPicPr>
          <p:cNvPr id="120" name="Picture 119" descr="turker-white-medium.png"/>
          <p:cNvPicPr>
            <a:picLocks noChangeAspect="1"/>
          </p:cNvPicPr>
          <p:nvPr/>
        </p:nvPicPr>
        <p:blipFill>
          <a:blip r:embed="rId4"/>
          <a:stretch>
            <a:fillRect/>
          </a:stretch>
        </p:blipFill>
        <p:spPr>
          <a:xfrm>
            <a:off x="4724400" y="609600"/>
            <a:ext cx="609600" cy="1291525"/>
          </a:xfrm>
          <a:prstGeom prst="rect">
            <a:avLst/>
          </a:prstGeom>
        </p:spPr>
      </p:pic>
      <p:pic>
        <p:nvPicPr>
          <p:cNvPr id="121" name="Picture 120" descr="turker-white-medium.png"/>
          <p:cNvPicPr>
            <a:picLocks noChangeAspect="1"/>
          </p:cNvPicPr>
          <p:nvPr/>
        </p:nvPicPr>
        <p:blipFill>
          <a:blip r:embed="rId4"/>
          <a:stretch>
            <a:fillRect/>
          </a:stretch>
        </p:blipFill>
        <p:spPr>
          <a:xfrm>
            <a:off x="5181600" y="0"/>
            <a:ext cx="609600" cy="1291525"/>
          </a:xfrm>
          <a:prstGeom prst="rect">
            <a:avLst/>
          </a:prstGeom>
        </p:spPr>
      </p:pic>
      <p:pic>
        <p:nvPicPr>
          <p:cNvPr id="122" name="Picture 121" descr="turker-white-medium.png"/>
          <p:cNvPicPr>
            <a:picLocks noChangeAspect="1"/>
          </p:cNvPicPr>
          <p:nvPr/>
        </p:nvPicPr>
        <p:blipFill>
          <a:blip r:embed="rId4"/>
          <a:stretch>
            <a:fillRect/>
          </a:stretch>
        </p:blipFill>
        <p:spPr>
          <a:xfrm>
            <a:off x="5638800" y="609600"/>
            <a:ext cx="609600" cy="1291525"/>
          </a:xfrm>
          <a:prstGeom prst="rect">
            <a:avLst/>
          </a:prstGeom>
        </p:spPr>
      </p:pic>
      <p:pic>
        <p:nvPicPr>
          <p:cNvPr id="123" name="Picture 122" descr="turker-white-medium.png"/>
          <p:cNvPicPr>
            <a:picLocks noChangeAspect="1"/>
          </p:cNvPicPr>
          <p:nvPr/>
        </p:nvPicPr>
        <p:blipFill>
          <a:blip r:embed="rId4"/>
          <a:stretch>
            <a:fillRect/>
          </a:stretch>
        </p:blipFill>
        <p:spPr>
          <a:xfrm>
            <a:off x="6096000" y="0"/>
            <a:ext cx="609600" cy="1291525"/>
          </a:xfrm>
          <a:prstGeom prst="rect">
            <a:avLst/>
          </a:prstGeom>
        </p:spPr>
      </p:pic>
      <p:pic>
        <p:nvPicPr>
          <p:cNvPr id="124" name="Picture 123" descr="turker-white-medium.png"/>
          <p:cNvPicPr>
            <a:picLocks noChangeAspect="1"/>
          </p:cNvPicPr>
          <p:nvPr/>
        </p:nvPicPr>
        <p:blipFill>
          <a:blip r:embed="rId4"/>
          <a:stretch>
            <a:fillRect/>
          </a:stretch>
        </p:blipFill>
        <p:spPr>
          <a:xfrm>
            <a:off x="6553200" y="609600"/>
            <a:ext cx="609600" cy="1291525"/>
          </a:xfrm>
          <a:prstGeom prst="rect">
            <a:avLst/>
          </a:prstGeom>
        </p:spPr>
      </p:pic>
      <p:pic>
        <p:nvPicPr>
          <p:cNvPr id="125" name="Picture 124" descr="turker-white-medium.png"/>
          <p:cNvPicPr>
            <a:picLocks noChangeAspect="1"/>
          </p:cNvPicPr>
          <p:nvPr/>
        </p:nvPicPr>
        <p:blipFill>
          <a:blip r:embed="rId4"/>
          <a:stretch>
            <a:fillRect/>
          </a:stretch>
        </p:blipFill>
        <p:spPr>
          <a:xfrm>
            <a:off x="7010400" y="0"/>
            <a:ext cx="609600" cy="1291525"/>
          </a:xfrm>
          <a:prstGeom prst="rect">
            <a:avLst/>
          </a:prstGeom>
        </p:spPr>
      </p:pic>
      <p:pic>
        <p:nvPicPr>
          <p:cNvPr id="126" name="Picture 125" descr="turker-white-medium.png"/>
          <p:cNvPicPr>
            <a:picLocks noChangeAspect="1"/>
          </p:cNvPicPr>
          <p:nvPr/>
        </p:nvPicPr>
        <p:blipFill>
          <a:blip r:embed="rId4"/>
          <a:stretch>
            <a:fillRect/>
          </a:stretch>
        </p:blipFill>
        <p:spPr>
          <a:xfrm>
            <a:off x="7467600" y="609600"/>
            <a:ext cx="609600" cy="1291525"/>
          </a:xfrm>
          <a:prstGeom prst="rect">
            <a:avLst/>
          </a:prstGeom>
        </p:spPr>
      </p:pic>
      <p:pic>
        <p:nvPicPr>
          <p:cNvPr id="127" name="Picture 126" descr="turker-white-medium.png"/>
          <p:cNvPicPr>
            <a:picLocks noChangeAspect="1"/>
          </p:cNvPicPr>
          <p:nvPr/>
        </p:nvPicPr>
        <p:blipFill>
          <a:blip r:embed="rId4"/>
          <a:stretch>
            <a:fillRect/>
          </a:stretch>
        </p:blipFill>
        <p:spPr>
          <a:xfrm>
            <a:off x="7924800" y="0"/>
            <a:ext cx="609600" cy="1291525"/>
          </a:xfrm>
          <a:prstGeom prst="rect">
            <a:avLst/>
          </a:prstGeom>
        </p:spPr>
      </p:pic>
      <p:pic>
        <p:nvPicPr>
          <p:cNvPr id="128" name="Picture 127" descr="turker-white-medium.png"/>
          <p:cNvPicPr>
            <a:picLocks noChangeAspect="1"/>
          </p:cNvPicPr>
          <p:nvPr/>
        </p:nvPicPr>
        <p:blipFill>
          <a:blip r:embed="rId4"/>
          <a:stretch>
            <a:fillRect/>
          </a:stretch>
        </p:blipFill>
        <p:spPr>
          <a:xfrm>
            <a:off x="609600" y="2209800"/>
            <a:ext cx="609600" cy="1291525"/>
          </a:xfrm>
          <a:prstGeom prst="rect">
            <a:avLst/>
          </a:prstGeom>
        </p:spPr>
      </p:pic>
      <p:pic>
        <p:nvPicPr>
          <p:cNvPr id="129" name="Picture 128" descr="turker-white-medium.png"/>
          <p:cNvPicPr>
            <a:picLocks noChangeAspect="1"/>
          </p:cNvPicPr>
          <p:nvPr/>
        </p:nvPicPr>
        <p:blipFill>
          <a:blip r:embed="rId4"/>
          <a:stretch>
            <a:fillRect/>
          </a:stretch>
        </p:blipFill>
        <p:spPr>
          <a:xfrm>
            <a:off x="1066800" y="2819400"/>
            <a:ext cx="609600" cy="1291525"/>
          </a:xfrm>
          <a:prstGeom prst="rect">
            <a:avLst/>
          </a:prstGeom>
        </p:spPr>
      </p:pic>
      <p:pic>
        <p:nvPicPr>
          <p:cNvPr id="130" name="Picture 129" descr="turker-white-medium.png"/>
          <p:cNvPicPr>
            <a:picLocks noChangeAspect="1"/>
          </p:cNvPicPr>
          <p:nvPr/>
        </p:nvPicPr>
        <p:blipFill>
          <a:blip r:embed="rId4"/>
          <a:stretch>
            <a:fillRect/>
          </a:stretch>
        </p:blipFill>
        <p:spPr>
          <a:xfrm>
            <a:off x="1524000" y="2209800"/>
            <a:ext cx="609600" cy="1291525"/>
          </a:xfrm>
          <a:prstGeom prst="rect">
            <a:avLst/>
          </a:prstGeom>
        </p:spPr>
      </p:pic>
      <p:pic>
        <p:nvPicPr>
          <p:cNvPr id="131" name="Picture 130" descr="turker-white-medium.png"/>
          <p:cNvPicPr>
            <a:picLocks noChangeAspect="1"/>
          </p:cNvPicPr>
          <p:nvPr/>
        </p:nvPicPr>
        <p:blipFill>
          <a:blip r:embed="rId4"/>
          <a:stretch>
            <a:fillRect/>
          </a:stretch>
        </p:blipFill>
        <p:spPr>
          <a:xfrm>
            <a:off x="1981200" y="2819400"/>
            <a:ext cx="609600" cy="1291525"/>
          </a:xfrm>
          <a:prstGeom prst="rect">
            <a:avLst/>
          </a:prstGeom>
        </p:spPr>
      </p:pic>
      <p:pic>
        <p:nvPicPr>
          <p:cNvPr id="132" name="Picture 131" descr="turker-white-medium.png"/>
          <p:cNvPicPr>
            <a:picLocks noChangeAspect="1"/>
          </p:cNvPicPr>
          <p:nvPr/>
        </p:nvPicPr>
        <p:blipFill>
          <a:blip r:embed="rId4"/>
          <a:stretch>
            <a:fillRect/>
          </a:stretch>
        </p:blipFill>
        <p:spPr>
          <a:xfrm>
            <a:off x="2438400" y="2209800"/>
            <a:ext cx="609600" cy="1291525"/>
          </a:xfrm>
          <a:prstGeom prst="rect">
            <a:avLst/>
          </a:prstGeom>
        </p:spPr>
      </p:pic>
      <p:pic>
        <p:nvPicPr>
          <p:cNvPr id="133" name="Picture 132" descr="turker-white-medium.png"/>
          <p:cNvPicPr>
            <a:picLocks noChangeAspect="1"/>
          </p:cNvPicPr>
          <p:nvPr/>
        </p:nvPicPr>
        <p:blipFill>
          <a:blip r:embed="rId4"/>
          <a:stretch>
            <a:fillRect/>
          </a:stretch>
        </p:blipFill>
        <p:spPr>
          <a:xfrm>
            <a:off x="2895600" y="2819400"/>
            <a:ext cx="609600" cy="1291525"/>
          </a:xfrm>
          <a:prstGeom prst="rect">
            <a:avLst/>
          </a:prstGeom>
        </p:spPr>
      </p:pic>
      <p:pic>
        <p:nvPicPr>
          <p:cNvPr id="134" name="Picture 133" descr="turker-white-medium.png"/>
          <p:cNvPicPr>
            <a:picLocks noChangeAspect="1"/>
          </p:cNvPicPr>
          <p:nvPr/>
        </p:nvPicPr>
        <p:blipFill>
          <a:blip r:embed="rId4"/>
          <a:stretch>
            <a:fillRect/>
          </a:stretch>
        </p:blipFill>
        <p:spPr>
          <a:xfrm>
            <a:off x="3352800" y="2209800"/>
            <a:ext cx="609600" cy="1291525"/>
          </a:xfrm>
          <a:prstGeom prst="rect">
            <a:avLst/>
          </a:prstGeom>
        </p:spPr>
      </p:pic>
      <p:pic>
        <p:nvPicPr>
          <p:cNvPr id="135" name="Picture 134" descr="turker-white-medium.png"/>
          <p:cNvPicPr>
            <a:picLocks noChangeAspect="1"/>
          </p:cNvPicPr>
          <p:nvPr/>
        </p:nvPicPr>
        <p:blipFill>
          <a:blip r:embed="rId4"/>
          <a:stretch>
            <a:fillRect/>
          </a:stretch>
        </p:blipFill>
        <p:spPr>
          <a:xfrm>
            <a:off x="3810000" y="2819400"/>
            <a:ext cx="609600" cy="1291525"/>
          </a:xfrm>
          <a:prstGeom prst="rect">
            <a:avLst/>
          </a:prstGeom>
        </p:spPr>
      </p:pic>
      <p:pic>
        <p:nvPicPr>
          <p:cNvPr id="136" name="Picture 135" descr="turker-white-medium.png"/>
          <p:cNvPicPr>
            <a:picLocks noChangeAspect="1"/>
          </p:cNvPicPr>
          <p:nvPr/>
        </p:nvPicPr>
        <p:blipFill>
          <a:blip r:embed="rId4"/>
          <a:stretch>
            <a:fillRect/>
          </a:stretch>
        </p:blipFill>
        <p:spPr>
          <a:xfrm>
            <a:off x="4267200" y="2209800"/>
            <a:ext cx="609600" cy="1291525"/>
          </a:xfrm>
          <a:prstGeom prst="rect">
            <a:avLst/>
          </a:prstGeom>
        </p:spPr>
      </p:pic>
      <p:pic>
        <p:nvPicPr>
          <p:cNvPr id="137" name="Picture 136" descr="turker-white-medium.png"/>
          <p:cNvPicPr>
            <a:picLocks noChangeAspect="1"/>
          </p:cNvPicPr>
          <p:nvPr/>
        </p:nvPicPr>
        <p:blipFill>
          <a:blip r:embed="rId4"/>
          <a:stretch>
            <a:fillRect/>
          </a:stretch>
        </p:blipFill>
        <p:spPr>
          <a:xfrm>
            <a:off x="4724400" y="2819400"/>
            <a:ext cx="609600" cy="1291525"/>
          </a:xfrm>
          <a:prstGeom prst="rect">
            <a:avLst/>
          </a:prstGeom>
        </p:spPr>
      </p:pic>
      <p:pic>
        <p:nvPicPr>
          <p:cNvPr id="138" name="Picture 137" descr="turker-white-medium.png"/>
          <p:cNvPicPr>
            <a:picLocks noChangeAspect="1"/>
          </p:cNvPicPr>
          <p:nvPr/>
        </p:nvPicPr>
        <p:blipFill>
          <a:blip r:embed="rId4"/>
          <a:stretch>
            <a:fillRect/>
          </a:stretch>
        </p:blipFill>
        <p:spPr>
          <a:xfrm>
            <a:off x="5181600" y="2209800"/>
            <a:ext cx="609600" cy="1291525"/>
          </a:xfrm>
          <a:prstGeom prst="rect">
            <a:avLst/>
          </a:prstGeom>
        </p:spPr>
      </p:pic>
      <p:pic>
        <p:nvPicPr>
          <p:cNvPr id="139" name="Picture 138" descr="turker-white-medium.png"/>
          <p:cNvPicPr>
            <a:picLocks noChangeAspect="1"/>
          </p:cNvPicPr>
          <p:nvPr/>
        </p:nvPicPr>
        <p:blipFill>
          <a:blip r:embed="rId4"/>
          <a:stretch>
            <a:fillRect/>
          </a:stretch>
        </p:blipFill>
        <p:spPr>
          <a:xfrm>
            <a:off x="5638800" y="2819400"/>
            <a:ext cx="609600" cy="1291525"/>
          </a:xfrm>
          <a:prstGeom prst="rect">
            <a:avLst/>
          </a:prstGeom>
        </p:spPr>
      </p:pic>
      <p:pic>
        <p:nvPicPr>
          <p:cNvPr id="140" name="Picture 139" descr="turker-white-medium.png"/>
          <p:cNvPicPr>
            <a:picLocks noChangeAspect="1"/>
          </p:cNvPicPr>
          <p:nvPr/>
        </p:nvPicPr>
        <p:blipFill>
          <a:blip r:embed="rId4"/>
          <a:stretch>
            <a:fillRect/>
          </a:stretch>
        </p:blipFill>
        <p:spPr>
          <a:xfrm>
            <a:off x="6096000" y="2209800"/>
            <a:ext cx="609600" cy="1291525"/>
          </a:xfrm>
          <a:prstGeom prst="rect">
            <a:avLst/>
          </a:prstGeom>
        </p:spPr>
      </p:pic>
      <p:pic>
        <p:nvPicPr>
          <p:cNvPr id="141" name="Picture 140" descr="turker-white-medium.png"/>
          <p:cNvPicPr>
            <a:picLocks noChangeAspect="1"/>
          </p:cNvPicPr>
          <p:nvPr/>
        </p:nvPicPr>
        <p:blipFill>
          <a:blip r:embed="rId4"/>
          <a:stretch>
            <a:fillRect/>
          </a:stretch>
        </p:blipFill>
        <p:spPr>
          <a:xfrm>
            <a:off x="6553200" y="2819400"/>
            <a:ext cx="609600" cy="1291525"/>
          </a:xfrm>
          <a:prstGeom prst="rect">
            <a:avLst/>
          </a:prstGeom>
        </p:spPr>
      </p:pic>
      <p:pic>
        <p:nvPicPr>
          <p:cNvPr id="142" name="Picture 141" descr="turker-white-medium.png"/>
          <p:cNvPicPr>
            <a:picLocks noChangeAspect="1"/>
          </p:cNvPicPr>
          <p:nvPr/>
        </p:nvPicPr>
        <p:blipFill>
          <a:blip r:embed="rId4"/>
          <a:stretch>
            <a:fillRect/>
          </a:stretch>
        </p:blipFill>
        <p:spPr>
          <a:xfrm>
            <a:off x="7010400" y="2209800"/>
            <a:ext cx="609600" cy="1291525"/>
          </a:xfrm>
          <a:prstGeom prst="rect">
            <a:avLst/>
          </a:prstGeom>
        </p:spPr>
      </p:pic>
      <p:pic>
        <p:nvPicPr>
          <p:cNvPr id="143" name="Picture 142" descr="turker-white-medium.png"/>
          <p:cNvPicPr>
            <a:picLocks noChangeAspect="1"/>
          </p:cNvPicPr>
          <p:nvPr/>
        </p:nvPicPr>
        <p:blipFill>
          <a:blip r:embed="rId4"/>
          <a:stretch>
            <a:fillRect/>
          </a:stretch>
        </p:blipFill>
        <p:spPr>
          <a:xfrm>
            <a:off x="7467600" y="2819400"/>
            <a:ext cx="609600" cy="1291525"/>
          </a:xfrm>
          <a:prstGeom prst="rect">
            <a:avLst/>
          </a:prstGeom>
        </p:spPr>
      </p:pic>
      <p:pic>
        <p:nvPicPr>
          <p:cNvPr id="144" name="Picture 143" descr="turker-white-medium.png"/>
          <p:cNvPicPr>
            <a:picLocks noChangeAspect="1"/>
          </p:cNvPicPr>
          <p:nvPr/>
        </p:nvPicPr>
        <p:blipFill>
          <a:blip r:embed="rId4"/>
          <a:stretch>
            <a:fillRect/>
          </a:stretch>
        </p:blipFill>
        <p:spPr>
          <a:xfrm>
            <a:off x="7924800" y="2209800"/>
            <a:ext cx="609600" cy="1291525"/>
          </a:xfrm>
          <a:prstGeom prst="rect">
            <a:avLst/>
          </a:prstGeom>
        </p:spPr>
      </p:pic>
      <p:cxnSp>
        <p:nvCxnSpPr>
          <p:cNvPr id="47" name="Straight Connector 46"/>
          <p:cNvCxnSpPr/>
          <p:nvPr/>
        </p:nvCxnSpPr>
        <p:spPr>
          <a:xfrm>
            <a:off x="0" y="4267200"/>
            <a:ext cx="9144000" cy="1588"/>
          </a:xfrm>
          <a:prstGeom prst="line">
            <a:avLst/>
          </a:prstGeom>
          <a:ln w="381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143000" y="4549170"/>
            <a:ext cx="6922663" cy="1061829"/>
          </a:xfrm>
          <a:prstGeom prst="rect">
            <a:avLst/>
          </a:prstGeom>
          <a:noFill/>
        </p:spPr>
        <p:txBody>
          <a:bodyPr wrap="none" rtlCol="0">
            <a:spAutoFit/>
          </a:bodyPr>
          <a:lstStyle/>
          <a:p>
            <a:r>
              <a:rPr lang="en-US" sz="6300" dirty="0" smtClean="0">
                <a:latin typeface="Myriad Pro Semibold"/>
                <a:cs typeface="Myriad Pro Semibold"/>
              </a:rPr>
              <a:t>Shortening a paper</a:t>
            </a:r>
            <a:endParaRPr lang="en-US" sz="6300" dirty="0">
              <a:latin typeface="Myriad Pro Semibold"/>
              <a:cs typeface="Myriad Pro Semibold"/>
            </a:endParaRPr>
          </a:p>
        </p:txBody>
      </p:sp>
      <p:cxnSp>
        <p:nvCxnSpPr>
          <p:cNvPr id="50" name="Straight Connector 49"/>
          <p:cNvCxnSpPr/>
          <p:nvPr/>
        </p:nvCxnSpPr>
        <p:spPr>
          <a:xfrm>
            <a:off x="0" y="4267200"/>
            <a:ext cx="9144000" cy="1588"/>
          </a:xfrm>
          <a:prstGeom prst="line">
            <a:avLst/>
          </a:prstGeom>
          <a:ln w="381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143000" y="5690777"/>
            <a:ext cx="5146408" cy="710023"/>
          </a:xfrm>
          <a:prstGeom prst="rect">
            <a:avLst/>
          </a:prstGeom>
          <a:noFill/>
        </p:spPr>
        <p:txBody>
          <a:bodyPr wrap="none" rtlCol="0">
            <a:spAutoFit/>
          </a:bodyPr>
          <a:lstStyle/>
          <a:p>
            <a:pPr>
              <a:lnSpc>
                <a:spcPts val="4700"/>
              </a:lnSpc>
            </a:pPr>
            <a:r>
              <a:rPr lang="en-US" sz="4500" dirty="0" smtClean="0">
                <a:solidFill>
                  <a:schemeClr val="tx1">
                    <a:lumMod val="50000"/>
                    <a:lumOff val="50000"/>
                  </a:schemeClr>
                </a:solidFill>
                <a:latin typeface="Myriad Pro Light"/>
                <a:cs typeface="Myriad Pro Light"/>
              </a:rPr>
              <a:t>Supported by crowds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940486"/>
            <a:ext cx="7623012" cy="263151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17-VID_20110415_112553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59358"/>
            <a:ext cx="3581400" cy="2387600"/>
          </a:xfrm>
          <a:prstGeom prst="rect">
            <a:avLst/>
          </a:prstGeom>
        </p:spPr>
      </p:pic>
      <p:pic>
        <p:nvPicPr>
          <p:cNvPr id="3" name="Picture 2" descr="17-VID_20110415_1125530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2059358"/>
            <a:ext cx="3593592" cy="2395728"/>
          </a:xfrm>
          <a:prstGeom prst="rect">
            <a:avLst/>
          </a:prstGeom>
        </p:spPr>
      </p:pic>
    </p:spTree>
    <p:extLst>
      <p:ext uri="{BB962C8B-B14F-4D97-AF65-F5344CB8AC3E}">
        <p14:creationId xmlns:p14="http://schemas.microsoft.com/office/powerpoint/2010/main" val="400622033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p:cNvGrpSpPr/>
          <p:nvPr/>
        </p:nvGrpSpPr>
        <p:grpSpPr>
          <a:xfrm>
            <a:off x="0" y="381000"/>
            <a:ext cx="9173103" cy="609600"/>
            <a:chOff x="0" y="0"/>
            <a:chExt cx="9173103" cy="609600"/>
          </a:xfrm>
        </p:grpSpPr>
        <p:pic>
          <p:nvPicPr>
            <p:cNvPr id="8" name="Picture 7" descr="17-VID_20110415_112553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9" name="Picture 8" descr="17-VID_20110415_112553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34" y="0"/>
              <a:ext cx="914400" cy="609600"/>
            </a:xfrm>
            <a:prstGeom prst="rect">
              <a:avLst/>
            </a:prstGeom>
          </p:spPr>
        </p:pic>
        <p:pic>
          <p:nvPicPr>
            <p:cNvPr id="10" name="Picture 9" descr="17-VID_20110415_1125530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268" y="0"/>
              <a:ext cx="914400" cy="609600"/>
            </a:xfrm>
            <a:prstGeom prst="rect">
              <a:avLst/>
            </a:prstGeom>
          </p:spPr>
        </p:pic>
        <p:pic>
          <p:nvPicPr>
            <p:cNvPr id="11" name="Picture 10" descr="17-VID_20110415_1125530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902" y="0"/>
              <a:ext cx="914400" cy="609600"/>
            </a:xfrm>
            <a:prstGeom prst="rect">
              <a:avLst/>
            </a:prstGeom>
          </p:spPr>
        </p:pic>
        <p:pic>
          <p:nvPicPr>
            <p:cNvPr id="12" name="Picture 11" descr="17-VID_20110415_11255300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536" y="0"/>
              <a:ext cx="914400" cy="609600"/>
            </a:xfrm>
            <a:prstGeom prst="rect">
              <a:avLst/>
            </a:prstGeom>
          </p:spPr>
        </p:pic>
        <p:pic>
          <p:nvPicPr>
            <p:cNvPr id="13" name="Picture 12" descr="17-VID_20110415_11255300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8170" y="0"/>
              <a:ext cx="914400" cy="609600"/>
            </a:xfrm>
            <a:prstGeom prst="rect">
              <a:avLst/>
            </a:prstGeom>
          </p:spPr>
        </p:pic>
        <p:pic>
          <p:nvPicPr>
            <p:cNvPr id="14" name="Picture 13" descr="17-VID_20110415_11255300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5804" y="0"/>
              <a:ext cx="914400" cy="609600"/>
            </a:xfrm>
            <a:prstGeom prst="rect">
              <a:avLst/>
            </a:prstGeom>
          </p:spPr>
        </p:pic>
        <p:pic>
          <p:nvPicPr>
            <p:cNvPr id="15" name="Picture 14" descr="17-VID_20110415_112553008.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3438" y="0"/>
              <a:ext cx="914400" cy="609600"/>
            </a:xfrm>
            <a:prstGeom prst="rect">
              <a:avLst/>
            </a:prstGeom>
          </p:spPr>
        </p:pic>
        <p:pic>
          <p:nvPicPr>
            <p:cNvPr id="16" name="Picture 15" descr="17-VID_20110415_112553009.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1072" y="0"/>
              <a:ext cx="914400" cy="609600"/>
            </a:xfrm>
            <a:prstGeom prst="rect">
              <a:avLst/>
            </a:prstGeom>
          </p:spPr>
        </p:pic>
        <p:pic>
          <p:nvPicPr>
            <p:cNvPr id="17" name="Picture 16" descr="17-VID_20110415_112553010.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8703" y="0"/>
              <a:ext cx="914400" cy="609600"/>
            </a:xfrm>
            <a:prstGeom prst="rect">
              <a:avLst/>
            </a:prstGeom>
          </p:spPr>
        </p:pic>
      </p:grpSp>
      <p:grpSp>
        <p:nvGrpSpPr>
          <p:cNvPr id="30" name="Group 29"/>
          <p:cNvGrpSpPr/>
          <p:nvPr/>
        </p:nvGrpSpPr>
        <p:grpSpPr>
          <a:xfrm>
            <a:off x="0" y="989453"/>
            <a:ext cx="9177130" cy="619922"/>
            <a:chOff x="0" y="-10322"/>
            <a:chExt cx="9177130" cy="619922"/>
          </a:xfrm>
        </p:grpSpPr>
        <p:pic>
          <p:nvPicPr>
            <p:cNvPr id="31" name="Picture 30" descr="17-VID_20110415_11255301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32" name="Picture 31" descr="17-VID_20110415_11255301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8081" y="-10322"/>
              <a:ext cx="914400" cy="609600"/>
            </a:xfrm>
            <a:prstGeom prst="rect">
              <a:avLst/>
            </a:prstGeom>
          </p:spPr>
        </p:pic>
        <p:pic>
          <p:nvPicPr>
            <p:cNvPr id="33" name="Picture 32" descr="17-VID_20110415_112553013.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6162" y="-10322"/>
              <a:ext cx="914400" cy="609600"/>
            </a:xfrm>
            <a:prstGeom prst="rect">
              <a:avLst/>
            </a:prstGeom>
          </p:spPr>
        </p:pic>
        <p:pic>
          <p:nvPicPr>
            <p:cNvPr id="34" name="Picture 33" descr="17-VID_20110415_112553014.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54243" y="-10322"/>
              <a:ext cx="914400" cy="609600"/>
            </a:xfrm>
            <a:prstGeom prst="rect">
              <a:avLst/>
            </a:prstGeom>
          </p:spPr>
        </p:pic>
        <p:pic>
          <p:nvPicPr>
            <p:cNvPr id="35" name="Picture 34" descr="17-VID_20110415_11255301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72324" y="-10322"/>
              <a:ext cx="914400" cy="609600"/>
            </a:xfrm>
            <a:prstGeom prst="rect">
              <a:avLst/>
            </a:prstGeom>
          </p:spPr>
        </p:pic>
        <p:pic>
          <p:nvPicPr>
            <p:cNvPr id="36" name="Picture 35" descr="17-VID_20110415_112553016.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90405" y="-10322"/>
              <a:ext cx="914400" cy="609600"/>
            </a:xfrm>
            <a:prstGeom prst="rect">
              <a:avLst/>
            </a:prstGeom>
          </p:spPr>
        </p:pic>
        <p:pic>
          <p:nvPicPr>
            <p:cNvPr id="37" name="Picture 36" descr="17-VID_20110415_112553017.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08486" y="-10322"/>
              <a:ext cx="914400" cy="609600"/>
            </a:xfrm>
            <a:prstGeom prst="rect">
              <a:avLst/>
            </a:prstGeom>
          </p:spPr>
        </p:pic>
        <p:pic>
          <p:nvPicPr>
            <p:cNvPr id="38" name="Picture 37" descr="17-VID_20110415_112553018.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6567" y="-10322"/>
              <a:ext cx="914400" cy="609600"/>
            </a:xfrm>
            <a:prstGeom prst="rect">
              <a:avLst/>
            </a:prstGeom>
          </p:spPr>
        </p:pic>
        <p:pic>
          <p:nvPicPr>
            <p:cNvPr id="39" name="Picture 38" descr="17-VID_20110415_112553019.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4648" y="-10322"/>
              <a:ext cx="914400" cy="609600"/>
            </a:xfrm>
            <a:prstGeom prst="rect">
              <a:avLst/>
            </a:prstGeom>
          </p:spPr>
        </p:pic>
        <p:pic>
          <p:nvPicPr>
            <p:cNvPr id="40" name="Picture 39" descr="17-VID_20110415_112553020.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62730" y="-10322"/>
              <a:ext cx="914400" cy="609600"/>
            </a:xfrm>
            <a:prstGeom prst="rect">
              <a:avLst/>
            </a:prstGeom>
          </p:spPr>
        </p:pic>
      </p:grpSp>
      <p:grpSp>
        <p:nvGrpSpPr>
          <p:cNvPr id="41" name="Group 40"/>
          <p:cNvGrpSpPr/>
          <p:nvPr/>
        </p:nvGrpSpPr>
        <p:grpSpPr>
          <a:xfrm>
            <a:off x="0" y="1608228"/>
            <a:ext cx="9144000" cy="609600"/>
            <a:chOff x="0" y="0"/>
            <a:chExt cx="9144000" cy="609600"/>
          </a:xfrm>
        </p:grpSpPr>
        <p:pic>
          <p:nvPicPr>
            <p:cNvPr id="42" name="Picture 41" descr="17-VID_20110415_112553021.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43" name="Picture 42" descr="17-VID_20110415_112553022.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4400" y="0"/>
              <a:ext cx="914400" cy="609600"/>
            </a:xfrm>
            <a:prstGeom prst="rect">
              <a:avLst/>
            </a:prstGeom>
          </p:spPr>
        </p:pic>
        <p:pic>
          <p:nvPicPr>
            <p:cNvPr id="44" name="Picture 43" descr="17-VID_20110415_112553023.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28800" y="0"/>
              <a:ext cx="914400" cy="609600"/>
            </a:xfrm>
            <a:prstGeom prst="rect">
              <a:avLst/>
            </a:prstGeom>
          </p:spPr>
        </p:pic>
        <p:pic>
          <p:nvPicPr>
            <p:cNvPr id="45" name="Picture 44" descr="17-VID_20110415_112553024.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43200" y="0"/>
              <a:ext cx="914400" cy="609600"/>
            </a:xfrm>
            <a:prstGeom prst="rect">
              <a:avLst/>
            </a:prstGeom>
          </p:spPr>
        </p:pic>
        <p:pic>
          <p:nvPicPr>
            <p:cNvPr id="46" name="Picture 45" descr="17-VID_20110415_112553025.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57600" y="0"/>
              <a:ext cx="914400" cy="609600"/>
            </a:xfrm>
            <a:prstGeom prst="rect">
              <a:avLst/>
            </a:prstGeom>
          </p:spPr>
        </p:pic>
        <p:pic>
          <p:nvPicPr>
            <p:cNvPr id="47" name="Picture 46" descr="17-VID_20110415_112553026.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72000" y="0"/>
              <a:ext cx="914400" cy="609600"/>
            </a:xfrm>
            <a:prstGeom prst="rect">
              <a:avLst/>
            </a:prstGeom>
          </p:spPr>
        </p:pic>
        <p:pic>
          <p:nvPicPr>
            <p:cNvPr id="48" name="Picture 47" descr="17-VID_20110415_112553027.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86400" y="0"/>
              <a:ext cx="914400" cy="609600"/>
            </a:xfrm>
            <a:prstGeom prst="rect">
              <a:avLst/>
            </a:prstGeom>
          </p:spPr>
        </p:pic>
        <p:pic>
          <p:nvPicPr>
            <p:cNvPr id="49" name="Picture 48" descr="17-VID_20110415_112553028.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400800" y="0"/>
              <a:ext cx="914400" cy="609600"/>
            </a:xfrm>
            <a:prstGeom prst="rect">
              <a:avLst/>
            </a:prstGeom>
          </p:spPr>
        </p:pic>
        <p:pic>
          <p:nvPicPr>
            <p:cNvPr id="50" name="Picture 49" descr="17-VID_20110415_112553029.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15200" y="0"/>
              <a:ext cx="914400" cy="609600"/>
            </a:xfrm>
            <a:prstGeom prst="rect">
              <a:avLst/>
            </a:prstGeom>
          </p:spPr>
        </p:pic>
        <p:pic>
          <p:nvPicPr>
            <p:cNvPr id="51" name="Picture 50" descr="17-VID_20110415_112553030.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229600" y="0"/>
              <a:ext cx="914400" cy="609600"/>
            </a:xfrm>
            <a:prstGeom prst="rect">
              <a:avLst/>
            </a:prstGeom>
          </p:spPr>
        </p:pic>
      </p:grpSp>
      <p:grpSp>
        <p:nvGrpSpPr>
          <p:cNvPr id="52" name="Group 51"/>
          <p:cNvGrpSpPr/>
          <p:nvPr/>
        </p:nvGrpSpPr>
        <p:grpSpPr>
          <a:xfrm>
            <a:off x="0" y="2216681"/>
            <a:ext cx="9144000" cy="609600"/>
            <a:chOff x="0" y="0"/>
            <a:chExt cx="9144000" cy="609600"/>
          </a:xfrm>
        </p:grpSpPr>
        <p:pic>
          <p:nvPicPr>
            <p:cNvPr id="53" name="Picture 52" descr="17-VID_20110415_112553031.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54" name="Picture 53" descr="17-VID_20110415_112553032.jp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14400" y="0"/>
              <a:ext cx="914400" cy="609600"/>
            </a:xfrm>
            <a:prstGeom prst="rect">
              <a:avLst/>
            </a:prstGeom>
          </p:spPr>
        </p:pic>
        <p:pic>
          <p:nvPicPr>
            <p:cNvPr id="55" name="Picture 54" descr="17-VID_20110415_112553033.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828800" y="0"/>
              <a:ext cx="914400" cy="609600"/>
            </a:xfrm>
            <a:prstGeom prst="rect">
              <a:avLst/>
            </a:prstGeom>
          </p:spPr>
        </p:pic>
        <p:pic>
          <p:nvPicPr>
            <p:cNvPr id="56" name="Picture 55" descr="17-VID_20110415_112553034.jp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743200" y="0"/>
              <a:ext cx="914400" cy="609600"/>
            </a:xfrm>
            <a:prstGeom prst="rect">
              <a:avLst/>
            </a:prstGeom>
          </p:spPr>
        </p:pic>
        <p:pic>
          <p:nvPicPr>
            <p:cNvPr id="57" name="Picture 56" descr="17-VID_20110415_112553035.jp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657600" y="0"/>
              <a:ext cx="914400" cy="609600"/>
            </a:xfrm>
            <a:prstGeom prst="rect">
              <a:avLst/>
            </a:prstGeom>
          </p:spPr>
        </p:pic>
        <p:pic>
          <p:nvPicPr>
            <p:cNvPr id="58" name="Picture 57" descr="17-VID_20110415_112553036.jp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572000" y="0"/>
              <a:ext cx="914400" cy="609600"/>
            </a:xfrm>
            <a:prstGeom prst="rect">
              <a:avLst/>
            </a:prstGeom>
          </p:spPr>
        </p:pic>
        <p:pic>
          <p:nvPicPr>
            <p:cNvPr id="59" name="Picture 58" descr="17-VID_20110415_112553037.jp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486400" y="0"/>
              <a:ext cx="914400" cy="609600"/>
            </a:xfrm>
            <a:prstGeom prst="rect">
              <a:avLst/>
            </a:prstGeom>
          </p:spPr>
        </p:pic>
        <p:pic>
          <p:nvPicPr>
            <p:cNvPr id="60" name="Picture 59" descr="17-VID_20110415_112553038.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400800" y="0"/>
              <a:ext cx="914400" cy="609600"/>
            </a:xfrm>
            <a:prstGeom prst="rect">
              <a:avLst/>
            </a:prstGeom>
          </p:spPr>
        </p:pic>
        <p:pic>
          <p:nvPicPr>
            <p:cNvPr id="61" name="Picture 60" descr="17-VID_20110415_112553039.jp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315200" y="0"/>
              <a:ext cx="914400" cy="609600"/>
            </a:xfrm>
            <a:prstGeom prst="rect">
              <a:avLst/>
            </a:prstGeom>
          </p:spPr>
        </p:pic>
        <p:pic>
          <p:nvPicPr>
            <p:cNvPr id="62" name="Picture 61" descr="17-VID_20110415_112553040.jp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229600" y="0"/>
              <a:ext cx="914400" cy="609600"/>
            </a:xfrm>
            <a:prstGeom prst="rect">
              <a:avLst/>
            </a:prstGeom>
          </p:spPr>
        </p:pic>
      </p:grpSp>
      <p:grpSp>
        <p:nvGrpSpPr>
          <p:cNvPr id="63" name="Group 62"/>
          <p:cNvGrpSpPr/>
          <p:nvPr/>
        </p:nvGrpSpPr>
        <p:grpSpPr>
          <a:xfrm>
            <a:off x="0" y="2825134"/>
            <a:ext cx="9144000" cy="609600"/>
            <a:chOff x="0" y="-76200"/>
            <a:chExt cx="9144000" cy="609600"/>
          </a:xfrm>
        </p:grpSpPr>
        <p:pic>
          <p:nvPicPr>
            <p:cNvPr id="64" name="Picture 63" descr="17-VID_20110415_112553041.jp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0" y="-76200"/>
              <a:ext cx="914400" cy="609600"/>
            </a:xfrm>
            <a:prstGeom prst="rect">
              <a:avLst/>
            </a:prstGeom>
          </p:spPr>
        </p:pic>
        <p:pic>
          <p:nvPicPr>
            <p:cNvPr id="65" name="Picture 64" descr="17-VID_20110415_112553042.jp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14400" y="-76200"/>
              <a:ext cx="914400" cy="609600"/>
            </a:xfrm>
            <a:prstGeom prst="rect">
              <a:avLst/>
            </a:prstGeom>
          </p:spPr>
        </p:pic>
        <p:pic>
          <p:nvPicPr>
            <p:cNvPr id="66" name="Picture 65" descr="17-VID_20110415_112553043.jp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828800" y="-76200"/>
              <a:ext cx="914400" cy="609600"/>
            </a:xfrm>
            <a:prstGeom prst="rect">
              <a:avLst/>
            </a:prstGeom>
          </p:spPr>
        </p:pic>
        <p:pic>
          <p:nvPicPr>
            <p:cNvPr id="67" name="Picture 66" descr="17-VID_20110415_112553044.jp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743200" y="-76200"/>
              <a:ext cx="914400" cy="609600"/>
            </a:xfrm>
            <a:prstGeom prst="rect">
              <a:avLst/>
            </a:prstGeom>
          </p:spPr>
        </p:pic>
        <p:pic>
          <p:nvPicPr>
            <p:cNvPr id="68" name="Picture 67" descr="17-VID_20110415_112553045.jp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657600" y="-76200"/>
              <a:ext cx="914400" cy="609600"/>
            </a:xfrm>
            <a:prstGeom prst="rect">
              <a:avLst/>
            </a:prstGeom>
          </p:spPr>
        </p:pic>
        <p:pic>
          <p:nvPicPr>
            <p:cNvPr id="69" name="Picture 68" descr="17-VID_20110415_112553046.jp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572000" y="-76200"/>
              <a:ext cx="914400" cy="609600"/>
            </a:xfrm>
            <a:prstGeom prst="rect">
              <a:avLst/>
            </a:prstGeom>
          </p:spPr>
        </p:pic>
        <p:pic>
          <p:nvPicPr>
            <p:cNvPr id="70" name="Picture 69" descr="17-VID_20110415_112553047.jp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486400" y="-76200"/>
              <a:ext cx="914400" cy="609600"/>
            </a:xfrm>
            <a:prstGeom prst="rect">
              <a:avLst/>
            </a:prstGeom>
          </p:spPr>
        </p:pic>
        <p:pic>
          <p:nvPicPr>
            <p:cNvPr id="71" name="Picture 70" descr="17-VID_20110415_112553048.jp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400800" y="-76200"/>
              <a:ext cx="914400" cy="609600"/>
            </a:xfrm>
            <a:prstGeom prst="rect">
              <a:avLst/>
            </a:prstGeom>
          </p:spPr>
        </p:pic>
        <p:pic>
          <p:nvPicPr>
            <p:cNvPr id="72" name="Picture 71" descr="17-VID_20110415_112553049.jpg"/>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315200" y="-76200"/>
              <a:ext cx="914400" cy="609600"/>
            </a:xfrm>
            <a:prstGeom prst="rect">
              <a:avLst/>
            </a:prstGeom>
          </p:spPr>
        </p:pic>
        <p:pic>
          <p:nvPicPr>
            <p:cNvPr id="73" name="Picture 72" descr="17-VID_20110415_112553050.jp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8229600" y="-76200"/>
              <a:ext cx="914400" cy="609600"/>
            </a:xfrm>
            <a:prstGeom prst="rect">
              <a:avLst/>
            </a:prstGeom>
          </p:spPr>
        </p:pic>
      </p:grpSp>
      <p:grpSp>
        <p:nvGrpSpPr>
          <p:cNvPr id="74" name="Group 73"/>
          <p:cNvGrpSpPr/>
          <p:nvPr/>
        </p:nvGrpSpPr>
        <p:grpSpPr>
          <a:xfrm>
            <a:off x="0" y="3433587"/>
            <a:ext cx="9161891" cy="609600"/>
            <a:chOff x="0" y="0"/>
            <a:chExt cx="9161891" cy="609600"/>
          </a:xfrm>
        </p:grpSpPr>
        <p:pic>
          <p:nvPicPr>
            <p:cNvPr id="75" name="Picture 74" descr="17-VID_20110415_112553050.jp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76" name="Picture 75" descr="17-VID_20110415_112553051.jp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916388" y="0"/>
              <a:ext cx="914400" cy="609600"/>
            </a:xfrm>
            <a:prstGeom prst="rect">
              <a:avLst/>
            </a:prstGeom>
          </p:spPr>
        </p:pic>
        <p:pic>
          <p:nvPicPr>
            <p:cNvPr id="77" name="Picture 76" descr="17-VID_20110415_112553052.jp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832776" y="0"/>
              <a:ext cx="914400" cy="609600"/>
            </a:xfrm>
            <a:prstGeom prst="rect">
              <a:avLst/>
            </a:prstGeom>
          </p:spPr>
        </p:pic>
        <p:pic>
          <p:nvPicPr>
            <p:cNvPr id="78" name="Picture 77" descr="17-VID_20110415_112553053.jp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749164" y="0"/>
              <a:ext cx="914400" cy="609600"/>
            </a:xfrm>
            <a:prstGeom prst="rect">
              <a:avLst/>
            </a:prstGeom>
          </p:spPr>
        </p:pic>
        <p:pic>
          <p:nvPicPr>
            <p:cNvPr id="79" name="Picture 78" descr="17-VID_20110415_112553055.jpg"/>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665552" y="0"/>
              <a:ext cx="914400" cy="609600"/>
            </a:xfrm>
            <a:prstGeom prst="rect">
              <a:avLst/>
            </a:prstGeom>
          </p:spPr>
        </p:pic>
        <p:pic>
          <p:nvPicPr>
            <p:cNvPr id="80" name="Picture 79" descr="17-VID_20110415_112553056.jpg"/>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581940" y="0"/>
              <a:ext cx="914400" cy="609600"/>
            </a:xfrm>
            <a:prstGeom prst="rect">
              <a:avLst/>
            </a:prstGeom>
          </p:spPr>
        </p:pic>
        <p:pic>
          <p:nvPicPr>
            <p:cNvPr id="81" name="Picture 80" descr="17-VID_20110415_112553057.jpg"/>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498328" y="0"/>
              <a:ext cx="914400" cy="609600"/>
            </a:xfrm>
            <a:prstGeom prst="rect">
              <a:avLst/>
            </a:prstGeom>
          </p:spPr>
        </p:pic>
        <p:pic>
          <p:nvPicPr>
            <p:cNvPr id="82" name="Picture 81" descr="17-VID_20110415_112553058.jpg"/>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414716" y="0"/>
              <a:ext cx="914400" cy="609600"/>
            </a:xfrm>
            <a:prstGeom prst="rect">
              <a:avLst/>
            </a:prstGeom>
          </p:spPr>
        </p:pic>
        <p:pic>
          <p:nvPicPr>
            <p:cNvPr id="83" name="Picture 82" descr="17-VID_20110415_112553059.jpg"/>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331104" y="0"/>
              <a:ext cx="914400" cy="609600"/>
            </a:xfrm>
            <a:prstGeom prst="rect">
              <a:avLst/>
            </a:prstGeom>
          </p:spPr>
        </p:pic>
        <p:pic>
          <p:nvPicPr>
            <p:cNvPr id="84" name="Picture 83" descr="17-VID_20110415_112553060.jpg"/>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8247491" y="0"/>
              <a:ext cx="914400" cy="609600"/>
            </a:xfrm>
            <a:prstGeom prst="rect">
              <a:avLst/>
            </a:prstGeom>
          </p:spPr>
        </p:pic>
      </p:grpSp>
      <p:grpSp>
        <p:nvGrpSpPr>
          <p:cNvPr id="85" name="Group 84"/>
          <p:cNvGrpSpPr/>
          <p:nvPr/>
        </p:nvGrpSpPr>
        <p:grpSpPr>
          <a:xfrm>
            <a:off x="0" y="4042040"/>
            <a:ext cx="9144000" cy="609600"/>
            <a:chOff x="0" y="0"/>
            <a:chExt cx="9144000" cy="609600"/>
          </a:xfrm>
        </p:grpSpPr>
        <p:pic>
          <p:nvPicPr>
            <p:cNvPr id="86" name="Picture 85" descr="17-VID_20110415_112553051.jp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87" name="Picture 86" descr="17-VID_20110415_112553052.jp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14400" y="0"/>
              <a:ext cx="914400" cy="609600"/>
            </a:xfrm>
            <a:prstGeom prst="rect">
              <a:avLst/>
            </a:prstGeom>
          </p:spPr>
        </p:pic>
        <p:pic>
          <p:nvPicPr>
            <p:cNvPr id="88" name="Picture 87" descr="17-VID_20110415_112553053.jp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828800" y="0"/>
              <a:ext cx="914400" cy="609600"/>
            </a:xfrm>
            <a:prstGeom prst="rect">
              <a:avLst/>
            </a:prstGeom>
          </p:spPr>
        </p:pic>
        <p:pic>
          <p:nvPicPr>
            <p:cNvPr id="89" name="Picture 88" descr="17-VID_20110415_112553054.jpg"/>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743200" y="0"/>
              <a:ext cx="914400" cy="609600"/>
            </a:xfrm>
            <a:prstGeom prst="rect">
              <a:avLst/>
            </a:prstGeom>
          </p:spPr>
        </p:pic>
        <p:pic>
          <p:nvPicPr>
            <p:cNvPr id="90" name="Picture 89" descr="17-VID_20110415_112553055.jpg"/>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657600" y="0"/>
              <a:ext cx="914400" cy="609600"/>
            </a:xfrm>
            <a:prstGeom prst="rect">
              <a:avLst/>
            </a:prstGeom>
          </p:spPr>
        </p:pic>
        <p:pic>
          <p:nvPicPr>
            <p:cNvPr id="91" name="Picture 90" descr="17-VID_20110415_112553056.jpg"/>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572000" y="0"/>
              <a:ext cx="914400" cy="609600"/>
            </a:xfrm>
            <a:prstGeom prst="rect">
              <a:avLst/>
            </a:prstGeom>
          </p:spPr>
        </p:pic>
        <p:pic>
          <p:nvPicPr>
            <p:cNvPr id="92" name="Picture 91" descr="17-VID_20110415_112553057.jpg"/>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486400" y="0"/>
              <a:ext cx="914400" cy="609600"/>
            </a:xfrm>
            <a:prstGeom prst="rect">
              <a:avLst/>
            </a:prstGeom>
          </p:spPr>
        </p:pic>
        <p:pic>
          <p:nvPicPr>
            <p:cNvPr id="93" name="Picture 92" descr="17-VID_20110415_112553058.jpg"/>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400800" y="0"/>
              <a:ext cx="914400" cy="609600"/>
            </a:xfrm>
            <a:prstGeom prst="rect">
              <a:avLst/>
            </a:prstGeom>
          </p:spPr>
        </p:pic>
        <p:pic>
          <p:nvPicPr>
            <p:cNvPr id="94" name="Picture 93" descr="17-VID_20110415_112553059.jpg"/>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315200" y="0"/>
              <a:ext cx="914400" cy="609600"/>
            </a:xfrm>
            <a:prstGeom prst="rect">
              <a:avLst/>
            </a:prstGeom>
          </p:spPr>
        </p:pic>
        <p:pic>
          <p:nvPicPr>
            <p:cNvPr id="95" name="Picture 94" descr="17-VID_20110415_112553060.jpg"/>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8229600" y="0"/>
              <a:ext cx="914400" cy="609600"/>
            </a:xfrm>
            <a:prstGeom prst="rect">
              <a:avLst/>
            </a:prstGeom>
          </p:spPr>
        </p:pic>
      </p:grpSp>
      <p:grpSp>
        <p:nvGrpSpPr>
          <p:cNvPr id="96" name="Group 95"/>
          <p:cNvGrpSpPr/>
          <p:nvPr/>
        </p:nvGrpSpPr>
        <p:grpSpPr>
          <a:xfrm>
            <a:off x="0" y="4650493"/>
            <a:ext cx="9144000" cy="609600"/>
            <a:chOff x="0" y="0"/>
            <a:chExt cx="9144000" cy="609600"/>
          </a:xfrm>
        </p:grpSpPr>
        <p:pic>
          <p:nvPicPr>
            <p:cNvPr id="97" name="Picture 96" descr="17-VID_20110415_112553060.jpg"/>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98" name="Picture 97" descr="17-VID_20110415_112553061.jpg"/>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914400" y="0"/>
              <a:ext cx="914400" cy="609600"/>
            </a:xfrm>
            <a:prstGeom prst="rect">
              <a:avLst/>
            </a:prstGeom>
          </p:spPr>
        </p:pic>
        <p:pic>
          <p:nvPicPr>
            <p:cNvPr id="99" name="Picture 98" descr="17-VID_20110415_112553063.jpg"/>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828800" y="0"/>
              <a:ext cx="914400" cy="609600"/>
            </a:xfrm>
            <a:prstGeom prst="rect">
              <a:avLst/>
            </a:prstGeom>
          </p:spPr>
        </p:pic>
        <p:pic>
          <p:nvPicPr>
            <p:cNvPr id="100" name="Picture 99" descr="17-VID_20110415_112553064.jpg"/>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2743200" y="0"/>
              <a:ext cx="914400" cy="609600"/>
            </a:xfrm>
            <a:prstGeom prst="rect">
              <a:avLst/>
            </a:prstGeom>
          </p:spPr>
        </p:pic>
        <p:pic>
          <p:nvPicPr>
            <p:cNvPr id="101" name="Picture 100" descr="17-VID_20110415_112553065.jpg"/>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3657600" y="0"/>
              <a:ext cx="914400" cy="609600"/>
            </a:xfrm>
            <a:prstGeom prst="rect">
              <a:avLst/>
            </a:prstGeom>
          </p:spPr>
        </p:pic>
        <p:pic>
          <p:nvPicPr>
            <p:cNvPr id="102" name="Picture 101" descr="17-VID_20110415_112553066.jpg"/>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4572000" y="0"/>
              <a:ext cx="914400" cy="609600"/>
            </a:xfrm>
            <a:prstGeom prst="rect">
              <a:avLst/>
            </a:prstGeom>
          </p:spPr>
        </p:pic>
        <p:pic>
          <p:nvPicPr>
            <p:cNvPr id="103" name="Picture 102" descr="17-VID_20110415_112553067.jpg"/>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5486400" y="0"/>
              <a:ext cx="914400" cy="609600"/>
            </a:xfrm>
            <a:prstGeom prst="rect">
              <a:avLst/>
            </a:prstGeom>
          </p:spPr>
        </p:pic>
        <p:pic>
          <p:nvPicPr>
            <p:cNvPr id="104" name="Picture 103" descr="17-VID_20110415_112553068.jpg"/>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6400800" y="0"/>
              <a:ext cx="914400" cy="609600"/>
            </a:xfrm>
            <a:prstGeom prst="rect">
              <a:avLst/>
            </a:prstGeom>
          </p:spPr>
        </p:pic>
        <p:pic>
          <p:nvPicPr>
            <p:cNvPr id="105" name="Picture 104" descr="17-VID_20110415_112553069.jpg"/>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7315200" y="0"/>
              <a:ext cx="914400" cy="609600"/>
            </a:xfrm>
            <a:prstGeom prst="rect">
              <a:avLst/>
            </a:prstGeom>
          </p:spPr>
        </p:pic>
        <p:pic>
          <p:nvPicPr>
            <p:cNvPr id="106" name="Picture 105" descr="17-VID_20110415_112553070.jpg"/>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8229600" y="0"/>
              <a:ext cx="914400" cy="609600"/>
            </a:xfrm>
            <a:prstGeom prst="rect">
              <a:avLst/>
            </a:prstGeom>
          </p:spPr>
        </p:pic>
      </p:grpSp>
      <p:grpSp>
        <p:nvGrpSpPr>
          <p:cNvPr id="107" name="Group 106"/>
          <p:cNvGrpSpPr/>
          <p:nvPr/>
        </p:nvGrpSpPr>
        <p:grpSpPr>
          <a:xfrm>
            <a:off x="0" y="5258946"/>
            <a:ext cx="9159376" cy="609600"/>
            <a:chOff x="0" y="0"/>
            <a:chExt cx="9159376" cy="609600"/>
          </a:xfrm>
        </p:grpSpPr>
        <p:pic>
          <p:nvPicPr>
            <p:cNvPr id="108" name="Picture 107" descr="17-VID_20110415_112553080.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109" name="Picture 108" descr="17-VID_20110415_112553081.jpg"/>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916108" y="0"/>
              <a:ext cx="914400" cy="609600"/>
            </a:xfrm>
            <a:prstGeom prst="rect">
              <a:avLst/>
            </a:prstGeom>
          </p:spPr>
        </p:pic>
        <p:pic>
          <p:nvPicPr>
            <p:cNvPr id="110" name="Picture 109" descr="17-VID_20110415_112553082.jpg"/>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832216" y="0"/>
              <a:ext cx="914400" cy="609600"/>
            </a:xfrm>
            <a:prstGeom prst="rect">
              <a:avLst/>
            </a:prstGeom>
          </p:spPr>
        </p:pic>
        <p:pic>
          <p:nvPicPr>
            <p:cNvPr id="111" name="Picture 110" descr="17-VID_20110415_112553083.jp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2748324" y="0"/>
              <a:ext cx="914400" cy="609600"/>
            </a:xfrm>
            <a:prstGeom prst="rect">
              <a:avLst/>
            </a:prstGeom>
          </p:spPr>
        </p:pic>
        <p:pic>
          <p:nvPicPr>
            <p:cNvPr id="112" name="Picture 111" descr="17-VID_20110415_112553084.jpg"/>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3664432" y="0"/>
              <a:ext cx="914400" cy="609600"/>
            </a:xfrm>
            <a:prstGeom prst="rect">
              <a:avLst/>
            </a:prstGeom>
          </p:spPr>
        </p:pic>
        <p:pic>
          <p:nvPicPr>
            <p:cNvPr id="113" name="Picture 112" descr="17-VID_20110415_112553085.jpg"/>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4580540" y="0"/>
              <a:ext cx="914400" cy="609600"/>
            </a:xfrm>
            <a:prstGeom prst="rect">
              <a:avLst/>
            </a:prstGeom>
          </p:spPr>
        </p:pic>
        <p:pic>
          <p:nvPicPr>
            <p:cNvPr id="114" name="Picture 113" descr="17-VID_20110415_112553086.jpg"/>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5496648" y="0"/>
              <a:ext cx="914400" cy="609600"/>
            </a:xfrm>
            <a:prstGeom prst="rect">
              <a:avLst/>
            </a:prstGeom>
          </p:spPr>
        </p:pic>
        <p:pic>
          <p:nvPicPr>
            <p:cNvPr id="115" name="Picture 114" descr="17-VID_20110415_112553087.jpg"/>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6412756" y="0"/>
              <a:ext cx="914400" cy="609600"/>
            </a:xfrm>
            <a:prstGeom prst="rect">
              <a:avLst/>
            </a:prstGeom>
          </p:spPr>
        </p:pic>
        <p:pic>
          <p:nvPicPr>
            <p:cNvPr id="116" name="Picture 115" descr="17-VID_20110415_112553088.jpg"/>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7328864" y="0"/>
              <a:ext cx="914400" cy="609600"/>
            </a:xfrm>
            <a:prstGeom prst="rect">
              <a:avLst/>
            </a:prstGeom>
          </p:spPr>
        </p:pic>
        <p:pic>
          <p:nvPicPr>
            <p:cNvPr id="117" name="Picture 116" descr="17-VID_20110415_112553089.jpg"/>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8244976" y="0"/>
              <a:ext cx="914400" cy="609600"/>
            </a:xfrm>
            <a:prstGeom prst="rect">
              <a:avLst/>
            </a:prstGeom>
          </p:spPr>
        </p:pic>
      </p:grpSp>
      <p:grpSp>
        <p:nvGrpSpPr>
          <p:cNvPr id="118" name="Group 117"/>
          <p:cNvGrpSpPr/>
          <p:nvPr/>
        </p:nvGrpSpPr>
        <p:grpSpPr>
          <a:xfrm>
            <a:off x="0" y="5867400"/>
            <a:ext cx="9144000" cy="609600"/>
            <a:chOff x="0" y="0"/>
            <a:chExt cx="9144000" cy="609600"/>
          </a:xfrm>
        </p:grpSpPr>
        <p:pic>
          <p:nvPicPr>
            <p:cNvPr id="119" name="Picture 118" descr="17-VID_20110415_112553091.jpg"/>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0" y="0"/>
              <a:ext cx="914400" cy="609600"/>
            </a:xfrm>
            <a:prstGeom prst="rect">
              <a:avLst/>
            </a:prstGeom>
          </p:spPr>
        </p:pic>
        <p:pic>
          <p:nvPicPr>
            <p:cNvPr id="120" name="Picture 119" descr="17-VID_20110415_112553092.jpg"/>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914400" y="0"/>
              <a:ext cx="914400" cy="609600"/>
            </a:xfrm>
            <a:prstGeom prst="rect">
              <a:avLst/>
            </a:prstGeom>
          </p:spPr>
        </p:pic>
        <p:pic>
          <p:nvPicPr>
            <p:cNvPr id="121" name="Picture 120" descr="17-VID_20110415_112553093.jpg"/>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1828800" y="0"/>
              <a:ext cx="914400" cy="609600"/>
            </a:xfrm>
            <a:prstGeom prst="rect">
              <a:avLst/>
            </a:prstGeom>
          </p:spPr>
        </p:pic>
        <p:pic>
          <p:nvPicPr>
            <p:cNvPr id="122" name="Picture 121" descr="17-VID_20110415_112553094.jpg"/>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2743200" y="0"/>
              <a:ext cx="914400" cy="609600"/>
            </a:xfrm>
            <a:prstGeom prst="rect">
              <a:avLst/>
            </a:prstGeom>
          </p:spPr>
        </p:pic>
        <p:pic>
          <p:nvPicPr>
            <p:cNvPr id="123" name="Picture 122" descr="17-VID_20110415_112553095.jpg"/>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3657600" y="0"/>
              <a:ext cx="914400" cy="609600"/>
            </a:xfrm>
            <a:prstGeom prst="rect">
              <a:avLst/>
            </a:prstGeom>
          </p:spPr>
        </p:pic>
        <p:pic>
          <p:nvPicPr>
            <p:cNvPr id="124" name="Picture 123" descr="17-VID_20110415_112553096.jpg"/>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4572000" y="0"/>
              <a:ext cx="914400" cy="609600"/>
            </a:xfrm>
            <a:prstGeom prst="rect">
              <a:avLst/>
            </a:prstGeom>
          </p:spPr>
        </p:pic>
        <p:pic>
          <p:nvPicPr>
            <p:cNvPr id="125" name="Picture 124" descr="17-VID_20110415_112553097.jpg"/>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5486400" y="0"/>
              <a:ext cx="914400" cy="609600"/>
            </a:xfrm>
            <a:prstGeom prst="rect">
              <a:avLst/>
            </a:prstGeom>
          </p:spPr>
        </p:pic>
        <p:pic>
          <p:nvPicPr>
            <p:cNvPr id="126" name="Picture 125" descr="17-VID_20110415_112553098.jpg"/>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6400800" y="0"/>
              <a:ext cx="914400" cy="609600"/>
            </a:xfrm>
            <a:prstGeom prst="rect">
              <a:avLst/>
            </a:prstGeom>
          </p:spPr>
        </p:pic>
        <p:pic>
          <p:nvPicPr>
            <p:cNvPr id="127" name="Picture 126" descr="17-VID_20110415_112553099.jpg"/>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7315200" y="0"/>
              <a:ext cx="914400" cy="609600"/>
            </a:xfrm>
            <a:prstGeom prst="rect">
              <a:avLst/>
            </a:prstGeom>
          </p:spPr>
        </p:pic>
        <p:pic>
          <p:nvPicPr>
            <p:cNvPr id="128" name="Picture 127" descr="17-VID_20110415_112553100.jpg"/>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8229600" y="0"/>
              <a:ext cx="914400" cy="609600"/>
            </a:xfrm>
            <a:prstGeom prst="rect">
              <a:avLst/>
            </a:prstGeom>
          </p:spPr>
        </p:pic>
      </p:grpSp>
      <p:sp>
        <p:nvSpPr>
          <p:cNvPr id="130" name="Rounded Rectangle 129"/>
          <p:cNvSpPr/>
          <p:nvPr/>
        </p:nvSpPr>
        <p:spPr>
          <a:xfrm>
            <a:off x="1181100" y="2857500"/>
            <a:ext cx="6781800" cy="1143000"/>
          </a:xfrm>
          <a:prstGeom prst="roundRect">
            <a:avLst>
              <a:gd name="adj" fmla="val 6601"/>
            </a:avLst>
          </a:prstGeom>
          <a:solidFill>
            <a:schemeClr val="bg1">
              <a:alpha val="86000"/>
            </a:schemeClr>
          </a:solidFill>
          <a:ln>
            <a:solidFill>
              <a:schemeClr val="bg1">
                <a:lumMod val="50000"/>
              </a:schemeClr>
            </a:solidFill>
          </a:ln>
          <a:effectLst>
            <a:outerShdw blurRad="3175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Myriad Pro"/>
            </a:endParaRPr>
          </a:p>
        </p:txBody>
      </p:sp>
      <p:sp>
        <p:nvSpPr>
          <p:cNvPr id="131" name="Content Placeholder 2"/>
          <p:cNvSpPr>
            <a:spLocks noGrp="1"/>
          </p:cNvSpPr>
          <p:nvPr>
            <p:ph idx="1"/>
          </p:nvPr>
        </p:nvSpPr>
        <p:spPr>
          <a:xfrm>
            <a:off x="266700" y="2438400"/>
            <a:ext cx="8610600" cy="1828800"/>
          </a:xfrm>
        </p:spPr>
        <p:txBody>
          <a:bodyPr anchor="ctr">
            <a:noAutofit/>
          </a:bodyPr>
          <a:lstStyle/>
          <a:p>
            <a:pPr algn="ctr"/>
            <a:r>
              <a:rPr lang="en-US" sz="5400" dirty="0" smtClean="0">
                <a:latin typeface="Myriad Pro Semibold"/>
                <a:cs typeface="Myriad Pro Semibold"/>
              </a:rPr>
              <a:t>Work time is slow.</a:t>
            </a:r>
            <a:endParaRPr lang="en-US" sz="5400" dirty="0">
              <a:latin typeface="Myriad Pro Semibold"/>
              <a:cs typeface="Myriad Pro Semibold"/>
            </a:endParaRPr>
          </a:p>
        </p:txBody>
      </p:sp>
    </p:spTree>
    <p:extLst>
      <p:ext uri="{BB962C8B-B14F-4D97-AF65-F5344CB8AC3E}">
        <p14:creationId xmlns:p14="http://schemas.microsoft.com/office/powerpoint/2010/main" val="818928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p:bldP spid="13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713146"/>
            <a:ext cx="8153400" cy="1601977"/>
          </a:xfrm>
          <a:prstGeom prst="rect">
            <a:avLst/>
          </a:prstGeom>
          <a:noFill/>
        </p:spPr>
        <p:txBody>
          <a:bodyPr wrap="square" rtlCol="0">
            <a:spAutoFit/>
          </a:bodyPr>
          <a:lstStyle/>
          <a:p>
            <a:pPr>
              <a:lnSpc>
                <a:spcPct val="90000"/>
              </a:lnSpc>
            </a:pPr>
            <a:r>
              <a:rPr lang="en-US" sz="5400" dirty="0" smtClean="0">
                <a:solidFill>
                  <a:srgbClr val="000000"/>
                </a:solidFill>
                <a:latin typeface="Myriad Pro Semibold"/>
                <a:cs typeface="Myriad Pro Semibold"/>
              </a:rPr>
              <a:t>How do we overcome</a:t>
            </a:r>
            <a:br>
              <a:rPr lang="en-US" sz="5400" dirty="0" smtClean="0">
                <a:solidFill>
                  <a:srgbClr val="000000"/>
                </a:solidFill>
                <a:latin typeface="Myriad Pro Semibold"/>
                <a:cs typeface="Myriad Pro Semibold"/>
              </a:rPr>
            </a:br>
            <a:r>
              <a:rPr lang="en-US" sz="5400" dirty="0" smtClean="0">
                <a:solidFill>
                  <a:srgbClr val="000000"/>
                </a:solidFill>
                <a:latin typeface="Myriad Pro Semibold"/>
                <a:cs typeface="Myriad Pro Semibold"/>
              </a:rPr>
              <a:t>slow work time?</a:t>
            </a:r>
          </a:p>
        </p:txBody>
      </p:sp>
    </p:spTree>
    <p:extLst>
      <p:ext uri="{BB962C8B-B14F-4D97-AF65-F5344CB8AC3E}">
        <p14:creationId xmlns:p14="http://schemas.microsoft.com/office/powerpoint/2010/main" val="226182100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713146"/>
            <a:ext cx="8153400" cy="1601977"/>
          </a:xfrm>
          <a:prstGeom prst="rect">
            <a:avLst/>
          </a:prstGeom>
          <a:noFill/>
        </p:spPr>
        <p:txBody>
          <a:bodyPr wrap="square" rtlCol="0">
            <a:spAutoFit/>
          </a:bodyPr>
          <a:lstStyle/>
          <a:p>
            <a:pPr>
              <a:lnSpc>
                <a:spcPct val="90000"/>
              </a:lnSpc>
            </a:pPr>
            <a:r>
              <a:rPr lang="en-US" sz="5400" dirty="0" smtClean="0">
                <a:solidFill>
                  <a:srgbClr val="000000"/>
                </a:solidFill>
                <a:latin typeface="Myriad Pro Semibold"/>
                <a:cs typeface="Myriad Pro Semibold"/>
              </a:rPr>
              <a:t>How do we overcome</a:t>
            </a:r>
            <a:br>
              <a:rPr lang="en-US" sz="5400" dirty="0" smtClean="0">
                <a:solidFill>
                  <a:srgbClr val="000000"/>
                </a:solidFill>
                <a:latin typeface="Myriad Pro Semibold"/>
                <a:cs typeface="Myriad Pro Semibold"/>
              </a:rPr>
            </a:br>
            <a:r>
              <a:rPr lang="en-US" sz="5400" dirty="0" smtClean="0">
                <a:solidFill>
                  <a:srgbClr val="000000"/>
                </a:solidFill>
                <a:latin typeface="Myriad Pro Semibold"/>
                <a:cs typeface="Myriad Pro Semibold"/>
              </a:rPr>
              <a:t>slow work time?</a:t>
            </a:r>
          </a:p>
        </p:txBody>
      </p:sp>
      <p:sp>
        <p:nvSpPr>
          <p:cNvPr id="3" name="TextBox 2"/>
          <p:cNvSpPr txBox="1"/>
          <p:nvPr/>
        </p:nvSpPr>
        <p:spPr>
          <a:xfrm>
            <a:off x="533400" y="3962400"/>
            <a:ext cx="8153400" cy="854080"/>
          </a:xfrm>
          <a:prstGeom prst="rect">
            <a:avLst/>
          </a:prstGeom>
          <a:noFill/>
        </p:spPr>
        <p:txBody>
          <a:bodyPr wrap="square" rtlCol="0">
            <a:spAutoFit/>
          </a:bodyPr>
          <a:lstStyle/>
          <a:p>
            <a:pPr>
              <a:lnSpc>
                <a:spcPct val="90000"/>
              </a:lnSpc>
            </a:pPr>
            <a:r>
              <a:rPr lang="en-US" sz="5400" dirty="0" smtClean="0">
                <a:solidFill>
                  <a:srgbClr val="C46825"/>
                </a:solidFill>
                <a:latin typeface="Myriad Pro Semibold"/>
                <a:cs typeface="Myriad Pro Semibold"/>
              </a:rPr>
              <a:t>Synchronous crowds</a:t>
            </a:r>
          </a:p>
        </p:txBody>
      </p:sp>
      <p:pic>
        <p:nvPicPr>
          <p:cNvPr id="5" name="Picture 4"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953000"/>
            <a:ext cx="718868" cy="1524000"/>
          </a:xfrm>
          <a:prstGeom prst="rect">
            <a:avLst/>
          </a:prstGeom>
        </p:spPr>
      </p:pic>
      <p:pic>
        <p:nvPicPr>
          <p:cNvPr id="6" name="Picture 5"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33" y="4953000"/>
            <a:ext cx="718868" cy="1524000"/>
          </a:xfrm>
          <a:prstGeom prst="rect">
            <a:avLst/>
          </a:prstGeom>
        </p:spPr>
      </p:pic>
      <p:pic>
        <p:nvPicPr>
          <p:cNvPr id="7" name="Picture 6"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866" y="4953000"/>
            <a:ext cx="718868" cy="1524000"/>
          </a:xfrm>
          <a:prstGeom prst="rect">
            <a:avLst/>
          </a:prstGeom>
        </p:spPr>
      </p:pic>
      <p:pic>
        <p:nvPicPr>
          <p:cNvPr id="8" name="Picture 7"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599" y="4953000"/>
            <a:ext cx="718868" cy="1524000"/>
          </a:xfrm>
          <a:prstGeom prst="rect">
            <a:avLst/>
          </a:prstGeom>
        </p:spPr>
      </p:pic>
      <p:pic>
        <p:nvPicPr>
          <p:cNvPr id="9" name="Picture 8" desc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332" y="4953000"/>
            <a:ext cx="718868" cy="1524000"/>
          </a:xfrm>
          <a:prstGeom prst="rect">
            <a:avLst/>
          </a:prstGeom>
        </p:spPr>
      </p:pic>
      <p:sp>
        <p:nvSpPr>
          <p:cNvPr id="10" name="Rectangle 9"/>
          <p:cNvSpPr/>
          <p:nvPr/>
        </p:nvSpPr>
        <p:spPr>
          <a:xfrm>
            <a:off x="533400" y="4801850"/>
            <a:ext cx="8229600" cy="1446550"/>
          </a:xfrm>
          <a:prstGeom prst="rect">
            <a:avLst/>
          </a:prstGeom>
        </p:spPr>
        <p:txBody>
          <a:bodyPr wrap="square">
            <a:spAutoFit/>
          </a:bodyPr>
          <a:lstStyle/>
          <a:p>
            <a:r>
              <a:rPr lang="en-US" sz="4400" dirty="0" smtClean="0">
                <a:solidFill>
                  <a:srgbClr val="C46825"/>
                </a:solidFill>
                <a:latin typeface="Myriad Pro Light"/>
                <a:cs typeface="Myriad Pro Light"/>
              </a:rPr>
              <a:t>Crowds can be faster than</a:t>
            </a:r>
            <a:br>
              <a:rPr lang="en-US" sz="4400" dirty="0" smtClean="0">
                <a:solidFill>
                  <a:srgbClr val="C46825"/>
                </a:solidFill>
                <a:latin typeface="Myriad Pro Light"/>
                <a:cs typeface="Myriad Pro Light"/>
              </a:rPr>
            </a:br>
            <a:r>
              <a:rPr lang="en-US" sz="4400" dirty="0" smtClean="0">
                <a:solidFill>
                  <a:srgbClr val="C46825"/>
                </a:solidFill>
                <a:latin typeface="Myriad Pro Light"/>
                <a:cs typeface="Myriad Pro Light"/>
              </a:rPr>
              <a:t>any individual member</a:t>
            </a:r>
            <a:endParaRPr lang="en-US" sz="4400" dirty="0">
              <a:solidFill>
                <a:srgbClr val="C46825"/>
              </a:solidFill>
              <a:latin typeface="Myriad Pro Light"/>
              <a:cs typeface="Myriad Pro Light"/>
            </a:endParaRPr>
          </a:p>
        </p:txBody>
      </p:sp>
    </p:spTree>
    <p:extLst>
      <p:ext uri="{BB962C8B-B14F-4D97-AF65-F5344CB8AC3E}">
        <p14:creationId xmlns:p14="http://schemas.microsoft.com/office/powerpoint/2010/main" val="259809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Rapid Refinement</a:t>
            </a:r>
            <a:endParaRPr lang="en-US" dirty="0">
              <a:latin typeface="Myriad Pro Semibold"/>
              <a:cs typeface="Myriad Pro Semibold"/>
            </a:endParaRPr>
          </a:p>
        </p:txBody>
      </p:sp>
      <p:sp>
        <p:nvSpPr>
          <p:cNvPr id="3" name="Content Placeholder 2"/>
          <p:cNvSpPr>
            <a:spLocks noGrp="1"/>
          </p:cNvSpPr>
          <p:nvPr>
            <p:ph idx="1"/>
          </p:nvPr>
        </p:nvSpPr>
        <p:spPr>
          <a:xfrm>
            <a:off x="457200" y="1371601"/>
            <a:ext cx="8229600" cy="1219200"/>
          </a:xfrm>
        </p:spPr>
        <p:txBody>
          <a:bodyPr/>
          <a:lstStyle/>
          <a:p>
            <a:r>
              <a:rPr lang="en-US" dirty="0" smtClean="0"/>
              <a:t>Recognize potential agreement early, then use it to reduce a continuous search space quickly.</a:t>
            </a:r>
            <a:endParaRPr lang="en-US" dirty="0"/>
          </a:p>
        </p:txBody>
      </p:sp>
      <p:pic>
        <p:nvPicPr>
          <p:cNvPr id="4" name="Picture 3" descr="refinement-timeline-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90800"/>
            <a:ext cx="4937760" cy="3966667"/>
          </a:xfrm>
          <a:prstGeom prst="rect">
            <a:avLst/>
          </a:prstGeom>
        </p:spPr>
      </p:pic>
    </p:spTree>
    <p:extLst>
      <p:ext uri="{BB962C8B-B14F-4D97-AF65-F5344CB8AC3E}">
        <p14:creationId xmlns:p14="http://schemas.microsoft.com/office/powerpoint/2010/main" val="8617737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5257800" y="0"/>
            <a:ext cx="0" cy="685800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257800" y="4572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257800" y="2286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5" name="Picture 24" descr="refinemen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990600"/>
            <a:ext cx="4933813" cy="2286000"/>
          </a:xfrm>
          <a:prstGeom prst="rect">
            <a:avLst/>
          </a:prstGeom>
        </p:spPr>
      </p:pic>
      <p:pic>
        <p:nvPicPr>
          <p:cNvPr id="26" name="Picture 25" descr="refinemen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656" y="166318"/>
            <a:ext cx="3782590" cy="1752600"/>
          </a:xfrm>
          <a:prstGeom prst="rect">
            <a:avLst/>
          </a:prstGeom>
        </p:spPr>
      </p:pic>
      <p:pic>
        <p:nvPicPr>
          <p:cNvPr id="28" name="Picture 27" descr="refinemen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181" y="2478718"/>
            <a:ext cx="3782590" cy="1752600"/>
          </a:xfrm>
          <a:prstGeom prst="rect">
            <a:avLst/>
          </a:prstGeom>
        </p:spPr>
      </p:pic>
      <p:pic>
        <p:nvPicPr>
          <p:cNvPr id="30" name="Picture 29" descr="refinement-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181" y="4759678"/>
            <a:ext cx="3782590" cy="1752600"/>
          </a:xfrm>
          <a:prstGeom prst="rect">
            <a:avLst/>
          </a:prstGeom>
        </p:spPr>
      </p:pic>
      <p:sp>
        <p:nvSpPr>
          <p:cNvPr id="33" name="Title 1"/>
          <p:cNvSpPr>
            <a:spLocks noGrp="1"/>
          </p:cNvSpPr>
          <p:nvPr>
            <p:ph type="title"/>
          </p:nvPr>
        </p:nvSpPr>
        <p:spPr>
          <a:xfrm>
            <a:off x="76200" y="-76200"/>
            <a:ext cx="4648200" cy="1143000"/>
          </a:xfrm>
        </p:spPr>
        <p:txBody>
          <a:bodyPr/>
          <a:lstStyle/>
          <a:p>
            <a:r>
              <a:rPr lang="en-US" dirty="0" smtClean="0">
                <a:latin typeface="Myriad Pro Semibold"/>
                <a:cs typeface="Myriad Pro Semibold"/>
              </a:rPr>
              <a:t>Rapid Refinement</a:t>
            </a:r>
            <a:endParaRPr lang="en-US" dirty="0">
              <a:latin typeface="Myriad Pro Semibold"/>
              <a:cs typeface="Myriad Pro Semibold"/>
            </a:endParaRPr>
          </a:p>
        </p:txBody>
      </p:sp>
      <p:sp>
        <p:nvSpPr>
          <p:cNvPr id="3" name="TextBox 2"/>
          <p:cNvSpPr txBox="1"/>
          <p:nvPr/>
        </p:nvSpPr>
        <p:spPr>
          <a:xfrm>
            <a:off x="5244279" y="1905000"/>
            <a:ext cx="1004121" cy="369332"/>
          </a:xfrm>
          <a:prstGeom prst="rect">
            <a:avLst/>
          </a:prstGeom>
          <a:noFill/>
        </p:spPr>
        <p:txBody>
          <a:bodyPr wrap="none" rtlCol="0">
            <a:spAutoFit/>
          </a:bodyPr>
          <a:lstStyle/>
          <a:p>
            <a:r>
              <a:rPr lang="en-US" dirty="0" smtClean="0">
                <a:latin typeface="Myriad Pro Light"/>
                <a:cs typeface="Myriad Pro Light"/>
              </a:rPr>
              <a:t>Worker 1</a:t>
            </a:r>
          </a:p>
        </p:txBody>
      </p:sp>
      <p:sp>
        <p:nvSpPr>
          <p:cNvPr id="34" name="TextBox 33"/>
          <p:cNvSpPr txBox="1"/>
          <p:nvPr/>
        </p:nvSpPr>
        <p:spPr>
          <a:xfrm>
            <a:off x="5244279" y="4191000"/>
            <a:ext cx="1005403" cy="369332"/>
          </a:xfrm>
          <a:prstGeom prst="rect">
            <a:avLst/>
          </a:prstGeom>
          <a:noFill/>
        </p:spPr>
        <p:txBody>
          <a:bodyPr wrap="none" rtlCol="0">
            <a:spAutoFit/>
          </a:bodyPr>
          <a:lstStyle/>
          <a:p>
            <a:r>
              <a:rPr lang="en-US" dirty="0" smtClean="0">
                <a:latin typeface="Myriad Pro Light"/>
                <a:cs typeface="Myriad Pro Light"/>
              </a:rPr>
              <a:t>Worker 2</a:t>
            </a:r>
          </a:p>
        </p:txBody>
      </p:sp>
      <p:sp>
        <p:nvSpPr>
          <p:cNvPr id="38" name="TextBox 37"/>
          <p:cNvSpPr txBox="1"/>
          <p:nvPr/>
        </p:nvSpPr>
        <p:spPr>
          <a:xfrm>
            <a:off x="5244279" y="6488668"/>
            <a:ext cx="1005403" cy="369332"/>
          </a:xfrm>
          <a:prstGeom prst="rect">
            <a:avLst/>
          </a:prstGeom>
          <a:noFill/>
        </p:spPr>
        <p:txBody>
          <a:bodyPr wrap="none" rtlCol="0">
            <a:spAutoFit/>
          </a:bodyPr>
          <a:lstStyle/>
          <a:p>
            <a:r>
              <a:rPr lang="en-US" dirty="0" smtClean="0">
                <a:latin typeface="Myriad Pro Light"/>
                <a:cs typeface="Myriad Pro Light"/>
              </a:rPr>
              <a:t>Worker 3</a:t>
            </a:r>
          </a:p>
        </p:txBody>
      </p:sp>
    </p:spTree>
    <p:extLst>
      <p:ext uri="{BB962C8B-B14F-4D97-AF65-F5344CB8AC3E}">
        <p14:creationId xmlns:p14="http://schemas.microsoft.com/office/powerpoint/2010/main" val="1832866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5244279" y="1905000"/>
            <a:ext cx="1004121" cy="369332"/>
          </a:xfrm>
          <a:prstGeom prst="rect">
            <a:avLst/>
          </a:prstGeom>
          <a:noFill/>
        </p:spPr>
        <p:txBody>
          <a:bodyPr wrap="none" rtlCol="0">
            <a:spAutoFit/>
          </a:bodyPr>
          <a:lstStyle/>
          <a:p>
            <a:r>
              <a:rPr lang="en-US" dirty="0" smtClean="0">
                <a:latin typeface="Myriad Pro Light"/>
                <a:cs typeface="Myriad Pro Light"/>
              </a:rPr>
              <a:t>Worker 1</a:t>
            </a:r>
          </a:p>
        </p:txBody>
      </p:sp>
      <p:sp>
        <p:nvSpPr>
          <p:cNvPr id="38" name="TextBox 37"/>
          <p:cNvSpPr txBox="1"/>
          <p:nvPr/>
        </p:nvSpPr>
        <p:spPr>
          <a:xfrm>
            <a:off x="5244279" y="4191000"/>
            <a:ext cx="1005403" cy="369332"/>
          </a:xfrm>
          <a:prstGeom prst="rect">
            <a:avLst/>
          </a:prstGeom>
          <a:noFill/>
        </p:spPr>
        <p:txBody>
          <a:bodyPr wrap="none" rtlCol="0">
            <a:spAutoFit/>
          </a:bodyPr>
          <a:lstStyle/>
          <a:p>
            <a:r>
              <a:rPr lang="en-US" dirty="0" smtClean="0">
                <a:latin typeface="Myriad Pro Light"/>
                <a:cs typeface="Myriad Pro Light"/>
              </a:rPr>
              <a:t>Worker 2</a:t>
            </a:r>
          </a:p>
        </p:txBody>
      </p:sp>
      <p:sp>
        <p:nvSpPr>
          <p:cNvPr id="39" name="TextBox 38"/>
          <p:cNvSpPr txBox="1"/>
          <p:nvPr/>
        </p:nvSpPr>
        <p:spPr>
          <a:xfrm>
            <a:off x="5244279" y="6488668"/>
            <a:ext cx="1005403" cy="369332"/>
          </a:xfrm>
          <a:prstGeom prst="rect">
            <a:avLst/>
          </a:prstGeom>
          <a:noFill/>
        </p:spPr>
        <p:txBody>
          <a:bodyPr wrap="none" rtlCol="0">
            <a:spAutoFit/>
          </a:bodyPr>
          <a:lstStyle/>
          <a:p>
            <a:r>
              <a:rPr lang="en-US" dirty="0" smtClean="0">
                <a:latin typeface="Myriad Pro Light"/>
                <a:cs typeface="Myriad Pro Light"/>
              </a:rPr>
              <a:t>Worker 3</a:t>
            </a:r>
          </a:p>
        </p:txBody>
      </p:sp>
      <p:cxnSp>
        <p:nvCxnSpPr>
          <p:cNvPr id="19" name="Straight Connector 18"/>
          <p:cNvCxnSpPr/>
          <p:nvPr/>
        </p:nvCxnSpPr>
        <p:spPr>
          <a:xfrm>
            <a:off x="5257800" y="0"/>
            <a:ext cx="0" cy="685800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257800" y="4572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257800" y="2286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5" name="Picture 24"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990600"/>
            <a:ext cx="4933813" cy="2286000"/>
          </a:xfrm>
          <a:prstGeom prst="rect">
            <a:avLst/>
          </a:prstGeom>
        </p:spPr>
      </p:pic>
      <p:pic>
        <p:nvPicPr>
          <p:cNvPr id="26" name="Picture 25"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56" y="166318"/>
            <a:ext cx="3782590" cy="1752600"/>
          </a:xfrm>
          <a:prstGeom prst="rect">
            <a:avLst/>
          </a:prstGeom>
        </p:spPr>
      </p:pic>
      <p:sp>
        <p:nvSpPr>
          <p:cNvPr id="27" name="Rounded Rectangle 26"/>
          <p:cNvSpPr/>
          <p:nvPr/>
        </p:nvSpPr>
        <p:spPr>
          <a:xfrm>
            <a:off x="5978674" y="1764288"/>
            <a:ext cx="152400" cy="152400"/>
          </a:xfrm>
          <a:prstGeom prst="roundRect">
            <a:avLst/>
          </a:prstGeom>
          <a:solidFill>
            <a:schemeClr val="accent6">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2478718"/>
            <a:ext cx="3782590" cy="1752600"/>
          </a:xfrm>
          <a:prstGeom prst="rect">
            <a:avLst/>
          </a:prstGeom>
        </p:spPr>
      </p:pic>
      <p:sp>
        <p:nvSpPr>
          <p:cNvPr id="29" name="Rounded Rectangle 28"/>
          <p:cNvSpPr/>
          <p:nvPr/>
        </p:nvSpPr>
        <p:spPr>
          <a:xfrm>
            <a:off x="7772400" y="4076688"/>
            <a:ext cx="152400" cy="152400"/>
          </a:xfrm>
          <a:prstGeom prst="roundRect">
            <a:avLst/>
          </a:prstGeom>
          <a:solidFill>
            <a:schemeClr val="accent1">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4759678"/>
            <a:ext cx="3782590" cy="1752600"/>
          </a:xfrm>
          <a:prstGeom prst="rect">
            <a:avLst/>
          </a:prstGeom>
        </p:spPr>
      </p:pic>
      <p:sp>
        <p:nvSpPr>
          <p:cNvPr id="31" name="Rounded Rectangle 30"/>
          <p:cNvSpPr/>
          <p:nvPr/>
        </p:nvSpPr>
        <p:spPr>
          <a:xfrm>
            <a:off x="8686800" y="6357648"/>
            <a:ext cx="152400" cy="152400"/>
          </a:xfrm>
          <a:prstGeom prst="roundRect">
            <a:avLst/>
          </a:prstGeom>
          <a:solidFill>
            <a:srgbClr val="C3D69B"/>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35" name="Rounded Rectangle 34"/>
          <p:cNvSpPr/>
          <p:nvPr/>
        </p:nvSpPr>
        <p:spPr>
          <a:xfrm>
            <a:off x="914400" y="3048000"/>
            <a:ext cx="228600" cy="228600"/>
          </a:xfrm>
          <a:prstGeom prst="roundRect">
            <a:avLst/>
          </a:prstGeom>
          <a:solidFill>
            <a:schemeClr val="accent6">
              <a:lumMod val="40000"/>
              <a:lumOff val="6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4572000" y="3048000"/>
            <a:ext cx="228600" cy="228600"/>
          </a:xfrm>
          <a:prstGeom prst="roundRect">
            <a:avLst/>
          </a:prstGeom>
          <a:solidFill>
            <a:schemeClr val="accent3">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40" name="Oval 39"/>
          <p:cNvSpPr/>
          <p:nvPr/>
        </p:nvSpPr>
        <p:spPr>
          <a:xfrm>
            <a:off x="5851831" y="1638866"/>
            <a:ext cx="410734" cy="410734"/>
          </a:xfrm>
          <a:prstGeom prst="ellipse">
            <a:avLst/>
          </a:prstGeom>
          <a:noFill/>
          <a:ln w="38100" cmpd="sng">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637126" y="3942626"/>
            <a:ext cx="410734" cy="410734"/>
          </a:xfrm>
          <a:prstGeom prst="ellipse">
            <a:avLst/>
          </a:prstGeom>
          <a:noFill/>
          <a:ln w="38100"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8552930" y="6223586"/>
            <a:ext cx="410734" cy="410734"/>
          </a:xfrm>
          <a:prstGeom prst="ellipse">
            <a:avLst/>
          </a:prstGeom>
          <a:noFill/>
          <a:ln w="38100"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438400" y="2895600"/>
            <a:ext cx="990600" cy="533400"/>
          </a:xfrm>
          <a:prstGeom prst="roundRect">
            <a:avLst/>
          </a:prstGeom>
          <a:noFill/>
          <a:ln w="38100" cmpd="sng">
            <a:solidFill>
              <a:schemeClr val="accent4">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3200400" y="2895600"/>
            <a:ext cx="990600" cy="533400"/>
          </a:xfrm>
          <a:prstGeom prst="roundRect">
            <a:avLst/>
          </a:prstGeom>
          <a:noFill/>
          <a:ln w="38100" cmpd="sng">
            <a:solidFill>
              <a:schemeClr val="accent4">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3200400" y="3048000"/>
            <a:ext cx="228600" cy="228600"/>
          </a:xfrm>
          <a:prstGeom prst="roundRect">
            <a:avLst/>
          </a:prstGeom>
          <a:solidFill>
            <a:schemeClr val="accent1">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a:spLocks noGrp="1"/>
          </p:cNvSpPr>
          <p:nvPr>
            <p:ph type="title"/>
          </p:nvPr>
        </p:nvSpPr>
        <p:spPr>
          <a:xfrm>
            <a:off x="76200" y="-76200"/>
            <a:ext cx="8229600" cy="1143000"/>
          </a:xfrm>
        </p:spPr>
        <p:txBody>
          <a:bodyPr/>
          <a:lstStyle/>
          <a:p>
            <a:r>
              <a:rPr lang="en-US" dirty="0" smtClean="0">
                <a:latin typeface="Myriad Pro Semibold"/>
                <a:cs typeface="Myriad Pro Semibold"/>
              </a:rPr>
              <a:t>Rapid Refinement</a:t>
            </a:r>
            <a:endParaRPr lang="en-US" dirty="0">
              <a:latin typeface="Myriad Pro Semibold"/>
              <a:cs typeface="Myriad Pro Semibold"/>
            </a:endParaRPr>
          </a:p>
        </p:txBody>
      </p:sp>
      <p:sp>
        <p:nvSpPr>
          <p:cNvPr id="43" name="TextBox 42"/>
          <p:cNvSpPr txBox="1"/>
          <p:nvPr/>
        </p:nvSpPr>
        <p:spPr>
          <a:xfrm>
            <a:off x="152400" y="3590619"/>
            <a:ext cx="5105400" cy="2743315"/>
          </a:xfrm>
          <a:prstGeom prst="rect">
            <a:avLst/>
          </a:prstGeom>
          <a:noFill/>
        </p:spPr>
        <p:txBody>
          <a:bodyPr wrap="square" rtlCol="0">
            <a:spAutoFit/>
          </a:bodyPr>
          <a:lstStyle/>
          <a:p>
            <a:pPr>
              <a:lnSpc>
                <a:spcPct val="120000"/>
              </a:lnSpc>
            </a:pPr>
            <a:r>
              <a:rPr lang="en-US" sz="1600" dirty="0" smtClean="0">
                <a:latin typeface="Consolas"/>
                <a:cs typeface="Consolas"/>
              </a:rPr>
              <a:t>while (</a:t>
            </a:r>
            <a:r>
              <a:rPr lang="en-US" sz="1600" dirty="0" err="1" smtClean="0">
                <a:latin typeface="Consolas"/>
                <a:cs typeface="Consolas"/>
              </a:rPr>
              <a:t>searchArea.size</a:t>
            </a:r>
            <a:r>
              <a:rPr lang="en-US" sz="1600" dirty="0" smtClean="0">
                <a:latin typeface="Consolas"/>
                <a:cs typeface="Consolas"/>
              </a:rPr>
              <a:t> &gt; 1):</a:t>
            </a:r>
          </a:p>
          <a:p>
            <a:pPr>
              <a:lnSpc>
                <a:spcPct val="120000"/>
              </a:lnSpc>
            </a:pPr>
            <a:r>
              <a:rPr lang="en-US" sz="1600" dirty="0" smtClean="0">
                <a:latin typeface="Consolas"/>
                <a:cs typeface="Consolas"/>
              </a:rPr>
              <a:t>  a = </a:t>
            </a:r>
            <a:r>
              <a:rPr lang="en-US" sz="1600" dirty="0" err="1" smtClean="0">
                <a:latin typeface="Consolas"/>
                <a:cs typeface="Consolas"/>
              </a:rPr>
              <a:t>calculateAgreement</a:t>
            </a:r>
            <a:r>
              <a:rPr lang="en-US" sz="1600" dirty="0" smtClean="0">
                <a:latin typeface="Consolas"/>
                <a:cs typeface="Consolas"/>
              </a:rPr>
              <a:t>(</a:t>
            </a:r>
            <a:r>
              <a:rPr lang="en-US" sz="1600" dirty="0" err="1" smtClean="0">
                <a:latin typeface="Consolas"/>
                <a:cs typeface="Consolas"/>
              </a:rPr>
              <a:t>workerPositions</a:t>
            </a:r>
            <a:r>
              <a:rPr lang="en-US" sz="1600" dirty="0" smtClean="0">
                <a:latin typeface="Consolas"/>
                <a:cs typeface="Consolas"/>
              </a:rPr>
              <a:t>,</a:t>
            </a:r>
            <a:br>
              <a:rPr lang="en-US" sz="1600" dirty="0" smtClean="0">
                <a:latin typeface="Consolas"/>
                <a:cs typeface="Consolas"/>
              </a:rPr>
            </a:br>
            <a:r>
              <a:rPr lang="en-US" sz="1600" dirty="0" smtClean="0">
                <a:latin typeface="Consolas"/>
                <a:cs typeface="Consolas"/>
              </a:rPr>
              <a:t>			</a:t>
            </a:r>
            <a:r>
              <a:rPr lang="en-US" sz="1600" dirty="0" err="1" smtClean="0">
                <a:latin typeface="Consolas"/>
                <a:cs typeface="Consolas"/>
              </a:rPr>
              <a:t>searchArea</a:t>
            </a:r>
            <a:r>
              <a:rPr lang="en-US" sz="1600" dirty="0" smtClean="0">
                <a:latin typeface="Consolas"/>
                <a:cs typeface="Consolas"/>
              </a:rPr>
              <a:t>,</a:t>
            </a:r>
          </a:p>
          <a:p>
            <a:pPr>
              <a:lnSpc>
                <a:spcPct val="120000"/>
              </a:lnSpc>
            </a:pPr>
            <a:r>
              <a:rPr lang="en-US" sz="1600" dirty="0">
                <a:latin typeface="Consolas"/>
                <a:cs typeface="Consolas"/>
              </a:rPr>
              <a:t>	</a:t>
            </a:r>
            <a:r>
              <a:rPr lang="en-US" sz="1600" dirty="0" smtClean="0">
                <a:latin typeface="Consolas"/>
                <a:cs typeface="Consolas"/>
              </a:rPr>
              <a:t>		</a:t>
            </a:r>
            <a:r>
              <a:rPr lang="en-US" sz="1600" dirty="0" err="1" smtClean="0">
                <a:latin typeface="Consolas"/>
                <a:cs typeface="Consolas"/>
              </a:rPr>
              <a:t>refinementRatio</a:t>
            </a:r>
            <a:r>
              <a:rPr lang="en-US" sz="1600" dirty="0" smtClean="0">
                <a:latin typeface="Consolas"/>
                <a:cs typeface="Consolas"/>
              </a:rPr>
              <a:t>)</a:t>
            </a:r>
          </a:p>
          <a:p>
            <a:pPr>
              <a:lnSpc>
                <a:spcPct val="120000"/>
              </a:lnSpc>
            </a:pPr>
            <a:r>
              <a:rPr lang="en-US" sz="1600" dirty="0" smtClean="0">
                <a:solidFill>
                  <a:srgbClr val="77933C"/>
                </a:solidFill>
                <a:latin typeface="Consolas"/>
                <a:cs typeface="Consolas"/>
              </a:rPr>
              <a:t>  # </a:t>
            </a:r>
            <a:r>
              <a:rPr lang="en-US" sz="1600" dirty="0" err="1" smtClean="0">
                <a:solidFill>
                  <a:srgbClr val="77933C"/>
                </a:solidFill>
                <a:latin typeface="Consolas"/>
                <a:cs typeface="Consolas"/>
              </a:rPr>
              <a:t>a.percent</a:t>
            </a:r>
            <a:r>
              <a:rPr lang="en-US" sz="1600" dirty="0" smtClean="0">
                <a:solidFill>
                  <a:srgbClr val="77933C"/>
                </a:solidFill>
                <a:latin typeface="Consolas"/>
                <a:cs typeface="Consolas"/>
              </a:rPr>
              <a:t> = 0.00</a:t>
            </a:r>
          </a:p>
          <a:p>
            <a:pPr>
              <a:lnSpc>
                <a:spcPct val="120000"/>
              </a:lnSpc>
            </a:pPr>
            <a:r>
              <a:rPr lang="en-US" sz="1600" dirty="0" smtClean="0">
                <a:solidFill>
                  <a:schemeClr val="bg1"/>
                </a:solidFill>
                <a:latin typeface="Consolas"/>
                <a:cs typeface="Consolas"/>
              </a:rPr>
              <a:t>  if (</a:t>
            </a:r>
            <a:r>
              <a:rPr lang="en-US" sz="1600" dirty="0" err="1" smtClean="0">
                <a:solidFill>
                  <a:schemeClr val="bg1"/>
                </a:solidFill>
                <a:latin typeface="Consolas"/>
                <a:cs typeface="Consolas"/>
              </a:rPr>
              <a:t>a.percent</a:t>
            </a:r>
            <a:r>
              <a:rPr lang="en-US" sz="1600" dirty="0" smtClean="0">
                <a:solidFill>
                  <a:schemeClr val="bg1"/>
                </a:solidFill>
                <a:latin typeface="Consolas"/>
                <a:cs typeface="Consolas"/>
              </a:rPr>
              <a:t> &gt; 0.30):</a:t>
            </a:r>
          </a:p>
          <a:p>
            <a:pPr>
              <a:lnSpc>
                <a:spcPct val="120000"/>
              </a:lnSpc>
            </a:pPr>
            <a:r>
              <a:rPr lang="en-US" sz="1600" dirty="0" smtClean="0">
                <a:solidFill>
                  <a:schemeClr val="bg1"/>
                </a:solidFill>
                <a:latin typeface="Consolas"/>
                <a:cs typeface="Consolas"/>
              </a:rPr>
              <a:t>    if (</a:t>
            </a:r>
            <a:r>
              <a:rPr lang="en-US" sz="1600" dirty="0" err="1" smtClean="0">
                <a:solidFill>
                  <a:schemeClr val="bg1"/>
                </a:solidFill>
                <a:latin typeface="Consolas"/>
                <a:cs typeface="Consolas"/>
              </a:rPr>
              <a:t>a.duration</a:t>
            </a:r>
            <a:r>
              <a:rPr lang="en-US" sz="1600" dirty="0" smtClean="0">
                <a:solidFill>
                  <a:schemeClr val="bg1"/>
                </a:solidFill>
                <a:latin typeface="Consolas"/>
                <a:cs typeface="Consolas"/>
              </a:rPr>
              <a:t> &gt;= 2):</a:t>
            </a:r>
          </a:p>
          <a:p>
            <a:pPr>
              <a:lnSpc>
                <a:spcPct val="120000"/>
              </a:lnSpc>
            </a:pPr>
            <a:r>
              <a:rPr lang="en-US" sz="1600" dirty="0" smtClean="0">
                <a:solidFill>
                  <a:schemeClr val="bg1"/>
                </a:solidFill>
                <a:latin typeface="Consolas"/>
                <a:cs typeface="Consolas"/>
              </a:rPr>
              <a:t>      </a:t>
            </a:r>
            <a:r>
              <a:rPr lang="en-US" sz="1600" dirty="0" err="1" smtClean="0">
                <a:solidFill>
                  <a:schemeClr val="bg1"/>
                </a:solidFill>
                <a:latin typeface="Consolas"/>
                <a:cs typeface="Consolas"/>
              </a:rPr>
              <a:t>searchArea.left</a:t>
            </a:r>
            <a:r>
              <a:rPr lang="en-US" sz="1600" dirty="0" smtClean="0">
                <a:solidFill>
                  <a:schemeClr val="bg1"/>
                </a:solidFill>
                <a:latin typeface="Consolas"/>
                <a:cs typeface="Consolas"/>
              </a:rPr>
              <a:t> = </a:t>
            </a:r>
            <a:r>
              <a:rPr lang="en-US" sz="1600" dirty="0" err="1" smtClean="0">
                <a:solidFill>
                  <a:schemeClr val="bg1"/>
                </a:solidFill>
                <a:latin typeface="Consolas"/>
                <a:cs typeface="Consolas"/>
              </a:rPr>
              <a:t>a.left</a:t>
            </a:r>
            <a:endParaRPr lang="en-US" sz="1600" dirty="0" smtClean="0">
              <a:solidFill>
                <a:schemeClr val="bg1"/>
              </a:solidFill>
              <a:latin typeface="Consolas"/>
              <a:cs typeface="Consolas"/>
            </a:endParaRPr>
          </a:p>
          <a:p>
            <a:pPr>
              <a:lnSpc>
                <a:spcPct val="120000"/>
              </a:lnSpc>
            </a:pPr>
            <a:r>
              <a:rPr lang="en-US" sz="1600" dirty="0" smtClean="0">
                <a:solidFill>
                  <a:schemeClr val="bg1"/>
                </a:solidFill>
                <a:latin typeface="Consolas"/>
                <a:cs typeface="Consolas"/>
              </a:rPr>
              <a:t>      </a:t>
            </a:r>
            <a:r>
              <a:rPr lang="en-US" sz="1600" dirty="0" err="1" smtClean="0">
                <a:solidFill>
                  <a:schemeClr val="bg1"/>
                </a:solidFill>
                <a:latin typeface="Consolas"/>
                <a:cs typeface="Consolas"/>
              </a:rPr>
              <a:t>searchArea.right</a:t>
            </a:r>
            <a:r>
              <a:rPr lang="en-US" sz="1600" dirty="0" smtClean="0">
                <a:solidFill>
                  <a:schemeClr val="bg1"/>
                </a:solidFill>
                <a:latin typeface="Consolas"/>
                <a:cs typeface="Consolas"/>
              </a:rPr>
              <a:t> = </a:t>
            </a:r>
            <a:r>
              <a:rPr lang="en-US" sz="1600" dirty="0" err="1" smtClean="0">
                <a:solidFill>
                  <a:schemeClr val="bg1"/>
                </a:solidFill>
                <a:latin typeface="Consolas"/>
                <a:cs typeface="Consolas"/>
              </a:rPr>
              <a:t>a.right</a:t>
            </a:r>
            <a:endParaRPr lang="en-US" sz="1600" dirty="0" smtClean="0">
              <a:solidFill>
                <a:schemeClr val="bg1"/>
              </a:solidFill>
              <a:latin typeface="Consolas"/>
              <a:cs typeface="Consolas"/>
            </a:endParaRPr>
          </a:p>
        </p:txBody>
      </p:sp>
      <p:sp>
        <p:nvSpPr>
          <p:cNvPr id="32" name="Rectangle 31"/>
          <p:cNvSpPr/>
          <p:nvPr/>
        </p:nvSpPr>
        <p:spPr>
          <a:xfrm>
            <a:off x="457200" y="4876800"/>
            <a:ext cx="4572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81000" y="3962400"/>
            <a:ext cx="44958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152400" y="3581400"/>
            <a:ext cx="4495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67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1500"/>
                            </p:stCondLst>
                            <p:childTnLst>
                              <p:par>
                                <p:cTn id="25" presetID="10" presetClass="exit" presetSubtype="0" fill="hold" grpId="1" nodeType="afterEffect">
                                  <p:stCondLst>
                                    <p:cond delay="100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xit" presetSubtype="0" fill="hold" grpId="1"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5" grpId="0" animBg="1"/>
      <p:bldP spid="37" grpId="0" animBg="1"/>
      <p:bldP spid="40" grpId="0" animBg="1"/>
      <p:bldP spid="40" grpId="1" animBg="1"/>
      <p:bldP spid="41" grpId="0" animBg="1"/>
      <p:bldP spid="41" grpId="1" animBg="1"/>
      <p:bldP spid="42" grpId="0" animBg="1"/>
      <p:bldP spid="42" grpId="1" animBg="1"/>
      <p:bldP spid="22" grpId="0" animBg="1"/>
      <p:bldP spid="22" grpId="1" animBg="1"/>
      <p:bldP spid="24" grpId="0" animBg="1"/>
      <p:bldP spid="24" grpId="1" animBg="1"/>
      <p:bldP spid="36" grpId="0" animBg="1"/>
      <p:bldP spid="32" grpId="0" animBg="1"/>
      <p:bldP spid="2"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5257800" y="0"/>
            <a:ext cx="0" cy="685800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257800" y="4572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257800" y="2286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5" name="Picture 24"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990600"/>
            <a:ext cx="4933813" cy="2286000"/>
          </a:xfrm>
          <a:prstGeom prst="rect">
            <a:avLst/>
          </a:prstGeom>
        </p:spPr>
      </p:pic>
      <p:pic>
        <p:nvPicPr>
          <p:cNvPr id="26" name="Picture 25"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56" y="166318"/>
            <a:ext cx="3782590" cy="1752600"/>
          </a:xfrm>
          <a:prstGeom prst="rect">
            <a:avLst/>
          </a:prstGeom>
        </p:spPr>
      </p:pic>
      <p:sp>
        <p:nvSpPr>
          <p:cNvPr id="27" name="Rounded Rectangle 26"/>
          <p:cNvSpPr/>
          <p:nvPr/>
        </p:nvSpPr>
        <p:spPr>
          <a:xfrm>
            <a:off x="5978674" y="1764288"/>
            <a:ext cx="152400" cy="152400"/>
          </a:xfrm>
          <a:prstGeom prst="roundRect">
            <a:avLst/>
          </a:prstGeom>
          <a:solidFill>
            <a:schemeClr val="accent6">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2478718"/>
            <a:ext cx="3782590" cy="1752600"/>
          </a:xfrm>
          <a:prstGeom prst="rect">
            <a:avLst/>
          </a:prstGeom>
        </p:spPr>
      </p:pic>
      <p:sp>
        <p:nvSpPr>
          <p:cNvPr id="29" name="Rounded Rectangle 28"/>
          <p:cNvSpPr/>
          <p:nvPr/>
        </p:nvSpPr>
        <p:spPr>
          <a:xfrm>
            <a:off x="7772400" y="4076688"/>
            <a:ext cx="152400" cy="152400"/>
          </a:xfrm>
          <a:prstGeom prst="roundRect">
            <a:avLst/>
          </a:prstGeom>
          <a:solidFill>
            <a:schemeClr val="accent1">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4759678"/>
            <a:ext cx="3782590" cy="1752600"/>
          </a:xfrm>
          <a:prstGeom prst="rect">
            <a:avLst/>
          </a:prstGeom>
        </p:spPr>
      </p:pic>
      <p:sp>
        <p:nvSpPr>
          <p:cNvPr id="31" name="Rounded Rectangle 30"/>
          <p:cNvSpPr/>
          <p:nvPr/>
        </p:nvSpPr>
        <p:spPr>
          <a:xfrm>
            <a:off x="8686800" y="6357648"/>
            <a:ext cx="152400" cy="152400"/>
          </a:xfrm>
          <a:prstGeom prst="roundRect">
            <a:avLst/>
          </a:prstGeom>
          <a:solidFill>
            <a:schemeClr val="accent3">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35" name="Rounded Rectangle 34"/>
          <p:cNvSpPr/>
          <p:nvPr/>
        </p:nvSpPr>
        <p:spPr>
          <a:xfrm>
            <a:off x="914400" y="3048000"/>
            <a:ext cx="228600" cy="228600"/>
          </a:xfrm>
          <a:prstGeom prst="roundRect">
            <a:avLst/>
          </a:prstGeom>
          <a:solidFill>
            <a:schemeClr val="accent6">
              <a:lumMod val="40000"/>
              <a:lumOff val="6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3200400" y="3048000"/>
            <a:ext cx="228600" cy="228600"/>
          </a:xfrm>
          <a:prstGeom prst="roundRect">
            <a:avLst/>
          </a:prstGeom>
          <a:solidFill>
            <a:schemeClr val="accent1">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4572000" y="3048000"/>
            <a:ext cx="228600" cy="228600"/>
          </a:xfrm>
          <a:prstGeom prst="roundRect">
            <a:avLst/>
          </a:prstGeom>
          <a:solidFill>
            <a:srgbClr val="C3D69B"/>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43" name="TextBox 42"/>
          <p:cNvSpPr txBox="1"/>
          <p:nvPr/>
        </p:nvSpPr>
        <p:spPr>
          <a:xfrm>
            <a:off x="152400" y="3590619"/>
            <a:ext cx="5105400" cy="2743315"/>
          </a:xfrm>
          <a:prstGeom prst="rect">
            <a:avLst/>
          </a:prstGeom>
          <a:noFill/>
        </p:spPr>
        <p:txBody>
          <a:bodyPr wrap="square" rtlCol="0">
            <a:spAutoFit/>
          </a:bodyPr>
          <a:lstStyle/>
          <a:p>
            <a:pPr>
              <a:lnSpc>
                <a:spcPct val="120000"/>
              </a:lnSpc>
            </a:pPr>
            <a:r>
              <a:rPr lang="en-US" sz="1600" dirty="0" smtClean="0">
                <a:latin typeface="Consolas"/>
                <a:cs typeface="Consolas"/>
              </a:rPr>
              <a:t>while (</a:t>
            </a:r>
            <a:r>
              <a:rPr lang="en-US" sz="1600" dirty="0" err="1" smtClean="0">
                <a:latin typeface="Consolas"/>
                <a:cs typeface="Consolas"/>
              </a:rPr>
              <a:t>searchArea.size</a:t>
            </a:r>
            <a:r>
              <a:rPr lang="en-US" sz="1600" dirty="0" smtClean="0">
                <a:latin typeface="Consolas"/>
                <a:cs typeface="Consolas"/>
              </a:rPr>
              <a:t> &gt; 1):</a:t>
            </a:r>
          </a:p>
          <a:p>
            <a:pPr>
              <a:lnSpc>
                <a:spcPct val="120000"/>
              </a:lnSpc>
            </a:pPr>
            <a:r>
              <a:rPr lang="en-US" sz="1600" dirty="0" smtClean="0">
                <a:latin typeface="Consolas"/>
                <a:cs typeface="Consolas"/>
              </a:rPr>
              <a:t>  a = </a:t>
            </a:r>
            <a:r>
              <a:rPr lang="en-US" sz="1600" dirty="0" err="1" smtClean="0">
                <a:latin typeface="Consolas"/>
                <a:cs typeface="Consolas"/>
              </a:rPr>
              <a:t>calculateAgreement</a:t>
            </a:r>
            <a:r>
              <a:rPr lang="en-US" sz="1600" dirty="0" smtClean="0">
                <a:latin typeface="Consolas"/>
                <a:cs typeface="Consolas"/>
              </a:rPr>
              <a:t>(</a:t>
            </a:r>
            <a:r>
              <a:rPr lang="en-US" sz="1600" dirty="0" err="1" smtClean="0">
                <a:latin typeface="Consolas"/>
                <a:cs typeface="Consolas"/>
              </a:rPr>
              <a:t>workerPositions</a:t>
            </a:r>
            <a:r>
              <a:rPr lang="en-US" sz="1600" dirty="0" smtClean="0">
                <a:latin typeface="Consolas"/>
                <a:cs typeface="Consolas"/>
              </a:rPr>
              <a:t>,</a:t>
            </a:r>
            <a:br>
              <a:rPr lang="en-US" sz="1600" dirty="0" smtClean="0">
                <a:latin typeface="Consolas"/>
                <a:cs typeface="Consolas"/>
              </a:rPr>
            </a:br>
            <a:r>
              <a:rPr lang="en-US" sz="1600" dirty="0" smtClean="0">
                <a:latin typeface="Consolas"/>
                <a:cs typeface="Consolas"/>
              </a:rPr>
              <a:t>			</a:t>
            </a:r>
            <a:r>
              <a:rPr lang="en-US" sz="1600" dirty="0" err="1" smtClean="0">
                <a:latin typeface="Consolas"/>
                <a:cs typeface="Consolas"/>
              </a:rPr>
              <a:t>searchArea</a:t>
            </a:r>
            <a:r>
              <a:rPr lang="en-US" sz="1600" dirty="0" smtClean="0">
                <a:latin typeface="Consolas"/>
                <a:cs typeface="Consolas"/>
              </a:rPr>
              <a:t>,</a:t>
            </a:r>
          </a:p>
          <a:p>
            <a:pPr>
              <a:lnSpc>
                <a:spcPct val="120000"/>
              </a:lnSpc>
            </a:pPr>
            <a:r>
              <a:rPr lang="en-US" sz="1600" dirty="0">
                <a:latin typeface="Consolas"/>
                <a:cs typeface="Consolas"/>
              </a:rPr>
              <a:t>	</a:t>
            </a:r>
            <a:r>
              <a:rPr lang="en-US" sz="1600" dirty="0" smtClean="0">
                <a:latin typeface="Consolas"/>
                <a:cs typeface="Consolas"/>
              </a:rPr>
              <a:t>		</a:t>
            </a:r>
            <a:r>
              <a:rPr lang="en-US" sz="1600" dirty="0" err="1" smtClean="0">
                <a:latin typeface="Consolas"/>
                <a:cs typeface="Consolas"/>
              </a:rPr>
              <a:t>refinementRatio</a:t>
            </a:r>
            <a:r>
              <a:rPr lang="en-US" sz="1600" dirty="0" smtClean="0">
                <a:latin typeface="Consolas"/>
                <a:cs typeface="Consolas"/>
              </a:rPr>
              <a:t>)</a:t>
            </a:r>
          </a:p>
          <a:p>
            <a:pPr>
              <a:lnSpc>
                <a:spcPct val="120000"/>
              </a:lnSpc>
            </a:pPr>
            <a:r>
              <a:rPr lang="en-US" sz="1600" dirty="0" smtClean="0">
                <a:solidFill>
                  <a:srgbClr val="77933C"/>
                </a:solidFill>
                <a:latin typeface="Consolas"/>
                <a:cs typeface="Consolas"/>
              </a:rPr>
              <a:t>  # </a:t>
            </a:r>
            <a:r>
              <a:rPr lang="en-US" sz="1600" dirty="0" err="1" smtClean="0">
                <a:solidFill>
                  <a:srgbClr val="77933C"/>
                </a:solidFill>
                <a:latin typeface="Consolas"/>
                <a:cs typeface="Consolas"/>
              </a:rPr>
              <a:t>a.percent</a:t>
            </a:r>
            <a:r>
              <a:rPr lang="en-US" sz="1600" dirty="0" smtClean="0">
                <a:solidFill>
                  <a:srgbClr val="77933C"/>
                </a:solidFill>
                <a:latin typeface="Consolas"/>
                <a:cs typeface="Consolas"/>
              </a:rPr>
              <a:t> = 0.66</a:t>
            </a:r>
          </a:p>
          <a:p>
            <a:pPr>
              <a:lnSpc>
                <a:spcPct val="120000"/>
              </a:lnSpc>
            </a:pPr>
            <a:r>
              <a:rPr lang="en-US" sz="1600" dirty="0" smtClean="0">
                <a:latin typeface="Consolas"/>
                <a:cs typeface="Consolas"/>
              </a:rPr>
              <a:t>  if (</a:t>
            </a:r>
            <a:r>
              <a:rPr lang="en-US" sz="1600" dirty="0" err="1" smtClean="0">
                <a:latin typeface="Consolas"/>
                <a:cs typeface="Consolas"/>
              </a:rPr>
              <a:t>a.percent</a:t>
            </a:r>
            <a:r>
              <a:rPr lang="en-US" sz="1600" dirty="0" smtClean="0">
                <a:latin typeface="Consolas"/>
                <a:cs typeface="Consolas"/>
              </a:rPr>
              <a:t> &gt;= 0.66):</a:t>
            </a:r>
          </a:p>
          <a:p>
            <a:pPr>
              <a:lnSpc>
                <a:spcPct val="120000"/>
              </a:lnSpc>
            </a:pPr>
            <a:r>
              <a:rPr lang="en-US" sz="1600" dirty="0" smtClean="0">
                <a:latin typeface="Consolas"/>
                <a:cs typeface="Consolas"/>
              </a:rPr>
              <a:t>    if (</a:t>
            </a:r>
            <a:r>
              <a:rPr lang="en-US" sz="1600" dirty="0" err="1" smtClean="0">
                <a:latin typeface="Consolas"/>
                <a:cs typeface="Consolas"/>
              </a:rPr>
              <a:t>a.duration</a:t>
            </a:r>
            <a:r>
              <a:rPr lang="en-US" sz="1600" dirty="0" smtClean="0">
                <a:latin typeface="Consolas"/>
                <a:cs typeface="Consolas"/>
              </a:rPr>
              <a:t> &gt;= 2):</a:t>
            </a:r>
          </a:p>
          <a:p>
            <a:pPr>
              <a:lnSpc>
                <a:spcPct val="120000"/>
              </a:lnSpc>
            </a:pPr>
            <a:r>
              <a:rPr lang="en-US" sz="1600" dirty="0" smtClean="0">
                <a:latin typeface="Consolas"/>
                <a:cs typeface="Consolas"/>
              </a:rPr>
              <a:t>      </a:t>
            </a:r>
            <a:r>
              <a:rPr lang="en-US" sz="1600" dirty="0" err="1" smtClean="0">
                <a:latin typeface="Consolas"/>
                <a:cs typeface="Consolas"/>
              </a:rPr>
              <a:t>searchArea.left</a:t>
            </a:r>
            <a:r>
              <a:rPr lang="en-US" sz="1600" dirty="0" smtClean="0">
                <a:latin typeface="Consolas"/>
                <a:cs typeface="Consolas"/>
              </a:rPr>
              <a:t> = </a:t>
            </a:r>
            <a:r>
              <a:rPr lang="en-US" sz="1600" dirty="0" err="1" smtClean="0">
                <a:latin typeface="Consolas"/>
                <a:cs typeface="Consolas"/>
              </a:rPr>
              <a:t>a.left</a:t>
            </a:r>
            <a:endParaRPr lang="en-US" sz="1600" dirty="0" smtClean="0">
              <a:latin typeface="Consolas"/>
              <a:cs typeface="Consolas"/>
            </a:endParaRPr>
          </a:p>
          <a:p>
            <a:pPr>
              <a:lnSpc>
                <a:spcPct val="120000"/>
              </a:lnSpc>
            </a:pPr>
            <a:r>
              <a:rPr lang="en-US" sz="1600" dirty="0" smtClean="0">
                <a:latin typeface="Consolas"/>
                <a:cs typeface="Consolas"/>
              </a:rPr>
              <a:t>      </a:t>
            </a:r>
            <a:r>
              <a:rPr lang="en-US" sz="1600" dirty="0" err="1" smtClean="0">
                <a:latin typeface="Consolas"/>
                <a:cs typeface="Consolas"/>
              </a:rPr>
              <a:t>searchArea.right</a:t>
            </a:r>
            <a:r>
              <a:rPr lang="en-US" sz="1600" dirty="0" smtClean="0">
                <a:latin typeface="Consolas"/>
                <a:cs typeface="Consolas"/>
              </a:rPr>
              <a:t> = </a:t>
            </a:r>
            <a:r>
              <a:rPr lang="en-US" sz="1600" dirty="0" err="1" smtClean="0">
                <a:latin typeface="Consolas"/>
                <a:cs typeface="Consolas"/>
              </a:rPr>
              <a:t>a.right</a:t>
            </a:r>
            <a:endParaRPr lang="en-US" sz="1600" dirty="0" smtClean="0">
              <a:latin typeface="Consolas"/>
              <a:cs typeface="Consolas"/>
            </a:endParaRPr>
          </a:p>
        </p:txBody>
      </p:sp>
      <p:sp>
        <p:nvSpPr>
          <p:cNvPr id="2" name="Rounded Rectangle 1"/>
          <p:cNvSpPr/>
          <p:nvPr/>
        </p:nvSpPr>
        <p:spPr>
          <a:xfrm>
            <a:off x="2421978" y="2895600"/>
            <a:ext cx="1371600" cy="533400"/>
          </a:xfrm>
          <a:prstGeom prst="roundRect">
            <a:avLst/>
          </a:prstGeom>
          <a:noFill/>
          <a:ln w="38100" cmpd="sng">
            <a:solidFill>
              <a:schemeClr val="accent4">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2362200" y="1306790"/>
            <a:ext cx="1524000" cy="1524000"/>
          </a:xfrm>
          <a:prstGeom prst="ellipse">
            <a:avLst/>
          </a:prstGeom>
          <a:solidFill>
            <a:srgbClr val="FFFFFF"/>
          </a:solidFill>
          <a:ln w="28575"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362200" y="1306790"/>
            <a:ext cx="1524000" cy="1524000"/>
          </a:xfrm>
          <a:prstGeom prst="ellipse">
            <a:avLst/>
          </a:prstGeom>
          <a:solidFill>
            <a:schemeClr val="bg1">
              <a:lumMod val="75000"/>
            </a:schemeClr>
          </a:solidFill>
          <a:ln w="28575" cmpd="sng">
            <a:solidFill>
              <a:schemeClr val="bg1">
                <a:lumMod val="75000"/>
              </a:schemeClr>
            </a:solidFill>
            <a:prstDash val="solid"/>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000" dirty="0" smtClean="0">
                <a:latin typeface="Myriad Pro Semibold"/>
                <a:cs typeface="Myriad Pro Semibold"/>
              </a:rPr>
              <a:t>Two</a:t>
            </a:r>
          </a:p>
          <a:p>
            <a:pPr algn="ctr"/>
            <a:r>
              <a:rPr lang="en-US" sz="2000" dirty="0" smtClean="0">
                <a:latin typeface="Myriad Pro Semibold"/>
                <a:cs typeface="Myriad Pro Semibold"/>
              </a:rPr>
              <a:t>Seconds</a:t>
            </a:r>
            <a:endParaRPr lang="en-US" sz="2000" dirty="0">
              <a:latin typeface="Myriad Pro Semibold"/>
              <a:cs typeface="Myriad Pro Semibold"/>
            </a:endParaRPr>
          </a:p>
        </p:txBody>
      </p:sp>
      <p:sp>
        <p:nvSpPr>
          <p:cNvPr id="24" name="Rectangle 23"/>
          <p:cNvSpPr/>
          <p:nvPr/>
        </p:nvSpPr>
        <p:spPr>
          <a:xfrm>
            <a:off x="152400" y="4800600"/>
            <a:ext cx="419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57200" y="5486400"/>
            <a:ext cx="4191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85800" y="5791200"/>
            <a:ext cx="3962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1"/>
          <p:cNvSpPr>
            <a:spLocks noGrp="1"/>
          </p:cNvSpPr>
          <p:nvPr>
            <p:ph type="title"/>
          </p:nvPr>
        </p:nvSpPr>
        <p:spPr>
          <a:xfrm>
            <a:off x="76200" y="-76200"/>
            <a:ext cx="8229600" cy="1143000"/>
          </a:xfrm>
        </p:spPr>
        <p:txBody>
          <a:bodyPr/>
          <a:lstStyle/>
          <a:p>
            <a:r>
              <a:rPr lang="en-US" dirty="0" smtClean="0">
                <a:latin typeface="Myriad Pro Semibold"/>
                <a:cs typeface="Myriad Pro Semibold"/>
              </a:rPr>
              <a:t>Rapid Refinement</a:t>
            </a:r>
            <a:endParaRPr lang="en-US" dirty="0">
              <a:latin typeface="Myriad Pro Semibold"/>
              <a:cs typeface="Myriad Pro Semibold"/>
            </a:endParaRPr>
          </a:p>
        </p:txBody>
      </p:sp>
      <p:sp>
        <p:nvSpPr>
          <p:cNvPr id="33" name="TextBox 32"/>
          <p:cNvSpPr txBox="1"/>
          <p:nvPr/>
        </p:nvSpPr>
        <p:spPr>
          <a:xfrm>
            <a:off x="5244279" y="1905000"/>
            <a:ext cx="1004121" cy="369332"/>
          </a:xfrm>
          <a:prstGeom prst="rect">
            <a:avLst/>
          </a:prstGeom>
          <a:noFill/>
        </p:spPr>
        <p:txBody>
          <a:bodyPr wrap="none" rtlCol="0">
            <a:spAutoFit/>
          </a:bodyPr>
          <a:lstStyle/>
          <a:p>
            <a:r>
              <a:rPr lang="en-US" dirty="0" smtClean="0">
                <a:latin typeface="Myriad Pro Light"/>
                <a:cs typeface="Myriad Pro Light"/>
              </a:rPr>
              <a:t>Worker 1</a:t>
            </a:r>
          </a:p>
        </p:txBody>
      </p:sp>
      <p:sp>
        <p:nvSpPr>
          <p:cNvPr id="40" name="TextBox 39"/>
          <p:cNvSpPr txBox="1"/>
          <p:nvPr/>
        </p:nvSpPr>
        <p:spPr>
          <a:xfrm>
            <a:off x="5244279" y="4191000"/>
            <a:ext cx="1005403" cy="369332"/>
          </a:xfrm>
          <a:prstGeom prst="rect">
            <a:avLst/>
          </a:prstGeom>
          <a:noFill/>
        </p:spPr>
        <p:txBody>
          <a:bodyPr wrap="none" rtlCol="0">
            <a:spAutoFit/>
          </a:bodyPr>
          <a:lstStyle/>
          <a:p>
            <a:r>
              <a:rPr lang="en-US" dirty="0" smtClean="0">
                <a:latin typeface="Myriad Pro Light"/>
                <a:cs typeface="Myriad Pro Light"/>
              </a:rPr>
              <a:t>Worker 2</a:t>
            </a:r>
          </a:p>
        </p:txBody>
      </p:sp>
      <p:sp>
        <p:nvSpPr>
          <p:cNvPr id="41" name="TextBox 40"/>
          <p:cNvSpPr txBox="1"/>
          <p:nvPr/>
        </p:nvSpPr>
        <p:spPr>
          <a:xfrm>
            <a:off x="5244279" y="6488668"/>
            <a:ext cx="1005403" cy="369332"/>
          </a:xfrm>
          <a:prstGeom prst="rect">
            <a:avLst/>
          </a:prstGeom>
          <a:noFill/>
        </p:spPr>
        <p:txBody>
          <a:bodyPr wrap="none" rtlCol="0">
            <a:spAutoFit/>
          </a:bodyPr>
          <a:lstStyle/>
          <a:p>
            <a:r>
              <a:rPr lang="en-US" dirty="0" smtClean="0">
                <a:latin typeface="Myriad Pro Light"/>
                <a:cs typeface="Myriad Pro Light"/>
              </a:rPr>
              <a:t>Worker 3</a:t>
            </a:r>
          </a:p>
        </p:txBody>
      </p:sp>
    </p:spTree>
    <p:extLst>
      <p:ext uri="{BB962C8B-B14F-4D97-AF65-F5344CB8AC3E}">
        <p14:creationId xmlns:p14="http://schemas.microsoft.com/office/powerpoint/2010/main" val="23310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18E-6 -4.94793E-6 L 0.27961 -0.00162 " pathEditMode="relative" rAng="0" ptsTypes="AA">
                                      <p:cBhvr>
                                        <p:cTn id="6" dur="2000" fill="hold"/>
                                        <p:tgtEl>
                                          <p:spTgt spid="27"/>
                                        </p:tgtEl>
                                        <p:attrNameLst>
                                          <p:attrName>ppt_x</p:attrName>
                                          <p:attrName>ppt_y</p:attrName>
                                        </p:attrNameLst>
                                      </p:cBhvr>
                                      <p:rCtr x="13981" y="-93"/>
                                    </p:animMotion>
                                  </p:childTnLst>
                                </p:cTn>
                              </p:par>
                              <p:par>
                                <p:cTn id="7" presetID="0" presetClass="path" presetSubtype="0" accel="50000" decel="50000" fill="hold" grpId="0" nodeType="withEffect">
                                  <p:stCondLst>
                                    <p:cond delay="0"/>
                                  </p:stCondLst>
                                  <p:childTnLst>
                                    <p:animMotion origin="layout" path="M -1.46926E-6 4.5869E-6 L -0.11671 4.5869E-6 " pathEditMode="relative" rAng="0" ptsTypes="AA">
                                      <p:cBhvr>
                                        <p:cTn id="8" dur="2000" fill="hold"/>
                                        <p:tgtEl>
                                          <p:spTgt spid="29"/>
                                        </p:tgtEl>
                                        <p:attrNameLst>
                                          <p:attrName>ppt_x</p:attrName>
                                          <p:attrName>ppt_y</p:attrName>
                                        </p:attrNameLst>
                                      </p:cBhvr>
                                      <p:rCtr x="-5835" y="0"/>
                                    </p:animMotion>
                                  </p:childTnLst>
                                </p:cTn>
                              </p:par>
                              <p:par>
                                <p:cTn id="9" presetID="0" presetClass="path" presetSubtype="0" accel="50000" decel="50000" fill="hold" grpId="0" nodeType="withEffect">
                                  <p:stCondLst>
                                    <p:cond delay="0"/>
                                  </p:stCondLst>
                                  <p:childTnLst>
                                    <p:animMotion origin="layout" path="M 2.60462E-7 2.67994E-6 L -0.34173 2.67994E-6 " pathEditMode="relative" rAng="0" ptsTypes="AA">
                                      <p:cBhvr>
                                        <p:cTn id="10" dur="2000" fill="hold"/>
                                        <p:tgtEl>
                                          <p:spTgt spid="31"/>
                                        </p:tgtEl>
                                        <p:attrNameLst>
                                          <p:attrName>ppt_x</p:attrName>
                                          <p:attrName>ppt_y</p:attrName>
                                        </p:attrNameLst>
                                      </p:cBhvr>
                                      <p:rCtr x="-17086" y="0"/>
                                    </p:animMotion>
                                  </p:childTnLst>
                                </p:cTn>
                              </p:par>
                              <p:par>
                                <p:cTn id="11" presetID="0" presetClass="path" presetSubtype="0" accel="50000" decel="50000" fill="hold" grpId="0" nodeType="withEffect">
                                  <p:stCondLst>
                                    <p:cond delay="0"/>
                                  </p:stCondLst>
                                  <p:childTnLst>
                                    <p:animMotion origin="layout" path="M -3.8778E-6 -4.39713E-6 L -0.45374 -4.39713E-6 " pathEditMode="relative" rAng="0" ptsTypes="AA">
                                      <p:cBhvr>
                                        <p:cTn id="12" dur="2000" fill="hold"/>
                                        <p:tgtEl>
                                          <p:spTgt spid="37"/>
                                        </p:tgtEl>
                                        <p:attrNameLst>
                                          <p:attrName>ppt_x</p:attrName>
                                          <p:attrName>ppt_y</p:attrName>
                                        </p:attrNameLst>
                                      </p:cBhvr>
                                      <p:rCtr x="-22687" y="0"/>
                                    </p:animMotion>
                                  </p:childTnLst>
                                </p:cTn>
                              </p:par>
                              <p:par>
                                <p:cTn id="13" presetID="0" presetClass="path" presetSubtype="0" accel="50000" decel="50000" fill="hold" grpId="0" nodeType="withEffect">
                                  <p:stCondLst>
                                    <p:cond delay="0"/>
                                  </p:stCondLst>
                                  <p:childTnLst>
                                    <p:animMotion origin="layout" path="M -1.82434E-6 -4.39713E-6 L 0.37233 -4.39713E-6 " pathEditMode="relative" rAng="0" ptsTypes="AA">
                                      <p:cBhvr>
                                        <p:cTn id="14" dur="2000" fill="hold"/>
                                        <p:tgtEl>
                                          <p:spTgt spid="35"/>
                                        </p:tgtEl>
                                        <p:attrNameLst>
                                          <p:attrName>ppt_x</p:attrName>
                                          <p:attrName>ppt_y</p:attrName>
                                        </p:attrNameLst>
                                      </p:cBhvr>
                                      <p:rCtr x="18608" y="0"/>
                                    </p:animMotion>
                                  </p:childTnLst>
                                </p:cTn>
                              </p:par>
                              <p:par>
                                <p:cTn id="15" presetID="0" presetClass="path" presetSubtype="0" accel="50000" decel="50000" fill="hold" grpId="0" nodeType="withEffect">
                                  <p:stCondLst>
                                    <p:cond delay="0"/>
                                  </p:stCondLst>
                                  <p:childTnLst>
                                    <p:animMotion origin="layout" path="M -3.35128E-7 -4.60542E-7 L -0.13336 -4.60542E-7 " pathEditMode="relative" rAng="0" ptsTypes="AA">
                                      <p:cBhvr>
                                        <p:cTn id="16" dur="2000" fill="hold"/>
                                        <p:tgtEl>
                                          <p:spTgt spid="36"/>
                                        </p:tgtEl>
                                        <p:attrNameLst>
                                          <p:attrName>ppt_x</p:attrName>
                                          <p:attrName>ppt_y</p:attrName>
                                        </p:attrNameLst>
                                      </p:cBhvr>
                                      <p:rCtr x="-6668" y="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27952 -0.00162 L 0.20452 -0.00162 " pathEditMode="relative" rAng="0" ptsTypes="AA">
                                      <p:cBhvr>
                                        <p:cTn id="20" dur="2000" fill="hold"/>
                                        <p:tgtEl>
                                          <p:spTgt spid="27"/>
                                        </p:tgtEl>
                                        <p:attrNameLst>
                                          <p:attrName>ppt_x</p:attrName>
                                          <p:attrName>ppt_y</p:attrName>
                                        </p:attrNameLst>
                                      </p:cBhvr>
                                      <p:rCtr x="-3750" y="0"/>
                                    </p:animMotion>
                                  </p:childTnLst>
                                </p:cTn>
                              </p:par>
                              <p:par>
                                <p:cTn id="21" presetID="0" presetClass="path" presetSubtype="0" accel="50000" decel="50000" fill="hold" grpId="1" nodeType="withEffect">
                                  <p:stCondLst>
                                    <p:cond delay="0"/>
                                  </p:stCondLst>
                                  <p:childTnLst>
                                    <p:animMotion origin="layout" path="M -0.11666 4.44444E-6 L -0.06909 4.44444E-6 " pathEditMode="relative" rAng="0" ptsTypes="AA">
                                      <p:cBhvr>
                                        <p:cTn id="22" dur="2000" fill="hold"/>
                                        <p:tgtEl>
                                          <p:spTgt spid="29"/>
                                        </p:tgtEl>
                                        <p:attrNameLst>
                                          <p:attrName>ppt_x</p:attrName>
                                          <p:attrName>ppt_y</p:attrName>
                                        </p:attrNameLst>
                                      </p:cBhvr>
                                      <p:rCtr x="2378" y="0"/>
                                    </p:animMotion>
                                  </p:childTnLst>
                                </p:cTn>
                              </p:par>
                              <p:par>
                                <p:cTn id="23" presetID="0" presetClass="path" presetSubtype="0" accel="50000" decel="50000" fill="hold" grpId="1" nodeType="withEffect">
                                  <p:stCondLst>
                                    <p:cond delay="0"/>
                                  </p:stCondLst>
                                  <p:childTnLst>
                                    <p:animMotion origin="layout" path="M 0.3709 -4.60542E-7 L 0.27713 -4.60542E-7 " pathEditMode="relative" rAng="0" ptsTypes="AA">
                                      <p:cBhvr>
                                        <p:cTn id="24" dur="2000" fill="hold"/>
                                        <p:tgtEl>
                                          <p:spTgt spid="35"/>
                                        </p:tgtEl>
                                        <p:attrNameLst>
                                          <p:attrName>ppt_x</p:attrName>
                                          <p:attrName>ppt_y</p:attrName>
                                        </p:attrNameLst>
                                      </p:cBhvr>
                                      <p:rCtr x="-4688" y="0"/>
                                    </p:animMotion>
                                  </p:childTnLst>
                                </p:cTn>
                              </p:par>
                              <p:par>
                                <p:cTn id="25" presetID="0" presetClass="path" presetSubtype="0" accel="50000" decel="50000" fill="hold" grpId="1" nodeType="withEffect">
                                  <p:stCondLst>
                                    <p:cond delay="0"/>
                                  </p:stCondLst>
                                  <p:childTnLst>
                                    <p:animMotion origin="layout" path="M -0.13335 -4.60542E-7 L -0.07084 -4.60542E-7 " pathEditMode="relative" rAng="0" ptsTypes="AA">
                                      <p:cBhvr>
                                        <p:cTn id="26" dur="2000" fill="hold"/>
                                        <p:tgtEl>
                                          <p:spTgt spid="36"/>
                                        </p:tgtEl>
                                        <p:attrNameLst>
                                          <p:attrName>ppt_x</p:attrName>
                                          <p:attrName>ppt_y</p:attrName>
                                        </p:attrNameLst>
                                      </p:cBhvr>
                                      <p:rCtr x="3126"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2500"/>
                            </p:stCondLst>
                            <p:childTnLst>
                              <p:par>
                                <p:cTn id="32" presetID="10" presetClass="exit" presetSubtype="0" fill="hold" grpId="0" nodeType="after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grpId="0" nodeType="clickEffect">
                                  <p:stCondLst>
                                    <p:cond delay="0"/>
                                  </p:stCondLst>
                                  <p:childTnLst>
                                    <p:animEffect transition="out" filter="wheel(1)">
                                      <p:cBhvr>
                                        <p:cTn id="50" dur="2000"/>
                                        <p:tgtEl>
                                          <p:spTgt spid="18"/>
                                        </p:tgtEl>
                                      </p:cBhvr>
                                    </p:animEffect>
                                    <p:set>
                                      <p:cBhvr>
                                        <p:cTn id="51" dur="1" fill="hold">
                                          <p:stCondLst>
                                            <p:cond delay="1999"/>
                                          </p:stCondLst>
                                        </p:cTn>
                                        <p:tgtEl>
                                          <p:spTgt spid="18"/>
                                        </p:tgtEl>
                                        <p:attrNameLst>
                                          <p:attrName>style.visibility</p:attrName>
                                        </p:attrNameLst>
                                      </p:cBhvr>
                                      <p:to>
                                        <p:strVal val="hidden"/>
                                      </p:to>
                                    </p:set>
                                  </p:childTnLst>
                                </p:cTn>
                              </p:par>
                            </p:childTnLst>
                          </p:cTn>
                        </p:par>
                        <p:par>
                          <p:cTn id="52" fill="hold">
                            <p:stCondLst>
                              <p:cond delay="2000"/>
                            </p:stCondLst>
                            <p:childTnLst>
                              <p:par>
                                <p:cTn id="53" presetID="10" presetClass="exit" presetSubtype="0" fill="hold" grpId="1" nodeType="after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0" animBg="1"/>
      <p:bldP spid="29" grpId="1" animBg="1"/>
      <p:bldP spid="31" grpId="0" animBg="1"/>
      <p:bldP spid="35" grpId="0" animBg="1"/>
      <p:bldP spid="35" grpId="1" animBg="1"/>
      <p:bldP spid="36" grpId="0" animBg="1"/>
      <p:bldP spid="36" grpId="1" animBg="1"/>
      <p:bldP spid="37" grpId="0" animBg="1"/>
      <p:bldP spid="2" grpId="0" animBg="1"/>
      <p:bldP spid="3" grpId="0" animBg="1"/>
      <p:bldP spid="3" grpId="1" animBg="1"/>
      <p:bldP spid="18" grpId="0" animBg="1"/>
      <p:bldP spid="18" grpId="1" animBg="1"/>
      <p:bldP spid="24" grpId="0" animBg="1"/>
      <p:bldP spid="38" grpId="0" animBg="1"/>
      <p:bldP spid="3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5257800" y="0"/>
            <a:ext cx="0" cy="685800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257800" y="4572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257800" y="2286000"/>
            <a:ext cx="38862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5" name="Picture 24"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990600"/>
            <a:ext cx="4933813" cy="2286000"/>
          </a:xfrm>
          <a:prstGeom prst="rect">
            <a:avLst/>
          </a:prstGeom>
        </p:spPr>
      </p:pic>
      <p:pic>
        <p:nvPicPr>
          <p:cNvPr id="26" name="Picture 25"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56" y="166318"/>
            <a:ext cx="3782590" cy="1752600"/>
          </a:xfrm>
          <a:prstGeom prst="rect">
            <a:avLst/>
          </a:prstGeom>
        </p:spPr>
      </p:pic>
      <p:pic>
        <p:nvPicPr>
          <p:cNvPr id="28" name="Picture 27"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2478718"/>
            <a:ext cx="3782590" cy="1752600"/>
          </a:xfrm>
          <a:prstGeom prst="rect">
            <a:avLst/>
          </a:prstGeom>
        </p:spPr>
      </p:pic>
      <p:pic>
        <p:nvPicPr>
          <p:cNvPr id="30" name="Picture 29"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4759678"/>
            <a:ext cx="3782590" cy="1752600"/>
          </a:xfrm>
          <a:prstGeom prst="rect">
            <a:avLst/>
          </a:prstGeom>
        </p:spPr>
      </p:pic>
      <p:pic>
        <p:nvPicPr>
          <p:cNvPr id="46" name="Picture 45" descr="refinemen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181" y="4759678"/>
            <a:ext cx="3782590" cy="1752600"/>
          </a:xfrm>
          <a:prstGeom prst="rect">
            <a:avLst/>
          </a:prstGeom>
        </p:spPr>
      </p:pic>
      <p:pic>
        <p:nvPicPr>
          <p:cNvPr id="5" name="Picture 4" descr="refinemen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4937760" cy="2830982"/>
          </a:xfrm>
          <a:prstGeom prst="rect">
            <a:avLst/>
          </a:prstGeom>
        </p:spPr>
      </p:pic>
      <p:sp>
        <p:nvSpPr>
          <p:cNvPr id="32" name="Rounded Rectangle 31"/>
          <p:cNvSpPr/>
          <p:nvPr/>
        </p:nvSpPr>
        <p:spPr>
          <a:xfrm>
            <a:off x="3447820" y="3048000"/>
            <a:ext cx="228600" cy="228600"/>
          </a:xfrm>
          <a:prstGeom prst="roundRect">
            <a:avLst/>
          </a:prstGeom>
          <a:solidFill>
            <a:schemeClr val="accent6">
              <a:lumMod val="40000"/>
              <a:lumOff val="6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2549376" y="3048000"/>
            <a:ext cx="228600" cy="228600"/>
          </a:xfrm>
          <a:prstGeom prst="roundRect">
            <a:avLst/>
          </a:prstGeom>
          <a:solidFill>
            <a:schemeClr val="accent1">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ounded Rectangle 39"/>
          <p:cNvSpPr/>
          <p:nvPr/>
        </p:nvSpPr>
        <p:spPr>
          <a:xfrm>
            <a:off x="419618" y="3048000"/>
            <a:ext cx="228600" cy="228600"/>
          </a:xfrm>
          <a:prstGeom prst="roundRect">
            <a:avLst/>
          </a:prstGeom>
          <a:solidFill>
            <a:srgbClr val="C3D69B"/>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9979"/>
          <a:stretch/>
        </p:blipFill>
        <p:spPr>
          <a:xfrm>
            <a:off x="152400" y="990600"/>
            <a:ext cx="4937760" cy="3442085"/>
          </a:xfrm>
          <a:prstGeom prst="rect">
            <a:avLst/>
          </a:prstGeom>
        </p:spPr>
      </p:pic>
      <p:pic>
        <p:nvPicPr>
          <p:cNvPr id="6" name="Picture 5" descr="refinement-timel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656" y="166318"/>
            <a:ext cx="3785616" cy="1754002"/>
          </a:xfrm>
          <a:prstGeom prst="rect">
            <a:avLst/>
          </a:prstGeom>
        </p:spPr>
      </p:pic>
      <p:pic>
        <p:nvPicPr>
          <p:cNvPr id="34" name="Picture 33" descr="refinement-timel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181" y="4759678"/>
            <a:ext cx="3785616" cy="1754002"/>
          </a:xfrm>
          <a:prstGeom prst="rect">
            <a:avLst/>
          </a:prstGeom>
        </p:spPr>
      </p:pic>
      <p:pic>
        <p:nvPicPr>
          <p:cNvPr id="47" name="Picture 46" descr="refinement-timel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181" y="4759678"/>
            <a:ext cx="3785616" cy="1754002"/>
          </a:xfrm>
          <a:prstGeom prst="rect">
            <a:avLst/>
          </a:prstGeom>
        </p:spPr>
      </p:pic>
      <p:sp>
        <p:nvSpPr>
          <p:cNvPr id="27" name="Rounded Rectangle 26"/>
          <p:cNvSpPr/>
          <p:nvPr/>
        </p:nvSpPr>
        <p:spPr>
          <a:xfrm>
            <a:off x="7850760" y="1757938"/>
            <a:ext cx="152400" cy="152400"/>
          </a:xfrm>
          <a:prstGeom prst="roundRect">
            <a:avLst/>
          </a:prstGeom>
          <a:solidFill>
            <a:schemeClr val="accent6">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refinement-timel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181" y="2478718"/>
            <a:ext cx="3785616" cy="1754002"/>
          </a:xfrm>
          <a:prstGeom prst="rect">
            <a:avLst/>
          </a:prstGeom>
        </p:spPr>
      </p:pic>
      <p:sp>
        <p:nvSpPr>
          <p:cNvPr id="29" name="Rounded Rectangle 28"/>
          <p:cNvSpPr/>
          <p:nvPr/>
        </p:nvSpPr>
        <p:spPr>
          <a:xfrm>
            <a:off x="7137863" y="4076688"/>
            <a:ext cx="152400" cy="152400"/>
          </a:xfrm>
          <a:prstGeom prst="roundRect">
            <a:avLst/>
          </a:prstGeom>
          <a:solidFill>
            <a:schemeClr val="accent1">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5564238" y="6357648"/>
            <a:ext cx="152400" cy="152400"/>
          </a:xfrm>
          <a:prstGeom prst="roundRect">
            <a:avLst/>
          </a:prstGeom>
          <a:solidFill>
            <a:schemeClr val="accent3">
              <a:lumMod val="60000"/>
              <a:lumOff val="4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pic>
        <p:nvPicPr>
          <p:cNvPr id="4" name="Picture 3" descr="refinement-timelin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656" y="166318"/>
            <a:ext cx="3785616" cy="1754002"/>
          </a:xfrm>
          <a:prstGeom prst="rect">
            <a:avLst/>
          </a:prstGeom>
        </p:spPr>
      </p:pic>
      <p:pic>
        <p:nvPicPr>
          <p:cNvPr id="24" name="Picture 23" descr="refinement-timelin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181" y="2478718"/>
            <a:ext cx="3785616" cy="1754002"/>
          </a:xfrm>
          <a:prstGeom prst="rect">
            <a:avLst/>
          </a:prstGeom>
        </p:spPr>
      </p:pic>
      <p:pic>
        <p:nvPicPr>
          <p:cNvPr id="35" name="Picture 34" descr="refinement-timelin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181" y="4759678"/>
            <a:ext cx="3785616" cy="1754002"/>
          </a:xfrm>
          <a:prstGeom prst="rect">
            <a:avLst/>
          </a:prstGeom>
        </p:spPr>
      </p:pic>
      <p:pic>
        <p:nvPicPr>
          <p:cNvPr id="7" name="Picture 6" descr="refinement-timeline-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990600"/>
            <a:ext cx="4937760" cy="3966667"/>
          </a:xfrm>
          <a:prstGeom prst="rect">
            <a:avLst/>
          </a:prstGeom>
        </p:spPr>
      </p:pic>
      <p:pic>
        <p:nvPicPr>
          <p:cNvPr id="8" name="Picture 7" descr="refinement-timeline-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656" y="166318"/>
            <a:ext cx="3785616" cy="1754002"/>
          </a:xfrm>
          <a:prstGeom prst="rect">
            <a:avLst/>
          </a:prstGeom>
        </p:spPr>
      </p:pic>
      <p:pic>
        <p:nvPicPr>
          <p:cNvPr id="36" name="Picture 35" descr="refinement-timeline-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5181" y="2478718"/>
            <a:ext cx="3785616" cy="1754002"/>
          </a:xfrm>
          <a:prstGeom prst="rect">
            <a:avLst/>
          </a:prstGeom>
        </p:spPr>
      </p:pic>
      <p:pic>
        <p:nvPicPr>
          <p:cNvPr id="37" name="Picture 36" descr="refinement-timeline-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5181" y="4759678"/>
            <a:ext cx="3785616" cy="1754002"/>
          </a:xfrm>
          <a:prstGeom prst="rect">
            <a:avLst/>
          </a:prstGeom>
        </p:spPr>
      </p:pic>
      <p:sp>
        <p:nvSpPr>
          <p:cNvPr id="38" name="Title 1"/>
          <p:cNvSpPr>
            <a:spLocks noGrp="1"/>
          </p:cNvSpPr>
          <p:nvPr>
            <p:ph type="title"/>
          </p:nvPr>
        </p:nvSpPr>
        <p:spPr>
          <a:xfrm>
            <a:off x="76200" y="-76200"/>
            <a:ext cx="8229600" cy="1143000"/>
          </a:xfrm>
        </p:spPr>
        <p:txBody>
          <a:bodyPr/>
          <a:lstStyle/>
          <a:p>
            <a:r>
              <a:rPr lang="en-US" dirty="0" smtClean="0">
                <a:latin typeface="Myriad Pro Semibold"/>
                <a:cs typeface="Myriad Pro Semibold"/>
              </a:rPr>
              <a:t>Rapid Refinement</a:t>
            </a:r>
            <a:endParaRPr lang="en-US" dirty="0">
              <a:latin typeface="Myriad Pro Semibold"/>
              <a:cs typeface="Myriad Pro Semibold"/>
            </a:endParaRPr>
          </a:p>
        </p:txBody>
      </p:sp>
      <p:sp>
        <p:nvSpPr>
          <p:cNvPr id="39" name="TextBox 38"/>
          <p:cNvSpPr txBox="1"/>
          <p:nvPr/>
        </p:nvSpPr>
        <p:spPr>
          <a:xfrm>
            <a:off x="5244279" y="1905000"/>
            <a:ext cx="1004121" cy="369332"/>
          </a:xfrm>
          <a:prstGeom prst="rect">
            <a:avLst/>
          </a:prstGeom>
          <a:noFill/>
        </p:spPr>
        <p:txBody>
          <a:bodyPr wrap="none" rtlCol="0">
            <a:spAutoFit/>
          </a:bodyPr>
          <a:lstStyle/>
          <a:p>
            <a:r>
              <a:rPr lang="en-US" dirty="0" smtClean="0">
                <a:latin typeface="Myriad Pro Light"/>
                <a:cs typeface="Myriad Pro Light"/>
              </a:rPr>
              <a:t>Worker 1</a:t>
            </a:r>
          </a:p>
        </p:txBody>
      </p:sp>
      <p:sp>
        <p:nvSpPr>
          <p:cNvPr id="41" name="TextBox 40"/>
          <p:cNvSpPr txBox="1"/>
          <p:nvPr/>
        </p:nvSpPr>
        <p:spPr>
          <a:xfrm>
            <a:off x="5244279" y="4191000"/>
            <a:ext cx="1005403" cy="369332"/>
          </a:xfrm>
          <a:prstGeom prst="rect">
            <a:avLst/>
          </a:prstGeom>
          <a:noFill/>
        </p:spPr>
        <p:txBody>
          <a:bodyPr wrap="none" rtlCol="0">
            <a:spAutoFit/>
          </a:bodyPr>
          <a:lstStyle/>
          <a:p>
            <a:r>
              <a:rPr lang="en-US" dirty="0" smtClean="0">
                <a:latin typeface="Myriad Pro Light"/>
                <a:cs typeface="Myriad Pro Light"/>
              </a:rPr>
              <a:t>Worker 2</a:t>
            </a:r>
          </a:p>
        </p:txBody>
      </p:sp>
      <p:sp>
        <p:nvSpPr>
          <p:cNvPr id="42" name="TextBox 41"/>
          <p:cNvSpPr txBox="1"/>
          <p:nvPr/>
        </p:nvSpPr>
        <p:spPr>
          <a:xfrm>
            <a:off x="5244279" y="6488668"/>
            <a:ext cx="1005403" cy="369332"/>
          </a:xfrm>
          <a:prstGeom prst="rect">
            <a:avLst/>
          </a:prstGeom>
          <a:noFill/>
        </p:spPr>
        <p:txBody>
          <a:bodyPr wrap="none" rtlCol="0">
            <a:spAutoFit/>
          </a:bodyPr>
          <a:lstStyle/>
          <a:p>
            <a:r>
              <a:rPr lang="en-US" dirty="0" smtClean="0">
                <a:latin typeface="Myriad Pro Light"/>
                <a:cs typeface="Myriad Pro Light"/>
              </a:rPr>
              <a:t>Worker 3</a:t>
            </a:r>
          </a:p>
        </p:txBody>
      </p:sp>
    </p:spTree>
    <p:extLst>
      <p:ext uri="{BB962C8B-B14F-4D97-AF65-F5344CB8AC3E}">
        <p14:creationId xmlns:p14="http://schemas.microsoft.com/office/powerpoint/2010/main" val="100906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500"/>
                            </p:stCondLst>
                            <p:childTnLst>
                              <p:par>
                                <p:cTn id="20" presetID="0" presetClass="path" presetSubtype="0" accel="50000" decel="50000" fill="hold" grpId="0" nodeType="afterEffect">
                                  <p:stCondLst>
                                    <p:cond delay="0"/>
                                  </p:stCondLst>
                                  <p:childTnLst>
                                    <p:animMotion origin="layout" path="M 5.55556E-7 1.11111E-6 L 0.00017 0.08148 " pathEditMode="relative" rAng="0" ptsTypes="AA">
                                      <p:cBhvr>
                                        <p:cTn id="21" dur="2000" fill="hold"/>
                                        <p:tgtEl>
                                          <p:spTgt spid="33"/>
                                        </p:tgtEl>
                                        <p:attrNameLst>
                                          <p:attrName>ppt_x</p:attrName>
                                          <p:attrName>ppt_y</p:attrName>
                                        </p:attrNameLst>
                                      </p:cBhvr>
                                      <p:rCtr x="0" y="4074"/>
                                    </p:animMotion>
                                  </p:childTnLst>
                                </p:cTn>
                              </p:par>
                              <p:par>
                                <p:cTn id="22" presetID="0" presetClass="path" presetSubtype="0" accel="50000" decel="50000" fill="hold" grpId="0" nodeType="withEffect">
                                  <p:stCondLst>
                                    <p:cond delay="0"/>
                                  </p:stCondLst>
                                  <p:childTnLst>
                                    <p:animMotion origin="layout" path="M -3.33333E-6 1.11111E-6 L -3.33333E-6 0.08125 " pathEditMode="relative" rAng="0" ptsTypes="AA">
                                      <p:cBhvr>
                                        <p:cTn id="23" dur="2000" fill="hold"/>
                                        <p:tgtEl>
                                          <p:spTgt spid="32"/>
                                        </p:tgtEl>
                                        <p:attrNameLst>
                                          <p:attrName>ppt_x</p:attrName>
                                          <p:attrName>ppt_y</p:attrName>
                                        </p:attrNameLst>
                                      </p:cBhvr>
                                      <p:rCtr x="0" y="4051"/>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3.61111E-6 8.67362E-19 L 0.20833 8.67362E-19 " pathEditMode="relative" ptsTypes="AA">
                                      <p:cBhvr>
                                        <p:cTn id="27" dur="1000" fill="hold"/>
                                        <p:tgtEl>
                                          <p:spTgt spid="31"/>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3.33333E-6 1.11111E-6 L 0.27466 0.08171 " pathEditMode="relative" rAng="0" ptsTypes="AA">
                                      <p:cBhvr>
                                        <p:cTn id="29" dur="1000" fill="hold"/>
                                        <p:tgtEl>
                                          <p:spTgt spid="40"/>
                                        </p:tgtEl>
                                        <p:attrNameLst>
                                          <p:attrName>ppt_x</p:attrName>
                                          <p:attrName>ppt_y</p:attrName>
                                        </p:attrNameLst>
                                      </p:cBhvr>
                                      <p:rCtr x="13733" y="4074"/>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0" grpId="0" animBg="1"/>
      <p:bldP spid="3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refinement-cropped-encod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971800"/>
            <a:ext cx="9144000" cy="914400"/>
          </a:xfrm>
          <a:prstGeom prst="rect">
            <a:avLst/>
          </a:prstGeom>
        </p:spPr>
      </p:pic>
    </p:spTree>
    <p:extLst>
      <p:ext uri="{BB962C8B-B14F-4D97-AF65-F5344CB8AC3E}">
        <p14:creationId xmlns:p14="http://schemas.microsoft.com/office/powerpoint/2010/main" val="3448837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elevenpages.png"/>
          <p:cNvPicPr>
            <a:picLocks noChangeAspect="1"/>
          </p:cNvPicPr>
          <p:nvPr/>
        </p:nvPicPr>
        <p:blipFill>
          <a:blip r:embed="rId3" cstate="print"/>
          <a:srcRect t="61833" r="93582"/>
          <a:stretch>
            <a:fillRect/>
          </a:stretch>
        </p:blipFill>
        <p:spPr>
          <a:xfrm>
            <a:off x="0" y="2971800"/>
            <a:ext cx="586854" cy="1295400"/>
          </a:xfrm>
          <a:prstGeom prst="rect">
            <a:avLst/>
          </a:prstGeom>
        </p:spPr>
      </p:pic>
      <p:pic>
        <p:nvPicPr>
          <p:cNvPr id="46" name="Picture 45" descr="elevenpages.png"/>
          <p:cNvPicPr>
            <a:picLocks noChangeAspect="1"/>
          </p:cNvPicPr>
          <p:nvPr/>
        </p:nvPicPr>
        <p:blipFill>
          <a:blip r:embed="rId3" cstate="print"/>
          <a:srcRect l="93333" t="61833"/>
          <a:stretch>
            <a:fillRect/>
          </a:stretch>
        </p:blipFill>
        <p:spPr>
          <a:xfrm>
            <a:off x="8534400" y="2971800"/>
            <a:ext cx="609600" cy="1295400"/>
          </a:xfrm>
          <a:prstGeom prst="rect">
            <a:avLst/>
          </a:prstGeom>
        </p:spPr>
      </p:pic>
      <p:pic>
        <p:nvPicPr>
          <p:cNvPr id="42" name="Picture 41" descr="elevenpages.png"/>
          <p:cNvPicPr>
            <a:picLocks noChangeAspect="1"/>
          </p:cNvPicPr>
          <p:nvPr/>
        </p:nvPicPr>
        <p:blipFill>
          <a:blip r:embed="rId3"/>
          <a:stretch>
            <a:fillRect/>
          </a:stretch>
        </p:blipFill>
        <p:spPr>
          <a:xfrm>
            <a:off x="0" y="0"/>
            <a:ext cx="9144000" cy="3394061"/>
          </a:xfrm>
          <a:prstGeom prst="rect">
            <a:avLst/>
          </a:prstGeom>
        </p:spPr>
      </p:pic>
      <p:sp>
        <p:nvSpPr>
          <p:cNvPr id="108" name="Rectangle 107"/>
          <p:cNvSpPr/>
          <p:nvPr/>
        </p:nvSpPr>
        <p:spPr>
          <a:xfrm>
            <a:off x="567267" y="-381000"/>
            <a:ext cx="8001000" cy="2328333"/>
          </a:xfrm>
          <a:prstGeom prst="rect">
            <a:avLst/>
          </a:prstGeom>
          <a:solidFill>
            <a:schemeClr val="tx2">
              <a:lumMod val="75000"/>
              <a:alpha val="27000"/>
            </a:schemeClr>
          </a:solidFill>
          <a:ln w="19050" cap="flat" cmpd="sng" algn="ctr">
            <a:solidFill>
              <a:schemeClr val="tx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567267" y="2091267"/>
            <a:ext cx="8001000" cy="2175933"/>
          </a:xfrm>
          <a:prstGeom prst="rect">
            <a:avLst/>
          </a:prstGeom>
          <a:solidFill>
            <a:schemeClr val="tx2">
              <a:lumMod val="75000"/>
              <a:alpha val="27000"/>
            </a:schemeClr>
          </a:solidFill>
          <a:ln w="19050" cap="flat" cmpd="sng" algn="ctr">
            <a:solidFill>
              <a:schemeClr val="tx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1" name="Picture 110" descr="turker-white-medium.png"/>
          <p:cNvPicPr>
            <a:picLocks noChangeAspect="1"/>
          </p:cNvPicPr>
          <p:nvPr/>
        </p:nvPicPr>
        <p:blipFill>
          <a:blip r:embed="rId4"/>
          <a:stretch>
            <a:fillRect/>
          </a:stretch>
        </p:blipFill>
        <p:spPr>
          <a:xfrm>
            <a:off x="609600" y="0"/>
            <a:ext cx="609600" cy="1291525"/>
          </a:xfrm>
          <a:prstGeom prst="rect">
            <a:avLst/>
          </a:prstGeom>
        </p:spPr>
      </p:pic>
      <p:pic>
        <p:nvPicPr>
          <p:cNvPr id="112" name="Picture 111" descr="turker-white-medium.png"/>
          <p:cNvPicPr>
            <a:picLocks noChangeAspect="1"/>
          </p:cNvPicPr>
          <p:nvPr/>
        </p:nvPicPr>
        <p:blipFill>
          <a:blip r:embed="rId4"/>
          <a:stretch>
            <a:fillRect/>
          </a:stretch>
        </p:blipFill>
        <p:spPr>
          <a:xfrm>
            <a:off x="1066800" y="609600"/>
            <a:ext cx="609600" cy="1291525"/>
          </a:xfrm>
          <a:prstGeom prst="rect">
            <a:avLst/>
          </a:prstGeom>
        </p:spPr>
      </p:pic>
      <p:pic>
        <p:nvPicPr>
          <p:cNvPr id="113" name="Picture 112" descr="turker-white-medium.png"/>
          <p:cNvPicPr>
            <a:picLocks noChangeAspect="1"/>
          </p:cNvPicPr>
          <p:nvPr/>
        </p:nvPicPr>
        <p:blipFill>
          <a:blip r:embed="rId4"/>
          <a:stretch>
            <a:fillRect/>
          </a:stretch>
        </p:blipFill>
        <p:spPr>
          <a:xfrm>
            <a:off x="1524000" y="0"/>
            <a:ext cx="609600" cy="1291525"/>
          </a:xfrm>
          <a:prstGeom prst="rect">
            <a:avLst/>
          </a:prstGeom>
        </p:spPr>
      </p:pic>
      <p:pic>
        <p:nvPicPr>
          <p:cNvPr id="114" name="Picture 113" descr="turker-white-medium.png"/>
          <p:cNvPicPr>
            <a:picLocks noChangeAspect="1"/>
          </p:cNvPicPr>
          <p:nvPr/>
        </p:nvPicPr>
        <p:blipFill>
          <a:blip r:embed="rId4"/>
          <a:stretch>
            <a:fillRect/>
          </a:stretch>
        </p:blipFill>
        <p:spPr>
          <a:xfrm>
            <a:off x="1981200" y="609600"/>
            <a:ext cx="609600" cy="1291525"/>
          </a:xfrm>
          <a:prstGeom prst="rect">
            <a:avLst/>
          </a:prstGeom>
        </p:spPr>
      </p:pic>
      <p:pic>
        <p:nvPicPr>
          <p:cNvPr id="115" name="Picture 114" descr="turker-white-medium.png"/>
          <p:cNvPicPr>
            <a:picLocks noChangeAspect="1"/>
          </p:cNvPicPr>
          <p:nvPr/>
        </p:nvPicPr>
        <p:blipFill>
          <a:blip r:embed="rId4"/>
          <a:stretch>
            <a:fillRect/>
          </a:stretch>
        </p:blipFill>
        <p:spPr>
          <a:xfrm>
            <a:off x="2438400" y="0"/>
            <a:ext cx="609600" cy="1291525"/>
          </a:xfrm>
          <a:prstGeom prst="rect">
            <a:avLst/>
          </a:prstGeom>
        </p:spPr>
      </p:pic>
      <p:pic>
        <p:nvPicPr>
          <p:cNvPr id="116" name="Picture 115" descr="turker-white-medium.png"/>
          <p:cNvPicPr>
            <a:picLocks noChangeAspect="1"/>
          </p:cNvPicPr>
          <p:nvPr/>
        </p:nvPicPr>
        <p:blipFill>
          <a:blip r:embed="rId4"/>
          <a:stretch>
            <a:fillRect/>
          </a:stretch>
        </p:blipFill>
        <p:spPr>
          <a:xfrm>
            <a:off x="2895600" y="609600"/>
            <a:ext cx="609600" cy="1291525"/>
          </a:xfrm>
          <a:prstGeom prst="rect">
            <a:avLst/>
          </a:prstGeom>
        </p:spPr>
      </p:pic>
      <p:pic>
        <p:nvPicPr>
          <p:cNvPr id="117" name="Picture 116" descr="turker-white-medium.png"/>
          <p:cNvPicPr>
            <a:picLocks noChangeAspect="1"/>
          </p:cNvPicPr>
          <p:nvPr/>
        </p:nvPicPr>
        <p:blipFill>
          <a:blip r:embed="rId4"/>
          <a:stretch>
            <a:fillRect/>
          </a:stretch>
        </p:blipFill>
        <p:spPr>
          <a:xfrm>
            <a:off x="3352800" y="0"/>
            <a:ext cx="609600" cy="1291525"/>
          </a:xfrm>
          <a:prstGeom prst="rect">
            <a:avLst/>
          </a:prstGeom>
        </p:spPr>
      </p:pic>
      <p:pic>
        <p:nvPicPr>
          <p:cNvPr id="118" name="Picture 117" descr="turker-white-medium.png"/>
          <p:cNvPicPr>
            <a:picLocks noChangeAspect="1"/>
          </p:cNvPicPr>
          <p:nvPr/>
        </p:nvPicPr>
        <p:blipFill>
          <a:blip r:embed="rId4"/>
          <a:stretch>
            <a:fillRect/>
          </a:stretch>
        </p:blipFill>
        <p:spPr>
          <a:xfrm>
            <a:off x="3810000" y="609600"/>
            <a:ext cx="609600" cy="1291525"/>
          </a:xfrm>
          <a:prstGeom prst="rect">
            <a:avLst/>
          </a:prstGeom>
        </p:spPr>
      </p:pic>
      <p:pic>
        <p:nvPicPr>
          <p:cNvPr id="119" name="Picture 118" descr="turker-white-medium.png"/>
          <p:cNvPicPr>
            <a:picLocks noChangeAspect="1"/>
          </p:cNvPicPr>
          <p:nvPr/>
        </p:nvPicPr>
        <p:blipFill>
          <a:blip r:embed="rId4"/>
          <a:stretch>
            <a:fillRect/>
          </a:stretch>
        </p:blipFill>
        <p:spPr>
          <a:xfrm>
            <a:off x="4267200" y="0"/>
            <a:ext cx="609600" cy="1291525"/>
          </a:xfrm>
          <a:prstGeom prst="rect">
            <a:avLst/>
          </a:prstGeom>
        </p:spPr>
      </p:pic>
      <p:pic>
        <p:nvPicPr>
          <p:cNvPr id="120" name="Picture 119" descr="turker-white-medium.png"/>
          <p:cNvPicPr>
            <a:picLocks noChangeAspect="1"/>
          </p:cNvPicPr>
          <p:nvPr/>
        </p:nvPicPr>
        <p:blipFill>
          <a:blip r:embed="rId4"/>
          <a:stretch>
            <a:fillRect/>
          </a:stretch>
        </p:blipFill>
        <p:spPr>
          <a:xfrm>
            <a:off x="4724400" y="609600"/>
            <a:ext cx="609600" cy="1291525"/>
          </a:xfrm>
          <a:prstGeom prst="rect">
            <a:avLst/>
          </a:prstGeom>
        </p:spPr>
      </p:pic>
      <p:pic>
        <p:nvPicPr>
          <p:cNvPr id="121" name="Picture 120" descr="turker-white-medium.png"/>
          <p:cNvPicPr>
            <a:picLocks noChangeAspect="1"/>
          </p:cNvPicPr>
          <p:nvPr/>
        </p:nvPicPr>
        <p:blipFill>
          <a:blip r:embed="rId4"/>
          <a:stretch>
            <a:fillRect/>
          </a:stretch>
        </p:blipFill>
        <p:spPr>
          <a:xfrm>
            <a:off x="5181600" y="0"/>
            <a:ext cx="609600" cy="1291525"/>
          </a:xfrm>
          <a:prstGeom prst="rect">
            <a:avLst/>
          </a:prstGeom>
        </p:spPr>
      </p:pic>
      <p:pic>
        <p:nvPicPr>
          <p:cNvPr id="122" name="Picture 121" descr="turker-white-medium.png"/>
          <p:cNvPicPr>
            <a:picLocks noChangeAspect="1"/>
          </p:cNvPicPr>
          <p:nvPr/>
        </p:nvPicPr>
        <p:blipFill>
          <a:blip r:embed="rId4"/>
          <a:stretch>
            <a:fillRect/>
          </a:stretch>
        </p:blipFill>
        <p:spPr>
          <a:xfrm>
            <a:off x="5638800" y="609600"/>
            <a:ext cx="609600" cy="1291525"/>
          </a:xfrm>
          <a:prstGeom prst="rect">
            <a:avLst/>
          </a:prstGeom>
        </p:spPr>
      </p:pic>
      <p:pic>
        <p:nvPicPr>
          <p:cNvPr id="123" name="Picture 122" descr="turker-white-medium.png"/>
          <p:cNvPicPr>
            <a:picLocks noChangeAspect="1"/>
          </p:cNvPicPr>
          <p:nvPr/>
        </p:nvPicPr>
        <p:blipFill>
          <a:blip r:embed="rId4"/>
          <a:stretch>
            <a:fillRect/>
          </a:stretch>
        </p:blipFill>
        <p:spPr>
          <a:xfrm>
            <a:off x="6096000" y="0"/>
            <a:ext cx="609600" cy="1291525"/>
          </a:xfrm>
          <a:prstGeom prst="rect">
            <a:avLst/>
          </a:prstGeom>
        </p:spPr>
      </p:pic>
      <p:pic>
        <p:nvPicPr>
          <p:cNvPr id="124" name="Picture 123" descr="turker-white-medium.png"/>
          <p:cNvPicPr>
            <a:picLocks noChangeAspect="1"/>
          </p:cNvPicPr>
          <p:nvPr/>
        </p:nvPicPr>
        <p:blipFill>
          <a:blip r:embed="rId4"/>
          <a:stretch>
            <a:fillRect/>
          </a:stretch>
        </p:blipFill>
        <p:spPr>
          <a:xfrm>
            <a:off x="6553200" y="609600"/>
            <a:ext cx="609600" cy="1291525"/>
          </a:xfrm>
          <a:prstGeom prst="rect">
            <a:avLst/>
          </a:prstGeom>
        </p:spPr>
      </p:pic>
      <p:pic>
        <p:nvPicPr>
          <p:cNvPr id="125" name="Picture 124" descr="turker-white-medium.png"/>
          <p:cNvPicPr>
            <a:picLocks noChangeAspect="1"/>
          </p:cNvPicPr>
          <p:nvPr/>
        </p:nvPicPr>
        <p:blipFill>
          <a:blip r:embed="rId4"/>
          <a:stretch>
            <a:fillRect/>
          </a:stretch>
        </p:blipFill>
        <p:spPr>
          <a:xfrm>
            <a:off x="7010400" y="0"/>
            <a:ext cx="609600" cy="1291525"/>
          </a:xfrm>
          <a:prstGeom prst="rect">
            <a:avLst/>
          </a:prstGeom>
        </p:spPr>
      </p:pic>
      <p:pic>
        <p:nvPicPr>
          <p:cNvPr id="126" name="Picture 125" descr="turker-white-medium.png"/>
          <p:cNvPicPr>
            <a:picLocks noChangeAspect="1"/>
          </p:cNvPicPr>
          <p:nvPr/>
        </p:nvPicPr>
        <p:blipFill>
          <a:blip r:embed="rId4"/>
          <a:stretch>
            <a:fillRect/>
          </a:stretch>
        </p:blipFill>
        <p:spPr>
          <a:xfrm>
            <a:off x="7467600" y="609600"/>
            <a:ext cx="609600" cy="1291525"/>
          </a:xfrm>
          <a:prstGeom prst="rect">
            <a:avLst/>
          </a:prstGeom>
        </p:spPr>
      </p:pic>
      <p:pic>
        <p:nvPicPr>
          <p:cNvPr id="127" name="Picture 126" descr="turker-white-medium.png"/>
          <p:cNvPicPr>
            <a:picLocks noChangeAspect="1"/>
          </p:cNvPicPr>
          <p:nvPr/>
        </p:nvPicPr>
        <p:blipFill>
          <a:blip r:embed="rId4"/>
          <a:stretch>
            <a:fillRect/>
          </a:stretch>
        </p:blipFill>
        <p:spPr>
          <a:xfrm>
            <a:off x="7924800" y="0"/>
            <a:ext cx="609600" cy="1291525"/>
          </a:xfrm>
          <a:prstGeom prst="rect">
            <a:avLst/>
          </a:prstGeom>
        </p:spPr>
      </p:pic>
      <p:pic>
        <p:nvPicPr>
          <p:cNvPr id="128" name="Picture 127" descr="turker-white-medium.png"/>
          <p:cNvPicPr>
            <a:picLocks noChangeAspect="1"/>
          </p:cNvPicPr>
          <p:nvPr/>
        </p:nvPicPr>
        <p:blipFill>
          <a:blip r:embed="rId4"/>
          <a:stretch>
            <a:fillRect/>
          </a:stretch>
        </p:blipFill>
        <p:spPr>
          <a:xfrm>
            <a:off x="609600" y="2209800"/>
            <a:ext cx="609600" cy="1291525"/>
          </a:xfrm>
          <a:prstGeom prst="rect">
            <a:avLst/>
          </a:prstGeom>
        </p:spPr>
      </p:pic>
      <p:pic>
        <p:nvPicPr>
          <p:cNvPr id="129" name="Picture 128" descr="turker-white-medium.png"/>
          <p:cNvPicPr>
            <a:picLocks noChangeAspect="1"/>
          </p:cNvPicPr>
          <p:nvPr/>
        </p:nvPicPr>
        <p:blipFill>
          <a:blip r:embed="rId4"/>
          <a:stretch>
            <a:fillRect/>
          </a:stretch>
        </p:blipFill>
        <p:spPr>
          <a:xfrm>
            <a:off x="1066800" y="2819400"/>
            <a:ext cx="609600" cy="1291525"/>
          </a:xfrm>
          <a:prstGeom prst="rect">
            <a:avLst/>
          </a:prstGeom>
        </p:spPr>
      </p:pic>
      <p:pic>
        <p:nvPicPr>
          <p:cNvPr id="130" name="Picture 129" descr="turker-white-medium.png"/>
          <p:cNvPicPr>
            <a:picLocks noChangeAspect="1"/>
          </p:cNvPicPr>
          <p:nvPr/>
        </p:nvPicPr>
        <p:blipFill>
          <a:blip r:embed="rId4"/>
          <a:stretch>
            <a:fillRect/>
          </a:stretch>
        </p:blipFill>
        <p:spPr>
          <a:xfrm>
            <a:off x="1524000" y="2209800"/>
            <a:ext cx="609600" cy="1291525"/>
          </a:xfrm>
          <a:prstGeom prst="rect">
            <a:avLst/>
          </a:prstGeom>
        </p:spPr>
      </p:pic>
      <p:pic>
        <p:nvPicPr>
          <p:cNvPr id="131" name="Picture 130" descr="turker-white-medium.png"/>
          <p:cNvPicPr>
            <a:picLocks noChangeAspect="1"/>
          </p:cNvPicPr>
          <p:nvPr/>
        </p:nvPicPr>
        <p:blipFill>
          <a:blip r:embed="rId4"/>
          <a:stretch>
            <a:fillRect/>
          </a:stretch>
        </p:blipFill>
        <p:spPr>
          <a:xfrm>
            <a:off x="1981200" y="2819400"/>
            <a:ext cx="609600" cy="1291525"/>
          </a:xfrm>
          <a:prstGeom prst="rect">
            <a:avLst/>
          </a:prstGeom>
        </p:spPr>
      </p:pic>
      <p:pic>
        <p:nvPicPr>
          <p:cNvPr id="132" name="Picture 131" descr="turker-white-medium.png"/>
          <p:cNvPicPr>
            <a:picLocks noChangeAspect="1"/>
          </p:cNvPicPr>
          <p:nvPr/>
        </p:nvPicPr>
        <p:blipFill>
          <a:blip r:embed="rId4"/>
          <a:stretch>
            <a:fillRect/>
          </a:stretch>
        </p:blipFill>
        <p:spPr>
          <a:xfrm>
            <a:off x="2438400" y="2209800"/>
            <a:ext cx="609600" cy="1291525"/>
          </a:xfrm>
          <a:prstGeom prst="rect">
            <a:avLst/>
          </a:prstGeom>
        </p:spPr>
      </p:pic>
      <p:pic>
        <p:nvPicPr>
          <p:cNvPr id="133" name="Picture 132" descr="turker-white-medium.png"/>
          <p:cNvPicPr>
            <a:picLocks noChangeAspect="1"/>
          </p:cNvPicPr>
          <p:nvPr/>
        </p:nvPicPr>
        <p:blipFill>
          <a:blip r:embed="rId4"/>
          <a:stretch>
            <a:fillRect/>
          </a:stretch>
        </p:blipFill>
        <p:spPr>
          <a:xfrm>
            <a:off x="2895600" y="2819400"/>
            <a:ext cx="609600" cy="1291525"/>
          </a:xfrm>
          <a:prstGeom prst="rect">
            <a:avLst/>
          </a:prstGeom>
        </p:spPr>
      </p:pic>
      <p:pic>
        <p:nvPicPr>
          <p:cNvPr id="134" name="Picture 133" descr="turker-white-medium.png"/>
          <p:cNvPicPr>
            <a:picLocks noChangeAspect="1"/>
          </p:cNvPicPr>
          <p:nvPr/>
        </p:nvPicPr>
        <p:blipFill>
          <a:blip r:embed="rId4"/>
          <a:stretch>
            <a:fillRect/>
          </a:stretch>
        </p:blipFill>
        <p:spPr>
          <a:xfrm>
            <a:off x="3352800" y="2209800"/>
            <a:ext cx="609600" cy="1291525"/>
          </a:xfrm>
          <a:prstGeom prst="rect">
            <a:avLst/>
          </a:prstGeom>
        </p:spPr>
      </p:pic>
      <p:pic>
        <p:nvPicPr>
          <p:cNvPr id="135" name="Picture 134" descr="turker-white-medium.png"/>
          <p:cNvPicPr>
            <a:picLocks noChangeAspect="1"/>
          </p:cNvPicPr>
          <p:nvPr/>
        </p:nvPicPr>
        <p:blipFill>
          <a:blip r:embed="rId4"/>
          <a:stretch>
            <a:fillRect/>
          </a:stretch>
        </p:blipFill>
        <p:spPr>
          <a:xfrm>
            <a:off x="3810000" y="2819400"/>
            <a:ext cx="609600" cy="1291525"/>
          </a:xfrm>
          <a:prstGeom prst="rect">
            <a:avLst/>
          </a:prstGeom>
        </p:spPr>
      </p:pic>
      <p:pic>
        <p:nvPicPr>
          <p:cNvPr id="136" name="Picture 135" descr="turker-white-medium.png"/>
          <p:cNvPicPr>
            <a:picLocks noChangeAspect="1"/>
          </p:cNvPicPr>
          <p:nvPr/>
        </p:nvPicPr>
        <p:blipFill>
          <a:blip r:embed="rId4"/>
          <a:stretch>
            <a:fillRect/>
          </a:stretch>
        </p:blipFill>
        <p:spPr>
          <a:xfrm>
            <a:off x="4267200" y="2209800"/>
            <a:ext cx="609600" cy="1291525"/>
          </a:xfrm>
          <a:prstGeom prst="rect">
            <a:avLst/>
          </a:prstGeom>
        </p:spPr>
      </p:pic>
      <p:pic>
        <p:nvPicPr>
          <p:cNvPr id="137" name="Picture 136" descr="turker-white-medium.png"/>
          <p:cNvPicPr>
            <a:picLocks noChangeAspect="1"/>
          </p:cNvPicPr>
          <p:nvPr/>
        </p:nvPicPr>
        <p:blipFill>
          <a:blip r:embed="rId4"/>
          <a:stretch>
            <a:fillRect/>
          </a:stretch>
        </p:blipFill>
        <p:spPr>
          <a:xfrm>
            <a:off x="4724400" y="2819400"/>
            <a:ext cx="609600" cy="1291525"/>
          </a:xfrm>
          <a:prstGeom prst="rect">
            <a:avLst/>
          </a:prstGeom>
        </p:spPr>
      </p:pic>
      <p:pic>
        <p:nvPicPr>
          <p:cNvPr id="138" name="Picture 137" descr="turker-white-medium.png"/>
          <p:cNvPicPr>
            <a:picLocks noChangeAspect="1"/>
          </p:cNvPicPr>
          <p:nvPr/>
        </p:nvPicPr>
        <p:blipFill>
          <a:blip r:embed="rId4"/>
          <a:stretch>
            <a:fillRect/>
          </a:stretch>
        </p:blipFill>
        <p:spPr>
          <a:xfrm>
            <a:off x="5181600" y="2209800"/>
            <a:ext cx="609600" cy="1291525"/>
          </a:xfrm>
          <a:prstGeom prst="rect">
            <a:avLst/>
          </a:prstGeom>
        </p:spPr>
      </p:pic>
      <p:pic>
        <p:nvPicPr>
          <p:cNvPr id="139" name="Picture 138" descr="turker-white-medium.png"/>
          <p:cNvPicPr>
            <a:picLocks noChangeAspect="1"/>
          </p:cNvPicPr>
          <p:nvPr/>
        </p:nvPicPr>
        <p:blipFill>
          <a:blip r:embed="rId4"/>
          <a:stretch>
            <a:fillRect/>
          </a:stretch>
        </p:blipFill>
        <p:spPr>
          <a:xfrm>
            <a:off x="5638800" y="2819400"/>
            <a:ext cx="609600" cy="1291525"/>
          </a:xfrm>
          <a:prstGeom prst="rect">
            <a:avLst/>
          </a:prstGeom>
        </p:spPr>
      </p:pic>
      <p:pic>
        <p:nvPicPr>
          <p:cNvPr id="140" name="Picture 139" descr="turker-white-medium.png"/>
          <p:cNvPicPr>
            <a:picLocks noChangeAspect="1"/>
          </p:cNvPicPr>
          <p:nvPr/>
        </p:nvPicPr>
        <p:blipFill>
          <a:blip r:embed="rId4"/>
          <a:stretch>
            <a:fillRect/>
          </a:stretch>
        </p:blipFill>
        <p:spPr>
          <a:xfrm>
            <a:off x="6096000" y="2209800"/>
            <a:ext cx="609600" cy="1291525"/>
          </a:xfrm>
          <a:prstGeom prst="rect">
            <a:avLst/>
          </a:prstGeom>
        </p:spPr>
      </p:pic>
      <p:pic>
        <p:nvPicPr>
          <p:cNvPr id="141" name="Picture 140" descr="turker-white-medium.png"/>
          <p:cNvPicPr>
            <a:picLocks noChangeAspect="1"/>
          </p:cNvPicPr>
          <p:nvPr/>
        </p:nvPicPr>
        <p:blipFill>
          <a:blip r:embed="rId4"/>
          <a:stretch>
            <a:fillRect/>
          </a:stretch>
        </p:blipFill>
        <p:spPr>
          <a:xfrm>
            <a:off x="6553200" y="2819400"/>
            <a:ext cx="609600" cy="1291525"/>
          </a:xfrm>
          <a:prstGeom prst="rect">
            <a:avLst/>
          </a:prstGeom>
        </p:spPr>
      </p:pic>
      <p:pic>
        <p:nvPicPr>
          <p:cNvPr id="142" name="Picture 141" descr="turker-white-medium.png"/>
          <p:cNvPicPr>
            <a:picLocks noChangeAspect="1"/>
          </p:cNvPicPr>
          <p:nvPr/>
        </p:nvPicPr>
        <p:blipFill>
          <a:blip r:embed="rId4"/>
          <a:stretch>
            <a:fillRect/>
          </a:stretch>
        </p:blipFill>
        <p:spPr>
          <a:xfrm>
            <a:off x="7010400" y="2209800"/>
            <a:ext cx="609600" cy="1291525"/>
          </a:xfrm>
          <a:prstGeom prst="rect">
            <a:avLst/>
          </a:prstGeom>
        </p:spPr>
      </p:pic>
      <p:pic>
        <p:nvPicPr>
          <p:cNvPr id="143" name="Picture 142" descr="turker-white-medium.png"/>
          <p:cNvPicPr>
            <a:picLocks noChangeAspect="1"/>
          </p:cNvPicPr>
          <p:nvPr/>
        </p:nvPicPr>
        <p:blipFill>
          <a:blip r:embed="rId4"/>
          <a:stretch>
            <a:fillRect/>
          </a:stretch>
        </p:blipFill>
        <p:spPr>
          <a:xfrm>
            <a:off x="7467600" y="2819400"/>
            <a:ext cx="609600" cy="1291525"/>
          </a:xfrm>
          <a:prstGeom prst="rect">
            <a:avLst/>
          </a:prstGeom>
        </p:spPr>
      </p:pic>
      <p:pic>
        <p:nvPicPr>
          <p:cNvPr id="144" name="Picture 143" descr="turker-white-medium.png"/>
          <p:cNvPicPr>
            <a:picLocks noChangeAspect="1"/>
          </p:cNvPicPr>
          <p:nvPr/>
        </p:nvPicPr>
        <p:blipFill>
          <a:blip r:embed="rId4"/>
          <a:stretch>
            <a:fillRect/>
          </a:stretch>
        </p:blipFill>
        <p:spPr>
          <a:xfrm>
            <a:off x="7924800" y="2209800"/>
            <a:ext cx="609600" cy="1291525"/>
          </a:xfrm>
          <a:prstGeom prst="rect">
            <a:avLst/>
          </a:prstGeom>
        </p:spPr>
      </p:pic>
      <p:cxnSp>
        <p:nvCxnSpPr>
          <p:cNvPr id="47" name="Straight Connector 46"/>
          <p:cNvCxnSpPr/>
          <p:nvPr/>
        </p:nvCxnSpPr>
        <p:spPr>
          <a:xfrm>
            <a:off x="0" y="4267200"/>
            <a:ext cx="9144000" cy="1588"/>
          </a:xfrm>
          <a:prstGeom prst="line">
            <a:avLst/>
          </a:prstGeom>
          <a:ln w="381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15432" y="4431441"/>
            <a:ext cx="8423768" cy="1061829"/>
          </a:xfrm>
          <a:prstGeom prst="rect">
            <a:avLst/>
          </a:prstGeom>
          <a:noFill/>
        </p:spPr>
        <p:txBody>
          <a:bodyPr wrap="none" rtlCol="0">
            <a:spAutoFit/>
          </a:bodyPr>
          <a:lstStyle/>
          <a:p>
            <a:r>
              <a:rPr lang="en-US" sz="6300" dirty="0" smtClean="0">
                <a:latin typeface="Myriad Pro Semibold"/>
                <a:cs typeface="Myriad Pro Semibold"/>
              </a:rPr>
              <a:t>Crowd-powered system</a:t>
            </a:r>
            <a:endParaRPr lang="en-US" sz="6300" dirty="0">
              <a:latin typeface="Myriad Pro Semibold"/>
              <a:cs typeface="Myriad Pro Semibold"/>
            </a:endParaRPr>
          </a:p>
        </p:txBody>
      </p:sp>
      <p:cxnSp>
        <p:nvCxnSpPr>
          <p:cNvPr id="50" name="Straight Connector 49"/>
          <p:cNvCxnSpPr/>
          <p:nvPr/>
        </p:nvCxnSpPr>
        <p:spPr>
          <a:xfrm>
            <a:off x="0" y="4267200"/>
            <a:ext cx="9144000" cy="1588"/>
          </a:xfrm>
          <a:prstGeom prst="line">
            <a:avLst/>
          </a:prstGeom>
          <a:ln w="38100" cap="flat" cmpd="sng" algn="ctr">
            <a:solidFill>
              <a:srgbClr val="595959"/>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57200" y="5469047"/>
            <a:ext cx="7903124" cy="1312753"/>
          </a:xfrm>
          <a:prstGeom prst="rect">
            <a:avLst/>
          </a:prstGeom>
          <a:noFill/>
        </p:spPr>
        <p:txBody>
          <a:bodyPr wrap="none" rtlCol="0">
            <a:spAutoFit/>
          </a:bodyPr>
          <a:lstStyle/>
          <a:p>
            <a:pPr>
              <a:lnSpc>
                <a:spcPts val="4700"/>
              </a:lnSpc>
            </a:pPr>
            <a:r>
              <a:rPr lang="en-US" sz="4500" dirty="0" smtClean="0">
                <a:solidFill>
                  <a:schemeClr val="tx1">
                    <a:lumMod val="50000"/>
                    <a:lumOff val="50000"/>
                  </a:schemeClr>
                </a:solidFill>
                <a:latin typeface="Myriad Pro Light"/>
                <a:cs typeface="Myriad Pro Light"/>
              </a:rPr>
              <a:t>Interactive computing system </a:t>
            </a:r>
            <a:br>
              <a:rPr lang="en-US" sz="4500" dirty="0" smtClean="0">
                <a:solidFill>
                  <a:schemeClr val="tx1">
                    <a:lumMod val="50000"/>
                    <a:lumOff val="50000"/>
                  </a:schemeClr>
                </a:solidFill>
                <a:latin typeface="Myriad Pro Light"/>
                <a:cs typeface="Myriad Pro Light"/>
              </a:rPr>
            </a:br>
            <a:r>
              <a:rPr lang="en-US" sz="4500" dirty="0" smtClean="0">
                <a:solidFill>
                  <a:schemeClr val="tx1">
                    <a:lumMod val="50000"/>
                    <a:lumOff val="50000"/>
                  </a:schemeClr>
                </a:solidFill>
                <a:latin typeface="Myriad Pro Light"/>
                <a:cs typeface="Myriad Pro Light"/>
              </a:rPr>
              <a:t>supported by human intelligence</a:t>
            </a:r>
          </a:p>
        </p:txBody>
      </p:sp>
    </p:spTree>
    <p:extLst>
      <p:ext uri="{BB962C8B-B14F-4D97-AF65-F5344CB8AC3E}">
        <p14:creationId xmlns:p14="http://schemas.microsoft.com/office/powerpoint/2010/main" val="17319361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sz="4000" dirty="0" smtClean="0"/>
              <a:t>Do the retainer model and rapid refinement produce realtime results?</a:t>
            </a:r>
          </a:p>
          <a:p>
            <a:r>
              <a:rPr lang="en-US" sz="4000" dirty="0" smtClean="0"/>
              <a:t>What are their failure modes?</a:t>
            </a:r>
            <a:endParaRPr lang="en-US" sz="4000" dirty="0"/>
          </a:p>
        </p:txBody>
      </p:sp>
    </p:spTree>
    <p:extLst>
      <p:ext uri="{BB962C8B-B14F-4D97-AF65-F5344CB8AC3E}">
        <p14:creationId xmlns:p14="http://schemas.microsoft.com/office/powerpoint/2010/main" val="323101986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Choosing and Rating Photos</a:t>
            </a:r>
            <a:endParaRPr lang="en-US" dirty="0">
              <a:latin typeface="Myriad Pro Semibold"/>
              <a:cs typeface="Myriad Pro Semibold"/>
            </a:endParaRPr>
          </a:p>
        </p:txBody>
      </p:sp>
      <p:sp>
        <p:nvSpPr>
          <p:cNvPr id="3" name="Content Placeholder 2"/>
          <p:cNvSpPr>
            <a:spLocks noGrp="1"/>
          </p:cNvSpPr>
          <p:nvPr>
            <p:ph idx="1"/>
          </p:nvPr>
        </p:nvSpPr>
        <p:spPr>
          <a:xfrm>
            <a:off x="457200" y="2057400"/>
            <a:ext cx="8229600" cy="762000"/>
          </a:xfrm>
        </p:spPr>
        <p:txBody>
          <a:bodyPr/>
          <a:lstStyle/>
          <a:p>
            <a:r>
              <a:rPr lang="en-US" dirty="0" smtClean="0"/>
              <a:t>Five photograph selection algorithms:</a:t>
            </a:r>
            <a:endParaRPr lang="en-US" dirty="0"/>
          </a:p>
        </p:txBody>
      </p:sp>
      <p:grpSp>
        <p:nvGrpSpPr>
          <p:cNvPr id="4" name="Group 3"/>
          <p:cNvGrpSpPr/>
          <p:nvPr/>
        </p:nvGrpSpPr>
        <p:grpSpPr>
          <a:xfrm>
            <a:off x="1455271" y="2590799"/>
            <a:ext cx="3429000" cy="923330"/>
            <a:chOff x="838200" y="1905000"/>
            <a:chExt cx="3429000" cy="923330"/>
          </a:xfrm>
        </p:grpSpPr>
        <p:sp>
          <p:nvSpPr>
            <p:cNvPr id="5" name="TextBox 4"/>
            <p:cNvSpPr txBox="1"/>
            <p:nvPr/>
          </p:nvSpPr>
          <p:spPr>
            <a:xfrm>
              <a:off x="838200" y="1905000"/>
              <a:ext cx="581467" cy="923330"/>
            </a:xfrm>
            <a:prstGeom prst="rect">
              <a:avLst/>
            </a:prstGeom>
            <a:noFill/>
          </p:spPr>
          <p:txBody>
            <a:bodyPr wrap="none" rtlCol="0">
              <a:spAutoFit/>
            </a:bodyPr>
            <a:lstStyle/>
            <a:p>
              <a:r>
                <a:rPr lang="en-US" sz="5400" dirty="0" smtClean="0">
                  <a:solidFill>
                    <a:schemeClr val="bg1">
                      <a:lumMod val="65000"/>
                    </a:schemeClr>
                  </a:solidFill>
                  <a:latin typeface="Myriad Pro Black"/>
                  <a:cs typeface="Myriad Pro Black"/>
                </a:rPr>
                <a:t>1</a:t>
              </a:r>
            </a:p>
          </p:txBody>
        </p:sp>
        <p:sp>
          <p:nvSpPr>
            <p:cNvPr id="6" name="TextBox 5"/>
            <p:cNvSpPr txBox="1"/>
            <p:nvPr/>
          </p:nvSpPr>
          <p:spPr>
            <a:xfrm>
              <a:off x="1516602" y="2057400"/>
              <a:ext cx="2750598" cy="523220"/>
            </a:xfrm>
            <a:prstGeom prst="rect">
              <a:avLst/>
            </a:prstGeom>
            <a:noFill/>
          </p:spPr>
          <p:txBody>
            <a:bodyPr wrap="none" rtlCol="0">
              <a:spAutoFit/>
            </a:bodyPr>
            <a:lstStyle/>
            <a:p>
              <a:r>
                <a:rPr lang="en-US" sz="2800" dirty="0" smtClean="0">
                  <a:latin typeface="Myriad Pro Light"/>
                  <a:cs typeface="Myriad Pro Light"/>
                </a:rPr>
                <a:t>Rapid Refinement</a:t>
              </a:r>
            </a:p>
          </p:txBody>
        </p:sp>
      </p:grpSp>
      <p:grpSp>
        <p:nvGrpSpPr>
          <p:cNvPr id="7" name="Group 6"/>
          <p:cNvGrpSpPr/>
          <p:nvPr/>
        </p:nvGrpSpPr>
        <p:grpSpPr>
          <a:xfrm>
            <a:off x="1455271" y="4641501"/>
            <a:ext cx="3592957" cy="923330"/>
            <a:chOff x="778155" y="3387804"/>
            <a:chExt cx="3592957" cy="923330"/>
          </a:xfrm>
        </p:grpSpPr>
        <p:sp>
          <p:nvSpPr>
            <p:cNvPr id="8" name="TextBox 7"/>
            <p:cNvSpPr txBox="1"/>
            <p:nvPr/>
          </p:nvSpPr>
          <p:spPr>
            <a:xfrm>
              <a:off x="778155" y="3387804"/>
              <a:ext cx="581467" cy="923330"/>
            </a:xfrm>
            <a:prstGeom prst="rect">
              <a:avLst/>
            </a:prstGeom>
            <a:noFill/>
          </p:spPr>
          <p:txBody>
            <a:bodyPr wrap="none" rtlCol="0">
              <a:spAutoFit/>
            </a:bodyPr>
            <a:lstStyle/>
            <a:p>
              <a:r>
                <a:rPr lang="en-US" sz="5400" dirty="0">
                  <a:solidFill>
                    <a:schemeClr val="bg1">
                      <a:lumMod val="65000"/>
                    </a:schemeClr>
                  </a:solidFill>
                  <a:latin typeface="Myriad Pro Black"/>
                  <a:cs typeface="Myriad Pro Black"/>
                </a:rPr>
                <a:t>4</a:t>
              </a:r>
              <a:endParaRPr lang="en-US" sz="5400" dirty="0" smtClean="0">
                <a:solidFill>
                  <a:schemeClr val="bg1">
                    <a:lumMod val="65000"/>
                  </a:schemeClr>
                </a:solidFill>
                <a:latin typeface="Myriad Pro Black"/>
                <a:cs typeface="Myriad Pro Black"/>
              </a:endParaRPr>
            </a:p>
          </p:txBody>
        </p:sp>
        <p:sp>
          <p:nvSpPr>
            <p:cNvPr id="9" name="TextBox 8"/>
            <p:cNvSpPr txBox="1"/>
            <p:nvPr/>
          </p:nvSpPr>
          <p:spPr>
            <a:xfrm>
              <a:off x="1447800" y="3581400"/>
              <a:ext cx="2923312" cy="523220"/>
            </a:xfrm>
            <a:prstGeom prst="rect">
              <a:avLst/>
            </a:prstGeom>
            <a:noFill/>
          </p:spPr>
          <p:txBody>
            <a:bodyPr wrap="none" rtlCol="0">
              <a:spAutoFit/>
            </a:bodyPr>
            <a:lstStyle/>
            <a:p>
              <a:r>
                <a:rPr lang="en-US" sz="2800" dirty="0" smtClean="0">
                  <a:latin typeface="Myriad Pro Light"/>
                  <a:cs typeface="Myriad Pro Light"/>
                </a:rPr>
                <a:t>Generate-and-Vote</a:t>
              </a:r>
            </a:p>
          </p:txBody>
        </p:sp>
      </p:grpSp>
      <p:grpSp>
        <p:nvGrpSpPr>
          <p:cNvPr id="10" name="Group 9"/>
          <p:cNvGrpSpPr/>
          <p:nvPr/>
        </p:nvGrpSpPr>
        <p:grpSpPr>
          <a:xfrm>
            <a:off x="1455271" y="5325069"/>
            <a:ext cx="2918256" cy="923330"/>
            <a:chOff x="762000" y="4419600"/>
            <a:chExt cx="2918256" cy="923330"/>
          </a:xfrm>
        </p:grpSpPr>
        <p:sp>
          <p:nvSpPr>
            <p:cNvPr id="11" name="TextBox 10"/>
            <p:cNvSpPr txBox="1"/>
            <p:nvPr/>
          </p:nvSpPr>
          <p:spPr>
            <a:xfrm>
              <a:off x="762000" y="4419600"/>
              <a:ext cx="581467" cy="923330"/>
            </a:xfrm>
            <a:prstGeom prst="rect">
              <a:avLst/>
            </a:prstGeom>
            <a:noFill/>
          </p:spPr>
          <p:txBody>
            <a:bodyPr wrap="none" rtlCol="0">
              <a:spAutoFit/>
            </a:bodyPr>
            <a:lstStyle/>
            <a:p>
              <a:r>
                <a:rPr lang="en-US" sz="5400" dirty="0">
                  <a:solidFill>
                    <a:schemeClr val="bg1">
                      <a:lumMod val="65000"/>
                    </a:schemeClr>
                  </a:solidFill>
                  <a:latin typeface="Myriad Pro Black"/>
                  <a:cs typeface="Myriad Pro Black"/>
                </a:rPr>
                <a:t>5</a:t>
              </a:r>
              <a:endParaRPr lang="en-US" sz="5400" dirty="0" smtClean="0">
                <a:solidFill>
                  <a:schemeClr val="bg1">
                    <a:lumMod val="65000"/>
                  </a:schemeClr>
                </a:solidFill>
                <a:latin typeface="Myriad Pro Black"/>
                <a:cs typeface="Myriad Pro Black"/>
              </a:endParaRPr>
            </a:p>
          </p:txBody>
        </p:sp>
        <p:sp>
          <p:nvSpPr>
            <p:cNvPr id="12" name="TextBox 11"/>
            <p:cNvSpPr txBox="1"/>
            <p:nvPr/>
          </p:nvSpPr>
          <p:spPr>
            <a:xfrm>
              <a:off x="1447800" y="4572000"/>
              <a:ext cx="2232456" cy="523220"/>
            </a:xfrm>
            <a:prstGeom prst="rect">
              <a:avLst/>
            </a:prstGeom>
            <a:noFill/>
          </p:spPr>
          <p:txBody>
            <a:bodyPr wrap="none" rtlCol="0">
              <a:spAutoFit/>
            </a:bodyPr>
            <a:lstStyle/>
            <a:p>
              <a:r>
                <a:rPr lang="en-US" sz="2800" dirty="0" smtClean="0">
                  <a:latin typeface="Myriad Pro Light"/>
                  <a:cs typeface="Myriad Pro Light"/>
                </a:rPr>
                <a:t>Generate-One</a:t>
              </a:r>
            </a:p>
          </p:txBody>
        </p:sp>
      </p:grpSp>
      <p:grpSp>
        <p:nvGrpSpPr>
          <p:cNvPr id="13" name="Group 12"/>
          <p:cNvGrpSpPr/>
          <p:nvPr/>
        </p:nvGrpSpPr>
        <p:grpSpPr>
          <a:xfrm>
            <a:off x="1455271" y="3274366"/>
            <a:ext cx="4640729" cy="923330"/>
            <a:chOff x="762000" y="5410200"/>
            <a:chExt cx="4640729" cy="923330"/>
          </a:xfrm>
        </p:grpSpPr>
        <p:sp>
          <p:nvSpPr>
            <p:cNvPr id="14" name="TextBox 13"/>
            <p:cNvSpPr txBox="1"/>
            <p:nvPr/>
          </p:nvSpPr>
          <p:spPr>
            <a:xfrm>
              <a:off x="762000" y="5410200"/>
              <a:ext cx="581467" cy="923330"/>
            </a:xfrm>
            <a:prstGeom prst="rect">
              <a:avLst/>
            </a:prstGeom>
            <a:noFill/>
          </p:spPr>
          <p:txBody>
            <a:bodyPr wrap="none" rtlCol="0">
              <a:spAutoFit/>
            </a:bodyPr>
            <a:lstStyle/>
            <a:p>
              <a:r>
                <a:rPr lang="en-US" sz="5400" dirty="0">
                  <a:solidFill>
                    <a:schemeClr val="bg1">
                      <a:lumMod val="65000"/>
                    </a:schemeClr>
                  </a:solidFill>
                  <a:latin typeface="Myriad Pro Black"/>
                  <a:cs typeface="Myriad Pro Black"/>
                </a:rPr>
                <a:t>2</a:t>
              </a:r>
              <a:endParaRPr lang="en-US" sz="5400" dirty="0" smtClean="0">
                <a:solidFill>
                  <a:schemeClr val="bg1">
                    <a:lumMod val="65000"/>
                  </a:schemeClr>
                </a:solidFill>
                <a:latin typeface="Myriad Pro Black"/>
                <a:cs typeface="Myriad Pro Black"/>
              </a:endParaRPr>
            </a:p>
          </p:txBody>
        </p:sp>
        <p:sp>
          <p:nvSpPr>
            <p:cNvPr id="15" name="TextBox 14"/>
            <p:cNvSpPr txBox="1"/>
            <p:nvPr/>
          </p:nvSpPr>
          <p:spPr>
            <a:xfrm>
              <a:off x="1447800" y="5562600"/>
              <a:ext cx="3954929" cy="523220"/>
            </a:xfrm>
            <a:prstGeom prst="rect">
              <a:avLst/>
            </a:prstGeom>
            <a:noFill/>
          </p:spPr>
          <p:txBody>
            <a:bodyPr wrap="none" rtlCol="0">
              <a:spAutoFit/>
            </a:bodyPr>
            <a:lstStyle/>
            <a:p>
              <a:r>
                <a:rPr lang="en-US" sz="2800" dirty="0" smtClean="0">
                  <a:latin typeface="Myriad Pro Light"/>
                  <a:cs typeface="Myriad Pro Light"/>
                </a:rPr>
                <a:t>Professional Photographer</a:t>
              </a:r>
            </a:p>
          </p:txBody>
        </p:sp>
      </p:grpSp>
      <p:grpSp>
        <p:nvGrpSpPr>
          <p:cNvPr id="16" name="Group 15"/>
          <p:cNvGrpSpPr/>
          <p:nvPr/>
        </p:nvGrpSpPr>
        <p:grpSpPr>
          <a:xfrm>
            <a:off x="1455271" y="3957934"/>
            <a:ext cx="6143291" cy="923330"/>
            <a:chOff x="762000" y="5410200"/>
            <a:chExt cx="6143291" cy="923330"/>
          </a:xfrm>
        </p:grpSpPr>
        <p:sp>
          <p:nvSpPr>
            <p:cNvPr id="17" name="TextBox 16"/>
            <p:cNvSpPr txBox="1"/>
            <p:nvPr/>
          </p:nvSpPr>
          <p:spPr>
            <a:xfrm>
              <a:off x="762000" y="5410200"/>
              <a:ext cx="581467" cy="923330"/>
            </a:xfrm>
            <a:prstGeom prst="rect">
              <a:avLst/>
            </a:prstGeom>
            <a:noFill/>
          </p:spPr>
          <p:txBody>
            <a:bodyPr wrap="none" rtlCol="0">
              <a:spAutoFit/>
            </a:bodyPr>
            <a:lstStyle/>
            <a:p>
              <a:r>
                <a:rPr lang="en-US" sz="5400" dirty="0">
                  <a:solidFill>
                    <a:schemeClr val="bg1">
                      <a:lumMod val="65000"/>
                    </a:schemeClr>
                  </a:solidFill>
                  <a:latin typeface="Myriad Pro Black"/>
                  <a:cs typeface="Myriad Pro Black"/>
                </a:rPr>
                <a:t>3</a:t>
              </a:r>
              <a:endParaRPr lang="en-US" sz="5400" dirty="0" smtClean="0">
                <a:solidFill>
                  <a:schemeClr val="bg1">
                    <a:lumMod val="65000"/>
                  </a:schemeClr>
                </a:solidFill>
                <a:latin typeface="Myriad Pro Black"/>
                <a:cs typeface="Myriad Pro Black"/>
              </a:endParaRPr>
            </a:p>
          </p:txBody>
        </p:sp>
        <p:sp>
          <p:nvSpPr>
            <p:cNvPr id="18" name="TextBox 17"/>
            <p:cNvSpPr txBox="1"/>
            <p:nvPr/>
          </p:nvSpPr>
          <p:spPr>
            <a:xfrm>
              <a:off x="1447800" y="5562600"/>
              <a:ext cx="5457491" cy="523220"/>
            </a:xfrm>
            <a:prstGeom prst="rect">
              <a:avLst/>
            </a:prstGeom>
            <a:noFill/>
          </p:spPr>
          <p:txBody>
            <a:bodyPr wrap="none" rtlCol="0">
              <a:spAutoFit/>
            </a:bodyPr>
            <a:lstStyle/>
            <a:p>
              <a:r>
                <a:rPr lang="en-US" sz="2800" dirty="0" smtClean="0">
                  <a:latin typeface="Myriad Pro Light"/>
                  <a:cs typeface="Myriad Pro Light"/>
                </a:rPr>
                <a:t>Computer </a:t>
              </a:r>
              <a:r>
                <a:rPr lang="en-US" sz="2800" dirty="0">
                  <a:latin typeface="Myriad Pro Light"/>
                  <a:cs typeface="Myriad Pro Light"/>
                </a:rPr>
                <a:t>Vision </a:t>
              </a:r>
              <a:r>
                <a:rPr lang="en-US" sz="2800" dirty="0" smtClean="0">
                  <a:latin typeface="Myriad Pro Light"/>
                  <a:cs typeface="Myriad Pro Light"/>
                </a:rPr>
                <a:t> </a:t>
              </a:r>
              <a:r>
                <a:rPr lang="en-US" sz="2400" dirty="0" smtClean="0">
                  <a:solidFill>
                    <a:schemeClr val="bg1">
                      <a:lumMod val="50000"/>
                    </a:schemeClr>
                  </a:solidFill>
                  <a:latin typeface="Myriad Pro Light"/>
                  <a:cs typeface="Myriad Pro Light"/>
                </a:rPr>
                <a:t>[</a:t>
              </a:r>
              <a:r>
                <a:rPr lang="en-US" sz="2400" dirty="0" err="1" smtClean="0">
                  <a:solidFill>
                    <a:schemeClr val="bg1">
                      <a:lumMod val="50000"/>
                    </a:schemeClr>
                  </a:solidFill>
                  <a:latin typeface="Myriad Pro Light"/>
                  <a:cs typeface="Myriad Pro Light"/>
                </a:rPr>
                <a:t>Ižo</a:t>
              </a:r>
              <a:r>
                <a:rPr lang="en-US" sz="2400" dirty="0" smtClean="0">
                  <a:solidFill>
                    <a:schemeClr val="bg1">
                      <a:lumMod val="50000"/>
                    </a:schemeClr>
                  </a:solidFill>
                  <a:latin typeface="Myriad Pro Light"/>
                  <a:cs typeface="Myriad Pro Light"/>
                </a:rPr>
                <a:t> and </a:t>
              </a:r>
              <a:r>
                <a:rPr lang="en-US" sz="2400" dirty="0" err="1" smtClean="0">
                  <a:solidFill>
                    <a:schemeClr val="bg1">
                      <a:lumMod val="50000"/>
                    </a:schemeClr>
                  </a:solidFill>
                  <a:latin typeface="Myriad Pro Light"/>
                  <a:cs typeface="Myriad Pro Light"/>
                </a:rPr>
                <a:t>Yagnik</a:t>
              </a:r>
              <a:r>
                <a:rPr lang="en-US" sz="2400" dirty="0" smtClean="0">
                  <a:solidFill>
                    <a:schemeClr val="bg1">
                      <a:lumMod val="50000"/>
                    </a:schemeClr>
                  </a:solidFill>
                  <a:latin typeface="Myriad Pro Light"/>
                  <a:cs typeface="Myriad Pro Light"/>
                </a:rPr>
                <a:t> 2009]</a:t>
              </a:r>
            </a:p>
          </p:txBody>
        </p:sp>
      </p:grpSp>
      <p:sp>
        <p:nvSpPr>
          <p:cNvPr id="19" name="Content Placeholder 2"/>
          <p:cNvSpPr txBox="1">
            <a:spLocks/>
          </p:cNvSpPr>
          <p:nvPr/>
        </p:nvSpPr>
        <p:spPr>
          <a:xfrm>
            <a:off x="457200" y="1295400"/>
            <a:ext cx="8686800" cy="121920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Measured speed and participant-rated quality</a:t>
            </a:r>
            <a:endParaRPr lang="en-US" dirty="0"/>
          </a:p>
        </p:txBody>
      </p:sp>
      <p:cxnSp>
        <p:nvCxnSpPr>
          <p:cNvPr id="21" name="Straight Connector 20"/>
          <p:cNvCxnSpPr/>
          <p:nvPr/>
        </p:nvCxnSpPr>
        <p:spPr>
          <a:xfrm>
            <a:off x="1372112" y="4914492"/>
            <a:ext cx="0" cy="1133192"/>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6200000">
            <a:off x="589517" y="5250256"/>
            <a:ext cx="959031" cy="461665"/>
          </a:xfrm>
          <a:prstGeom prst="rect">
            <a:avLst/>
          </a:prstGeom>
          <a:noFill/>
        </p:spPr>
        <p:txBody>
          <a:bodyPr wrap="none" rtlCol="0">
            <a:spAutoFit/>
          </a:bodyPr>
          <a:lstStyle/>
          <a:p>
            <a:r>
              <a:rPr lang="en-US" sz="2400" dirty="0" smtClean="0">
                <a:solidFill>
                  <a:schemeClr val="bg1">
                    <a:lumMod val="65000"/>
                  </a:schemeClr>
                </a:solidFill>
                <a:latin typeface="Myriad Pro Light"/>
                <a:cs typeface="Myriad Pro Light"/>
              </a:rPr>
              <a:t>crowd</a:t>
            </a:r>
          </a:p>
        </p:txBody>
      </p:sp>
      <p:sp>
        <p:nvSpPr>
          <p:cNvPr id="22" name="TextBox 21"/>
          <p:cNvSpPr txBox="1"/>
          <p:nvPr/>
        </p:nvSpPr>
        <p:spPr>
          <a:xfrm>
            <a:off x="479715" y="118000"/>
            <a:ext cx="1172116" cy="461665"/>
          </a:xfrm>
          <a:prstGeom prst="rect">
            <a:avLst/>
          </a:prstGeom>
          <a:noFill/>
        </p:spPr>
        <p:txBody>
          <a:bodyPr wrap="none" rtlCol="0">
            <a:spAutoFit/>
          </a:bodyPr>
          <a:lstStyle/>
          <a:p>
            <a:r>
              <a:rPr lang="en-US" sz="2400" dirty="0" smtClean="0">
                <a:solidFill>
                  <a:schemeClr val="bg1">
                    <a:lumMod val="50000"/>
                  </a:schemeClr>
                </a:solidFill>
                <a:latin typeface="Myriad Pro Light"/>
                <a:cs typeface="Myriad Pro Light"/>
              </a:rPr>
              <a:t>Method</a:t>
            </a:r>
          </a:p>
        </p:txBody>
      </p:sp>
    </p:spTree>
    <p:extLst>
      <p:ext uri="{BB962C8B-B14F-4D97-AF65-F5344CB8AC3E}">
        <p14:creationId xmlns:p14="http://schemas.microsoft.com/office/powerpoint/2010/main" val="2665038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ult-table.ai"/>
          <p:cNvPicPr>
            <a:picLocks noChangeAspect="1"/>
          </p:cNvPicPr>
          <p:nvPr/>
        </p:nvPicPr>
        <p:blipFill rotWithShape="1">
          <a:blip r:embed="rId3">
            <a:extLst>
              <a:ext uri="{28A0092B-C50C-407E-A947-70E740481C1C}">
                <a14:useLocalDpi xmlns:a14="http://schemas.microsoft.com/office/drawing/2010/main" val="0"/>
              </a:ext>
            </a:extLst>
          </a:blip>
          <a:srcRect t="4126" b="64677"/>
          <a:stretch/>
        </p:blipFill>
        <p:spPr>
          <a:xfrm>
            <a:off x="201033" y="1071464"/>
            <a:ext cx="8714367" cy="1833323"/>
          </a:xfrm>
          <a:prstGeom prst="rect">
            <a:avLst/>
          </a:prstGeom>
        </p:spPr>
      </p:pic>
      <p:sp>
        <p:nvSpPr>
          <p:cNvPr id="6" name="TextBox 5"/>
          <p:cNvSpPr txBox="1"/>
          <p:nvPr/>
        </p:nvSpPr>
        <p:spPr>
          <a:xfrm>
            <a:off x="457200" y="515814"/>
            <a:ext cx="2819400" cy="477054"/>
          </a:xfrm>
          <a:prstGeom prst="rect">
            <a:avLst/>
          </a:prstGeom>
          <a:noFill/>
        </p:spPr>
        <p:txBody>
          <a:bodyPr wrap="square" lIns="0" rIns="0" rtlCol="0">
            <a:spAutoFit/>
          </a:bodyPr>
          <a:lstStyle/>
          <a:p>
            <a:r>
              <a:rPr lang="en-US" sz="2500" dirty="0">
                <a:latin typeface="Myriad Pro Light"/>
                <a:cs typeface="Myriad Pro Light"/>
              </a:rPr>
              <a:t>μ</a:t>
            </a:r>
            <a:r>
              <a:rPr lang="en-US" sz="2500" dirty="0" smtClean="0">
                <a:latin typeface="Myriad Pro Light"/>
                <a:cs typeface="Myriad Pro Light"/>
              </a:rPr>
              <a:t>=5.8, </a:t>
            </a:r>
            <a:r>
              <a:rPr lang="en-US" sz="2500" dirty="0" err="1">
                <a:latin typeface="Myriad Pro Light"/>
                <a:cs typeface="Myriad Pro Light"/>
              </a:rPr>
              <a:t>σ</a:t>
            </a:r>
            <a:r>
              <a:rPr lang="en-US" sz="2500" dirty="0" smtClean="0">
                <a:latin typeface="Myriad Pro Light"/>
                <a:cs typeface="Myriad Pro Light"/>
              </a:rPr>
              <a:t>=</a:t>
            </a:r>
            <a:r>
              <a:rPr lang="en-US" sz="2500" dirty="0">
                <a:latin typeface="Myriad Pro Light"/>
                <a:cs typeface="Myriad Pro Light"/>
              </a:rPr>
              <a:t>2.2</a:t>
            </a:r>
            <a:endParaRPr lang="en-US" sz="2500" dirty="0" smtClean="0">
              <a:latin typeface="Myriad Pro Light"/>
              <a:cs typeface="Myriad Pro Light"/>
            </a:endParaRPr>
          </a:p>
        </p:txBody>
      </p:sp>
      <p:sp>
        <p:nvSpPr>
          <p:cNvPr id="7" name="TextBox 6"/>
          <p:cNvSpPr txBox="1"/>
          <p:nvPr/>
        </p:nvSpPr>
        <p:spPr>
          <a:xfrm>
            <a:off x="3276600" y="515814"/>
            <a:ext cx="2415693" cy="477054"/>
          </a:xfrm>
          <a:prstGeom prst="rect">
            <a:avLst/>
          </a:prstGeom>
          <a:noFill/>
        </p:spPr>
        <p:txBody>
          <a:bodyPr wrap="square" lIns="0" rIns="0" rtlCol="0">
            <a:spAutoFit/>
          </a:bodyPr>
          <a:lstStyle/>
          <a:p>
            <a:r>
              <a:rPr lang="en-US" sz="2500" dirty="0" smtClean="0">
                <a:latin typeface="Myriad Pro Light"/>
                <a:cs typeface="Myriad Pro Light"/>
              </a:rPr>
              <a:t>μ=4.9, </a:t>
            </a:r>
            <a:r>
              <a:rPr lang="en-US" sz="2500" dirty="0" err="1">
                <a:latin typeface="Myriad Pro Light"/>
                <a:cs typeface="Myriad Pro Light"/>
              </a:rPr>
              <a:t>σ</a:t>
            </a:r>
            <a:r>
              <a:rPr lang="en-US" sz="2500" dirty="0" smtClean="0">
                <a:latin typeface="Myriad Pro Light"/>
                <a:cs typeface="Myriad Pro Light"/>
              </a:rPr>
              <a:t>=</a:t>
            </a:r>
            <a:r>
              <a:rPr lang="en-US" sz="2500" dirty="0">
                <a:latin typeface="Myriad Pro Light"/>
                <a:cs typeface="Myriad Pro Light"/>
              </a:rPr>
              <a:t>2.2</a:t>
            </a:r>
            <a:endParaRPr lang="en-US" sz="2500" dirty="0" smtClean="0">
              <a:latin typeface="Myriad Pro Light"/>
              <a:cs typeface="Myriad Pro Light"/>
            </a:endParaRPr>
          </a:p>
        </p:txBody>
      </p:sp>
      <p:sp>
        <p:nvSpPr>
          <p:cNvPr id="8" name="TextBox 7"/>
          <p:cNvSpPr txBox="1"/>
          <p:nvPr/>
        </p:nvSpPr>
        <p:spPr>
          <a:xfrm>
            <a:off x="6096000" y="515814"/>
            <a:ext cx="2438400" cy="477054"/>
          </a:xfrm>
          <a:prstGeom prst="rect">
            <a:avLst/>
          </a:prstGeom>
          <a:noFill/>
        </p:spPr>
        <p:txBody>
          <a:bodyPr wrap="square" lIns="0" rIns="0" rtlCol="0">
            <a:spAutoFit/>
          </a:bodyPr>
          <a:lstStyle/>
          <a:p>
            <a:r>
              <a:rPr lang="en-US" sz="2500" dirty="0" smtClean="0">
                <a:latin typeface="Myriad Pro Light"/>
                <a:cs typeface="Myriad Pro Light"/>
              </a:rPr>
              <a:t>μ=6.4, </a:t>
            </a:r>
            <a:r>
              <a:rPr lang="en-US" sz="2500" dirty="0" err="1">
                <a:latin typeface="Myriad Pro Light"/>
                <a:cs typeface="Myriad Pro Light"/>
              </a:rPr>
              <a:t>σ</a:t>
            </a:r>
            <a:r>
              <a:rPr lang="en-US" sz="2500" dirty="0" smtClean="0">
                <a:latin typeface="Myriad Pro Light"/>
                <a:cs typeface="Myriad Pro Light"/>
              </a:rPr>
              <a:t>=2.3</a:t>
            </a:r>
          </a:p>
        </p:txBody>
      </p:sp>
      <p:sp>
        <p:nvSpPr>
          <p:cNvPr id="3" name="TextBox 2"/>
          <p:cNvSpPr txBox="1"/>
          <p:nvPr/>
        </p:nvSpPr>
        <p:spPr>
          <a:xfrm>
            <a:off x="457200" y="152400"/>
            <a:ext cx="2819400" cy="461665"/>
          </a:xfrm>
          <a:prstGeom prst="rect">
            <a:avLst/>
          </a:prstGeom>
          <a:noFill/>
        </p:spPr>
        <p:txBody>
          <a:bodyPr wrap="square" lIns="0" rIns="0" rtlCol="0">
            <a:spAutoFit/>
          </a:bodyPr>
          <a:lstStyle/>
          <a:p>
            <a:r>
              <a:rPr lang="en-US" sz="2400" dirty="0" smtClean="0">
                <a:latin typeface="Myriad Pro Semibold"/>
                <a:cs typeface="Myriad Pro Semibold"/>
              </a:rPr>
              <a:t>Rapid Refinement</a:t>
            </a:r>
          </a:p>
        </p:txBody>
      </p:sp>
      <p:sp>
        <p:nvSpPr>
          <p:cNvPr id="11" name="TextBox 10"/>
          <p:cNvSpPr txBox="1"/>
          <p:nvPr/>
        </p:nvSpPr>
        <p:spPr>
          <a:xfrm>
            <a:off x="3276600" y="152400"/>
            <a:ext cx="2667001" cy="461665"/>
          </a:xfrm>
          <a:prstGeom prst="rect">
            <a:avLst/>
          </a:prstGeom>
          <a:noFill/>
        </p:spPr>
        <p:txBody>
          <a:bodyPr wrap="square" lIns="0" rIns="0" rtlCol="0">
            <a:spAutoFit/>
          </a:bodyPr>
          <a:lstStyle/>
          <a:p>
            <a:r>
              <a:rPr lang="en-US" sz="2400" dirty="0" smtClean="0">
                <a:latin typeface="Myriad Pro Semibold"/>
                <a:cs typeface="Myriad Pro Semibold"/>
              </a:rPr>
              <a:t>Computer Vision</a:t>
            </a:r>
          </a:p>
        </p:txBody>
      </p:sp>
      <p:sp>
        <p:nvSpPr>
          <p:cNvPr id="12" name="TextBox 11"/>
          <p:cNvSpPr txBox="1"/>
          <p:nvPr/>
        </p:nvSpPr>
        <p:spPr>
          <a:xfrm>
            <a:off x="6096000" y="152400"/>
            <a:ext cx="2514173" cy="461665"/>
          </a:xfrm>
          <a:prstGeom prst="rect">
            <a:avLst/>
          </a:prstGeom>
          <a:noFill/>
        </p:spPr>
        <p:txBody>
          <a:bodyPr wrap="square" lIns="0" rIns="0" rtlCol="0">
            <a:spAutoFit/>
          </a:bodyPr>
          <a:lstStyle/>
          <a:p>
            <a:r>
              <a:rPr lang="en-US" sz="2400" dirty="0" smtClean="0">
                <a:latin typeface="Myriad Pro Semibold"/>
                <a:cs typeface="Myriad Pro Semibold"/>
              </a:rPr>
              <a:t>Photographer</a:t>
            </a:r>
          </a:p>
        </p:txBody>
      </p:sp>
      <p:sp>
        <p:nvSpPr>
          <p:cNvPr id="9" name="Rectangle 8"/>
          <p:cNvSpPr/>
          <p:nvPr/>
        </p:nvSpPr>
        <p:spPr>
          <a:xfrm>
            <a:off x="228600" y="1143000"/>
            <a:ext cx="2286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92562" y="1066800"/>
            <a:ext cx="2808758" cy="190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096000" y="1066800"/>
            <a:ext cx="2971800" cy="190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57200" y="2819400"/>
            <a:ext cx="5334000" cy="861774"/>
          </a:xfrm>
          <a:prstGeom prst="rect">
            <a:avLst/>
          </a:prstGeom>
          <a:noFill/>
        </p:spPr>
        <p:txBody>
          <a:bodyPr wrap="square" lIns="0" rIns="0" rtlCol="0">
            <a:spAutoFit/>
          </a:bodyPr>
          <a:lstStyle/>
          <a:p>
            <a:r>
              <a:rPr lang="en-US" sz="2500" dirty="0" smtClean="0">
                <a:solidFill>
                  <a:srgbClr val="7F7F7F"/>
                </a:solidFill>
                <a:latin typeface="Myriad Pro Light"/>
                <a:cs typeface="Myriad Pro Light"/>
              </a:rPr>
              <a:t>9 point Likert scale on self-rated quality</a:t>
            </a:r>
          </a:p>
          <a:p>
            <a:r>
              <a:rPr lang="en-US" sz="2500" dirty="0" smtClean="0">
                <a:solidFill>
                  <a:srgbClr val="7F7F7F"/>
                </a:solidFill>
                <a:latin typeface="Myriad Pro Light"/>
                <a:cs typeface="Myriad Pro Light"/>
              </a:rPr>
              <a:t>ANOVA p &lt; .001</a:t>
            </a:r>
          </a:p>
        </p:txBody>
      </p:sp>
    </p:spTree>
    <p:extLst>
      <p:ext uri="{BB962C8B-B14F-4D97-AF65-F5344CB8AC3E}">
        <p14:creationId xmlns:p14="http://schemas.microsoft.com/office/powerpoint/2010/main" val="434903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5"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ult-table.ai"/>
          <p:cNvPicPr>
            <a:picLocks noChangeAspect="1"/>
          </p:cNvPicPr>
          <p:nvPr/>
        </p:nvPicPr>
        <p:blipFill rotWithShape="1">
          <a:blip r:embed="rId3">
            <a:extLst>
              <a:ext uri="{28A0092B-C50C-407E-A947-70E740481C1C}">
                <a14:useLocalDpi xmlns:a14="http://schemas.microsoft.com/office/drawing/2010/main" val="0"/>
              </a:ext>
            </a:extLst>
          </a:blip>
          <a:srcRect t="4126" b="33029"/>
          <a:stretch/>
        </p:blipFill>
        <p:spPr>
          <a:xfrm>
            <a:off x="201033" y="1071464"/>
            <a:ext cx="8714367" cy="3693145"/>
          </a:xfrm>
          <a:prstGeom prst="rect">
            <a:avLst/>
          </a:prstGeom>
        </p:spPr>
      </p:pic>
      <p:sp>
        <p:nvSpPr>
          <p:cNvPr id="9" name="Rectangle 8"/>
          <p:cNvSpPr/>
          <p:nvPr/>
        </p:nvSpPr>
        <p:spPr>
          <a:xfrm>
            <a:off x="228600" y="1143000"/>
            <a:ext cx="2286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28599" y="3047999"/>
            <a:ext cx="238211" cy="1640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607368" y="1781146"/>
            <a:ext cx="1828801" cy="400110"/>
          </a:xfrm>
          <a:prstGeom prst="rect">
            <a:avLst/>
          </a:prstGeom>
          <a:noFill/>
        </p:spPr>
        <p:txBody>
          <a:bodyPr wrap="square" rtlCol="0">
            <a:spAutoFit/>
          </a:bodyPr>
          <a:lstStyle/>
          <a:p>
            <a:pPr algn="ctr"/>
            <a:r>
              <a:rPr lang="en-US" sz="2000" dirty="0" smtClean="0">
                <a:latin typeface="Myriad Pro Semibold"/>
                <a:cs typeface="Myriad Pro Semibold"/>
              </a:rPr>
              <a:t>Good Photos</a:t>
            </a:r>
          </a:p>
        </p:txBody>
      </p:sp>
      <p:sp>
        <p:nvSpPr>
          <p:cNvPr id="16" name="TextBox 15"/>
          <p:cNvSpPr txBox="1"/>
          <p:nvPr/>
        </p:nvSpPr>
        <p:spPr>
          <a:xfrm rot="16200000">
            <a:off x="-562028" y="3677713"/>
            <a:ext cx="1790746" cy="400110"/>
          </a:xfrm>
          <a:prstGeom prst="rect">
            <a:avLst/>
          </a:prstGeom>
          <a:noFill/>
        </p:spPr>
        <p:txBody>
          <a:bodyPr wrap="none" rtlCol="0">
            <a:spAutoFit/>
          </a:bodyPr>
          <a:lstStyle/>
          <a:p>
            <a:r>
              <a:rPr lang="en-US" sz="2000" dirty="0" smtClean="0">
                <a:latin typeface="Myriad Pro Semibold"/>
                <a:cs typeface="Myriad Pro Semibold"/>
              </a:rPr>
              <a:t>Typical Photos</a:t>
            </a:r>
          </a:p>
        </p:txBody>
      </p:sp>
      <p:sp>
        <p:nvSpPr>
          <p:cNvPr id="14" name="TextBox 13"/>
          <p:cNvSpPr txBox="1"/>
          <p:nvPr/>
        </p:nvSpPr>
        <p:spPr>
          <a:xfrm>
            <a:off x="457200" y="515814"/>
            <a:ext cx="2819400" cy="477054"/>
          </a:xfrm>
          <a:prstGeom prst="rect">
            <a:avLst/>
          </a:prstGeom>
          <a:noFill/>
        </p:spPr>
        <p:txBody>
          <a:bodyPr wrap="square" lIns="0" rIns="0" rtlCol="0">
            <a:spAutoFit/>
          </a:bodyPr>
          <a:lstStyle/>
          <a:p>
            <a:r>
              <a:rPr lang="en-US" sz="2500" dirty="0">
                <a:latin typeface="Myriad Pro Light"/>
                <a:cs typeface="Myriad Pro Light"/>
              </a:rPr>
              <a:t>μ</a:t>
            </a:r>
            <a:r>
              <a:rPr lang="en-US" sz="2500" dirty="0" smtClean="0">
                <a:latin typeface="Myriad Pro Light"/>
                <a:cs typeface="Myriad Pro Light"/>
              </a:rPr>
              <a:t>=5.8, </a:t>
            </a:r>
            <a:r>
              <a:rPr lang="en-US" sz="2500" dirty="0" err="1">
                <a:latin typeface="Myriad Pro Light"/>
                <a:cs typeface="Myriad Pro Light"/>
              </a:rPr>
              <a:t>σ</a:t>
            </a:r>
            <a:r>
              <a:rPr lang="en-US" sz="2500" dirty="0" smtClean="0">
                <a:latin typeface="Myriad Pro Light"/>
                <a:cs typeface="Myriad Pro Light"/>
              </a:rPr>
              <a:t>=</a:t>
            </a:r>
            <a:r>
              <a:rPr lang="en-US" sz="2500" dirty="0">
                <a:latin typeface="Myriad Pro Light"/>
                <a:cs typeface="Myriad Pro Light"/>
              </a:rPr>
              <a:t>2.2</a:t>
            </a:r>
            <a:endParaRPr lang="en-US" sz="2500" dirty="0" smtClean="0">
              <a:latin typeface="Myriad Pro Light"/>
              <a:cs typeface="Myriad Pro Light"/>
            </a:endParaRPr>
          </a:p>
        </p:txBody>
      </p:sp>
      <p:sp>
        <p:nvSpPr>
          <p:cNvPr id="17" name="TextBox 16"/>
          <p:cNvSpPr txBox="1"/>
          <p:nvPr/>
        </p:nvSpPr>
        <p:spPr>
          <a:xfrm>
            <a:off x="3276600" y="515814"/>
            <a:ext cx="2415693" cy="477054"/>
          </a:xfrm>
          <a:prstGeom prst="rect">
            <a:avLst/>
          </a:prstGeom>
          <a:noFill/>
        </p:spPr>
        <p:txBody>
          <a:bodyPr wrap="square" lIns="0" rIns="0" rtlCol="0">
            <a:spAutoFit/>
          </a:bodyPr>
          <a:lstStyle/>
          <a:p>
            <a:r>
              <a:rPr lang="en-US" sz="2500" dirty="0" smtClean="0">
                <a:latin typeface="Myriad Pro Light"/>
                <a:cs typeface="Myriad Pro Light"/>
              </a:rPr>
              <a:t>μ=4.9, </a:t>
            </a:r>
            <a:r>
              <a:rPr lang="en-US" sz="2500" dirty="0" err="1">
                <a:latin typeface="Myriad Pro Light"/>
                <a:cs typeface="Myriad Pro Light"/>
              </a:rPr>
              <a:t>σ</a:t>
            </a:r>
            <a:r>
              <a:rPr lang="en-US" sz="2500" dirty="0" smtClean="0">
                <a:latin typeface="Myriad Pro Light"/>
                <a:cs typeface="Myriad Pro Light"/>
              </a:rPr>
              <a:t>=</a:t>
            </a:r>
            <a:r>
              <a:rPr lang="en-US" sz="2500" dirty="0">
                <a:latin typeface="Myriad Pro Light"/>
                <a:cs typeface="Myriad Pro Light"/>
              </a:rPr>
              <a:t>2.2</a:t>
            </a:r>
            <a:endParaRPr lang="en-US" sz="2500" dirty="0" smtClean="0">
              <a:latin typeface="Myriad Pro Light"/>
              <a:cs typeface="Myriad Pro Light"/>
            </a:endParaRPr>
          </a:p>
        </p:txBody>
      </p:sp>
      <p:sp>
        <p:nvSpPr>
          <p:cNvPr id="18" name="TextBox 17"/>
          <p:cNvSpPr txBox="1"/>
          <p:nvPr/>
        </p:nvSpPr>
        <p:spPr>
          <a:xfrm>
            <a:off x="6096000" y="515814"/>
            <a:ext cx="2438400" cy="477054"/>
          </a:xfrm>
          <a:prstGeom prst="rect">
            <a:avLst/>
          </a:prstGeom>
          <a:noFill/>
        </p:spPr>
        <p:txBody>
          <a:bodyPr wrap="square" lIns="0" rIns="0" rtlCol="0">
            <a:spAutoFit/>
          </a:bodyPr>
          <a:lstStyle/>
          <a:p>
            <a:r>
              <a:rPr lang="en-US" sz="2500" dirty="0" smtClean="0">
                <a:latin typeface="Myriad Pro Light"/>
                <a:cs typeface="Myriad Pro Light"/>
              </a:rPr>
              <a:t>μ=6.4, </a:t>
            </a:r>
            <a:r>
              <a:rPr lang="en-US" sz="2500" dirty="0" err="1">
                <a:latin typeface="Myriad Pro Light"/>
                <a:cs typeface="Myriad Pro Light"/>
              </a:rPr>
              <a:t>σ</a:t>
            </a:r>
            <a:r>
              <a:rPr lang="en-US" sz="2500" dirty="0" smtClean="0">
                <a:latin typeface="Myriad Pro Light"/>
                <a:cs typeface="Myriad Pro Light"/>
              </a:rPr>
              <a:t>=2.3</a:t>
            </a:r>
          </a:p>
        </p:txBody>
      </p:sp>
      <p:sp>
        <p:nvSpPr>
          <p:cNvPr id="19" name="TextBox 18"/>
          <p:cNvSpPr txBox="1"/>
          <p:nvPr/>
        </p:nvSpPr>
        <p:spPr>
          <a:xfrm>
            <a:off x="457200" y="152400"/>
            <a:ext cx="2819400" cy="461665"/>
          </a:xfrm>
          <a:prstGeom prst="rect">
            <a:avLst/>
          </a:prstGeom>
          <a:noFill/>
        </p:spPr>
        <p:txBody>
          <a:bodyPr wrap="square" lIns="0" rIns="0" rtlCol="0">
            <a:spAutoFit/>
          </a:bodyPr>
          <a:lstStyle/>
          <a:p>
            <a:r>
              <a:rPr lang="en-US" sz="2400" dirty="0" smtClean="0">
                <a:latin typeface="Myriad Pro Semibold"/>
                <a:cs typeface="Myriad Pro Semibold"/>
              </a:rPr>
              <a:t>Rapid Refinement</a:t>
            </a:r>
          </a:p>
        </p:txBody>
      </p:sp>
      <p:sp>
        <p:nvSpPr>
          <p:cNvPr id="20" name="TextBox 19"/>
          <p:cNvSpPr txBox="1"/>
          <p:nvPr/>
        </p:nvSpPr>
        <p:spPr>
          <a:xfrm>
            <a:off x="3276600" y="152400"/>
            <a:ext cx="2667001" cy="461665"/>
          </a:xfrm>
          <a:prstGeom prst="rect">
            <a:avLst/>
          </a:prstGeom>
          <a:noFill/>
        </p:spPr>
        <p:txBody>
          <a:bodyPr wrap="square" lIns="0" rIns="0" rtlCol="0">
            <a:spAutoFit/>
          </a:bodyPr>
          <a:lstStyle/>
          <a:p>
            <a:r>
              <a:rPr lang="en-US" sz="2400" dirty="0" smtClean="0">
                <a:latin typeface="Myriad Pro Semibold"/>
                <a:cs typeface="Myriad Pro Semibold"/>
              </a:rPr>
              <a:t>Computer Vision</a:t>
            </a:r>
          </a:p>
        </p:txBody>
      </p:sp>
      <p:sp>
        <p:nvSpPr>
          <p:cNvPr id="21" name="TextBox 20"/>
          <p:cNvSpPr txBox="1"/>
          <p:nvPr/>
        </p:nvSpPr>
        <p:spPr>
          <a:xfrm>
            <a:off x="6096000" y="152400"/>
            <a:ext cx="2514173" cy="461665"/>
          </a:xfrm>
          <a:prstGeom prst="rect">
            <a:avLst/>
          </a:prstGeom>
          <a:noFill/>
        </p:spPr>
        <p:txBody>
          <a:bodyPr wrap="square" lIns="0" rIns="0" rtlCol="0">
            <a:spAutoFit/>
          </a:bodyPr>
          <a:lstStyle/>
          <a:p>
            <a:r>
              <a:rPr lang="en-US" sz="2400" dirty="0" smtClean="0">
                <a:latin typeface="Myriad Pro Semibold"/>
                <a:cs typeface="Myriad Pro Semibold"/>
              </a:rPr>
              <a:t>Photographer</a:t>
            </a:r>
          </a:p>
        </p:txBody>
      </p:sp>
    </p:spTree>
    <p:extLst>
      <p:ext uri="{BB962C8B-B14F-4D97-AF65-F5344CB8AC3E}">
        <p14:creationId xmlns:p14="http://schemas.microsoft.com/office/powerpoint/2010/main" val="243947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ult-table.ai"/>
          <p:cNvPicPr>
            <a:picLocks noChangeAspect="1"/>
          </p:cNvPicPr>
          <p:nvPr/>
        </p:nvPicPr>
        <p:blipFill rotWithShape="1">
          <a:blip r:embed="rId3">
            <a:extLst>
              <a:ext uri="{28A0092B-C50C-407E-A947-70E740481C1C}">
                <a14:useLocalDpi xmlns:a14="http://schemas.microsoft.com/office/drawing/2010/main" val="0"/>
              </a:ext>
            </a:extLst>
          </a:blip>
          <a:srcRect t="4126"/>
          <a:stretch/>
        </p:blipFill>
        <p:spPr>
          <a:xfrm>
            <a:off x="201033" y="1071464"/>
            <a:ext cx="8714367" cy="5634136"/>
          </a:xfrm>
          <a:prstGeom prst="rect">
            <a:avLst/>
          </a:prstGeom>
        </p:spPr>
      </p:pic>
      <p:sp>
        <p:nvSpPr>
          <p:cNvPr id="9" name="Rectangle 8"/>
          <p:cNvSpPr/>
          <p:nvPr/>
        </p:nvSpPr>
        <p:spPr>
          <a:xfrm>
            <a:off x="228600" y="1143000"/>
            <a:ext cx="2286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28599" y="3047999"/>
            <a:ext cx="238211" cy="1640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28599" y="4953000"/>
            <a:ext cx="238211" cy="1640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607368" y="1781146"/>
            <a:ext cx="1828801" cy="400110"/>
          </a:xfrm>
          <a:prstGeom prst="rect">
            <a:avLst/>
          </a:prstGeom>
          <a:noFill/>
        </p:spPr>
        <p:txBody>
          <a:bodyPr wrap="square" rtlCol="0">
            <a:spAutoFit/>
          </a:bodyPr>
          <a:lstStyle/>
          <a:p>
            <a:pPr algn="ctr"/>
            <a:r>
              <a:rPr lang="en-US" sz="2000" dirty="0" smtClean="0">
                <a:latin typeface="Myriad Pro Semibold"/>
                <a:cs typeface="Myriad Pro Semibold"/>
              </a:rPr>
              <a:t>Good Photos</a:t>
            </a:r>
          </a:p>
        </p:txBody>
      </p:sp>
      <p:sp>
        <p:nvSpPr>
          <p:cNvPr id="16" name="TextBox 15"/>
          <p:cNvSpPr txBox="1"/>
          <p:nvPr/>
        </p:nvSpPr>
        <p:spPr>
          <a:xfrm rot="16200000">
            <a:off x="-562028" y="3677713"/>
            <a:ext cx="1790746" cy="400110"/>
          </a:xfrm>
          <a:prstGeom prst="rect">
            <a:avLst/>
          </a:prstGeom>
          <a:noFill/>
        </p:spPr>
        <p:txBody>
          <a:bodyPr wrap="none" rtlCol="0">
            <a:spAutoFit/>
          </a:bodyPr>
          <a:lstStyle/>
          <a:p>
            <a:r>
              <a:rPr lang="en-US" sz="2000" dirty="0" smtClean="0">
                <a:latin typeface="Myriad Pro Semibold"/>
                <a:cs typeface="Myriad Pro Semibold"/>
              </a:rPr>
              <a:t>Typical Photos</a:t>
            </a:r>
          </a:p>
        </p:txBody>
      </p:sp>
      <p:sp>
        <p:nvSpPr>
          <p:cNvPr id="17" name="TextBox 16"/>
          <p:cNvSpPr txBox="1"/>
          <p:nvPr/>
        </p:nvSpPr>
        <p:spPr>
          <a:xfrm rot="16200000">
            <a:off x="-607366" y="5591145"/>
            <a:ext cx="1828800" cy="400110"/>
          </a:xfrm>
          <a:prstGeom prst="rect">
            <a:avLst/>
          </a:prstGeom>
          <a:noFill/>
        </p:spPr>
        <p:txBody>
          <a:bodyPr wrap="square" rtlCol="0">
            <a:spAutoFit/>
          </a:bodyPr>
          <a:lstStyle/>
          <a:p>
            <a:pPr algn="ctr"/>
            <a:r>
              <a:rPr lang="en-US" sz="2000" dirty="0" smtClean="0">
                <a:latin typeface="Myriad Pro Semibold"/>
                <a:cs typeface="Myriad Pro Semibold"/>
              </a:rPr>
              <a:t>Bad Photos</a:t>
            </a:r>
          </a:p>
        </p:txBody>
      </p:sp>
      <p:sp>
        <p:nvSpPr>
          <p:cNvPr id="18" name="Rectangle 17"/>
          <p:cNvSpPr/>
          <p:nvPr/>
        </p:nvSpPr>
        <p:spPr>
          <a:xfrm>
            <a:off x="457200" y="4876800"/>
            <a:ext cx="2819400" cy="1828800"/>
          </a:xfrm>
          <a:prstGeom prst="rect">
            <a:avLst/>
          </a:prstGeom>
          <a:noFill/>
          <a:ln w="762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6"/>
                </a:solidFill>
              </a:ln>
              <a:noFill/>
            </a:endParaRPr>
          </a:p>
        </p:txBody>
      </p:sp>
      <p:sp>
        <p:nvSpPr>
          <p:cNvPr id="19" name="Rounded Rectangle 18"/>
          <p:cNvSpPr/>
          <p:nvPr/>
        </p:nvSpPr>
        <p:spPr>
          <a:xfrm>
            <a:off x="3429000" y="5486400"/>
            <a:ext cx="3581400" cy="609600"/>
          </a:xfrm>
          <a:prstGeom prst="roundRect">
            <a:avLst>
              <a:gd name="adj" fmla="val 6601"/>
            </a:avLst>
          </a:prstGeom>
          <a:solidFill>
            <a:schemeClr val="bg1">
              <a:alpha val="76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2"/>
          <p:cNvSpPr>
            <a:spLocks noGrp="1"/>
          </p:cNvSpPr>
          <p:nvPr>
            <p:ph idx="1"/>
          </p:nvPr>
        </p:nvSpPr>
        <p:spPr>
          <a:xfrm>
            <a:off x="3429000" y="5410200"/>
            <a:ext cx="3581400" cy="762000"/>
          </a:xfrm>
        </p:spPr>
        <p:txBody>
          <a:bodyPr>
            <a:noAutofit/>
          </a:bodyPr>
          <a:lstStyle/>
          <a:p>
            <a:pPr algn="ctr">
              <a:spcAft>
                <a:spcPts val="0"/>
              </a:spcAft>
            </a:pPr>
            <a:r>
              <a:rPr lang="en-US" sz="3600" dirty="0" smtClean="0"/>
              <a:t>Agreement misfire</a:t>
            </a:r>
          </a:p>
        </p:txBody>
      </p:sp>
      <p:sp>
        <p:nvSpPr>
          <p:cNvPr id="21" name="TextBox 20"/>
          <p:cNvSpPr txBox="1"/>
          <p:nvPr/>
        </p:nvSpPr>
        <p:spPr>
          <a:xfrm>
            <a:off x="457200" y="515814"/>
            <a:ext cx="2819400" cy="477054"/>
          </a:xfrm>
          <a:prstGeom prst="rect">
            <a:avLst/>
          </a:prstGeom>
          <a:noFill/>
        </p:spPr>
        <p:txBody>
          <a:bodyPr wrap="square" lIns="0" rIns="0" rtlCol="0">
            <a:spAutoFit/>
          </a:bodyPr>
          <a:lstStyle/>
          <a:p>
            <a:r>
              <a:rPr lang="en-US" sz="2500" dirty="0">
                <a:latin typeface="Myriad Pro Light"/>
                <a:cs typeface="Myriad Pro Light"/>
              </a:rPr>
              <a:t>μ</a:t>
            </a:r>
            <a:r>
              <a:rPr lang="en-US" sz="2500" dirty="0" smtClean="0">
                <a:latin typeface="Myriad Pro Light"/>
                <a:cs typeface="Myriad Pro Light"/>
              </a:rPr>
              <a:t>=5.8, </a:t>
            </a:r>
            <a:r>
              <a:rPr lang="en-US" sz="2500" dirty="0" err="1">
                <a:latin typeface="Myriad Pro Light"/>
                <a:cs typeface="Myriad Pro Light"/>
              </a:rPr>
              <a:t>σ</a:t>
            </a:r>
            <a:r>
              <a:rPr lang="en-US" sz="2500" dirty="0" smtClean="0">
                <a:latin typeface="Myriad Pro Light"/>
                <a:cs typeface="Myriad Pro Light"/>
              </a:rPr>
              <a:t>=</a:t>
            </a:r>
            <a:r>
              <a:rPr lang="en-US" sz="2500" dirty="0">
                <a:latin typeface="Myriad Pro Light"/>
                <a:cs typeface="Myriad Pro Light"/>
              </a:rPr>
              <a:t>2.2</a:t>
            </a:r>
            <a:endParaRPr lang="en-US" sz="2500" dirty="0" smtClean="0">
              <a:latin typeface="Myriad Pro Light"/>
              <a:cs typeface="Myriad Pro Light"/>
            </a:endParaRPr>
          </a:p>
        </p:txBody>
      </p:sp>
      <p:sp>
        <p:nvSpPr>
          <p:cNvPr id="22" name="TextBox 21"/>
          <p:cNvSpPr txBox="1"/>
          <p:nvPr/>
        </p:nvSpPr>
        <p:spPr>
          <a:xfrm>
            <a:off x="3276600" y="515814"/>
            <a:ext cx="2415693" cy="477054"/>
          </a:xfrm>
          <a:prstGeom prst="rect">
            <a:avLst/>
          </a:prstGeom>
          <a:noFill/>
        </p:spPr>
        <p:txBody>
          <a:bodyPr wrap="square" lIns="0" rIns="0" rtlCol="0">
            <a:spAutoFit/>
          </a:bodyPr>
          <a:lstStyle/>
          <a:p>
            <a:r>
              <a:rPr lang="en-US" sz="2500" dirty="0" smtClean="0">
                <a:latin typeface="Myriad Pro Light"/>
                <a:cs typeface="Myriad Pro Light"/>
              </a:rPr>
              <a:t>μ=4.9, </a:t>
            </a:r>
            <a:r>
              <a:rPr lang="en-US" sz="2500" dirty="0" err="1">
                <a:latin typeface="Myriad Pro Light"/>
                <a:cs typeface="Myriad Pro Light"/>
              </a:rPr>
              <a:t>σ</a:t>
            </a:r>
            <a:r>
              <a:rPr lang="en-US" sz="2500" dirty="0" smtClean="0">
                <a:latin typeface="Myriad Pro Light"/>
                <a:cs typeface="Myriad Pro Light"/>
              </a:rPr>
              <a:t>=</a:t>
            </a:r>
            <a:r>
              <a:rPr lang="en-US" sz="2500" dirty="0">
                <a:latin typeface="Myriad Pro Light"/>
                <a:cs typeface="Myriad Pro Light"/>
              </a:rPr>
              <a:t>2.2</a:t>
            </a:r>
            <a:endParaRPr lang="en-US" sz="2500" dirty="0" smtClean="0">
              <a:latin typeface="Myriad Pro Light"/>
              <a:cs typeface="Myriad Pro Light"/>
            </a:endParaRPr>
          </a:p>
        </p:txBody>
      </p:sp>
      <p:sp>
        <p:nvSpPr>
          <p:cNvPr id="23" name="TextBox 22"/>
          <p:cNvSpPr txBox="1"/>
          <p:nvPr/>
        </p:nvSpPr>
        <p:spPr>
          <a:xfrm>
            <a:off x="6096000" y="515814"/>
            <a:ext cx="2438400" cy="477054"/>
          </a:xfrm>
          <a:prstGeom prst="rect">
            <a:avLst/>
          </a:prstGeom>
          <a:noFill/>
        </p:spPr>
        <p:txBody>
          <a:bodyPr wrap="square" lIns="0" rIns="0" rtlCol="0">
            <a:spAutoFit/>
          </a:bodyPr>
          <a:lstStyle/>
          <a:p>
            <a:r>
              <a:rPr lang="en-US" sz="2500" dirty="0" smtClean="0">
                <a:latin typeface="Myriad Pro Light"/>
                <a:cs typeface="Myriad Pro Light"/>
              </a:rPr>
              <a:t>μ=6.4, </a:t>
            </a:r>
            <a:r>
              <a:rPr lang="en-US" sz="2500" dirty="0" err="1">
                <a:latin typeface="Myriad Pro Light"/>
                <a:cs typeface="Myriad Pro Light"/>
              </a:rPr>
              <a:t>σ</a:t>
            </a:r>
            <a:r>
              <a:rPr lang="en-US" sz="2500" dirty="0" smtClean="0">
                <a:latin typeface="Myriad Pro Light"/>
                <a:cs typeface="Myriad Pro Light"/>
              </a:rPr>
              <a:t>=2.3</a:t>
            </a:r>
          </a:p>
        </p:txBody>
      </p:sp>
      <p:sp>
        <p:nvSpPr>
          <p:cNvPr id="24" name="TextBox 23"/>
          <p:cNvSpPr txBox="1"/>
          <p:nvPr/>
        </p:nvSpPr>
        <p:spPr>
          <a:xfrm>
            <a:off x="457200" y="152400"/>
            <a:ext cx="2819400" cy="461665"/>
          </a:xfrm>
          <a:prstGeom prst="rect">
            <a:avLst/>
          </a:prstGeom>
          <a:noFill/>
        </p:spPr>
        <p:txBody>
          <a:bodyPr wrap="square" lIns="0" rIns="0" rtlCol="0">
            <a:spAutoFit/>
          </a:bodyPr>
          <a:lstStyle/>
          <a:p>
            <a:r>
              <a:rPr lang="en-US" sz="2400" dirty="0" smtClean="0">
                <a:latin typeface="Myriad Pro Semibold"/>
                <a:cs typeface="Myriad Pro Semibold"/>
              </a:rPr>
              <a:t>Rapid Refinement</a:t>
            </a:r>
          </a:p>
        </p:txBody>
      </p:sp>
      <p:sp>
        <p:nvSpPr>
          <p:cNvPr id="25" name="TextBox 24"/>
          <p:cNvSpPr txBox="1"/>
          <p:nvPr/>
        </p:nvSpPr>
        <p:spPr>
          <a:xfrm>
            <a:off x="3276600" y="152400"/>
            <a:ext cx="2667001" cy="461665"/>
          </a:xfrm>
          <a:prstGeom prst="rect">
            <a:avLst/>
          </a:prstGeom>
          <a:noFill/>
        </p:spPr>
        <p:txBody>
          <a:bodyPr wrap="square" lIns="0" rIns="0" rtlCol="0">
            <a:spAutoFit/>
          </a:bodyPr>
          <a:lstStyle/>
          <a:p>
            <a:r>
              <a:rPr lang="en-US" sz="2400" dirty="0" smtClean="0">
                <a:latin typeface="Myriad Pro Semibold"/>
                <a:cs typeface="Myriad Pro Semibold"/>
              </a:rPr>
              <a:t>Computer Vision</a:t>
            </a:r>
          </a:p>
        </p:txBody>
      </p:sp>
      <p:sp>
        <p:nvSpPr>
          <p:cNvPr id="26" name="TextBox 25"/>
          <p:cNvSpPr txBox="1"/>
          <p:nvPr/>
        </p:nvSpPr>
        <p:spPr>
          <a:xfrm>
            <a:off x="6096000" y="152400"/>
            <a:ext cx="2514173" cy="461665"/>
          </a:xfrm>
          <a:prstGeom prst="rect">
            <a:avLst/>
          </a:prstGeom>
          <a:noFill/>
        </p:spPr>
        <p:txBody>
          <a:bodyPr wrap="square" lIns="0" rIns="0" rtlCol="0">
            <a:spAutoFit/>
          </a:bodyPr>
          <a:lstStyle/>
          <a:p>
            <a:r>
              <a:rPr lang="en-US" sz="2400" dirty="0" smtClean="0">
                <a:latin typeface="Myriad Pro Semibold"/>
                <a:cs typeface="Myriad Pro Semibold"/>
              </a:rPr>
              <a:t>Photographer</a:t>
            </a:r>
          </a:p>
        </p:txBody>
      </p:sp>
    </p:spTree>
    <p:extLst>
      <p:ext uri="{BB962C8B-B14F-4D97-AF65-F5344CB8AC3E}">
        <p14:creationId xmlns:p14="http://schemas.microsoft.com/office/powerpoint/2010/main" val="118358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latin typeface="Myriad Pro Semibold"/>
                <a:cs typeface="Myriad Pro Semibold"/>
              </a:rPr>
              <a:t>Rapid </a:t>
            </a:r>
            <a:r>
              <a:rPr lang="en-US" dirty="0"/>
              <a:t>R</a:t>
            </a:r>
            <a:r>
              <a:rPr lang="en-US" dirty="0" smtClean="0">
                <a:latin typeface="Myriad Pro Semibold"/>
                <a:cs typeface="Myriad Pro Semibold"/>
              </a:rPr>
              <a:t>efinement </a:t>
            </a:r>
            <a:r>
              <a:rPr lang="en-US" dirty="0"/>
              <a:t>F</a:t>
            </a:r>
            <a:r>
              <a:rPr lang="en-US" dirty="0" smtClean="0">
                <a:latin typeface="Myriad Pro Semibold"/>
                <a:cs typeface="Myriad Pro Semibold"/>
              </a:rPr>
              <a:t>astest,</a:t>
            </a:r>
            <a:br>
              <a:rPr lang="en-US" dirty="0" smtClean="0">
                <a:latin typeface="Myriad Pro Semibold"/>
                <a:cs typeface="Myriad Pro Semibold"/>
              </a:rPr>
            </a:br>
            <a:r>
              <a:rPr lang="en-US" dirty="0" smtClean="0">
                <a:latin typeface="Myriad Pro Semibold"/>
                <a:cs typeface="Myriad Pro Semibold"/>
              </a:rPr>
              <a:t>with Smallest Time </a:t>
            </a:r>
            <a:r>
              <a:rPr lang="en-US" dirty="0"/>
              <a:t>V</a:t>
            </a:r>
            <a:r>
              <a:rPr lang="en-US" dirty="0" smtClean="0">
                <a:latin typeface="Myriad Pro Semibold"/>
                <a:cs typeface="Myriad Pro Semibold"/>
              </a:rPr>
              <a:t>ariance</a:t>
            </a:r>
            <a:endParaRPr lang="en-US" dirty="0">
              <a:latin typeface="Myriad Pro Semibold"/>
              <a:cs typeface="Myriad Pro Semibold"/>
            </a:endParaRPr>
          </a:p>
        </p:txBody>
      </p:sp>
      <p:sp>
        <p:nvSpPr>
          <p:cNvPr id="3" name="Content Placeholder 2"/>
          <p:cNvSpPr>
            <a:spLocks noGrp="1"/>
          </p:cNvSpPr>
          <p:nvPr>
            <p:ph idx="1"/>
          </p:nvPr>
        </p:nvSpPr>
        <p:spPr>
          <a:xfrm>
            <a:off x="457200" y="5791200"/>
            <a:ext cx="8229600" cy="533400"/>
          </a:xfrm>
        </p:spPr>
        <p:txBody>
          <a:bodyPr>
            <a:normAutofit/>
          </a:bodyPr>
          <a:lstStyle/>
          <a:p>
            <a:r>
              <a:rPr lang="en-US" sz="2200" dirty="0" smtClean="0">
                <a:solidFill>
                  <a:schemeClr val="tx1">
                    <a:lumMod val="50000"/>
                    <a:lumOff val="50000"/>
                  </a:schemeClr>
                </a:solidFill>
              </a:rPr>
              <a:t>ANOVA with pairwise </a:t>
            </a:r>
            <a:r>
              <a:rPr lang="en-US" sz="2200" dirty="0" err="1" smtClean="0">
                <a:solidFill>
                  <a:schemeClr val="tx1">
                    <a:lumMod val="50000"/>
                    <a:lumOff val="50000"/>
                  </a:schemeClr>
                </a:solidFill>
              </a:rPr>
              <a:t>posthoc</a:t>
            </a:r>
            <a:r>
              <a:rPr lang="en-US" sz="2200" dirty="0" smtClean="0">
                <a:solidFill>
                  <a:schemeClr val="tx1">
                    <a:lumMod val="50000"/>
                    <a:lumOff val="50000"/>
                  </a:schemeClr>
                </a:solidFill>
              </a:rPr>
              <a:t> tests p &lt; .05</a:t>
            </a:r>
            <a:endParaRPr lang="en-US" sz="1400" dirty="0" smtClean="0">
              <a:solidFill>
                <a:schemeClr val="tx1">
                  <a:lumMod val="50000"/>
                  <a:lumOff val="5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31721494"/>
              </p:ext>
            </p:extLst>
          </p:nvPr>
        </p:nvGraphicFramePr>
        <p:xfrm>
          <a:off x="533400" y="2286000"/>
          <a:ext cx="8323580" cy="3352799"/>
        </p:xfrm>
        <a:graphic>
          <a:graphicData uri="http://schemas.openxmlformats.org/drawingml/2006/table">
            <a:tbl>
              <a:tblPr firstRow="1">
                <a:tableStyleId>{5C22544A-7EE6-4342-B048-85BDC9FD1C3A}</a:tableStyleId>
              </a:tblPr>
              <a:tblGrid>
                <a:gridCol w="1846580"/>
                <a:gridCol w="6477000"/>
              </a:tblGrid>
              <a:tr h="381000">
                <a:tc>
                  <a:txBody>
                    <a:bodyPr/>
                    <a:lstStyle/>
                    <a:p>
                      <a:r>
                        <a:rPr lang="en-US" sz="2800" b="0" dirty="0" smtClean="0">
                          <a:solidFill>
                            <a:schemeClr val="tx1"/>
                          </a:solidFill>
                          <a:latin typeface="Myriad Pro"/>
                          <a:cs typeface="Myriad Pro"/>
                        </a:rPr>
                        <a:t>Algorithm</a:t>
                      </a:r>
                      <a:endParaRPr lang="en-US" sz="2800" b="0" dirty="0">
                        <a:solidFill>
                          <a:schemeClr val="tx1"/>
                        </a:solidFill>
                        <a:latin typeface="Myriad Pro"/>
                        <a:cs typeface="Myriad Pro"/>
                      </a:endParaRPr>
                    </a:p>
                  </a:txBody>
                  <a:tcPr anchor="b">
                    <a:solidFill>
                      <a:schemeClr val="accent1">
                        <a:lumMod val="60000"/>
                        <a:lumOff val="40000"/>
                      </a:schemeClr>
                    </a:solidFill>
                  </a:tcPr>
                </a:tc>
                <a:tc>
                  <a:txBody>
                    <a:bodyPr/>
                    <a:lstStyle/>
                    <a:p>
                      <a:r>
                        <a:rPr lang="en-US" sz="2800" b="0" baseline="0" dirty="0" smtClean="0">
                          <a:solidFill>
                            <a:schemeClr val="tx1"/>
                          </a:solidFill>
                          <a:latin typeface="Myriad Pro"/>
                          <a:cs typeface="Myriad Pro"/>
                        </a:rPr>
                        <a:t>Histogram of Execution Times      </a:t>
                      </a:r>
                      <a:r>
                        <a:rPr lang="en-US" sz="2000" b="0" dirty="0" smtClean="0">
                          <a:solidFill>
                            <a:schemeClr val="tx1"/>
                          </a:solidFill>
                          <a:latin typeface="Myriad Pro"/>
                          <a:cs typeface="Myriad Pro"/>
                        </a:rPr>
                        <a:t>N=72 photos</a:t>
                      </a:r>
                      <a:endParaRPr lang="en-US" sz="2000" b="0" dirty="0">
                        <a:solidFill>
                          <a:schemeClr val="tx1"/>
                        </a:solidFill>
                        <a:latin typeface="Myriad Pro"/>
                        <a:cs typeface="Myriad Pro"/>
                      </a:endParaRPr>
                    </a:p>
                  </a:txBody>
                  <a:tcPr anchor="b">
                    <a:solidFill>
                      <a:schemeClr val="accent1">
                        <a:lumMod val="60000"/>
                        <a:lumOff val="40000"/>
                      </a:schemeClr>
                    </a:solidFill>
                  </a:tcPr>
                </a:tc>
              </a:tr>
              <a:tr h="670560">
                <a:tc>
                  <a:txBody>
                    <a:bodyPr/>
                    <a:lstStyle/>
                    <a:p>
                      <a:r>
                        <a:rPr lang="en-US" sz="2800" dirty="0" smtClean="0">
                          <a:latin typeface="Myriad Pro Light"/>
                          <a:cs typeface="Myriad Pro Light"/>
                        </a:rPr>
                        <a:t>Rapid</a:t>
                      </a:r>
                      <a:br>
                        <a:rPr lang="en-US" sz="2800" dirty="0" smtClean="0">
                          <a:latin typeface="Myriad Pro Light"/>
                          <a:cs typeface="Myriad Pro Light"/>
                        </a:rPr>
                      </a:br>
                      <a:r>
                        <a:rPr lang="en-US" sz="2800" baseline="0" dirty="0" smtClean="0">
                          <a:latin typeface="Myriad Pro Light"/>
                          <a:cs typeface="Myriad Pro Light"/>
                        </a:rPr>
                        <a:t>Refinement</a:t>
                      </a:r>
                      <a:endParaRPr lang="en-US" sz="2800" dirty="0">
                        <a:latin typeface="Myriad Pro Light"/>
                        <a:cs typeface="Myriad Pro Light"/>
                      </a:endParaRPr>
                    </a:p>
                  </a:txBody>
                  <a:tcPr/>
                </a:tc>
                <a:tc>
                  <a:txBody>
                    <a:bodyPr/>
                    <a:lstStyle/>
                    <a:p>
                      <a:endParaRPr lang="en-US" sz="2800" dirty="0"/>
                    </a:p>
                  </a:txBody>
                  <a:tcPr/>
                </a:tc>
              </a:tr>
              <a:tr h="670560">
                <a:tc>
                  <a:txBody>
                    <a:bodyPr/>
                    <a:lstStyle/>
                    <a:p>
                      <a:r>
                        <a:rPr lang="en-US" sz="2800" dirty="0" smtClean="0">
                          <a:latin typeface="Myriad Pro Light"/>
                          <a:cs typeface="Myriad Pro Light"/>
                        </a:rPr>
                        <a:t>Generate</a:t>
                      </a:r>
                      <a:r>
                        <a:rPr lang="en-US" sz="2800" baseline="0" dirty="0" smtClean="0">
                          <a:latin typeface="Myriad Pro Light"/>
                          <a:cs typeface="Myriad Pro Light"/>
                        </a:rPr>
                        <a:t> </a:t>
                      </a:r>
                      <a:br>
                        <a:rPr lang="en-US" sz="2800" baseline="0" dirty="0" smtClean="0">
                          <a:latin typeface="Myriad Pro Light"/>
                          <a:cs typeface="Myriad Pro Light"/>
                        </a:rPr>
                      </a:br>
                      <a:r>
                        <a:rPr lang="en-US" sz="2800" baseline="0" dirty="0" smtClean="0">
                          <a:latin typeface="Myriad Pro Light"/>
                          <a:cs typeface="Myriad Pro Light"/>
                        </a:rPr>
                        <a:t>One</a:t>
                      </a:r>
                      <a:endParaRPr lang="en-US" sz="2800" dirty="0">
                        <a:latin typeface="Myriad Pro Light"/>
                        <a:cs typeface="Myriad Pro Light"/>
                      </a:endParaRPr>
                    </a:p>
                  </a:txBody>
                  <a:tcPr/>
                </a:tc>
                <a:tc>
                  <a:txBody>
                    <a:bodyPr/>
                    <a:lstStyle/>
                    <a:p>
                      <a:endParaRPr lang="en-US" sz="2800" dirty="0"/>
                    </a:p>
                  </a:txBody>
                  <a:tcPr/>
                </a:tc>
              </a:tr>
              <a:tr h="670560">
                <a:tc>
                  <a:txBody>
                    <a:bodyPr/>
                    <a:lstStyle/>
                    <a:p>
                      <a:r>
                        <a:rPr lang="en-US" sz="2800" dirty="0" smtClean="0">
                          <a:latin typeface="Myriad Pro Light"/>
                          <a:cs typeface="Myriad Pro Light"/>
                        </a:rPr>
                        <a:t>Generate </a:t>
                      </a:r>
                      <a:br>
                        <a:rPr lang="en-US" sz="2800" dirty="0" smtClean="0">
                          <a:latin typeface="Myriad Pro Light"/>
                          <a:cs typeface="Myriad Pro Light"/>
                        </a:rPr>
                      </a:br>
                      <a:r>
                        <a:rPr lang="en-US" sz="2800" dirty="0" smtClean="0">
                          <a:latin typeface="Myriad Pro Light"/>
                          <a:cs typeface="Myriad Pro Light"/>
                        </a:rPr>
                        <a:t>and Vote</a:t>
                      </a:r>
                      <a:endParaRPr lang="en-US" sz="2800" dirty="0">
                        <a:latin typeface="Myriad Pro Light"/>
                        <a:cs typeface="Myriad Pro Light"/>
                      </a:endParaRPr>
                    </a:p>
                  </a:txBody>
                  <a:tcPr/>
                </a:tc>
                <a:tc>
                  <a:txBody>
                    <a:bodyPr/>
                    <a:lstStyle/>
                    <a:p>
                      <a:endParaRPr lang="en-US" sz="2800" dirty="0"/>
                    </a:p>
                  </a:txBody>
                  <a:tcPr/>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2910855122"/>
              </p:ext>
            </p:extLst>
          </p:nvPr>
        </p:nvGraphicFramePr>
        <p:xfrm>
          <a:off x="2362200" y="4724400"/>
          <a:ext cx="6477000" cy="114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p:cNvGraphicFramePr>
            <a:graphicFrameLocks/>
          </p:cNvGraphicFramePr>
          <p:nvPr>
            <p:extLst>
              <p:ext uri="{D42A27DB-BD31-4B8C-83A1-F6EECF244321}">
                <p14:modId xmlns:p14="http://schemas.microsoft.com/office/powerpoint/2010/main" val="2857880088"/>
              </p:ext>
            </p:extLst>
          </p:nvPr>
        </p:nvGraphicFramePr>
        <p:xfrm>
          <a:off x="2133600" y="2819400"/>
          <a:ext cx="67056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a:graphicFrameLocks/>
          </p:cNvGraphicFramePr>
          <p:nvPr>
            <p:extLst>
              <p:ext uri="{D42A27DB-BD31-4B8C-83A1-F6EECF244321}">
                <p14:modId xmlns:p14="http://schemas.microsoft.com/office/powerpoint/2010/main" val="1602952949"/>
              </p:ext>
            </p:extLst>
          </p:nvPr>
        </p:nvGraphicFramePr>
        <p:xfrm>
          <a:off x="2362200" y="3611231"/>
          <a:ext cx="6477000" cy="1143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p:cNvGraphicFramePr>
            <a:graphicFrameLocks/>
          </p:cNvGraphicFramePr>
          <p:nvPr>
            <p:extLst>
              <p:ext uri="{D42A27DB-BD31-4B8C-83A1-F6EECF244321}">
                <p14:modId xmlns:p14="http://schemas.microsoft.com/office/powerpoint/2010/main" val="1138450288"/>
              </p:ext>
            </p:extLst>
          </p:nvPr>
        </p:nvGraphicFramePr>
        <p:xfrm>
          <a:off x="2133600" y="4572000"/>
          <a:ext cx="6858000" cy="1295400"/>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a:xfrm>
            <a:off x="5410200" y="3697307"/>
            <a:ext cx="3429000" cy="769441"/>
          </a:xfrm>
          <a:prstGeom prst="rect">
            <a:avLst/>
          </a:prstGeom>
        </p:spPr>
        <p:txBody>
          <a:bodyPr wrap="square">
            <a:spAutoFit/>
          </a:bodyPr>
          <a:lstStyle/>
          <a:p>
            <a:pPr algn="r"/>
            <a:r>
              <a:rPr lang="en-US" sz="2200" dirty="0" smtClean="0">
                <a:solidFill>
                  <a:schemeClr val="bg1">
                    <a:lumMod val="50000"/>
                  </a:schemeClr>
                </a:solidFill>
                <a:latin typeface="Myriad Pro Light"/>
                <a:cs typeface="Myriad Pro Light"/>
              </a:rPr>
              <a:t>μ=16.3 sec, </a:t>
            </a:r>
            <a:r>
              <a:rPr lang="en-US" sz="2200" dirty="0" err="1" smtClean="0">
                <a:solidFill>
                  <a:schemeClr val="bg1">
                    <a:lumMod val="50000"/>
                  </a:schemeClr>
                </a:solidFill>
                <a:latin typeface="Myriad Pro Light"/>
                <a:cs typeface="Myriad Pro Light"/>
              </a:rPr>
              <a:t>σ</a:t>
            </a:r>
            <a:r>
              <a:rPr lang="en-US" sz="2200" dirty="0" smtClean="0">
                <a:solidFill>
                  <a:schemeClr val="bg1">
                    <a:lumMod val="50000"/>
                  </a:schemeClr>
                </a:solidFill>
                <a:latin typeface="Myriad Pro Light"/>
                <a:cs typeface="Myriad Pro Light"/>
              </a:rPr>
              <a:t>=9.8 sec</a:t>
            </a:r>
          </a:p>
          <a:p>
            <a:pPr algn="r"/>
            <a:r>
              <a:rPr lang="en-US" sz="2200" dirty="0">
                <a:solidFill>
                  <a:schemeClr val="bg1">
                    <a:lumMod val="50000"/>
                  </a:schemeClr>
                </a:solidFill>
                <a:latin typeface="Myriad Pro Light"/>
                <a:cs typeface="Myriad Pro Light"/>
              </a:rPr>
              <a:t>22</a:t>
            </a:r>
            <a:r>
              <a:rPr lang="en-US" sz="2200" dirty="0" smtClean="0">
                <a:solidFill>
                  <a:schemeClr val="bg1">
                    <a:lumMod val="50000"/>
                  </a:schemeClr>
                </a:solidFill>
                <a:latin typeface="Myriad Pro Light"/>
                <a:cs typeface="Myriad Pro Light"/>
              </a:rPr>
              <a:t>¢</a:t>
            </a:r>
            <a:endParaRPr lang="en-US" sz="2200" dirty="0">
              <a:solidFill>
                <a:schemeClr val="bg1">
                  <a:lumMod val="50000"/>
                </a:schemeClr>
              </a:solidFill>
              <a:latin typeface="Myriad Pro Light"/>
              <a:cs typeface="Myriad Pro Light"/>
            </a:endParaRPr>
          </a:p>
        </p:txBody>
      </p:sp>
      <p:sp>
        <p:nvSpPr>
          <p:cNvPr id="16" name="Rectangle 15"/>
          <p:cNvSpPr/>
          <p:nvPr/>
        </p:nvSpPr>
        <p:spPr>
          <a:xfrm>
            <a:off x="5206747" y="4611707"/>
            <a:ext cx="3632453" cy="769441"/>
          </a:xfrm>
          <a:prstGeom prst="rect">
            <a:avLst/>
          </a:prstGeom>
        </p:spPr>
        <p:txBody>
          <a:bodyPr wrap="square">
            <a:spAutoFit/>
          </a:bodyPr>
          <a:lstStyle/>
          <a:p>
            <a:pPr algn="r"/>
            <a:r>
              <a:rPr lang="en-US" sz="2200" dirty="0" smtClean="0">
                <a:solidFill>
                  <a:schemeClr val="bg1">
                    <a:lumMod val="50000"/>
                  </a:schemeClr>
                </a:solidFill>
                <a:latin typeface="Myriad Pro Light"/>
                <a:cs typeface="Myriad Pro Light"/>
              </a:rPr>
              <a:t>μ=45.3 sec, </a:t>
            </a:r>
            <a:r>
              <a:rPr lang="en-US" sz="2200" dirty="0" err="1" smtClean="0">
                <a:solidFill>
                  <a:schemeClr val="bg1">
                    <a:lumMod val="50000"/>
                  </a:schemeClr>
                </a:solidFill>
                <a:latin typeface="Myriad Pro Light"/>
                <a:cs typeface="Myriad Pro Light"/>
              </a:rPr>
              <a:t>σ</a:t>
            </a:r>
            <a:r>
              <a:rPr lang="en-US" sz="2200" dirty="0" smtClean="0">
                <a:solidFill>
                  <a:schemeClr val="bg1">
                    <a:lumMod val="50000"/>
                  </a:schemeClr>
                </a:solidFill>
                <a:latin typeface="Myriad Pro Light"/>
                <a:cs typeface="Myriad Pro Light"/>
              </a:rPr>
              <a:t>=14.0 sec</a:t>
            </a:r>
          </a:p>
          <a:p>
            <a:pPr algn="r"/>
            <a:r>
              <a:rPr lang="en-US" sz="2200" dirty="0" smtClean="0">
                <a:solidFill>
                  <a:schemeClr val="bg1">
                    <a:lumMod val="50000"/>
                  </a:schemeClr>
                </a:solidFill>
                <a:latin typeface="Myriad Pro Light"/>
                <a:cs typeface="Myriad Pro Light"/>
              </a:rPr>
              <a:t>53¢</a:t>
            </a:r>
            <a:endParaRPr lang="en-US" sz="2200" dirty="0">
              <a:solidFill>
                <a:schemeClr val="bg1">
                  <a:lumMod val="50000"/>
                </a:schemeClr>
              </a:solidFill>
              <a:latin typeface="Myriad Pro Light"/>
              <a:cs typeface="Myriad Pro Light"/>
            </a:endParaRPr>
          </a:p>
        </p:txBody>
      </p:sp>
      <p:sp>
        <p:nvSpPr>
          <p:cNvPr id="4" name="Rectangle 3"/>
          <p:cNvSpPr/>
          <p:nvPr/>
        </p:nvSpPr>
        <p:spPr>
          <a:xfrm>
            <a:off x="5410200" y="2743200"/>
            <a:ext cx="3429000" cy="769441"/>
          </a:xfrm>
          <a:prstGeom prst="rect">
            <a:avLst/>
          </a:prstGeom>
        </p:spPr>
        <p:txBody>
          <a:bodyPr wrap="square">
            <a:spAutoFit/>
          </a:bodyPr>
          <a:lstStyle/>
          <a:p>
            <a:pPr algn="r"/>
            <a:r>
              <a:rPr lang="en-US" sz="2200" dirty="0" smtClean="0">
                <a:solidFill>
                  <a:schemeClr val="bg1">
                    <a:lumMod val="50000"/>
                  </a:schemeClr>
                </a:solidFill>
                <a:latin typeface="Myriad Pro Light"/>
                <a:cs typeface="Myriad Pro Light"/>
              </a:rPr>
              <a:t>μ=12.6 sec, </a:t>
            </a:r>
            <a:r>
              <a:rPr lang="en-US" sz="2200" dirty="0" err="1" smtClean="0">
                <a:solidFill>
                  <a:schemeClr val="bg1">
                    <a:lumMod val="50000"/>
                  </a:schemeClr>
                </a:solidFill>
                <a:latin typeface="Myriad Pro Light"/>
                <a:cs typeface="Myriad Pro Light"/>
              </a:rPr>
              <a:t>σ</a:t>
            </a:r>
            <a:r>
              <a:rPr lang="en-US" sz="2200" dirty="0">
                <a:solidFill>
                  <a:schemeClr val="bg1">
                    <a:lumMod val="50000"/>
                  </a:schemeClr>
                </a:solidFill>
                <a:latin typeface="Myriad Pro Light"/>
                <a:cs typeface="Myriad Pro Light"/>
              </a:rPr>
              <a:t>=</a:t>
            </a:r>
            <a:r>
              <a:rPr lang="en-US" sz="2200" dirty="0" smtClean="0">
                <a:solidFill>
                  <a:schemeClr val="bg1">
                    <a:lumMod val="50000"/>
                  </a:schemeClr>
                </a:solidFill>
                <a:latin typeface="Myriad Pro Light"/>
                <a:cs typeface="Myriad Pro Light"/>
              </a:rPr>
              <a:t>2.2 sec</a:t>
            </a:r>
          </a:p>
          <a:p>
            <a:pPr algn="r"/>
            <a:r>
              <a:rPr lang="en-US" sz="2200" dirty="0">
                <a:solidFill>
                  <a:schemeClr val="bg1">
                    <a:lumMod val="50000"/>
                  </a:schemeClr>
                </a:solidFill>
                <a:latin typeface="Myriad Pro Light"/>
                <a:cs typeface="Myriad Pro Light"/>
              </a:rPr>
              <a:t>22</a:t>
            </a:r>
            <a:r>
              <a:rPr lang="en-US" sz="2200" dirty="0" smtClean="0">
                <a:solidFill>
                  <a:schemeClr val="bg1">
                    <a:lumMod val="50000"/>
                  </a:schemeClr>
                </a:solidFill>
                <a:latin typeface="Myriad Pro Light"/>
                <a:cs typeface="Myriad Pro Light"/>
              </a:rPr>
              <a:t>¢</a:t>
            </a:r>
            <a:endParaRPr lang="en-US" sz="2200" dirty="0">
              <a:solidFill>
                <a:schemeClr val="bg1">
                  <a:lumMod val="50000"/>
                </a:schemeClr>
              </a:solidFill>
              <a:latin typeface="Myriad Pro Light"/>
              <a:cs typeface="Myriad Pro Light"/>
            </a:endParaRPr>
          </a:p>
        </p:txBody>
      </p:sp>
      <p:sp>
        <p:nvSpPr>
          <p:cNvPr id="8" name="TextBox 7"/>
          <p:cNvSpPr txBox="1"/>
          <p:nvPr/>
        </p:nvSpPr>
        <p:spPr>
          <a:xfrm>
            <a:off x="479715" y="118000"/>
            <a:ext cx="1044285" cy="461665"/>
          </a:xfrm>
          <a:prstGeom prst="rect">
            <a:avLst/>
          </a:prstGeom>
          <a:noFill/>
        </p:spPr>
        <p:txBody>
          <a:bodyPr wrap="none" rtlCol="0">
            <a:spAutoFit/>
          </a:bodyPr>
          <a:lstStyle/>
          <a:p>
            <a:r>
              <a:rPr lang="en-US" sz="2400" dirty="0" smtClean="0">
                <a:solidFill>
                  <a:schemeClr val="bg1">
                    <a:lumMod val="50000"/>
                  </a:schemeClr>
                </a:solidFill>
                <a:latin typeface="Myriad Pro Light"/>
                <a:cs typeface="Myriad Pro Light"/>
              </a:rPr>
              <a:t>Results</a:t>
            </a:r>
          </a:p>
        </p:txBody>
      </p:sp>
      <p:sp>
        <p:nvSpPr>
          <p:cNvPr id="6" name="Rectangle 5"/>
          <p:cNvSpPr/>
          <p:nvPr/>
        </p:nvSpPr>
        <p:spPr>
          <a:xfrm>
            <a:off x="3657600" y="2819400"/>
            <a:ext cx="1219200" cy="1905000"/>
          </a:xfrm>
          <a:prstGeom prst="rect">
            <a:avLst/>
          </a:prstGeom>
          <a:no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834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yriad Pro Semibold"/>
                <a:cs typeface="Myriad Pro Semibold"/>
              </a:rPr>
              <a:t>Tradeoffs in Rapid Refinement</a:t>
            </a:r>
            <a:endParaRPr lang="en-US" dirty="0">
              <a:latin typeface="Myriad Pro Semibold"/>
              <a:cs typeface="Myriad Pro Semibold"/>
            </a:endParaRPr>
          </a:p>
        </p:txBody>
      </p:sp>
      <p:sp>
        <p:nvSpPr>
          <p:cNvPr id="3" name="Content Placeholder 2"/>
          <p:cNvSpPr>
            <a:spLocks noGrp="1"/>
          </p:cNvSpPr>
          <p:nvPr>
            <p:ph idx="1"/>
          </p:nvPr>
        </p:nvSpPr>
        <p:spPr>
          <a:xfrm>
            <a:off x="457200" y="1371600"/>
            <a:ext cx="8229600" cy="1828799"/>
          </a:xfrm>
        </p:spPr>
        <p:txBody>
          <a:bodyPr>
            <a:normAutofit/>
          </a:bodyPr>
          <a:lstStyle/>
          <a:p>
            <a:r>
              <a:rPr lang="en-US" dirty="0" smtClean="0"/>
              <a:t>Strengths:</a:t>
            </a:r>
            <a:br>
              <a:rPr lang="en-US" dirty="0" smtClean="0"/>
            </a:br>
            <a:r>
              <a:rPr lang="en-US" dirty="0" smtClean="0"/>
              <a:t>- Quick preliminary results </a:t>
            </a:r>
            <a:r>
              <a:rPr lang="en-US" sz="2000" dirty="0">
                <a:solidFill>
                  <a:schemeClr val="bg1">
                    <a:lumMod val="50000"/>
                  </a:schemeClr>
                </a:solidFill>
              </a:rPr>
              <a:t>(10 sec)</a:t>
            </a:r>
            <a:br>
              <a:rPr lang="en-US" sz="2000" dirty="0">
                <a:solidFill>
                  <a:schemeClr val="bg1">
                    <a:lumMod val="50000"/>
                  </a:schemeClr>
                </a:solidFill>
              </a:rPr>
            </a:br>
            <a:r>
              <a:rPr lang="en-US" dirty="0" smtClean="0"/>
              <a:t>- Combines work and verification</a:t>
            </a:r>
          </a:p>
        </p:txBody>
      </p:sp>
      <p:sp>
        <p:nvSpPr>
          <p:cNvPr id="7" name="Content Placeholder 2"/>
          <p:cNvSpPr txBox="1">
            <a:spLocks/>
          </p:cNvSpPr>
          <p:nvPr/>
        </p:nvSpPr>
        <p:spPr>
          <a:xfrm>
            <a:off x="457200" y="3048000"/>
            <a:ext cx="7924800" cy="17526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0000"/>
                </a:solidFill>
              </a:rPr>
              <a:t>Weaknesses:</a:t>
            </a:r>
            <a:br>
              <a:rPr lang="en-US" dirty="0" smtClean="0">
                <a:solidFill>
                  <a:srgbClr val="000000"/>
                </a:solidFill>
              </a:rPr>
            </a:br>
            <a:r>
              <a:rPr lang="en-US" dirty="0" smtClean="0">
                <a:solidFill>
                  <a:srgbClr val="000000"/>
                </a:solidFill>
              </a:rPr>
              <a:t>- Sacrifices quality for speed</a:t>
            </a:r>
            <a:br>
              <a:rPr lang="en-US" dirty="0" smtClean="0">
                <a:solidFill>
                  <a:srgbClr val="000000"/>
                </a:solidFill>
              </a:rPr>
            </a:br>
            <a:r>
              <a:rPr lang="en-US" dirty="0" smtClean="0">
                <a:solidFill>
                  <a:srgbClr val="000000"/>
                </a:solidFill>
              </a:rPr>
              <a:t>- Stifles individual creativity</a:t>
            </a:r>
          </a:p>
        </p:txBody>
      </p:sp>
      <p:sp>
        <p:nvSpPr>
          <p:cNvPr id="8" name="Content Placeholder 2"/>
          <p:cNvSpPr txBox="1">
            <a:spLocks/>
          </p:cNvSpPr>
          <p:nvPr/>
        </p:nvSpPr>
        <p:spPr>
          <a:xfrm>
            <a:off x="457200" y="4800600"/>
            <a:ext cx="7924800" cy="17526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0000"/>
                </a:solidFill>
              </a:rPr>
              <a:t>Generalizability:</a:t>
            </a:r>
            <a:br>
              <a:rPr lang="en-US" dirty="0" smtClean="0">
                <a:solidFill>
                  <a:srgbClr val="000000"/>
                </a:solidFill>
              </a:rPr>
            </a:br>
            <a:r>
              <a:rPr lang="en-US" dirty="0" smtClean="0">
                <a:solidFill>
                  <a:srgbClr val="000000"/>
                </a:solidFill>
              </a:rPr>
              <a:t>- Any continuous search space</a:t>
            </a:r>
            <a:br>
              <a:rPr lang="en-US" dirty="0" smtClean="0">
                <a:solidFill>
                  <a:srgbClr val="000000"/>
                </a:solidFill>
              </a:rPr>
            </a:br>
            <a:r>
              <a:rPr lang="en-US" sz="2000" dirty="0" smtClean="0">
                <a:solidFill>
                  <a:schemeClr val="bg1">
                    <a:lumMod val="50000"/>
                  </a:schemeClr>
                </a:solidFill>
              </a:rPr>
              <a:t>    (</a:t>
            </a:r>
            <a:r>
              <a:rPr lang="en-US" sz="2000" i="1" dirty="0" smtClean="0">
                <a:solidFill>
                  <a:schemeClr val="bg1">
                    <a:lumMod val="50000"/>
                  </a:schemeClr>
                </a:solidFill>
              </a:rPr>
              <a:t>e.g.</a:t>
            </a:r>
            <a:r>
              <a:rPr lang="en-US" sz="2000" dirty="0" smtClean="0">
                <a:solidFill>
                  <a:schemeClr val="bg1">
                    <a:lumMod val="50000"/>
                  </a:schemeClr>
                </a:solidFill>
              </a:rPr>
              <a:t>, parameter tuning)</a:t>
            </a:r>
            <a:endParaRPr lang="en-US" sz="2000" dirty="0" smtClean="0">
              <a:solidFill>
                <a:srgbClr val="000000"/>
              </a:solidFill>
            </a:endParaRPr>
          </a:p>
        </p:txBody>
      </p:sp>
    </p:spTree>
    <p:extLst>
      <p:ext uri="{BB962C8B-B14F-4D97-AF65-F5344CB8AC3E}">
        <p14:creationId xmlns:p14="http://schemas.microsoft.com/office/powerpoint/2010/main" val="423162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713146"/>
            <a:ext cx="8153400" cy="3431709"/>
          </a:xfrm>
          <a:prstGeom prst="rect">
            <a:avLst/>
          </a:prstGeom>
          <a:noFill/>
        </p:spPr>
        <p:txBody>
          <a:bodyPr wrap="square" rtlCol="0">
            <a:spAutoFit/>
          </a:bodyPr>
          <a:lstStyle/>
          <a:p>
            <a:pPr>
              <a:lnSpc>
                <a:spcPct val="90000"/>
              </a:lnSpc>
            </a:pPr>
            <a:r>
              <a:rPr lang="en-US" sz="6000" dirty="0" smtClean="0">
                <a:solidFill>
                  <a:srgbClr val="C46825"/>
                </a:solidFill>
                <a:latin typeface="Myriad Pro Semibold It"/>
                <a:cs typeface="Myriad Pro Semibold It"/>
              </a:rPr>
              <a:t>The retainer model</a:t>
            </a:r>
            <a:br>
              <a:rPr lang="en-US" sz="6000" dirty="0" smtClean="0">
                <a:solidFill>
                  <a:srgbClr val="C46825"/>
                </a:solidFill>
                <a:latin typeface="Myriad Pro Semibold It"/>
                <a:cs typeface="Myriad Pro Semibold It"/>
              </a:rPr>
            </a:br>
            <a:r>
              <a:rPr lang="en-US" sz="6000" dirty="0" smtClean="0">
                <a:solidFill>
                  <a:srgbClr val="C46825"/>
                </a:solidFill>
                <a:latin typeface="Myriad Pro Semibold It"/>
                <a:cs typeface="Myriad Pro Semibold It"/>
              </a:rPr>
              <a:t>and rapid refinement</a:t>
            </a:r>
            <a:br>
              <a:rPr lang="en-US" sz="6000" dirty="0" smtClean="0">
                <a:solidFill>
                  <a:srgbClr val="C46825"/>
                </a:solidFill>
                <a:latin typeface="Myriad Pro Semibold It"/>
                <a:cs typeface="Myriad Pro Semibold It"/>
              </a:rPr>
            </a:br>
            <a:r>
              <a:rPr lang="en-US" sz="6000" dirty="0" smtClean="0">
                <a:solidFill>
                  <a:srgbClr val="C46825"/>
                </a:solidFill>
                <a:latin typeface="Myriad Pro Semibold It"/>
                <a:cs typeface="Myriad Pro Semibold It"/>
              </a:rPr>
              <a:t>execute large searches</a:t>
            </a:r>
            <a:br>
              <a:rPr lang="en-US" sz="6000" dirty="0" smtClean="0">
                <a:solidFill>
                  <a:srgbClr val="C46825"/>
                </a:solidFill>
                <a:latin typeface="Myriad Pro Semibold It"/>
                <a:cs typeface="Myriad Pro Semibold It"/>
              </a:rPr>
            </a:br>
            <a:r>
              <a:rPr lang="en-US" sz="6000" dirty="0" smtClean="0">
                <a:solidFill>
                  <a:srgbClr val="C46825"/>
                </a:solidFill>
                <a:latin typeface="Myriad Pro Semibold It"/>
                <a:cs typeface="Myriad Pro Semibold It"/>
              </a:rPr>
              <a:t>in roughly ten seconds.</a:t>
            </a:r>
          </a:p>
        </p:txBody>
      </p:sp>
    </p:spTree>
    <p:extLst>
      <p:ext uri="{BB962C8B-B14F-4D97-AF65-F5344CB8AC3E}">
        <p14:creationId xmlns:p14="http://schemas.microsoft.com/office/powerpoint/2010/main" val="221732576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uppeteer_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14400"/>
            <a:ext cx="9144000" cy="5145088"/>
          </a:xfrm>
          <a:prstGeom prst="rect">
            <a:avLst/>
          </a:prstGeom>
        </p:spPr>
      </p:pic>
    </p:spTree>
    <p:extLst>
      <p:ext uri="{BB962C8B-B14F-4D97-AF65-F5344CB8AC3E}">
        <p14:creationId xmlns:p14="http://schemas.microsoft.com/office/powerpoint/2010/main" val="3957866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otta_pee.png"/>
          <p:cNvPicPr>
            <a:picLocks noChangeAspect="1"/>
          </p:cNvPicPr>
          <p:nvPr/>
        </p:nvPicPr>
        <p:blipFill rotWithShape="1">
          <a:blip r:embed="rId3" cstate="print">
            <a:extLst>
              <a:ext uri="{28A0092B-C50C-407E-A947-70E740481C1C}">
                <a14:useLocalDpi xmlns:a14="http://schemas.microsoft.com/office/drawing/2010/main" val="0"/>
              </a:ext>
            </a:extLst>
          </a:blip>
          <a:srcRect t="35346" b="8399"/>
          <a:stretch/>
        </p:blipFill>
        <p:spPr>
          <a:xfrm>
            <a:off x="0" y="914400"/>
            <a:ext cx="9144000" cy="5143900"/>
          </a:xfrm>
          <a:prstGeom prst="rect">
            <a:avLst/>
          </a:prstGeom>
          <a:ln>
            <a:solidFill>
              <a:srgbClr val="7F7F7F"/>
            </a:solidFill>
          </a:ln>
        </p:spPr>
      </p:pic>
      <p:sp>
        <p:nvSpPr>
          <p:cNvPr id="22" name="Rounded Rectangle 21"/>
          <p:cNvSpPr/>
          <p:nvPr/>
        </p:nvSpPr>
        <p:spPr>
          <a:xfrm>
            <a:off x="381000" y="2648150"/>
            <a:ext cx="8305800" cy="1905000"/>
          </a:xfrm>
          <a:prstGeom prst="roundRect">
            <a:avLst>
              <a:gd name="adj" fmla="val 6601"/>
            </a:avLst>
          </a:prstGeom>
          <a:solidFill>
            <a:schemeClr val="bg1">
              <a:alpha val="76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ontent Placeholder 2"/>
          <p:cNvSpPr>
            <a:spLocks noGrp="1"/>
          </p:cNvSpPr>
          <p:nvPr>
            <p:ph idx="1"/>
          </p:nvPr>
        </p:nvSpPr>
        <p:spPr>
          <a:xfrm>
            <a:off x="457200" y="2648150"/>
            <a:ext cx="8458200" cy="1905000"/>
          </a:xfrm>
        </p:spPr>
        <p:txBody>
          <a:bodyPr>
            <a:noAutofit/>
          </a:bodyPr>
          <a:lstStyle/>
          <a:p>
            <a:pPr>
              <a:spcAft>
                <a:spcPts val="0"/>
              </a:spcAft>
            </a:pPr>
            <a:r>
              <a:rPr lang="en-US" sz="2800" dirty="0" smtClean="0"/>
              <a:t>With eight workers on retainer:</a:t>
            </a:r>
            <a:endParaRPr lang="en-US" sz="2800" dirty="0"/>
          </a:p>
          <a:p>
            <a:pPr marL="457200" indent="-457200">
              <a:spcAft>
                <a:spcPts val="0"/>
              </a:spcAft>
              <a:buFontTx/>
              <a:buChar char="-"/>
            </a:pPr>
            <a:r>
              <a:rPr lang="en-US" sz="2800" dirty="0" smtClean="0"/>
              <a:t>First movement: 2.1 seconds</a:t>
            </a:r>
          </a:p>
          <a:p>
            <a:pPr marL="457200" indent="-457200">
              <a:spcAft>
                <a:spcPts val="0"/>
              </a:spcAft>
              <a:buFontTx/>
              <a:buChar char="-"/>
            </a:pPr>
            <a:r>
              <a:rPr lang="en-US" sz="2800" dirty="0" smtClean="0"/>
              <a:t>First figure complete: 25.0 seconds</a:t>
            </a:r>
          </a:p>
          <a:p>
            <a:pPr marL="457200" indent="-457200">
              <a:spcAft>
                <a:spcPts val="0"/>
              </a:spcAft>
              <a:buFontTx/>
              <a:buChar char="-"/>
            </a:pPr>
            <a:r>
              <a:rPr lang="en-US" sz="2800" dirty="0" smtClean="0"/>
              <a:t>New figure completed: every 3.3 seconds</a:t>
            </a:r>
          </a:p>
        </p:txBody>
      </p:sp>
    </p:spTree>
    <p:extLst>
      <p:ext uri="{BB962C8B-B14F-4D97-AF65-F5344CB8AC3E}">
        <p14:creationId xmlns:p14="http://schemas.microsoft.com/office/powerpoint/2010/main" val="422290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Quality</a:t>
            </a:r>
            <a:endParaRPr lang="en-US" dirty="0"/>
          </a:p>
        </p:txBody>
      </p:sp>
      <p:sp>
        <p:nvSpPr>
          <p:cNvPr id="3" name="Content Placeholder 2"/>
          <p:cNvSpPr>
            <a:spLocks noGrp="1"/>
          </p:cNvSpPr>
          <p:nvPr>
            <p:ph idx="1"/>
          </p:nvPr>
        </p:nvSpPr>
        <p:spPr/>
        <p:txBody>
          <a:bodyPr/>
          <a:lstStyle/>
          <a:p>
            <a:r>
              <a:rPr lang="en-US" dirty="0" smtClean="0"/>
              <a:t>1,000 participants on Amazon Mechanical Turk flip a coin and report “h” (heads) or “t” (tails)</a:t>
            </a:r>
            <a:endParaRPr lang="en-US" dirty="0"/>
          </a:p>
        </p:txBody>
      </p:sp>
      <p:graphicFrame>
        <p:nvGraphicFramePr>
          <p:cNvPr id="4" name="Chart 3"/>
          <p:cNvGraphicFramePr/>
          <p:nvPr>
            <p:extLst>
              <p:ext uri="{D42A27DB-BD31-4B8C-83A1-F6EECF244321}">
                <p14:modId xmlns:p14="http://schemas.microsoft.com/office/powerpoint/2010/main" val="4264601639"/>
              </p:ext>
            </p:extLst>
          </p:nvPr>
        </p:nvGraphicFramePr>
        <p:xfrm>
          <a:off x="330200" y="259080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65040" y="2971800"/>
            <a:ext cx="1578278" cy="461665"/>
          </a:xfrm>
          <a:prstGeom prst="rect">
            <a:avLst/>
          </a:prstGeom>
          <a:noFill/>
        </p:spPr>
        <p:txBody>
          <a:bodyPr wrap="none" rtlCol="0">
            <a:spAutoFit/>
          </a:bodyPr>
          <a:lstStyle/>
          <a:p>
            <a:r>
              <a:rPr lang="en-US" sz="2400" dirty="0" smtClean="0">
                <a:solidFill>
                  <a:schemeClr val="bg1"/>
                </a:solidFill>
                <a:latin typeface="Myriad Pro"/>
                <a:cs typeface="Myriad Pro"/>
              </a:rPr>
              <a:t>65% heads</a:t>
            </a:r>
          </a:p>
        </p:txBody>
      </p:sp>
      <p:sp>
        <p:nvSpPr>
          <p:cNvPr id="8" name="TextBox 7"/>
          <p:cNvSpPr txBox="1"/>
          <p:nvPr/>
        </p:nvSpPr>
        <p:spPr>
          <a:xfrm>
            <a:off x="565040" y="3913690"/>
            <a:ext cx="1326209" cy="461665"/>
          </a:xfrm>
          <a:prstGeom prst="rect">
            <a:avLst/>
          </a:prstGeom>
          <a:noFill/>
        </p:spPr>
        <p:txBody>
          <a:bodyPr wrap="none" rtlCol="0">
            <a:spAutoFit/>
          </a:bodyPr>
          <a:lstStyle/>
          <a:p>
            <a:r>
              <a:rPr lang="en-US" sz="2400" dirty="0" smtClean="0">
                <a:solidFill>
                  <a:schemeClr val="bg1"/>
                </a:solidFill>
                <a:latin typeface="Myriad Pro"/>
                <a:cs typeface="Myriad Pro"/>
              </a:rPr>
              <a:t>28% tails</a:t>
            </a:r>
          </a:p>
        </p:txBody>
      </p:sp>
    </p:spTree>
    <p:extLst>
      <p:ext uri="{BB962C8B-B14F-4D97-AF65-F5344CB8AC3E}">
        <p14:creationId xmlns:p14="http://schemas.microsoft.com/office/powerpoint/2010/main" val="3951503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713146"/>
            <a:ext cx="8153400" cy="2349874"/>
          </a:xfrm>
          <a:prstGeom prst="rect">
            <a:avLst/>
          </a:prstGeom>
          <a:noFill/>
        </p:spPr>
        <p:txBody>
          <a:bodyPr wrap="square" rtlCol="0">
            <a:spAutoFit/>
          </a:bodyPr>
          <a:lstStyle/>
          <a:p>
            <a:pPr>
              <a:lnSpc>
                <a:spcPct val="90000"/>
              </a:lnSpc>
            </a:pPr>
            <a:r>
              <a:rPr lang="en-US" sz="5400" dirty="0" smtClean="0">
                <a:solidFill>
                  <a:srgbClr val="000000"/>
                </a:solidFill>
                <a:latin typeface="Myriad Pro Semibold"/>
                <a:cs typeface="Myriad Pro Semibold"/>
              </a:rPr>
              <a:t>Mathematical modeling </a:t>
            </a:r>
            <a:br>
              <a:rPr lang="en-US" sz="5400" dirty="0" smtClean="0">
                <a:solidFill>
                  <a:srgbClr val="000000"/>
                </a:solidFill>
                <a:latin typeface="Myriad Pro Semibold"/>
                <a:cs typeface="Myriad Pro Semibold"/>
              </a:rPr>
            </a:br>
            <a:r>
              <a:rPr lang="en-US" sz="5400" dirty="0" smtClean="0">
                <a:solidFill>
                  <a:srgbClr val="000000"/>
                </a:solidFill>
                <a:latin typeface="Myriad Pro Semibold"/>
                <a:cs typeface="Myriad Pro Semibold"/>
              </a:rPr>
              <a:t>to optimize realtime crowdsourcing</a:t>
            </a:r>
          </a:p>
        </p:txBody>
      </p:sp>
      <p:sp>
        <p:nvSpPr>
          <p:cNvPr id="3" name="TextBox 2"/>
          <p:cNvSpPr txBox="1"/>
          <p:nvPr/>
        </p:nvSpPr>
        <p:spPr>
          <a:xfrm>
            <a:off x="457200" y="6019800"/>
            <a:ext cx="8152666" cy="723275"/>
          </a:xfrm>
          <a:prstGeom prst="rect">
            <a:avLst/>
          </a:prstGeom>
          <a:noFill/>
        </p:spPr>
        <p:txBody>
          <a:bodyPr wrap="none" rtlCol="0">
            <a:spAutoFit/>
          </a:bodyPr>
          <a:lstStyle/>
          <a:p>
            <a:r>
              <a:rPr lang="en-US" sz="2050" dirty="0" smtClean="0">
                <a:solidFill>
                  <a:schemeClr val="bg1">
                    <a:lumMod val="50000"/>
                  </a:schemeClr>
                </a:solidFill>
                <a:latin typeface="Myriad Pro Light"/>
                <a:cs typeface="Myriad Pro Light"/>
              </a:rPr>
              <a:t>M. Bernstein et al. Analytic Methods for Optimizing Realtime Crowdsourcing. </a:t>
            </a:r>
            <a:br>
              <a:rPr lang="en-US" sz="2050" dirty="0" smtClean="0">
                <a:solidFill>
                  <a:schemeClr val="bg1">
                    <a:lumMod val="50000"/>
                  </a:schemeClr>
                </a:solidFill>
                <a:latin typeface="Myriad Pro Light"/>
                <a:cs typeface="Myriad Pro Light"/>
              </a:rPr>
            </a:br>
            <a:r>
              <a:rPr lang="en-US" sz="2050" dirty="0" smtClean="0">
                <a:solidFill>
                  <a:schemeClr val="bg1">
                    <a:lumMod val="50000"/>
                  </a:schemeClr>
                </a:solidFill>
                <a:latin typeface="Myriad Pro Light"/>
                <a:cs typeface="Myriad Pro Light"/>
              </a:rPr>
              <a:t>Collective Intelligence 2012.</a:t>
            </a:r>
          </a:p>
        </p:txBody>
      </p:sp>
    </p:spTree>
    <p:extLst>
      <p:ext uri="{BB962C8B-B14F-4D97-AF65-F5344CB8AC3E}">
        <p14:creationId xmlns:p14="http://schemas.microsoft.com/office/powerpoint/2010/main" val="207641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Queueing</a:t>
            </a:r>
            <a:r>
              <a:rPr lang="en-US" dirty="0" smtClean="0"/>
              <a:t> Theory Model</a:t>
            </a:r>
            <a:endParaRPr lang="en-US" dirty="0"/>
          </a:p>
        </p:txBody>
      </p:sp>
      <p:sp>
        <p:nvSpPr>
          <p:cNvPr id="3" name="Content Placeholder 2"/>
          <p:cNvSpPr>
            <a:spLocks noGrp="1"/>
          </p:cNvSpPr>
          <p:nvPr>
            <p:ph idx="1"/>
          </p:nvPr>
        </p:nvSpPr>
        <p:spPr>
          <a:xfrm>
            <a:off x="457200" y="1447800"/>
            <a:ext cx="8458200" cy="2362200"/>
          </a:xfrm>
        </p:spPr>
        <p:txBody>
          <a:bodyPr>
            <a:noAutofit/>
          </a:bodyPr>
          <a:lstStyle/>
          <a:p>
            <a:r>
              <a:rPr lang="en-US" dirty="0" smtClean="0"/>
              <a:t>Cast the retainer model as an </a:t>
            </a:r>
            <a:r>
              <a:rPr lang="en-US" i="1" dirty="0" smtClean="0"/>
              <a:t>M/M/c/c</a:t>
            </a:r>
            <a:r>
              <a:rPr lang="en-US" dirty="0" smtClean="0"/>
              <a:t> queue</a:t>
            </a:r>
            <a:br>
              <a:rPr lang="en-US" dirty="0" smtClean="0"/>
            </a:br>
            <a:r>
              <a:rPr lang="en-US" sz="2800" dirty="0">
                <a:solidFill>
                  <a:schemeClr val="bg1">
                    <a:lumMod val="50000"/>
                  </a:schemeClr>
                </a:solidFill>
              </a:rPr>
              <a:t>Formal framework for understanding arrival and </a:t>
            </a:r>
            <a:r>
              <a:rPr lang="en-US" sz="2800" dirty="0" smtClean="0">
                <a:solidFill>
                  <a:schemeClr val="bg1">
                    <a:lumMod val="50000"/>
                  </a:schemeClr>
                </a:solidFill>
              </a:rPr>
              <a:t/>
            </a:r>
            <a:br>
              <a:rPr lang="en-US" sz="2800" dirty="0" smtClean="0">
                <a:solidFill>
                  <a:schemeClr val="bg1">
                    <a:lumMod val="50000"/>
                  </a:schemeClr>
                </a:solidFill>
              </a:rPr>
            </a:br>
            <a:r>
              <a:rPr lang="en-US" sz="2800" dirty="0" smtClean="0">
                <a:solidFill>
                  <a:schemeClr val="bg1">
                    <a:lumMod val="50000"/>
                  </a:schemeClr>
                </a:solidFill>
              </a:rPr>
              <a:t>service </a:t>
            </a:r>
            <a:r>
              <a:rPr lang="en-US" sz="2800" dirty="0">
                <a:solidFill>
                  <a:schemeClr val="bg1">
                    <a:lumMod val="50000"/>
                  </a:schemeClr>
                </a:solidFill>
              </a:rPr>
              <a:t>processes with </a:t>
            </a:r>
            <a:r>
              <a:rPr lang="en-US" sz="2800" i="1" dirty="0">
                <a:solidFill>
                  <a:schemeClr val="bg1">
                    <a:lumMod val="50000"/>
                  </a:schemeClr>
                </a:solidFill>
              </a:rPr>
              <a:t>c</a:t>
            </a:r>
            <a:r>
              <a:rPr lang="en-US" sz="2800" dirty="0">
                <a:solidFill>
                  <a:schemeClr val="bg1">
                    <a:lumMod val="50000"/>
                  </a:schemeClr>
                </a:solidFill>
              </a:rPr>
              <a:t> </a:t>
            </a:r>
            <a:r>
              <a:rPr lang="en-US" sz="2800" dirty="0" smtClean="0">
                <a:solidFill>
                  <a:schemeClr val="bg1">
                    <a:lumMod val="50000"/>
                  </a:schemeClr>
                </a:solidFill>
              </a:rPr>
              <a:t>servers</a:t>
            </a:r>
            <a:r>
              <a:rPr lang="en-US" sz="2800" dirty="0">
                <a:solidFill>
                  <a:schemeClr val="bg1">
                    <a:lumMod val="50000"/>
                  </a:schemeClr>
                </a:solidFill>
              </a:rPr>
              <a:t> </a:t>
            </a:r>
            <a:r>
              <a:rPr lang="en-US" sz="2800" dirty="0" smtClean="0">
                <a:solidFill>
                  <a:schemeClr val="bg1">
                    <a:lumMod val="50000"/>
                  </a:schemeClr>
                </a:solidFill>
              </a:rPr>
              <a:t>and Poisson arrival rates</a:t>
            </a:r>
            <a:endParaRPr lang="en-US" dirty="0">
              <a:solidFill>
                <a:schemeClr val="bg1">
                  <a:lumMod val="50000"/>
                </a:schemeClr>
              </a:solidFill>
            </a:endParaRPr>
          </a:p>
          <a:p>
            <a:r>
              <a:rPr lang="en-US" sz="2800" dirty="0">
                <a:solidFill>
                  <a:schemeClr val="bg1">
                    <a:lumMod val="50000"/>
                  </a:schemeClr>
                </a:solidFill>
              </a:rPr>
              <a:t>Wo</a:t>
            </a:r>
            <a:r>
              <a:rPr lang="en-US" sz="2800" dirty="0" smtClean="0">
                <a:solidFill>
                  <a:schemeClr val="bg1">
                    <a:lumMod val="50000"/>
                  </a:schemeClr>
                </a:solidFill>
              </a:rPr>
              <a:t>rker recruitment rate </a:t>
            </a:r>
            <a:r>
              <a:rPr lang="el-GR" sz="2800" i="1" dirty="0" smtClean="0">
                <a:solidFill>
                  <a:schemeClr val="bg1">
                    <a:lumMod val="50000"/>
                  </a:schemeClr>
                </a:solidFill>
                <a:latin typeface="LMMath-Regular"/>
                <a:cs typeface="LMMath-Regular"/>
              </a:rPr>
              <a:t>λ</a:t>
            </a:r>
            <a:r>
              <a:rPr lang="en-US" sz="2800" dirty="0" smtClean="0">
                <a:solidFill>
                  <a:schemeClr val="bg1">
                    <a:lumMod val="50000"/>
                  </a:schemeClr>
                </a:solidFill>
              </a:rPr>
              <a:t>, task arrival rate </a:t>
            </a:r>
            <a:r>
              <a:rPr lang="en-US" sz="2800" i="1" dirty="0" smtClean="0">
                <a:solidFill>
                  <a:schemeClr val="bg1">
                    <a:lumMod val="50000"/>
                  </a:schemeClr>
                </a:solidFill>
                <a:latin typeface="LMMath-Regular"/>
                <a:cs typeface="LMMath-Regular"/>
              </a:rPr>
              <a:t>μ</a:t>
            </a:r>
            <a:r>
              <a:rPr lang="en-US" sz="2800" dirty="0" smtClean="0">
                <a:solidFill>
                  <a:schemeClr val="bg1">
                    <a:lumMod val="50000"/>
                  </a:schemeClr>
                </a:solidFill>
              </a:rPr>
              <a:t>,</a:t>
            </a:r>
            <a:br>
              <a:rPr lang="en-US" sz="2800" dirty="0" smtClean="0">
                <a:solidFill>
                  <a:schemeClr val="bg1">
                    <a:lumMod val="50000"/>
                  </a:schemeClr>
                </a:solidFill>
              </a:rPr>
            </a:br>
            <a:r>
              <a:rPr lang="en-US" sz="2800" dirty="0" smtClean="0">
                <a:solidFill>
                  <a:schemeClr val="bg1">
                    <a:lumMod val="50000"/>
                  </a:schemeClr>
                </a:solidFill>
              </a:rPr>
              <a:t>traffic intensity </a:t>
            </a:r>
            <a:r>
              <a:rPr lang="en-US" sz="2800" i="1" dirty="0" err="1" smtClean="0">
                <a:solidFill>
                  <a:schemeClr val="bg1">
                    <a:lumMod val="50000"/>
                  </a:schemeClr>
                </a:solidFill>
                <a:latin typeface="LMMath-Regular"/>
                <a:cs typeface="LMMath-Regular"/>
              </a:rPr>
              <a:t>ρ</a:t>
            </a:r>
            <a:r>
              <a:rPr lang="en-US" sz="2800" i="1" dirty="0" smtClean="0">
                <a:solidFill>
                  <a:schemeClr val="bg1">
                    <a:lumMod val="50000"/>
                  </a:schemeClr>
                </a:solidFill>
                <a:latin typeface="LMMath-Regular"/>
                <a:cs typeface="LMMath-Regular"/>
              </a:rPr>
              <a:t> = </a:t>
            </a:r>
            <a:r>
              <a:rPr lang="en-US" sz="2800" i="1" spc="500" dirty="0" err="1" smtClean="0">
                <a:solidFill>
                  <a:schemeClr val="bg1">
                    <a:lumMod val="50000"/>
                  </a:schemeClr>
                </a:solidFill>
                <a:latin typeface="LMMath-Regular"/>
                <a:cs typeface="LMMath-Regular"/>
              </a:rPr>
              <a:t>λ</a:t>
            </a:r>
            <a:r>
              <a:rPr lang="en-US" sz="2800" spc="100" dirty="0" smtClean="0">
                <a:solidFill>
                  <a:schemeClr val="bg1">
                    <a:lumMod val="50000"/>
                  </a:schemeClr>
                </a:solidFill>
                <a:latin typeface="LMMath-Regular"/>
                <a:cs typeface="LMMath-Regular"/>
              </a:rPr>
              <a:t>/</a:t>
            </a:r>
            <a:r>
              <a:rPr lang="en-US" sz="2800" i="1" spc="100" dirty="0" smtClean="0">
                <a:solidFill>
                  <a:schemeClr val="bg1">
                    <a:lumMod val="50000"/>
                  </a:schemeClr>
                </a:solidFill>
                <a:latin typeface="LMMath-Regular"/>
                <a:cs typeface="LMMath-Regular"/>
              </a:rPr>
              <a:t>μ</a:t>
            </a:r>
          </a:p>
        </p:txBody>
      </p:sp>
      <p:pic>
        <p:nvPicPr>
          <p:cNvPr id="6" name="Picture 5" descr="Screen Shot 2012-01-10 at 8.32.36 PM.png"/>
          <p:cNvPicPr>
            <a:picLocks noChangeAspect="1"/>
          </p:cNvPicPr>
          <p:nvPr/>
        </p:nvPicPr>
        <p:blipFill rotWithShape="1">
          <a:blip r:embed="rId2">
            <a:extLst>
              <a:ext uri="{28A0092B-C50C-407E-A947-70E740481C1C}">
                <a14:useLocalDpi xmlns:a14="http://schemas.microsoft.com/office/drawing/2010/main" val="0"/>
              </a:ext>
            </a:extLst>
          </a:blip>
          <a:srcRect t="13104" b="10264"/>
          <a:stretch/>
        </p:blipFill>
        <p:spPr>
          <a:xfrm>
            <a:off x="533400" y="5349722"/>
            <a:ext cx="3325732" cy="1051078"/>
          </a:xfrm>
          <a:prstGeom prst="rect">
            <a:avLst/>
          </a:prstGeom>
        </p:spPr>
      </p:pic>
      <p:sp>
        <p:nvSpPr>
          <p:cNvPr id="7" name="Content Placeholder 2"/>
          <p:cNvSpPr txBox="1">
            <a:spLocks/>
          </p:cNvSpPr>
          <p:nvPr/>
        </p:nvSpPr>
        <p:spPr>
          <a:xfrm>
            <a:off x="457200" y="4114801"/>
            <a:ext cx="8229600" cy="114299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Probability of non-realtime service </a:t>
            </a:r>
            <a:br>
              <a:rPr lang="en-US" dirty="0" smtClean="0"/>
            </a:br>
            <a:r>
              <a:rPr lang="en-US" dirty="0" smtClean="0"/>
              <a:t>with </a:t>
            </a:r>
            <a:r>
              <a:rPr lang="en-US" i="1" spc="300" dirty="0" smtClean="0">
                <a:latin typeface="LMMath-Regular"/>
                <a:cs typeface="LMMath-Regular"/>
              </a:rPr>
              <a:t>c</a:t>
            </a:r>
            <a:r>
              <a:rPr lang="en-US" i="1" spc="300" dirty="0" smtClean="0"/>
              <a:t> </a:t>
            </a:r>
            <a:r>
              <a:rPr lang="en-US" dirty="0" smtClean="0"/>
              <a:t>workers on retainer, </a:t>
            </a:r>
            <a:r>
              <a:rPr lang="en-US" i="1" dirty="0" smtClean="0">
                <a:latin typeface="LMMath-Regular"/>
                <a:cs typeface="LMMath-Regular"/>
              </a:rPr>
              <a:t>π</a:t>
            </a:r>
            <a:r>
              <a:rPr lang="en-US" dirty="0" smtClean="0">
                <a:latin typeface="LMMath-Regular"/>
                <a:cs typeface="LMMath-Regular"/>
              </a:rPr>
              <a:t>(</a:t>
            </a:r>
            <a:r>
              <a:rPr lang="en-US" i="1" spc="300" dirty="0" smtClean="0">
                <a:latin typeface="LMMath-Regular"/>
                <a:cs typeface="LMMath-Regular"/>
              </a:rPr>
              <a:t>c</a:t>
            </a:r>
            <a:r>
              <a:rPr lang="en-US" spc="300" dirty="0" smtClean="0">
                <a:latin typeface="LMMath-Regular"/>
                <a:cs typeface="LMMath-Regular"/>
              </a:rPr>
              <a:t>)</a:t>
            </a:r>
            <a:endParaRPr lang="en-US" dirty="0" smtClean="0"/>
          </a:p>
        </p:txBody>
      </p:sp>
      <p:sp>
        <p:nvSpPr>
          <p:cNvPr id="8" name="Content Placeholder 2"/>
          <p:cNvSpPr txBox="1">
            <a:spLocks/>
          </p:cNvSpPr>
          <p:nvPr/>
        </p:nvSpPr>
        <p:spPr>
          <a:xfrm>
            <a:off x="4343400" y="5486400"/>
            <a:ext cx="4800600" cy="68580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LMMath-Regular"/>
                <a:cs typeface="LMMath-Regular"/>
              </a:rPr>
              <a:t>Cost </a:t>
            </a:r>
            <a:r>
              <a:rPr lang="en-US" dirty="0" smtClean="0"/>
              <a:t>= </a:t>
            </a:r>
            <a:r>
              <a:rPr lang="el-GR" i="1" dirty="0" smtClean="0">
                <a:latin typeface="LMMath-Regular"/>
                <a:cs typeface="LMMath-Regular"/>
              </a:rPr>
              <a:t>c − ρ</a:t>
            </a:r>
            <a:r>
              <a:rPr lang="el-GR" dirty="0" smtClean="0">
                <a:latin typeface="LMMath-Regular"/>
                <a:cs typeface="LMMath-Regular"/>
              </a:rPr>
              <a:t>(1 − </a:t>
            </a:r>
            <a:r>
              <a:rPr lang="en-US" i="1" dirty="0" smtClean="0">
                <a:latin typeface="LMMath-Regular"/>
                <a:cs typeface="LMMath-Regular"/>
              </a:rPr>
              <a:t>π</a:t>
            </a:r>
            <a:r>
              <a:rPr lang="en-US" dirty="0" smtClean="0">
                <a:latin typeface="LMMath-Regular"/>
                <a:cs typeface="LMMath-Regular"/>
              </a:rPr>
              <a:t>(</a:t>
            </a:r>
            <a:r>
              <a:rPr lang="en-US" i="1" spc="300" dirty="0" smtClean="0">
                <a:latin typeface="LMMath-Regular"/>
                <a:cs typeface="LMMath-Regular"/>
              </a:rPr>
              <a:t>c</a:t>
            </a:r>
            <a:r>
              <a:rPr lang="en-US" spc="300" dirty="0" smtClean="0">
                <a:latin typeface="LMMath-Regular"/>
                <a:cs typeface="LMMath-Regular"/>
              </a:rPr>
              <a:t>)</a:t>
            </a:r>
            <a:r>
              <a:rPr lang="el-GR" dirty="0" smtClean="0">
                <a:latin typeface="LMMath-Regular"/>
                <a:cs typeface="LMMath-Regular"/>
              </a:rPr>
              <a:t>) </a:t>
            </a:r>
            <a:endParaRPr lang="en-US" dirty="0">
              <a:latin typeface="LMMath-Regular"/>
              <a:cs typeface="LMMath-Regular"/>
            </a:endParaRPr>
          </a:p>
        </p:txBody>
      </p:sp>
    </p:spTree>
    <p:extLst>
      <p:ext uri="{BB962C8B-B14F-4D97-AF65-F5344CB8AC3E}">
        <p14:creationId xmlns:p14="http://schemas.microsoft.com/office/powerpoint/2010/main" val="3120224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8"/>
          <p:cNvSpPr txBox="1">
            <a:spLocks/>
          </p:cNvSpPr>
          <p:nvPr/>
        </p:nvSpPr>
        <p:spPr>
          <a:xfrm>
            <a:off x="457200" y="5334000"/>
            <a:ext cx="8458200" cy="12954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Other benefits: globally shared retainer pool, task routing, </a:t>
            </a:r>
            <a:r>
              <a:rPr lang="en-US" sz="3600" u="sng" dirty="0"/>
              <a:t>predictive </a:t>
            </a:r>
            <a:r>
              <a:rPr lang="en-US" sz="3600" u="sng" dirty="0" smtClean="0"/>
              <a:t>recruitment</a:t>
            </a:r>
            <a:endParaRPr lang="en-US" sz="3600" dirty="0"/>
          </a:p>
        </p:txBody>
      </p:sp>
      <p:sp>
        <p:nvSpPr>
          <p:cNvPr id="11" name="Content Placeholder 8"/>
          <p:cNvSpPr txBox="1">
            <a:spLocks/>
          </p:cNvSpPr>
          <p:nvPr/>
        </p:nvSpPr>
        <p:spPr>
          <a:xfrm>
            <a:off x="457200" y="5334000"/>
            <a:ext cx="8458200" cy="12954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t>Other benefits: globally shared retainer pool, task </a:t>
            </a:r>
            <a:r>
              <a:rPr lang="en-US" sz="3600" dirty="0"/>
              <a:t>routing, predictive </a:t>
            </a:r>
            <a:r>
              <a:rPr lang="en-US" sz="3600" dirty="0" smtClean="0"/>
              <a:t>recruitment</a:t>
            </a:r>
            <a:endParaRPr lang="en-US" sz="3600" dirty="0"/>
          </a:p>
        </p:txBody>
      </p:sp>
      <p:sp>
        <p:nvSpPr>
          <p:cNvPr id="2" name="Title 1"/>
          <p:cNvSpPr>
            <a:spLocks noGrp="1"/>
          </p:cNvSpPr>
          <p:nvPr>
            <p:ph type="title"/>
          </p:nvPr>
        </p:nvSpPr>
        <p:spPr/>
        <p:txBody>
          <a:bodyPr>
            <a:normAutofit/>
          </a:bodyPr>
          <a:lstStyle/>
          <a:p>
            <a:r>
              <a:rPr lang="en-US" dirty="0" err="1" smtClean="0"/>
              <a:t>Queueing</a:t>
            </a:r>
            <a:r>
              <a:rPr lang="en-US" dirty="0" smtClean="0"/>
              <a:t> Theory</a:t>
            </a:r>
            <a:endParaRPr lang="en-US" dirty="0"/>
          </a:p>
        </p:txBody>
      </p:sp>
      <p:sp>
        <p:nvSpPr>
          <p:cNvPr id="4" name="Rectangle 3"/>
          <p:cNvSpPr/>
          <p:nvPr/>
        </p:nvSpPr>
        <p:spPr>
          <a:xfrm>
            <a:off x="457200" y="1143000"/>
            <a:ext cx="5382958"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Optimizing Realtime Crowdsourcing</a:t>
            </a:r>
            <a:endParaRPr lang="en-US" sz="2800" dirty="0">
              <a:solidFill>
                <a:schemeClr val="tx1">
                  <a:lumMod val="50000"/>
                  <a:lumOff val="50000"/>
                </a:schemeClr>
              </a:solidFill>
              <a:latin typeface="Myriad Pro Light"/>
              <a:cs typeface="Myriad Pro Light"/>
            </a:endParaRPr>
          </a:p>
        </p:txBody>
      </p:sp>
      <p:sp>
        <p:nvSpPr>
          <p:cNvPr id="9" name="Content Placeholder 8"/>
          <p:cNvSpPr>
            <a:spLocks noGrp="1"/>
          </p:cNvSpPr>
          <p:nvPr>
            <p:ph idx="1"/>
          </p:nvPr>
        </p:nvSpPr>
        <p:spPr>
          <a:xfrm>
            <a:off x="5562600" y="1828800"/>
            <a:ext cx="4114800" cy="1295400"/>
          </a:xfrm>
        </p:spPr>
        <p:txBody>
          <a:bodyPr>
            <a:normAutofit/>
          </a:bodyPr>
          <a:lstStyle/>
          <a:p>
            <a:r>
              <a:rPr lang="en-US" sz="3600" dirty="0" smtClean="0"/>
              <a:t>Minimize </a:t>
            </a:r>
            <a:r>
              <a:rPr lang="en-US" sz="3600" dirty="0" smtClean="0">
                <a:latin typeface="LMMath-Regular"/>
                <a:cs typeface="LMMath-Regular"/>
              </a:rPr>
              <a:t>c</a:t>
            </a:r>
            <a:r>
              <a:rPr lang="en-US" sz="3600" dirty="0" smtClean="0"/>
              <a:t> such </a:t>
            </a:r>
            <a:br>
              <a:rPr lang="en-US" sz="3600" dirty="0" smtClean="0"/>
            </a:br>
            <a:r>
              <a:rPr lang="en-US" sz="3600" dirty="0" smtClean="0"/>
              <a:t>that </a:t>
            </a:r>
            <a:r>
              <a:rPr lang="en-US" sz="3600" i="1" dirty="0" smtClean="0">
                <a:latin typeface="LMMath-Regular"/>
                <a:cs typeface="LMMath-Regular"/>
              </a:rPr>
              <a:t>π</a:t>
            </a:r>
            <a:r>
              <a:rPr lang="en-US" sz="3600" dirty="0" smtClean="0">
                <a:latin typeface="LMMath-Regular"/>
                <a:cs typeface="LMMath-Regular"/>
              </a:rPr>
              <a:t>(</a:t>
            </a:r>
            <a:r>
              <a:rPr lang="en-US" sz="3600" i="1" spc="300" dirty="0" smtClean="0">
                <a:latin typeface="LMMath-Regular"/>
                <a:cs typeface="LMMath-Regular"/>
              </a:rPr>
              <a:t>c</a:t>
            </a:r>
            <a:r>
              <a:rPr lang="en-US" sz="3600" spc="300" dirty="0" smtClean="0">
                <a:latin typeface="LMMath-Regular"/>
                <a:cs typeface="LMMath-Regular"/>
              </a:rPr>
              <a:t>)≤</a:t>
            </a:r>
            <a:r>
              <a:rPr lang="en-US" sz="3600" i="1" spc="300" dirty="0" err="1" smtClean="0">
                <a:latin typeface="LMMath-Regular"/>
                <a:cs typeface="LMMath-Regular"/>
              </a:rPr>
              <a:t>p</a:t>
            </a:r>
            <a:r>
              <a:rPr lang="en-US" sz="3600" i="1" spc="300" baseline="-25000" dirty="0" err="1" smtClean="0">
                <a:latin typeface="LMMath-Regular"/>
                <a:cs typeface="LMMath-Regular"/>
              </a:rPr>
              <a:t>max</a:t>
            </a:r>
            <a:endParaRPr lang="en-US" sz="3600" dirty="0"/>
          </a:p>
        </p:txBody>
      </p:sp>
      <p:grpSp>
        <p:nvGrpSpPr>
          <p:cNvPr id="5" name="Group 4"/>
          <p:cNvGrpSpPr/>
          <p:nvPr/>
        </p:nvGrpSpPr>
        <p:grpSpPr>
          <a:xfrm>
            <a:off x="38812" y="1981200"/>
            <a:ext cx="6133388" cy="3365500"/>
            <a:chOff x="228600" y="2120900"/>
            <a:chExt cx="4953000" cy="2717800"/>
          </a:xfrm>
        </p:grpSpPr>
        <p:pic>
          <p:nvPicPr>
            <p:cNvPr id="8" name="Picture 7" descr="graph-tradeoff.pdf"/>
            <p:cNvPicPr>
              <a:picLocks noChangeAspect="1"/>
            </p:cNvPicPr>
            <p:nvPr/>
          </p:nvPicPr>
          <p:blipFill rotWithShape="1">
            <a:blip r:embed="rId3">
              <a:extLst>
                <a:ext uri="{28A0092B-C50C-407E-A947-70E740481C1C}">
                  <a14:useLocalDpi xmlns:a14="http://schemas.microsoft.com/office/drawing/2010/main" val="0"/>
                </a:ext>
              </a:extLst>
            </a:blip>
            <a:srcRect t="19355" b="15793"/>
            <a:stretch/>
          </p:blipFill>
          <p:spPr>
            <a:xfrm>
              <a:off x="228600" y="2120900"/>
              <a:ext cx="4724400" cy="2451100"/>
            </a:xfrm>
            <a:prstGeom prst="rect">
              <a:avLst/>
            </a:prstGeom>
          </p:spPr>
        </p:pic>
        <p:pic>
          <p:nvPicPr>
            <p:cNvPr id="14" name="Picture 13" descr="graph-tradeoff.pdf"/>
            <p:cNvPicPr>
              <a:picLocks noChangeAspect="1"/>
            </p:cNvPicPr>
            <p:nvPr/>
          </p:nvPicPr>
          <p:blipFill rotWithShape="1">
            <a:blip r:embed="rId4">
              <a:extLst>
                <a:ext uri="{28A0092B-C50C-407E-A947-70E740481C1C}">
                  <a14:useLocalDpi xmlns:a14="http://schemas.microsoft.com/office/drawing/2010/main" val="0"/>
                </a:ext>
              </a:extLst>
            </a:blip>
            <a:srcRect t="88911" b="4032"/>
            <a:stretch/>
          </p:blipFill>
          <p:spPr>
            <a:xfrm>
              <a:off x="457200" y="4572000"/>
              <a:ext cx="4724400" cy="266700"/>
            </a:xfrm>
            <a:prstGeom prst="rect">
              <a:avLst/>
            </a:prstGeom>
          </p:spPr>
        </p:pic>
      </p:grpSp>
      <p:sp>
        <p:nvSpPr>
          <p:cNvPr id="20" name="TextBox 19"/>
          <p:cNvSpPr txBox="1"/>
          <p:nvPr/>
        </p:nvSpPr>
        <p:spPr>
          <a:xfrm>
            <a:off x="5576128" y="3810000"/>
            <a:ext cx="3460638" cy="830997"/>
          </a:xfrm>
          <a:prstGeom prst="rect">
            <a:avLst/>
          </a:prstGeom>
          <a:noFill/>
        </p:spPr>
        <p:txBody>
          <a:bodyPr wrap="none" rtlCol="0">
            <a:spAutoFit/>
          </a:bodyPr>
          <a:lstStyle/>
          <a:p>
            <a:r>
              <a:rPr lang="en-US" sz="2400" dirty="0" smtClean="0">
                <a:latin typeface="Myriad Pro Light"/>
                <a:cs typeface="Myriad Pro Light"/>
              </a:rPr>
              <a:t>Median feedback in 0.50 </a:t>
            </a:r>
            <a:br>
              <a:rPr lang="en-US" sz="2400" dirty="0" smtClean="0">
                <a:latin typeface="Myriad Pro Light"/>
                <a:cs typeface="Myriad Pro Light"/>
              </a:rPr>
            </a:br>
            <a:r>
              <a:rPr lang="en-US" sz="2400" dirty="0" smtClean="0">
                <a:latin typeface="Myriad Pro Light"/>
                <a:cs typeface="Myriad Pro Light"/>
              </a:rPr>
              <a:t>seconds (3x improvement)</a:t>
            </a:r>
          </a:p>
        </p:txBody>
      </p:sp>
      <p:cxnSp>
        <p:nvCxnSpPr>
          <p:cNvPr id="6" name="Straight Connector 5"/>
          <p:cNvCxnSpPr/>
          <p:nvPr/>
        </p:nvCxnSpPr>
        <p:spPr>
          <a:xfrm>
            <a:off x="2743200" y="3063875"/>
            <a:ext cx="2667000" cy="0"/>
          </a:xfrm>
          <a:prstGeom prst="line">
            <a:avLst/>
          </a:prstGeom>
          <a:ln w="381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0681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1" grpId="1"/>
      <p:bldP spid="9" grpId="0" build="p"/>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1256994" y="2728812"/>
            <a:ext cx="3704411" cy="1400383"/>
          </a:xfrm>
          <a:prstGeom prst="rect">
            <a:avLst/>
          </a:prstGeom>
          <a:noFill/>
        </p:spPr>
        <p:txBody>
          <a:bodyPr wrap="none" rtlCol="0">
            <a:spAutoFit/>
          </a:bodyPr>
          <a:lstStyle/>
          <a:p>
            <a:pPr algn="ctr"/>
            <a:r>
              <a:rPr lang="en-US" sz="8500" dirty="0" smtClean="0">
                <a:solidFill>
                  <a:schemeClr val="bg1">
                    <a:lumMod val="65000"/>
                  </a:schemeClr>
                </a:solidFill>
                <a:latin typeface="Myriad Pro Semibold"/>
                <a:cs typeface="Myriad Pro Semibold"/>
              </a:rPr>
              <a:t>Outline</a:t>
            </a:r>
          </a:p>
        </p:txBody>
      </p:sp>
      <p:sp>
        <p:nvSpPr>
          <p:cNvPr id="7" name="TextBox 6"/>
          <p:cNvSpPr txBox="1"/>
          <p:nvPr/>
        </p:nvSpPr>
        <p:spPr>
          <a:xfrm>
            <a:off x="2639380" y="76200"/>
            <a:ext cx="5542850" cy="1446550"/>
          </a:xfrm>
          <a:prstGeom prst="rect">
            <a:avLst/>
          </a:prstGeom>
          <a:noFill/>
        </p:spPr>
        <p:txBody>
          <a:bodyPr wrap="none" rtlCol="0">
            <a:spAutoFit/>
          </a:bodyPr>
          <a:lstStyle/>
          <a:p>
            <a:r>
              <a:rPr lang="en-US" sz="8800" dirty="0" smtClean="0">
                <a:latin typeface="Myriad Pro Semibold"/>
                <a:cs typeface="Myriad Pro Semibold"/>
              </a:rPr>
              <a:t>Adrenaline</a:t>
            </a:r>
          </a:p>
        </p:txBody>
      </p:sp>
      <p:sp>
        <p:nvSpPr>
          <p:cNvPr id="12" name="TextBox 11"/>
          <p:cNvSpPr txBox="1"/>
          <p:nvPr/>
        </p:nvSpPr>
        <p:spPr>
          <a:xfrm>
            <a:off x="5260223" y="1447800"/>
            <a:ext cx="2685862" cy="1077218"/>
          </a:xfrm>
          <a:prstGeom prst="rect">
            <a:avLst/>
          </a:prstGeom>
          <a:noFill/>
        </p:spPr>
        <p:txBody>
          <a:bodyPr wrap="none" rtlCol="0">
            <a:spAutoFit/>
          </a:bodyPr>
          <a:lstStyle/>
          <a:p>
            <a:r>
              <a:rPr lang="en-US" sz="3200" dirty="0" smtClean="0">
                <a:latin typeface="Myriad Pro Light"/>
                <a:cs typeface="Myriad Pro Light"/>
              </a:rPr>
              <a:t>Realtime</a:t>
            </a:r>
          </a:p>
          <a:p>
            <a:r>
              <a:rPr lang="en-US" sz="3200" dirty="0" smtClean="0">
                <a:latin typeface="Myriad Pro Light"/>
                <a:cs typeface="Myriad Pro Light"/>
              </a:rPr>
              <a:t>Crowdsourcing</a:t>
            </a:r>
          </a:p>
        </p:txBody>
      </p:sp>
      <p:sp>
        <p:nvSpPr>
          <p:cNvPr id="14" name="Rectangle 13"/>
          <p:cNvSpPr/>
          <p:nvPr/>
        </p:nvSpPr>
        <p:spPr>
          <a:xfrm>
            <a:off x="2590800" y="3352800"/>
            <a:ext cx="6400800" cy="2390398"/>
          </a:xfrm>
          <a:prstGeom prst="rect">
            <a:avLst/>
          </a:prstGeom>
        </p:spPr>
        <p:txBody>
          <a:bodyPr wrap="square">
            <a:spAutoFit/>
          </a:bodyPr>
          <a:lstStyle/>
          <a:p>
            <a:pPr>
              <a:lnSpc>
                <a:spcPct val="80000"/>
              </a:lnSpc>
              <a:spcAft>
                <a:spcPts val="2400"/>
              </a:spcAft>
            </a:pPr>
            <a:r>
              <a:rPr lang="en-US" sz="4000" dirty="0" smtClean="0">
                <a:solidFill>
                  <a:prstClr val="black"/>
                </a:solidFill>
                <a:latin typeface="Myriad Pro Light"/>
                <a:cs typeface="Myriad Pro Light"/>
              </a:rPr>
              <a:t>Enabling interactive</a:t>
            </a:r>
            <a:br>
              <a:rPr lang="en-US" sz="4000" dirty="0" smtClean="0">
                <a:solidFill>
                  <a:prstClr val="black"/>
                </a:solidFill>
                <a:latin typeface="Myriad Pro Light"/>
                <a:cs typeface="Myriad Pro Light"/>
              </a:rPr>
            </a:br>
            <a:r>
              <a:rPr lang="en-US" sz="4000" dirty="0" smtClean="0">
                <a:solidFill>
                  <a:prstClr val="black"/>
                </a:solidFill>
                <a:latin typeface="Myriad Pro Light"/>
                <a:cs typeface="Myriad Pro Light"/>
              </a:rPr>
              <a:t>crowd-powered systems</a:t>
            </a:r>
          </a:p>
          <a:p>
            <a:pPr>
              <a:lnSpc>
                <a:spcPct val="80000"/>
              </a:lnSpc>
              <a:spcAft>
                <a:spcPts val="2400"/>
              </a:spcAft>
            </a:pPr>
            <a:r>
              <a:rPr lang="en-US" sz="4000" dirty="0" smtClean="0">
                <a:solidFill>
                  <a:prstClr val="black"/>
                </a:solidFill>
                <a:latin typeface="Myriad Pro Light"/>
                <a:cs typeface="Myriad Pro Light"/>
              </a:rPr>
              <a:t>Techniques for fast, synchronous crowds:</a:t>
            </a:r>
          </a:p>
        </p:txBody>
      </p:sp>
      <p:pic>
        <p:nvPicPr>
          <p:cNvPr id="8" name="Picture 7" descr="logo-white.png"/>
          <p:cNvPicPr>
            <a:picLocks noChangeAspect="1"/>
          </p:cNvPicPr>
          <p:nvPr/>
        </p:nvPicPr>
        <p:blipFill rotWithShape="1">
          <a:blip r:embed="rId2">
            <a:extLst>
              <a:ext uri="{28A0092B-C50C-407E-A947-70E740481C1C}">
                <a14:useLocalDpi xmlns:a14="http://schemas.microsoft.com/office/drawing/2010/main" val="0"/>
              </a:ext>
            </a:extLst>
          </a:blip>
          <a:srcRect t="5850" b="3185"/>
          <a:stretch/>
        </p:blipFill>
        <p:spPr>
          <a:xfrm>
            <a:off x="2743200" y="1524000"/>
            <a:ext cx="2362200" cy="1504137"/>
          </a:xfrm>
          <a:prstGeom prst="rect">
            <a:avLst/>
          </a:prstGeom>
          <a:solidFill>
            <a:srgbClr val="2F426C"/>
          </a:solidFill>
          <a:ln w="25400">
            <a:solidFill>
              <a:schemeClr val="tx1">
                <a:lumMod val="50000"/>
                <a:lumOff val="50000"/>
              </a:schemeClr>
            </a:solidFill>
          </a:ln>
        </p:spPr>
      </p:pic>
      <p:sp>
        <p:nvSpPr>
          <p:cNvPr id="9" name="Rectangle 8"/>
          <p:cNvSpPr/>
          <p:nvPr/>
        </p:nvSpPr>
        <p:spPr>
          <a:xfrm>
            <a:off x="2590800" y="5591499"/>
            <a:ext cx="4953000" cy="1266501"/>
          </a:xfrm>
          <a:prstGeom prst="rect">
            <a:avLst/>
          </a:prstGeom>
        </p:spPr>
        <p:txBody>
          <a:bodyPr wrap="square">
            <a:spAutoFit/>
          </a:bodyPr>
          <a:lstStyle/>
          <a:p>
            <a:pPr>
              <a:lnSpc>
                <a:spcPct val="90000"/>
              </a:lnSpc>
            </a:pPr>
            <a:r>
              <a:rPr lang="en-US" sz="4200" dirty="0">
                <a:latin typeface="Myriad Pro Light" pitchFamily="34" charset="0"/>
              </a:rPr>
              <a:t> </a:t>
            </a:r>
            <a:r>
              <a:rPr lang="en-US" sz="4200" dirty="0" smtClean="0">
                <a:latin typeface="Myriad Pro Light" pitchFamily="34" charset="0"/>
              </a:rPr>
              <a:t>     Retainer Model</a:t>
            </a:r>
          </a:p>
          <a:p>
            <a:pPr>
              <a:lnSpc>
                <a:spcPct val="90000"/>
              </a:lnSpc>
            </a:pPr>
            <a:r>
              <a:rPr lang="en-US" sz="4200" dirty="0" smtClean="0">
                <a:latin typeface="Myriad Pro Light" pitchFamily="34" charset="0"/>
              </a:rPr>
              <a:t>      Rapid Refinement</a:t>
            </a:r>
          </a:p>
        </p:txBody>
      </p:sp>
      <p:sp>
        <p:nvSpPr>
          <p:cNvPr id="10" name="Rectangle 9"/>
          <p:cNvSpPr/>
          <p:nvPr/>
        </p:nvSpPr>
        <p:spPr>
          <a:xfrm>
            <a:off x="2590800" y="5562600"/>
            <a:ext cx="274049" cy="738664"/>
          </a:xfrm>
          <a:prstGeom prst="rect">
            <a:avLst/>
          </a:prstGeom>
        </p:spPr>
        <p:txBody>
          <a:bodyPr wrap="square">
            <a:spAutoFit/>
          </a:bodyPr>
          <a:lstStyle/>
          <a:p>
            <a:r>
              <a:rPr lang="en-US" sz="4200" dirty="0" smtClean="0">
                <a:solidFill>
                  <a:schemeClr val="bg1">
                    <a:lumMod val="65000"/>
                  </a:schemeClr>
                </a:solidFill>
                <a:latin typeface="Myriad Pro Black"/>
                <a:cs typeface="Myriad Pro Black"/>
              </a:rPr>
              <a:t>1</a:t>
            </a:r>
            <a:endParaRPr lang="en-US" sz="4200" dirty="0"/>
          </a:p>
        </p:txBody>
      </p:sp>
      <p:sp>
        <p:nvSpPr>
          <p:cNvPr id="11" name="Rectangle 10"/>
          <p:cNvSpPr/>
          <p:nvPr/>
        </p:nvSpPr>
        <p:spPr>
          <a:xfrm>
            <a:off x="2590800" y="6119336"/>
            <a:ext cx="274049" cy="738664"/>
          </a:xfrm>
          <a:prstGeom prst="rect">
            <a:avLst/>
          </a:prstGeom>
        </p:spPr>
        <p:txBody>
          <a:bodyPr wrap="square">
            <a:spAutoFit/>
          </a:bodyPr>
          <a:lstStyle/>
          <a:p>
            <a:r>
              <a:rPr lang="en-US" sz="4200" dirty="0" smtClean="0">
                <a:solidFill>
                  <a:schemeClr val="bg1">
                    <a:lumMod val="65000"/>
                  </a:schemeClr>
                </a:solidFill>
                <a:latin typeface="Myriad Pro Black"/>
                <a:cs typeface="Myriad Pro Black"/>
              </a:rPr>
              <a:t>2</a:t>
            </a:r>
            <a:endParaRPr lang="en-US" sz="4200" dirty="0"/>
          </a:p>
        </p:txBody>
      </p:sp>
    </p:spTree>
    <p:extLst>
      <p:ext uri="{BB962C8B-B14F-4D97-AF65-F5344CB8AC3E}">
        <p14:creationId xmlns:p14="http://schemas.microsoft.com/office/powerpoint/2010/main" val="292482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fullslide-white.png"/>
          <p:cNvPicPr>
            <a:picLocks noChangeAspect="1"/>
          </p:cNvPicPr>
          <p:nvPr/>
        </p:nvPicPr>
        <p:blipFill rotWithShape="1">
          <a:blip r:embed="rId2" cstate="print">
            <a:extLst>
              <a:ext uri="{28A0092B-C50C-407E-A947-70E740481C1C}">
                <a14:useLocalDpi xmlns:a14="http://schemas.microsoft.com/office/drawing/2010/main" val="0"/>
              </a:ext>
            </a:extLst>
          </a:blip>
          <a:srcRect l="1344" t="2042" r="1747" b="4180"/>
          <a:stretch/>
        </p:blipFill>
        <p:spPr>
          <a:xfrm>
            <a:off x="2743200" y="1859740"/>
            <a:ext cx="2362200" cy="1477603"/>
          </a:xfrm>
          <a:prstGeom prst="rect">
            <a:avLst/>
          </a:prstGeom>
          <a:solidFill>
            <a:srgbClr val="2F426C"/>
          </a:solidFill>
          <a:ln w="25400">
            <a:solidFill>
              <a:schemeClr val="tx1">
                <a:lumMod val="50000"/>
                <a:lumOff val="50000"/>
              </a:schemeClr>
            </a:solidFill>
          </a:ln>
        </p:spPr>
      </p:pic>
      <p:sp>
        <p:nvSpPr>
          <p:cNvPr id="5" name="TextBox 4"/>
          <p:cNvSpPr txBox="1"/>
          <p:nvPr/>
        </p:nvSpPr>
        <p:spPr>
          <a:xfrm rot="16200000">
            <a:off x="-1256994" y="2728812"/>
            <a:ext cx="3704411" cy="1400383"/>
          </a:xfrm>
          <a:prstGeom prst="rect">
            <a:avLst/>
          </a:prstGeom>
          <a:noFill/>
        </p:spPr>
        <p:txBody>
          <a:bodyPr wrap="none" rtlCol="0">
            <a:spAutoFit/>
          </a:bodyPr>
          <a:lstStyle/>
          <a:p>
            <a:pPr algn="ctr"/>
            <a:r>
              <a:rPr lang="en-US" sz="8500" dirty="0" smtClean="0">
                <a:solidFill>
                  <a:schemeClr val="bg1">
                    <a:lumMod val="65000"/>
                  </a:schemeClr>
                </a:solidFill>
                <a:latin typeface="Myriad Pro Semibold"/>
                <a:cs typeface="Myriad Pro Semibold"/>
              </a:rPr>
              <a:t>Outline</a:t>
            </a:r>
          </a:p>
        </p:txBody>
      </p:sp>
      <p:sp>
        <p:nvSpPr>
          <p:cNvPr id="6" name="TextBox 5"/>
          <p:cNvSpPr txBox="1"/>
          <p:nvPr/>
        </p:nvSpPr>
        <p:spPr>
          <a:xfrm>
            <a:off x="1724666" y="260360"/>
            <a:ext cx="713734" cy="1200329"/>
          </a:xfrm>
          <a:prstGeom prst="rect">
            <a:avLst/>
          </a:prstGeom>
          <a:noFill/>
        </p:spPr>
        <p:txBody>
          <a:bodyPr wrap="none" rtlCol="0">
            <a:spAutoFit/>
          </a:bodyPr>
          <a:lstStyle/>
          <a:p>
            <a:r>
              <a:rPr lang="en-US" sz="7200" dirty="0" smtClean="0">
                <a:solidFill>
                  <a:schemeClr val="bg1">
                    <a:lumMod val="65000"/>
                  </a:schemeClr>
                </a:solidFill>
                <a:latin typeface="Myriad Pro Black"/>
                <a:cs typeface="Myriad Pro Black"/>
              </a:rPr>
              <a:t>1</a:t>
            </a:r>
          </a:p>
        </p:txBody>
      </p:sp>
      <p:sp>
        <p:nvSpPr>
          <p:cNvPr id="7" name="TextBox 6"/>
          <p:cNvSpPr txBox="1"/>
          <p:nvPr/>
        </p:nvSpPr>
        <p:spPr>
          <a:xfrm>
            <a:off x="2639380" y="228600"/>
            <a:ext cx="3877163" cy="1446550"/>
          </a:xfrm>
          <a:prstGeom prst="rect">
            <a:avLst/>
          </a:prstGeom>
          <a:noFill/>
        </p:spPr>
        <p:txBody>
          <a:bodyPr wrap="none" rtlCol="0">
            <a:spAutoFit/>
          </a:bodyPr>
          <a:lstStyle/>
          <a:p>
            <a:r>
              <a:rPr lang="en-US" sz="8800" dirty="0" smtClean="0">
                <a:latin typeface="Myriad Pro Semibold"/>
                <a:cs typeface="Myriad Pro Semibold"/>
              </a:rPr>
              <a:t>Soylent</a:t>
            </a:r>
          </a:p>
        </p:txBody>
      </p:sp>
      <p:sp>
        <p:nvSpPr>
          <p:cNvPr id="11" name="TextBox 10"/>
          <p:cNvSpPr txBox="1"/>
          <p:nvPr/>
        </p:nvSpPr>
        <p:spPr>
          <a:xfrm>
            <a:off x="1724666" y="3376612"/>
            <a:ext cx="713734" cy="1200329"/>
          </a:xfrm>
          <a:prstGeom prst="rect">
            <a:avLst/>
          </a:prstGeom>
          <a:noFill/>
        </p:spPr>
        <p:txBody>
          <a:bodyPr wrap="none" rtlCol="0">
            <a:spAutoFit/>
          </a:bodyPr>
          <a:lstStyle/>
          <a:p>
            <a:r>
              <a:rPr lang="en-US" sz="7200" dirty="0">
                <a:solidFill>
                  <a:schemeClr val="bg1">
                    <a:lumMod val="65000"/>
                  </a:schemeClr>
                </a:solidFill>
                <a:latin typeface="Myriad Pro Black"/>
                <a:cs typeface="Myriad Pro Black"/>
              </a:rPr>
              <a:t>2</a:t>
            </a:r>
            <a:endParaRPr lang="en-US" sz="7200" dirty="0" smtClean="0">
              <a:solidFill>
                <a:schemeClr val="bg1">
                  <a:lumMod val="65000"/>
                </a:schemeClr>
              </a:solidFill>
              <a:latin typeface="Myriad Pro Black"/>
              <a:cs typeface="Myriad Pro Black"/>
            </a:endParaRPr>
          </a:p>
        </p:txBody>
      </p:sp>
      <p:sp>
        <p:nvSpPr>
          <p:cNvPr id="12" name="TextBox 11"/>
          <p:cNvSpPr txBox="1"/>
          <p:nvPr/>
        </p:nvSpPr>
        <p:spPr>
          <a:xfrm>
            <a:off x="5260223" y="1752600"/>
            <a:ext cx="3426577" cy="1077218"/>
          </a:xfrm>
          <a:prstGeom prst="rect">
            <a:avLst/>
          </a:prstGeom>
          <a:noFill/>
        </p:spPr>
        <p:txBody>
          <a:bodyPr wrap="none" rtlCol="0">
            <a:spAutoFit/>
          </a:bodyPr>
          <a:lstStyle/>
          <a:p>
            <a:r>
              <a:rPr lang="en-US" sz="3200" dirty="0" smtClean="0">
                <a:latin typeface="Myriad Pro Light"/>
                <a:cs typeface="Myriad Pro Light"/>
              </a:rPr>
              <a:t>A Word Processor </a:t>
            </a:r>
            <a:br>
              <a:rPr lang="en-US" sz="3200" dirty="0" smtClean="0">
                <a:latin typeface="Myriad Pro Light"/>
                <a:cs typeface="Myriad Pro Light"/>
              </a:rPr>
            </a:br>
            <a:r>
              <a:rPr lang="en-US" sz="3200" dirty="0" smtClean="0">
                <a:latin typeface="Myriad Pro Light"/>
                <a:cs typeface="Myriad Pro Light"/>
              </a:rPr>
              <a:t>with a Crowd Inside</a:t>
            </a:r>
          </a:p>
        </p:txBody>
      </p:sp>
      <p:sp>
        <p:nvSpPr>
          <p:cNvPr id="13" name="TextBox 12"/>
          <p:cNvSpPr txBox="1"/>
          <p:nvPr/>
        </p:nvSpPr>
        <p:spPr>
          <a:xfrm>
            <a:off x="5334000" y="4637782"/>
            <a:ext cx="2685862" cy="1077218"/>
          </a:xfrm>
          <a:prstGeom prst="rect">
            <a:avLst/>
          </a:prstGeom>
          <a:noFill/>
        </p:spPr>
        <p:txBody>
          <a:bodyPr wrap="none" rtlCol="0">
            <a:spAutoFit/>
          </a:bodyPr>
          <a:lstStyle/>
          <a:p>
            <a:r>
              <a:rPr lang="en-US" sz="3200" dirty="0" smtClean="0">
                <a:latin typeface="Myriad Pro Light"/>
                <a:cs typeface="Myriad Pro Light"/>
              </a:rPr>
              <a:t>Realtime </a:t>
            </a:r>
            <a:br>
              <a:rPr lang="en-US" sz="3200" dirty="0" smtClean="0">
                <a:latin typeface="Myriad Pro Light"/>
                <a:cs typeface="Myriad Pro Light"/>
              </a:rPr>
            </a:br>
            <a:r>
              <a:rPr lang="en-US" sz="3200" dirty="0" smtClean="0">
                <a:latin typeface="Myriad Pro Light"/>
                <a:cs typeface="Myriad Pro Light"/>
              </a:rPr>
              <a:t>Crowdsourcing</a:t>
            </a:r>
          </a:p>
        </p:txBody>
      </p:sp>
      <p:sp>
        <p:nvSpPr>
          <p:cNvPr id="9" name="TextBox 8"/>
          <p:cNvSpPr txBox="1"/>
          <p:nvPr/>
        </p:nvSpPr>
        <p:spPr>
          <a:xfrm>
            <a:off x="2639380" y="3352800"/>
            <a:ext cx="5542850" cy="1446550"/>
          </a:xfrm>
          <a:prstGeom prst="rect">
            <a:avLst/>
          </a:prstGeom>
          <a:noFill/>
        </p:spPr>
        <p:txBody>
          <a:bodyPr wrap="none" rtlCol="0">
            <a:spAutoFit/>
          </a:bodyPr>
          <a:lstStyle/>
          <a:p>
            <a:r>
              <a:rPr lang="en-US" sz="8800" dirty="0" smtClean="0">
                <a:latin typeface="Myriad Pro Semibold"/>
                <a:cs typeface="Myriad Pro Semibold"/>
              </a:rPr>
              <a:t>Adrenaline</a:t>
            </a:r>
          </a:p>
        </p:txBody>
      </p:sp>
      <p:pic>
        <p:nvPicPr>
          <p:cNvPr id="3" name="Picture 2" descr="logo-white.png"/>
          <p:cNvPicPr>
            <a:picLocks noChangeAspect="1"/>
          </p:cNvPicPr>
          <p:nvPr/>
        </p:nvPicPr>
        <p:blipFill rotWithShape="1">
          <a:blip r:embed="rId3">
            <a:extLst>
              <a:ext uri="{28A0092B-C50C-407E-A947-70E740481C1C}">
                <a14:useLocalDpi xmlns:a14="http://schemas.microsoft.com/office/drawing/2010/main" val="0"/>
              </a:ext>
            </a:extLst>
          </a:blip>
          <a:srcRect t="5850" b="3185"/>
          <a:stretch/>
        </p:blipFill>
        <p:spPr>
          <a:xfrm>
            <a:off x="2743200" y="4744263"/>
            <a:ext cx="2362200" cy="1504137"/>
          </a:xfrm>
          <a:prstGeom prst="rect">
            <a:avLst/>
          </a:prstGeom>
          <a:solidFill>
            <a:srgbClr val="2F426C"/>
          </a:solidFill>
          <a:ln w="25400">
            <a:solidFill>
              <a:schemeClr val="tx1">
                <a:lumMod val="50000"/>
                <a:lumOff val="50000"/>
              </a:schemeClr>
            </a:solidFill>
          </a:ln>
        </p:spPr>
      </p:pic>
    </p:spTree>
    <p:extLst>
      <p:ext uri="{BB962C8B-B14F-4D97-AF65-F5344CB8AC3E}">
        <p14:creationId xmlns:p14="http://schemas.microsoft.com/office/powerpoint/2010/main" val="88124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642717"/>
            <a:ext cx="8991600" cy="1538883"/>
          </a:xfrm>
          <a:prstGeom prst="rect">
            <a:avLst/>
          </a:prstGeom>
        </p:spPr>
        <p:txBody>
          <a:bodyPr wrap="square">
            <a:spAutoFit/>
          </a:bodyPr>
          <a:lstStyle/>
          <a:p>
            <a:pPr>
              <a:spcAft>
                <a:spcPts val="2400"/>
              </a:spcAft>
            </a:pPr>
            <a:r>
              <a:rPr lang="en-US" sz="4700" dirty="0" smtClean="0">
                <a:solidFill>
                  <a:srgbClr val="F3F3F3"/>
                </a:solidFill>
                <a:latin typeface="Myriad Pro Semibold"/>
                <a:cs typeface="Myriad Pro Semibold"/>
              </a:rPr>
              <a:t>Computational techniques that produce high-quality, fast results</a:t>
            </a:r>
            <a:endParaRPr lang="en-US" sz="4700" dirty="0">
              <a:solidFill>
                <a:srgbClr val="F3F3F3"/>
              </a:solidFill>
              <a:latin typeface="Myriad Pro Semibold"/>
              <a:cs typeface="Myriad Pro Semibold"/>
            </a:endParaRPr>
          </a:p>
        </p:txBody>
      </p:sp>
      <p:sp>
        <p:nvSpPr>
          <p:cNvPr id="4" name="Rectangle 3"/>
          <p:cNvSpPr/>
          <p:nvPr/>
        </p:nvSpPr>
        <p:spPr>
          <a:xfrm>
            <a:off x="304800" y="1204317"/>
            <a:ext cx="8991600" cy="1538883"/>
          </a:xfrm>
          <a:prstGeom prst="rect">
            <a:avLst/>
          </a:prstGeom>
        </p:spPr>
        <p:txBody>
          <a:bodyPr wrap="square">
            <a:spAutoFit/>
          </a:bodyPr>
          <a:lstStyle/>
          <a:p>
            <a:r>
              <a:rPr lang="en-US" sz="4700" dirty="0" smtClean="0">
                <a:solidFill>
                  <a:srgbClr val="F3F3F3"/>
                </a:solidFill>
                <a:latin typeface="Myriad Pro Semibold"/>
                <a:cs typeface="Myriad Pro Semibold"/>
              </a:rPr>
              <a:t>Interactive </a:t>
            </a:r>
            <a:r>
              <a:rPr lang="en-US" sz="4700" dirty="0">
                <a:solidFill>
                  <a:srgbClr val="F3F3F3"/>
                </a:solidFill>
                <a:latin typeface="Myriad Pro Semibold"/>
                <a:cs typeface="Myriad Pro Semibold"/>
              </a:rPr>
              <a:t>systems that </a:t>
            </a:r>
            <a:r>
              <a:rPr lang="en-US" sz="4700" dirty="0" smtClean="0">
                <a:solidFill>
                  <a:srgbClr val="F3F3F3"/>
                </a:solidFill>
                <a:latin typeface="Myriad Pro Semibold"/>
                <a:cs typeface="Myriad Pro Semibold"/>
              </a:rPr>
              <a:t/>
            </a:r>
            <a:br>
              <a:rPr lang="en-US" sz="4700" dirty="0" smtClean="0">
                <a:solidFill>
                  <a:srgbClr val="F3F3F3"/>
                </a:solidFill>
                <a:latin typeface="Myriad Pro Semibold"/>
                <a:cs typeface="Myriad Pro Semibold"/>
              </a:rPr>
            </a:br>
            <a:r>
              <a:rPr lang="en-US" sz="4700" dirty="0" smtClean="0">
                <a:solidFill>
                  <a:srgbClr val="F3F3F3"/>
                </a:solidFill>
                <a:latin typeface="Myriad Pro Semibold"/>
                <a:cs typeface="Myriad Pro Semibold"/>
              </a:rPr>
              <a:t>embed </a:t>
            </a:r>
            <a:r>
              <a:rPr lang="en-US" sz="4700" dirty="0">
                <a:solidFill>
                  <a:srgbClr val="F3F3F3"/>
                </a:solidFill>
                <a:latin typeface="Myriad Pro Semibold"/>
                <a:cs typeface="Myriad Pro Semibold"/>
              </a:rPr>
              <a:t>crowd </a:t>
            </a:r>
            <a:r>
              <a:rPr lang="en-US" sz="4700" dirty="0" smtClean="0">
                <a:solidFill>
                  <a:srgbClr val="F3F3F3"/>
                </a:solidFill>
                <a:latin typeface="Myriad Pro Semibold"/>
                <a:cs typeface="Myriad Pro Semibold"/>
              </a:rPr>
              <a:t>intelligence</a:t>
            </a:r>
            <a:endParaRPr lang="en-US" sz="4700" dirty="0">
              <a:solidFill>
                <a:srgbClr val="F3F3F3"/>
              </a:solidFill>
              <a:latin typeface="Myriad Pro Semibold"/>
              <a:cs typeface="Myriad Pro Semibold"/>
            </a:endParaRPr>
          </a:p>
        </p:txBody>
      </p:sp>
    </p:spTree>
    <p:extLst>
      <p:ext uri="{BB962C8B-B14F-4D97-AF65-F5344CB8AC3E}">
        <p14:creationId xmlns:p14="http://schemas.microsoft.com/office/powerpoint/2010/main" val="150353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Computing Approaches</a:t>
            </a:r>
            <a:endParaRPr lang="en-US" dirty="0"/>
          </a:p>
        </p:txBody>
      </p:sp>
      <p:sp>
        <p:nvSpPr>
          <p:cNvPr id="6" name="TextBox 5"/>
          <p:cNvSpPr txBox="1"/>
          <p:nvPr/>
        </p:nvSpPr>
        <p:spPr>
          <a:xfrm>
            <a:off x="457200" y="1447800"/>
            <a:ext cx="559422" cy="877163"/>
          </a:xfrm>
          <a:prstGeom prst="rect">
            <a:avLst/>
          </a:prstGeom>
          <a:noFill/>
        </p:spPr>
        <p:txBody>
          <a:bodyPr wrap="none" rtlCol="0">
            <a:spAutoFit/>
          </a:bodyPr>
          <a:lstStyle/>
          <a:p>
            <a:r>
              <a:rPr lang="en-US" sz="5100" dirty="0" smtClean="0">
                <a:solidFill>
                  <a:prstClr val="white">
                    <a:lumMod val="65000"/>
                  </a:prstClr>
                </a:solidFill>
                <a:latin typeface="Myriad Pro Black"/>
                <a:cs typeface="Myriad Pro Black"/>
              </a:rPr>
              <a:t>1</a:t>
            </a:r>
          </a:p>
        </p:txBody>
      </p:sp>
      <p:sp>
        <p:nvSpPr>
          <p:cNvPr id="8" name="TextBox 7"/>
          <p:cNvSpPr txBox="1"/>
          <p:nvPr/>
        </p:nvSpPr>
        <p:spPr>
          <a:xfrm>
            <a:off x="533400" y="2780437"/>
            <a:ext cx="559422" cy="877163"/>
          </a:xfrm>
          <a:prstGeom prst="rect">
            <a:avLst/>
          </a:prstGeom>
          <a:noFill/>
        </p:spPr>
        <p:txBody>
          <a:bodyPr wrap="none" rtlCol="0">
            <a:spAutoFit/>
          </a:bodyPr>
          <a:lstStyle/>
          <a:p>
            <a:r>
              <a:rPr lang="en-US" sz="5100" dirty="0">
                <a:solidFill>
                  <a:prstClr val="white">
                    <a:lumMod val="65000"/>
                  </a:prstClr>
                </a:solidFill>
                <a:latin typeface="Myriad Pro Black"/>
                <a:cs typeface="Myriad Pro Black"/>
              </a:rPr>
              <a:t>2</a:t>
            </a:r>
            <a:endParaRPr lang="en-US" sz="5100" dirty="0" smtClean="0">
              <a:solidFill>
                <a:prstClr val="white">
                  <a:lumMod val="65000"/>
                </a:prstClr>
              </a:solidFill>
              <a:latin typeface="Myriad Pro Black"/>
              <a:cs typeface="Myriad Pro Black"/>
            </a:endParaRPr>
          </a:p>
        </p:txBody>
      </p:sp>
      <p:sp>
        <p:nvSpPr>
          <p:cNvPr id="9" name="TextBox 8"/>
          <p:cNvSpPr txBox="1"/>
          <p:nvPr/>
        </p:nvSpPr>
        <p:spPr>
          <a:xfrm>
            <a:off x="533400" y="4114800"/>
            <a:ext cx="559422" cy="877163"/>
          </a:xfrm>
          <a:prstGeom prst="rect">
            <a:avLst/>
          </a:prstGeom>
          <a:noFill/>
        </p:spPr>
        <p:txBody>
          <a:bodyPr wrap="none" rtlCol="0">
            <a:spAutoFit/>
          </a:bodyPr>
          <a:lstStyle/>
          <a:p>
            <a:r>
              <a:rPr lang="en-US" sz="5100" dirty="0">
                <a:solidFill>
                  <a:prstClr val="white">
                    <a:lumMod val="65000"/>
                  </a:prstClr>
                </a:solidFill>
                <a:latin typeface="Myriad Pro Black"/>
                <a:cs typeface="Myriad Pro Black"/>
              </a:rPr>
              <a:t>3</a:t>
            </a:r>
            <a:endParaRPr lang="en-US" sz="5100" dirty="0" smtClean="0">
              <a:solidFill>
                <a:prstClr val="white">
                  <a:lumMod val="65000"/>
                </a:prstClr>
              </a:solidFill>
              <a:latin typeface="Myriad Pro Black"/>
              <a:cs typeface="Myriad Pro Black"/>
            </a:endParaRPr>
          </a:p>
        </p:txBody>
      </p:sp>
      <p:sp>
        <p:nvSpPr>
          <p:cNvPr id="11" name="Rectangle 10"/>
          <p:cNvSpPr/>
          <p:nvPr/>
        </p:nvSpPr>
        <p:spPr>
          <a:xfrm>
            <a:off x="0" y="3048000"/>
            <a:ext cx="381000" cy="1066800"/>
          </a:xfrm>
          <a:prstGeom prst="rect">
            <a:avLst/>
          </a:prstGeom>
          <a:solidFill>
            <a:srgbClr val="2F42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
          </p:nvPr>
        </p:nvSpPr>
        <p:spPr>
          <a:xfrm>
            <a:off x="1295400" y="1600200"/>
            <a:ext cx="7391400" cy="4525963"/>
          </a:xfrm>
        </p:spPr>
        <p:txBody>
          <a:bodyPr>
            <a:normAutofit/>
          </a:bodyPr>
          <a:lstStyle/>
          <a:p>
            <a:r>
              <a:rPr lang="en-US" sz="4000" dirty="0"/>
              <a:t>Pay crowds</a:t>
            </a:r>
            <a:r>
              <a:rPr lang="en-US" sz="4800" dirty="0"/>
              <a:t/>
            </a:r>
            <a:br>
              <a:rPr lang="en-US" sz="4800" dirty="0"/>
            </a:br>
            <a:r>
              <a:rPr lang="en-US" dirty="0" err="1">
                <a:solidFill>
                  <a:schemeClr val="bg1">
                    <a:lumMod val="65000"/>
                  </a:schemeClr>
                </a:solidFill>
              </a:rPr>
              <a:t>Microtask</a:t>
            </a:r>
            <a:r>
              <a:rPr lang="en-US" dirty="0">
                <a:solidFill>
                  <a:schemeClr val="bg1">
                    <a:lumMod val="65000"/>
                  </a:schemeClr>
                </a:solidFill>
              </a:rPr>
              <a:t> markets</a:t>
            </a:r>
          </a:p>
          <a:p>
            <a:r>
              <a:rPr lang="en-US" sz="4000" dirty="0" smtClean="0"/>
              <a:t>Create new crowds</a:t>
            </a:r>
            <a:br>
              <a:rPr lang="en-US" sz="4000" dirty="0" smtClean="0"/>
            </a:br>
            <a:r>
              <a:rPr lang="en-US" dirty="0" smtClean="0">
                <a:solidFill>
                  <a:schemeClr val="bg1">
                    <a:lumMod val="65000"/>
                  </a:schemeClr>
                </a:solidFill>
              </a:rPr>
              <a:t>Design of social computing systems</a:t>
            </a:r>
          </a:p>
          <a:p>
            <a:r>
              <a:rPr lang="en-US" sz="4000" dirty="0" smtClean="0"/>
              <a:t>Mine past crowd activity</a:t>
            </a:r>
            <a:br>
              <a:rPr lang="en-US" sz="4000" dirty="0" smtClean="0"/>
            </a:br>
            <a:r>
              <a:rPr lang="en-US" dirty="0">
                <a:solidFill>
                  <a:schemeClr val="bg1">
                    <a:lumMod val="65000"/>
                  </a:schemeClr>
                </a:solidFill>
              </a:rPr>
              <a:t>Interactive crowd </a:t>
            </a:r>
            <a:r>
              <a:rPr lang="en-US" dirty="0" smtClean="0">
                <a:solidFill>
                  <a:schemeClr val="bg1">
                    <a:lumMod val="65000"/>
                  </a:schemeClr>
                </a:solidFill>
              </a:rPr>
              <a:t>data</a:t>
            </a:r>
          </a:p>
        </p:txBody>
      </p:sp>
    </p:spTree>
    <p:extLst>
      <p:ext uri="{BB962C8B-B14F-4D97-AF65-F5344CB8AC3E}">
        <p14:creationId xmlns:p14="http://schemas.microsoft.com/office/powerpoint/2010/main" val="4203741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0"/>
            <a:ext cx="8534400" cy="2726131"/>
          </a:xfrm>
          <a:prstGeom prst="rect">
            <a:avLst/>
          </a:prstGeom>
          <a:noFill/>
        </p:spPr>
        <p:txBody>
          <a:bodyPr wrap="square" rtlCol="0">
            <a:spAutoFit/>
          </a:bodyPr>
          <a:lstStyle/>
          <a:p>
            <a:pPr>
              <a:lnSpc>
                <a:spcPct val="90000"/>
              </a:lnSpc>
            </a:pPr>
            <a:r>
              <a:rPr lang="en-US" sz="6300" dirty="0" smtClean="0">
                <a:latin typeface="Myriad Pro Semibold"/>
                <a:cs typeface="Myriad Pro Semibold"/>
              </a:rPr>
              <a:t>Social design can</a:t>
            </a:r>
            <a:br>
              <a:rPr lang="en-US" sz="6300" dirty="0" smtClean="0">
                <a:latin typeface="Myriad Pro Semibold"/>
                <a:cs typeface="Myriad Pro Semibold"/>
              </a:rPr>
            </a:br>
            <a:r>
              <a:rPr lang="en-US" sz="6300" dirty="0" smtClean="0">
                <a:latin typeface="Myriad Pro Semibold"/>
                <a:cs typeface="Myriad Pro Semibold"/>
              </a:rPr>
              <a:t>create specialized crowds.</a:t>
            </a:r>
          </a:p>
        </p:txBody>
      </p:sp>
    </p:spTree>
    <p:extLst>
      <p:ext uri="{BB962C8B-B14F-4D97-AF65-F5344CB8AC3E}">
        <p14:creationId xmlns:p14="http://schemas.microsoft.com/office/powerpoint/2010/main" val="506124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a:bodyPr>
          <a:lstStyle/>
          <a:p>
            <a:r>
              <a:rPr lang="en-US" sz="3800" dirty="0" smtClean="0"/>
              <a:t>Designing Social Computing Systems</a:t>
            </a:r>
            <a:endParaRPr lang="en-US" sz="3800" dirty="0"/>
          </a:p>
        </p:txBody>
      </p:sp>
      <p:sp>
        <p:nvSpPr>
          <p:cNvPr id="3" name="Content Placeholder 2"/>
          <p:cNvSpPr>
            <a:spLocks noGrp="1"/>
          </p:cNvSpPr>
          <p:nvPr>
            <p:ph idx="1"/>
          </p:nvPr>
        </p:nvSpPr>
        <p:spPr>
          <a:xfrm>
            <a:off x="304800" y="5105400"/>
            <a:ext cx="8534400" cy="1905000"/>
          </a:xfrm>
        </p:spPr>
        <p:txBody>
          <a:bodyPr>
            <a:normAutofit fontScale="92500"/>
          </a:bodyPr>
          <a:lstStyle/>
          <a:p>
            <a:r>
              <a:rPr lang="en-US" dirty="0" smtClean="0"/>
              <a:t>Create and understand new kinds of social interactions</a:t>
            </a:r>
          </a:p>
          <a:p>
            <a:r>
              <a:rPr lang="en-US" dirty="0" smtClean="0"/>
              <a:t>Gather crowds that can collect information </a:t>
            </a:r>
            <a:br>
              <a:rPr lang="en-US" dirty="0" smtClean="0"/>
            </a:br>
            <a:r>
              <a:rPr lang="en-US" dirty="0" smtClean="0"/>
              <a:t>unknown to most people</a:t>
            </a:r>
          </a:p>
        </p:txBody>
      </p:sp>
      <p:pic>
        <p:nvPicPr>
          <p:cNvPr id="4" name="Picture 3" descr="uist-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42" y="1600200"/>
            <a:ext cx="1143000" cy="857250"/>
          </a:xfrm>
          <a:prstGeom prst="rect">
            <a:avLst/>
          </a:prstGeom>
          <a:ln w="19050" cmpd="sng">
            <a:solidFill>
              <a:srgbClr val="A6A6A6"/>
            </a:solidFill>
          </a:ln>
        </p:spPr>
      </p:pic>
      <p:pic>
        <p:nvPicPr>
          <p:cNvPr id="5" name="Picture 4" descr="logo-thumbnail-proceedings-la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42" y="3276600"/>
            <a:ext cx="1135001" cy="755910"/>
          </a:xfrm>
          <a:prstGeom prst="rect">
            <a:avLst/>
          </a:prstGeom>
          <a:ln w="19050" cmpd="sng">
            <a:solidFill>
              <a:srgbClr val="A6A6A6"/>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3276600"/>
            <a:ext cx="1143000" cy="857250"/>
          </a:xfrm>
          <a:prstGeom prst="rect">
            <a:avLst/>
          </a:prstGeom>
          <a:ln w="19050" cmpd="sng">
            <a:solidFill>
              <a:srgbClr val="A6A6A6"/>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600201"/>
            <a:ext cx="1143000" cy="801321"/>
          </a:xfrm>
          <a:prstGeom prst="rect">
            <a:avLst/>
          </a:prstGeom>
          <a:ln w="19050" cmpd="sng">
            <a:solidFill>
              <a:srgbClr val="A6A6A6"/>
            </a:solidFill>
          </a:ln>
        </p:spPr>
      </p:pic>
      <p:sp>
        <p:nvSpPr>
          <p:cNvPr id="12" name="TextBox 11"/>
          <p:cNvSpPr txBox="1"/>
          <p:nvPr/>
        </p:nvSpPr>
        <p:spPr>
          <a:xfrm>
            <a:off x="1676400" y="1447800"/>
            <a:ext cx="2294088" cy="1431161"/>
          </a:xfrm>
          <a:prstGeom prst="rect">
            <a:avLst/>
          </a:prstGeom>
          <a:noFill/>
        </p:spPr>
        <p:txBody>
          <a:bodyPr wrap="none" lIns="0" tIns="45720" rIns="0" bIns="0" rtlCol="0">
            <a:spAutoFit/>
          </a:bodyPr>
          <a:lstStyle/>
          <a:p>
            <a:r>
              <a:rPr lang="en-US" sz="3000" dirty="0" smtClean="0">
                <a:latin typeface="Myriad Pro Light"/>
                <a:cs typeface="Myriad Pro Light"/>
              </a:rPr>
              <a:t>Friendsourcing</a:t>
            </a:r>
          </a:p>
          <a:p>
            <a:r>
              <a:rPr lang="en-US" sz="3000" dirty="0" smtClean="0">
                <a:latin typeface="Myriad Pro Light"/>
                <a:cs typeface="Myriad Pro Light"/>
              </a:rPr>
              <a:t>UIST 2009</a:t>
            </a:r>
            <a:br>
              <a:rPr lang="en-US" sz="3000" dirty="0" smtClean="0">
                <a:latin typeface="Myriad Pro Light"/>
                <a:cs typeface="Myriad Pro Light"/>
              </a:rPr>
            </a:br>
            <a:r>
              <a:rPr lang="en-US" sz="3000" dirty="0" smtClean="0">
                <a:latin typeface="Myriad Pro Light"/>
                <a:cs typeface="Myriad Pro Light"/>
              </a:rPr>
              <a:t>TOCHI 2010</a:t>
            </a:r>
          </a:p>
        </p:txBody>
      </p:sp>
      <p:sp>
        <p:nvSpPr>
          <p:cNvPr id="13" name="TextBox 12"/>
          <p:cNvSpPr txBox="1"/>
          <p:nvPr/>
        </p:nvSpPr>
        <p:spPr>
          <a:xfrm>
            <a:off x="1676400" y="3124200"/>
            <a:ext cx="2160589" cy="969496"/>
          </a:xfrm>
          <a:prstGeom prst="rect">
            <a:avLst/>
          </a:prstGeom>
          <a:noFill/>
        </p:spPr>
        <p:txBody>
          <a:bodyPr wrap="none" lIns="0" tIns="45720" rIns="0" bIns="0" rtlCol="0">
            <a:spAutoFit/>
          </a:bodyPr>
          <a:lstStyle/>
          <a:p>
            <a:r>
              <a:rPr lang="en-US" sz="3000" dirty="0" smtClean="0">
                <a:latin typeface="Myriad Pro Light"/>
                <a:cs typeface="Myriad Pro Light"/>
              </a:rPr>
              <a:t>Social filtering</a:t>
            </a:r>
          </a:p>
          <a:p>
            <a:r>
              <a:rPr lang="en-US" sz="3000" dirty="0" smtClean="0">
                <a:latin typeface="Myriad Pro Light"/>
                <a:cs typeface="Myriad Pro Light"/>
              </a:rPr>
              <a:t>CHI 2010</a:t>
            </a:r>
          </a:p>
        </p:txBody>
      </p:sp>
      <p:sp>
        <p:nvSpPr>
          <p:cNvPr id="14" name="TextBox 13"/>
          <p:cNvSpPr txBox="1"/>
          <p:nvPr/>
        </p:nvSpPr>
        <p:spPr>
          <a:xfrm>
            <a:off x="5664053" y="3140839"/>
            <a:ext cx="2566470" cy="1708160"/>
          </a:xfrm>
          <a:prstGeom prst="rect">
            <a:avLst/>
          </a:prstGeom>
          <a:noFill/>
        </p:spPr>
        <p:txBody>
          <a:bodyPr wrap="none" lIns="0" tIns="45720" rIns="0" bIns="0" rtlCol="0">
            <a:spAutoFit/>
          </a:bodyPr>
          <a:lstStyle/>
          <a:p>
            <a:r>
              <a:rPr lang="en-US" sz="3000" dirty="0" smtClean="0">
                <a:latin typeface="Myriad Pro Light"/>
                <a:cs typeface="Myriad Pro Light"/>
              </a:rPr>
              <a:t>Microblog rating</a:t>
            </a:r>
          </a:p>
          <a:p>
            <a:r>
              <a:rPr lang="en-US" sz="3000" dirty="0" smtClean="0">
                <a:latin typeface="Myriad Pro Light"/>
                <a:cs typeface="Myriad Pro Light"/>
              </a:rPr>
              <a:t>CSCW 2012</a:t>
            </a:r>
          </a:p>
          <a:p>
            <a:r>
              <a:rPr lang="en-US" sz="2400" dirty="0">
                <a:solidFill>
                  <a:schemeClr val="bg1">
                    <a:lumMod val="65000"/>
                  </a:schemeClr>
                </a:solidFill>
                <a:latin typeface="Myriad Pro Light"/>
                <a:cs typeface="Myriad Pro Light"/>
              </a:rPr>
              <a:t>Best </a:t>
            </a:r>
            <a:r>
              <a:rPr lang="en-US" sz="2400" dirty="0" smtClean="0">
                <a:solidFill>
                  <a:schemeClr val="bg1">
                    <a:lumMod val="65000"/>
                  </a:schemeClr>
                </a:solidFill>
                <a:latin typeface="Myriad Pro Light"/>
                <a:cs typeface="Myriad Pro Light"/>
              </a:rPr>
              <a:t>Short Paper </a:t>
            </a:r>
            <a:br>
              <a:rPr lang="en-US" sz="2400" dirty="0" smtClean="0">
                <a:solidFill>
                  <a:schemeClr val="bg1">
                    <a:lumMod val="65000"/>
                  </a:schemeClr>
                </a:solidFill>
                <a:latin typeface="Myriad Pro Light"/>
                <a:cs typeface="Myriad Pro Light"/>
              </a:rPr>
            </a:br>
            <a:r>
              <a:rPr lang="en-US" sz="2400" dirty="0" smtClean="0">
                <a:solidFill>
                  <a:schemeClr val="bg1">
                    <a:lumMod val="65000"/>
                  </a:schemeClr>
                </a:solidFill>
                <a:latin typeface="Myriad Pro Light"/>
                <a:cs typeface="Myriad Pro Light"/>
              </a:rPr>
              <a:t>Honorable Mention</a:t>
            </a:r>
            <a:endParaRPr lang="en-US" sz="2400" dirty="0">
              <a:solidFill>
                <a:schemeClr val="bg1">
                  <a:lumMod val="65000"/>
                </a:schemeClr>
              </a:solidFill>
              <a:latin typeface="Myriad Pro Light"/>
              <a:cs typeface="Myriad Pro Light"/>
            </a:endParaRPr>
          </a:p>
        </p:txBody>
      </p:sp>
      <p:sp>
        <p:nvSpPr>
          <p:cNvPr id="15" name="TextBox 14"/>
          <p:cNvSpPr txBox="1"/>
          <p:nvPr/>
        </p:nvSpPr>
        <p:spPr>
          <a:xfrm>
            <a:off x="5638800" y="1447800"/>
            <a:ext cx="3322831" cy="1338828"/>
          </a:xfrm>
          <a:prstGeom prst="rect">
            <a:avLst/>
          </a:prstGeom>
          <a:noFill/>
        </p:spPr>
        <p:txBody>
          <a:bodyPr wrap="none" lIns="0" tIns="45720" rIns="0" bIns="0" rtlCol="0">
            <a:spAutoFit/>
          </a:bodyPr>
          <a:lstStyle/>
          <a:p>
            <a:r>
              <a:rPr lang="en-US" sz="3000" dirty="0" smtClean="0">
                <a:latin typeface="Myriad Pro Light"/>
                <a:cs typeface="Myriad Pro Light"/>
              </a:rPr>
              <a:t>Anonymity &amp; archives</a:t>
            </a:r>
          </a:p>
          <a:p>
            <a:r>
              <a:rPr lang="en-US" sz="3000" dirty="0" smtClean="0">
                <a:latin typeface="Myriad Pro Light"/>
                <a:cs typeface="Myriad Pro Light"/>
              </a:rPr>
              <a:t>ICWSM 2011</a:t>
            </a:r>
          </a:p>
          <a:p>
            <a:r>
              <a:rPr lang="en-US" sz="2400" dirty="0" smtClean="0">
                <a:solidFill>
                  <a:schemeClr val="bg1">
                    <a:lumMod val="65000"/>
                  </a:schemeClr>
                </a:solidFill>
                <a:latin typeface="Myriad Pro Light"/>
                <a:cs typeface="Myriad Pro Light"/>
              </a:rPr>
              <a:t>Best Paper</a:t>
            </a:r>
          </a:p>
        </p:txBody>
      </p:sp>
    </p:spTree>
    <p:extLst>
      <p:ext uri="{BB962C8B-B14F-4D97-AF65-F5344CB8AC3E}">
        <p14:creationId xmlns:p14="http://schemas.microsoft.com/office/powerpoint/2010/main" val="3223962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Friendsourcing</a:t>
            </a:r>
            <a:endParaRPr lang="en-US" dirty="0"/>
          </a:p>
        </p:txBody>
      </p:sp>
      <p:sp>
        <p:nvSpPr>
          <p:cNvPr id="3" name="Content Placeholder 2"/>
          <p:cNvSpPr>
            <a:spLocks noGrp="1"/>
          </p:cNvSpPr>
          <p:nvPr>
            <p:ph idx="1"/>
          </p:nvPr>
        </p:nvSpPr>
        <p:spPr>
          <a:xfrm>
            <a:off x="457200" y="1600201"/>
            <a:ext cx="8229600" cy="1676400"/>
          </a:xfrm>
        </p:spPr>
        <p:txBody>
          <a:bodyPr/>
          <a:lstStyle/>
          <a:p>
            <a:r>
              <a:rPr lang="en-US" dirty="0" smtClean="0"/>
              <a:t>Designing social applications to collect information known only to members </a:t>
            </a:r>
            <a:br>
              <a:rPr lang="en-US" dirty="0" smtClean="0"/>
            </a:br>
            <a:r>
              <a:rPr lang="en-US" dirty="0" smtClean="0"/>
              <a:t>of a social network</a:t>
            </a:r>
            <a:endParaRPr lang="en-US" dirty="0"/>
          </a:p>
        </p:txBody>
      </p:sp>
      <p:sp>
        <p:nvSpPr>
          <p:cNvPr id="4" name="Content Placeholder 2"/>
          <p:cNvSpPr txBox="1">
            <a:spLocks/>
          </p:cNvSpPr>
          <p:nvPr/>
        </p:nvSpPr>
        <p:spPr>
          <a:xfrm>
            <a:off x="457200" y="3276601"/>
            <a:ext cx="8229600" cy="35814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Myriad Pro"/>
                <a:cs typeface="Myriad Pro"/>
              </a:rPr>
              <a:t>Collabio</a:t>
            </a:r>
            <a:r>
              <a:rPr lang="en-US" dirty="0" smtClean="0"/>
              <a:t> gathered</a:t>
            </a:r>
            <a:br>
              <a:rPr lang="en-US" dirty="0" smtClean="0"/>
            </a:br>
            <a:r>
              <a:rPr lang="en-US" dirty="0" smtClean="0"/>
              <a:t>over 29,000 tags on</a:t>
            </a:r>
            <a:br>
              <a:rPr lang="en-US" dirty="0" smtClean="0"/>
            </a:br>
            <a:r>
              <a:rPr lang="en-US" dirty="0" smtClean="0"/>
              <a:t>thousands of people</a:t>
            </a:r>
          </a:p>
          <a:p>
            <a:r>
              <a:rPr lang="en-US" dirty="0" smtClean="0">
                <a:latin typeface="Myriad Pro"/>
                <a:cs typeface="Myriad Pro"/>
              </a:rPr>
              <a:t>FeedMe </a:t>
            </a:r>
            <a:r>
              <a:rPr lang="en-US" dirty="0" smtClean="0"/>
              <a:t>built user </a:t>
            </a:r>
            <a:br>
              <a:rPr lang="en-US" dirty="0" smtClean="0"/>
            </a:br>
            <a:r>
              <a:rPr lang="en-US" dirty="0" smtClean="0"/>
              <a:t>models by helping</a:t>
            </a:r>
            <a:br>
              <a:rPr lang="en-US" dirty="0" smtClean="0"/>
            </a:br>
            <a:r>
              <a:rPr lang="en-US" dirty="0" smtClean="0"/>
              <a:t>route news to friends</a:t>
            </a:r>
          </a:p>
        </p:txBody>
      </p:sp>
      <p:pic>
        <p:nvPicPr>
          <p:cNvPr id="5" name="Picture 2" descr="C:\Users\msbernst\Documents\Collabio\UIST-technote\figures\greg-trimmed.png"/>
          <p:cNvPicPr>
            <a:picLocks noChangeAspect="1" noChangeArrowheads="1"/>
          </p:cNvPicPr>
          <p:nvPr/>
        </p:nvPicPr>
        <p:blipFill rotWithShape="1">
          <a:blip r:embed="rId2" cstate="print"/>
          <a:srcRect t="12410" b="40108"/>
          <a:stretch/>
        </p:blipFill>
        <p:spPr bwMode="auto">
          <a:xfrm>
            <a:off x="4419600" y="3200400"/>
            <a:ext cx="4572000" cy="1839345"/>
          </a:xfrm>
          <a:prstGeom prst="rect">
            <a:avLst/>
          </a:prstGeom>
          <a:noFill/>
          <a:ln>
            <a:solidFill>
              <a:schemeClr val="tx1"/>
            </a:solidFill>
          </a:ln>
        </p:spPr>
      </p:pic>
      <p:pic>
        <p:nvPicPr>
          <p:cNvPr id="6" name="Picture 2" descr="C:\Users\msbernst\Documents\feedme\paper\figures\moneyshot-01.png"/>
          <p:cNvPicPr>
            <a:picLocks noChangeAspect="1" noChangeArrowheads="1"/>
          </p:cNvPicPr>
          <p:nvPr/>
        </p:nvPicPr>
        <p:blipFill rotWithShape="1">
          <a:blip r:embed="rId3" cstate="print"/>
          <a:srcRect r="39652" b="27644"/>
          <a:stretch/>
        </p:blipFill>
        <p:spPr bwMode="auto">
          <a:xfrm>
            <a:off x="4419600" y="5121795"/>
            <a:ext cx="4572000" cy="1355205"/>
          </a:xfrm>
          <a:prstGeom prst="rect">
            <a:avLst/>
          </a:prstGeom>
          <a:noFill/>
          <a:ln>
            <a:solidFill>
              <a:schemeClr val="tx1"/>
            </a:solidFill>
          </a:ln>
        </p:spPr>
      </p:pic>
    </p:spTree>
    <p:extLst>
      <p:ext uri="{BB962C8B-B14F-4D97-AF65-F5344CB8AC3E}">
        <p14:creationId xmlns:p14="http://schemas.microsoft.com/office/powerpoint/2010/main" val="32359407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Quality</a:t>
            </a:r>
            <a:endParaRPr lang="en-US" dirty="0"/>
          </a:p>
        </p:txBody>
      </p:sp>
      <p:sp>
        <p:nvSpPr>
          <p:cNvPr id="3" name="Content Placeholder 2"/>
          <p:cNvSpPr>
            <a:spLocks noGrp="1"/>
          </p:cNvSpPr>
          <p:nvPr>
            <p:ph idx="1"/>
          </p:nvPr>
        </p:nvSpPr>
        <p:spPr/>
        <p:txBody>
          <a:bodyPr/>
          <a:lstStyle/>
          <a:p>
            <a:r>
              <a:rPr lang="en-US" dirty="0" smtClean="0"/>
              <a:t>1,000 participants on Amazon Mechanical Turk flip a coin and report “h” (heads) or “t” (tails)</a:t>
            </a:r>
            <a:endParaRPr lang="en-US" dirty="0"/>
          </a:p>
        </p:txBody>
      </p:sp>
      <p:graphicFrame>
        <p:nvGraphicFramePr>
          <p:cNvPr id="4" name="Chart 3"/>
          <p:cNvGraphicFramePr/>
          <p:nvPr>
            <p:extLst>
              <p:ext uri="{D42A27DB-BD31-4B8C-83A1-F6EECF244321}">
                <p14:modId xmlns:p14="http://schemas.microsoft.com/office/powerpoint/2010/main" val="3156705460"/>
              </p:ext>
            </p:extLst>
          </p:nvPr>
        </p:nvGraphicFramePr>
        <p:xfrm>
          <a:off x="330200" y="2590800"/>
          <a:ext cx="82296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65040" y="2971800"/>
            <a:ext cx="1578278" cy="461665"/>
          </a:xfrm>
          <a:prstGeom prst="rect">
            <a:avLst/>
          </a:prstGeom>
          <a:noFill/>
        </p:spPr>
        <p:txBody>
          <a:bodyPr wrap="none" rtlCol="0">
            <a:spAutoFit/>
          </a:bodyPr>
          <a:lstStyle/>
          <a:p>
            <a:r>
              <a:rPr lang="en-US" sz="2400" dirty="0" smtClean="0">
                <a:solidFill>
                  <a:schemeClr val="bg1"/>
                </a:solidFill>
                <a:latin typeface="Myriad Pro"/>
                <a:cs typeface="Myriad Pro"/>
              </a:rPr>
              <a:t>65% heads</a:t>
            </a:r>
          </a:p>
        </p:txBody>
      </p:sp>
      <p:sp>
        <p:nvSpPr>
          <p:cNvPr id="9" name="TextBox 8"/>
          <p:cNvSpPr txBox="1"/>
          <p:nvPr/>
        </p:nvSpPr>
        <p:spPr>
          <a:xfrm>
            <a:off x="565040" y="3913690"/>
            <a:ext cx="1326209" cy="461665"/>
          </a:xfrm>
          <a:prstGeom prst="rect">
            <a:avLst/>
          </a:prstGeom>
          <a:noFill/>
        </p:spPr>
        <p:txBody>
          <a:bodyPr wrap="none" rtlCol="0">
            <a:spAutoFit/>
          </a:bodyPr>
          <a:lstStyle/>
          <a:p>
            <a:r>
              <a:rPr lang="en-US" sz="2400" dirty="0" smtClean="0">
                <a:solidFill>
                  <a:schemeClr val="bg1"/>
                </a:solidFill>
                <a:latin typeface="Myriad Pro"/>
                <a:cs typeface="Myriad Pro"/>
              </a:rPr>
              <a:t>28% tails</a:t>
            </a:r>
          </a:p>
        </p:txBody>
      </p:sp>
      <p:sp>
        <p:nvSpPr>
          <p:cNvPr id="8" name="TextBox 7"/>
          <p:cNvSpPr txBox="1"/>
          <p:nvPr/>
        </p:nvSpPr>
        <p:spPr>
          <a:xfrm>
            <a:off x="565040" y="4876800"/>
            <a:ext cx="586314" cy="461665"/>
          </a:xfrm>
          <a:prstGeom prst="rect">
            <a:avLst/>
          </a:prstGeom>
          <a:noFill/>
        </p:spPr>
        <p:txBody>
          <a:bodyPr wrap="none" rtlCol="0">
            <a:spAutoFit/>
          </a:bodyPr>
          <a:lstStyle/>
          <a:p>
            <a:r>
              <a:rPr lang="en-US" sz="2400" dirty="0">
                <a:solidFill>
                  <a:schemeClr val="bg1"/>
                </a:solidFill>
                <a:latin typeface="Myriad Pro"/>
                <a:cs typeface="Myriad Pro"/>
              </a:rPr>
              <a:t>7</a:t>
            </a:r>
            <a:r>
              <a:rPr lang="en-US" sz="2400" dirty="0" smtClean="0">
                <a:solidFill>
                  <a:schemeClr val="bg1"/>
                </a:solidFill>
                <a:latin typeface="Myriad Pro"/>
                <a:cs typeface="Myriad Pro"/>
              </a:rPr>
              <a:t>%</a:t>
            </a:r>
          </a:p>
        </p:txBody>
      </p:sp>
      <p:sp>
        <p:nvSpPr>
          <p:cNvPr id="7" name="TextBox 6"/>
          <p:cNvSpPr txBox="1"/>
          <p:nvPr/>
        </p:nvSpPr>
        <p:spPr>
          <a:xfrm>
            <a:off x="1371600" y="4876800"/>
            <a:ext cx="5404043" cy="461665"/>
          </a:xfrm>
          <a:prstGeom prst="rect">
            <a:avLst/>
          </a:prstGeom>
          <a:solidFill>
            <a:srgbClr val="F2F2F2"/>
          </a:solidFill>
          <a:ln>
            <a:solidFill>
              <a:schemeClr val="tx1">
                <a:lumMod val="50000"/>
                <a:lumOff val="50000"/>
              </a:schemeClr>
            </a:solidFill>
            <a:prstDash val="dash"/>
          </a:ln>
        </p:spPr>
        <p:txBody>
          <a:bodyPr wrap="none" rtlCol="0">
            <a:spAutoFit/>
          </a:bodyPr>
          <a:lstStyle/>
          <a:p>
            <a:r>
              <a:rPr lang="en-US" sz="2400" dirty="0" smtClean="0">
                <a:latin typeface="Myriad Pro Light"/>
                <a:cs typeface="Myriad Pro Light"/>
              </a:rPr>
              <a:t>head, heads, Tail, tails, Tails., t for tails, </a:t>
            </a:r>
            <a:r>
              <a:rPr lang="en-US" sz="2400" dirty="0" err="1" smtClean="0">
                <a:latin typeface="Myriad Pro Light"/>
                <a:cs typeface="Myriad Pro Light"/>
              </a:rPr>
              <a:t>talis</a:t>
            </a:r>
            <a:r>
              <a:rPr lang="en-US" sz="2400" dirty="0" smtClean="0">
                <a:latin typeface="Myriad Pro Light"/>
                <a:cs typeface="Myriad Pro Light"/>
              </a:rPr>
              <a:t>, f</a:t>
            </a:r>
          </a:p>
        </p:txBody>
      </p:sp>
    </p:spTree>
    <p:extLst>
      <p:ext uri="{BB962C8B-B14F-4D97-AF65-F5344CB8AC3E}">
        <p14:creationId xmlns:p14="http://schemas.microsoft.com/office/powerpoint/2010/main" val="250638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qna1.PNG"/>
          <p:cNvPicPr>
            <a:picLocks noChangeAspect="1"/>
          </p:cNvPicPr>
          <p:nvPr/>
        </p:nvPicPr>
        <p:blipFill rotWithShape="1">
          <a:blip r:embed="rId3">
            <a:extLst>
              <a:ext uri="{28A0092B-C50C-407E-A947-70E740481C1C}">
                <a14:useLocalDpi xmlns:a14="http://schemas.microsoft.com/office/drawing/2010/main" val="0"/>
              </a:ext>
            </a:extLst>
          </a:blip>
          <a:srcRect l="17917" t="7489" b="57764"/>
          <a:stretch/>
        </p:blipFill>
        <p:spPr>
          <a:xfrm>
            <a:off x="4075237" y="3505200"/>
            <a:ext cx="4611563" cy="3352800"/>
          </a:xfrm>
          <a:prstGeom prst="rect">
            <a:avLst/>
          </a:prstGeom>
        </p:spPr>
      </p:pic>
      <p:sp>
        <p:nvSpPr>
          <p:cNvPr id="2" name="Title 1"/>
          <p:cNvSpPr>
            <a:spLocks noGrp="1"/>
          </p:cNvSpPr>
          <p:nvPr>
            <p:ph type="title"/>
          </p:nvPr>
        </p:nvSpPr>
        <p:spPr/>
        <p:txBody>
          <a:bodyPr/>
          <a:lstStyle/>
          <a:p>
            <a:r>
              <a:rPr lang="en-US" dirty="0" smtClean="0"/>
              <a:t>Friendsourcing</a:t>
            </a:r>
            <a:endParaRPr lang="en-US" dirty="0"/>
          </a:p>
        </p:txBody>
      </p:sp>
      <p:sp>
        <p:nvSpPr>
          <p:cNvPr id="3" name="Content Placeholder 2"/>
          <p:cNvSpPr>
            <a:spLocks noGrp="1"/>
          </p:cNvSpPr>
          <p:nvPr>
            <p:ph idx="1"/>
          </p:nvPr>
        </p:nvSpPr>
        <p:spPr>
          <a:xfrm>
            <a:off x="457200" y="1600201"/>
            <a:ext cx="6705600" cy="1676400"/>
          </a:xfrm>
        </p:spPr>
        <p:txBody>
          <a:bodyPr/>
          <a:lstStyle/>
          <a:p>
            <a:r>
              <a:rPr lang="en-US" dirty="0" smtClean="0"/>
              <a:t>Designing social applications to collect information known only to members </a:t>
            </a:r>
            <a:br>
              <a:rPr lang="en-US" dirty="0" smtClean="0"/>
            </a:br>
            <a:r>
              <a:rPr lang="en-US" dirty="0" smtClean="0"/>
              <a:t>of a social network</a:t>
            </a:r>
            <a:endParaRPr lang="en-US" dirty="0"/>
          </a:p>
        </p:txBody>
      </p:sp>
      <p:sp>
        <p:nvSpPr>
          <p:cNvPr id="6" name="Rectangle 5"/>
          <p:cNvSpPr/>
          <p:nvPr/>
        </p:nvSpPr>
        <p:spPr>
          <a:xfrm>
            <a:off x="4102498" y="2895600"/>
            <a:ext cx="4114800" cy="5334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8305799" y="2895600"/>
            <a:ext cx="761996" cy="533400"/>
            <a:chOff x="10427359" y="3505200"/>
            <a:chExt cx="979710" cy="685800"/>
          </a:xfrm>
        </p:grpSpPr>
        <p:sp>
          <p:nvSpPr>
            <p:cNvPr id="7" name="Rectangle 6"/>
            <p:cNvSpPr/>
            <p:nvPr/>
          </p:nvSpPr>
          <p:spPr>
            <a:xfrm>
              <a:off x="10427359" y="3505200"/>
              <a:ext cx="97971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0710169" y="3619500"/>
              <a:ext cx="457200" cy="457200"/>
              <a:chOff x="2895600" y="2971800"/>
              <a:chExt cx="1219200" cy="1219200"/>
            </a:xfrm>
          </p:grpSpPr>
          <p:sp>
            <p:nvSpPr>
              <p:cNvPr id="9" name="Oval 8"/>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9"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grpSp>
      <p:sp>
        <p:nvSpPr>
          <p:cNvPr id="11" name="TextBox 10"/>
          <p:cNvSpPr txBox="1"/>
          <p:nvPr/>
        </p:nvSpPr>
        <p:spPr>
          <a:xfrm>
            <a:off x="4141240" y="2920424"/>
            <a:ext cx="4088360" cy="446276"/>
          </a:xfrm>
          <a:prstGeom prst="rect">
            <a:avLst/>
          </a:prstGeom>
          <a:noFill/>
        </p:spPr>
        <p:txBody>
          <a:bodyPr wrap="none" rtlCol="0">
            <a:spAutoFit/>
          </a:bodyPr>
          <a:lstStyle/>
          <a:p>
            <a:r>
              <a:rPr lang="en-US" sz="2300" dirty="0" smtClean="0">
                <a:latin typeface="Myriad Pro Light"/>
                <a:cs typeface="Myriad Pro Light"/>
              </a:rPr>
              <a:t>Does IUI research appear at UIST?</a:t>
            </a:r>
          </a:p>
        </p:txBody>
      </p:sp>
      <p:sp>
        <p:nvSpPr>
          <p:cNvPr id="14" name="Content Placeholder 2"/>
          <p:cNvSpPr txBox="1">
            <a:spLocks/>
          </p:cNvSpPr>
          <p:nvPr/>
        </p:nvSpPr>
        <p:spPr>
          <a:xfrm>
            <a:off x="457200" y="3276601"/>
            <a:ext cx="8229600" cy="358140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1800"/>
              </a:spcAft>
              <a:buFont typeface="Arial" pitchFamily="34" charset="0"/>
              <a:buNone/>
              <a:defRPr sz="3200" b="0" i="0" kern="1200">
                <a:solidFill>
                  <a:schemeClr val="tx1"/>
                </a:solidFill>
                <a:latin typeface="Myriad Pro Light"/>
                <a:ea typeface="+mn-ea"/>
                <a:cs typeface="Myriad Pro Light"/>
              </a:defRPr>
            </a:lvl1pPr>
            <a:lvl2pPr marL="742950" indent="-285750" algn="l" defTabSz="914400" rtl="0" eaLnBrk="1" latinLnBrk="0" hangingPunct="1">
              <a:spcBef>
                <a:spcPts val="0"/>
              </a:spcBef>
              <a:spcAft>
                <a:spcPts val="1800"/>
              </a:spcAft>
              <a:buFont typeface="Arial" pitchFamily="34" charset="0"/>
              <a:buChar char="–"/>
              <a:defRPr sz="2800" b="0" i="0" kern="1200">
                <a:solidFill>
                  <a:schemeClr val="tx1"/>
                </a:solidFill>
                <a:latin typeface="Myriad Pro Light"/>
                <a:ea typeface="+mn-ea"/>
                <a:cs typeface="Myriad Pro Light"/>
              </a:defRPr>
            </a:lvl2pPr>
            <a:lvl3pPr marL="1143000" indent="-228600" algn="l" defTabSz="914400" rtl="0" eaLnBrk="1" latinLnBrk="0" hangingPunct="1">
              <a:spcBef>
                <a:spcPts val="0"/>
              </a:spcBef>
              <a:spcAft>
                <a:spcPts val="1800"/>
              </a:spcAft>
              <a:buFont typeface="Arial" pitchFamily="34" charset="0"/>
              <a:buChar char="•"/>
              <a:defRPr sz="2400" b="0" i="0" kern="1200">
                <a:solidFill>
                  <a:schemeClr val="tx1"/>
                </a:solidFill>
                <a:latin typeface="Myriad Pro Light"/>
                <a:ea typeface="+mn-ea"/>
                <a:cs typeface="Myriad Pro Light"/>
              </a:defRPr>
            </a:lvl3pPr>
            <a:lvl4pPr marL="16002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4pPr>
            <a:lvl5pPr marL="2057400" indent="-228600" algn="l" defTabSz="914400" rtl="0" eaLnBrk="1" latinLnBrk="0" hangingPunct="1">
              <a:spcBef>
                <a:spcPts val="0"/>
              </a:spcBef>
              <a:spcAft>
                <a:spcPts val="1800"/>
              </a:spcAft>
              <a:buFont typeface="Arial" pitchFamily="34" charset="0"/>
              <a:buChar char="»"/>
              <a:defRPr sz="2000" b="0" i="0" kern="1200">
                <a:solidFill>
                  <a:schemeClr val="tx1"/>
                </a:solidFill>
                <a:latin typeface="Myriad Pro Light"/>
                <a:ea typeface="+mn-ea"/>
                <a:cs typeface="Myriad Pro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Myriad Pro"/>
                <a:cs typeface="Myriad Pro"/>
              </a:rPr>
              <a:t>Collabio</a:t>
            </a:r>
            <a:r>
              <a:rPr lang="en-US" dirty="0" smtClean="0"/>
              <a:t> gathered</a:t>
            </a:r>
            <a:br>
              <a:rPr lang="en-US" dirty="0" smtClean="0"/>
            </a:br>
            <a:r>
              <a:rPr lang="en-US" dirty="0" smtClean="0"/>
              <a:t>over 29,000 tags on</a:t>
            </a:r>
            <a:br>
              <a:rPr lang="en-US" dirty="0" smtClean="0"/>
            </a:br>
            <a:r>
              <a:rPr lang="en-US" dirty="0" smtClean="0"/>
              <a:t>thousands of people</a:t>
            </a:r>
          </a:p>
          <a:p>
            <a:r>
              <a:rPr lang="en-US" dirty="0" smtClean="0">
                <a:latin typeface="Myriad Pro"/>
                <a:cs typeface="Myriad Pro"/>
              </a:rPr>
              <a:t>FeedMe </a:t>
            </a:r>
            <a:r>
              <a:rPr lang="en-US" dirty="0" smtClean="0"/>
              <a:t>built user </a:t>
            </a:r>
            <a:br>
              <a:rPr lang="en-US" dirty="0" smtClean="0"/>
            </a:br>
            <a:r>
              <a:rPr lang="en-US" dirty="0" smtClean="0"/>
              <a:t>models by helping</a:t>
            </a:r>
            <a:br>
              <a:rPr lang="en-US" dirty="0" smtClean="0"/>
            </a:br>
            <a:r>
              <a:rPr lang="en-US" dirty="0" smtClean="0"/>
              <a:t>route news to friends</a:t>
            </a:r>
          </a:p>
        </p:txBody>
      </p:sp>
    </p:spTree>
    <p:extLst>
      <p:ext uri="{BB962C8B-B14F-4D97-AF65-F5344CB8AC3E}">
        <p14:creationId xmlns:p14="http://schemas.microsoft.com/office/powerpoint/2010/main" val="2379711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Online Anonymity and Ephemerality</a:t>
            </a:r>
            <a:endParaRPr lang="en-US" dirty="0"/>
          </a:p>
        </p:txBody>
      </p:sp>
      <p:sp>
        <p:nvSpPr>
          <p:cNvPr id="3" name="Content Placeholder 2"/>
          <p:cNvSpPr>
            <a:spLocks noGrp="1"/>
          </p:cNvSpPr>
          <p:nvPr>
            <p:ph idx="1"/>
          </p:nvPr>
        </p:nvSpPr>
        <p:spPr>
          <a:xfrm>
            <a:off x="457200" y="2057401"/>
            <a:ext cx="8229600" cy="2514600"/>
          </a:xfrm>
        </p:spPr>
        <p:txBody>
          <a:bodyPr>
            <a:normAutofit/>
          </a:bodyPr>
          <a:lstStyle/>
          <a:p>
            <a:pPr>
              <a:tabLst>
                <a:tab pos="2054225" algn="l"/>
              </a:tabLst>
            </a:pPr>
            <a:r>
              <a:rPr lang="en-US" dirty="0">
                <a:cs typeface="Myriad Pro"/>
              </a:rPr>
              <a:t>Anonymity and ephemerality support</a:t>
            </a:r>
            <a:br>
              <a:rPr lang="en-US" dirty="0">
                <a:cs typeface="Myriad Pro"/>
              </a:rPr>
            </a:br>
            <a:r>
              <a:rPr lang="en-US" dirty="0">
                <a:cs typeface="Myriad Pro"/>
              </a:rPr>
              <a:t>community dynamics that drive internet culture</a:t>
            </a:r>
            <a:r>
              <a:rPr lang="en-US" dirty="0" smtClean="0">
                <a:cs typeface="Myriad Pro"/>
              </a:rPr>
              <a:t>.</a:t>
            </a:r>
          </a:p>
        </p:txBody>
      </p:sp>
      <p:sp>
        <p:nvSpPr>
          <p:cNvPr id="4" name="Rectangle 3"/>
          <p:cNvSpPr/>
          <p:nvPr/>
        </p:nvSpPr>
        <p:spPr>
          <a:xfrm>
            <a:off x="457200" y="1143000"/>
            <a:ext cx="4416594"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4chan /b/ online community</a:t>
            </a:r>
            <a:endParaRPr lang="en-US" sz="2800" dirty="0">
              <a:solidFill>
                <a:schemeClr val="tx1">
                  <a:lumMod val="50000"/>
                  <a:lumOff val="50000"/>
                </a:schemeClr>
              </a:solidFill>
              <a:latin typeface="Myriad Pro Light"/>
              <a:cs typeface="Myriad Pro Light"/>
            </a:endParaRPr>
          </a:p>
        </p:txBody>
      </p:sp>
      <p:sp>
        <p:nvSpPr>
          <p:cNvPr id="5" name="Rectangle 4"/>
          <p:cNvSpPr/>
          <p:nvPr/>
        </p:nvSpPr>
        <p:spPr>
          <a:xfrm>
            <a:off x="457200" y="3581400"/>
            <a:ext cx="8153400" cy="2062103"/>
          </a:xfrm>
          <a:prstGeom prst="rect">
            <a:avLst/>
          </a:prstGeom>
        </p:spPr>
        <p:txBody>
          <a:bodyPr wrap="square">
            <a:spAutoFit/>
          </a:bodyPr>
          <a:lstStyle/>
          <a:p>
            <a:pPr>
              <a:tabLst>
                <a:tab pos="2578100" algn="l"/>
              </a:tabLst>
            </a:pPr>
            <a:r>
              <a:rPr lang="en-US" sz="3200" dirty="0" smtClean="0">
                <a:latin typeface="Myriad Pro"/>
                <a:cs typeface="Myriad Pro"/>
              </a:rPr>
              <a:t>Study </a:t>
            </a:r>
            <a:r>
              <a:rPr lang="en-US" sz="3200" dirty="0">
                <a:latin typeface="Myriad Pro"/>
                <a:cs typeface="Myriad Pro"/>
              </a:rPr>
              <a:t>of 5.5 million posts</a:t>
            </a:r>
            <a:r>
              <a:rPr lang="en-US" sz="2000" dirty="0">
                <a:cs typeface="Myriad Pro"/>
              </a:rPr>
              <a:t/>
            </a:r>
            <a:br>
              <a:rPr lang="en-US" sz="2000" dirty="0">
                <a:cs typeface="Myriad Pro"/>
              </a:rPr>
            </a:br>
            <a:r>
              <a:rPr lang="en-US" sz="3200" dirty="0">
                <a:latin typeface="Myriad Pro Light"/>
                <a:cs typeface="Myriad Pro Light"/>
              </a:rPr>
              <a:t>Median thread:	</a:t>
            </a:r>
            <a:r>
              <a:rPr lang="en-US" sz="3200" dirty="0" smtClean="0">
                <a:latin typeface="Myriad Pro Light"/>
                <a:cs typeface="Myriad Pro Light"/>
              </a:rPr>
              <a:t>5 </a:t>
            </a:r>
            <a:r>
              <a:rPr lang="en-US" sz="3200" dirty="0">
                <a:latin typeface="Myriad Pro Light"/>
                <a:cs typeface="Myriad Pro Light"/>
              </a:rPr>
              <a:t>seconds on the first page</a:t>
            </a:r>
            <a:br>
              <a:rPr lang="en-US" sz="3200" dirty="0">
                <a:latin typeface="Myriad Pro Light"/>
                <a:cs typeface="Myriad Pro Light"/>
              </a:rPr>
            </a:br>
            <a:r>
              <a:rPr lang="en-US" sz="3200" dirty="0">
                <a:latin typeface="Myriad Pro Light"/>
                <a:cs typeface="Myriad Pro Light"/>
              </a:rPr>
              <a:t>	</a:t>
            </a:r>
            <a:r>
              <a:rPr lang="en-US" sz="3200" dirty="0" smtClean="0">
                <a:latin typeface="Myriad Pro Light"/>
                <a:cs typeface="Myriad Pro Light"/>
              </a:rPr>
              <a:t>5 </a:t>
            </a:r>
            <a:r>
              <a:rPr lang="en-US" sz="3200" dirty="0">
                <a:latin typeface="Myriad Pro Light"/>
                <a:cs typeface="Myriad Pro Light"/>
              </a:rPr>
              <a:t>minutes on the entire site</a:t>
            </a:r>
            <a:br>
              <a:rPr lang="en-US" sz="3200" dirty="0">
                <a:latin typeface="Myriad Pro Light"/>
                <a:cs typeface="Myriad Pro Light"/>
              </a:rPr>
            </a:br>
            <a:r>
              <a:rPr lang="en-US" sz="3200" dirty="0">
                <a:latin typeface="Myriad Pro Light"/>
                <a:cs typeface="Myriad Pro Light"/>
              </a:rPr>
              <a:t>Over 90% of posts are </a:t>
            </a:r>
            <a:r>
              <a:rPr lang="en-US" sz="3200" dirty="0" smtClean="0">
                <a:latin typeface="Myriad Pro Light"/>
                <a:cs typeface="Myriad Pro Light"/>
              </a:rPr>
              <a:t>completely anonymous</a:t>
            </a:r>
            <a:endParaRPr lang="en-US" sz="3200" dirty="0">
              <a:latin typeface="Myriad Pro Light"/>
              <a:cs typeface="Myriad Pro Light"/>
            </a:endParaRPr>
          </a:p>
        </p:txBody>
      </p:sp>
    </p:spTree>
    <p:extLst>
      <p:ext uri="{BB962C8B-B14F-4D97-AF65-F5344CB8AC3E}">
        <p14:creationId xmlns:p14="http://schemas.microsoft.com/office/powerpoint/2010/main" val="288980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447800"/>
            <a:ext cx="559422" cy="877163"/>
          </a:xfrm>
          <a:prstGeom prst="rect">
            <a:avLst/>
          </a:prstGeom>
          <a:noFill/>
        </p:spPr>
        <p:txBody>
          <a:bodyPr wrap="none" rtlCol="0">
            <a:spAutoFit/>
          </a:bodyPr>
          <a:lstStyle/>
          <a:p>
            <a:r>
              <a:rPr lang="en-US" sz="5100" dirty="0" smtClean="0">
                <a:solidFill>
                  <a:prstClr val="white">
                    <a:lumMod val="65000"/>
                  </a:prstClr>
                </a:solidFill>
                <a:latin typeface="Myriad Pro Black"/>
                <a:cs typeface="Myriad Pro Black"/>
              </a:rPr>
              <a:t>1</a:t>
            </a:r>
          </a:p>
        </p:txBody>
      </p:sp>
      <p:sp>
        <p:nvSpPr>
          <p:cNvPr id="8" name="TextBox 7"/>
          <p:cNvSpPr txBox="1"/>
          <p:nvPr/>
        </p:nvSpPr>
        <p:spPr>
          <a:xfrm>
            <a:off x="533400" y="2780437"/>
            <a:ext cx="559422" cy="877163"/>
          </a:xfrm>
          <a:prstGeom prst="rect">
            <a:avLst/>
          </a:prstGeom>
          <a:noFill/>
        </p:spPr>
        <p:txBody>
          <a:bodyPr wrap="none" rtlCol="0">
            <a:spAutoFit/>
          </a:bodyPr>
          <a:lstStyle/>
          <a:p>
            <a:r>
              <a:rPr lang="en-US" sz="5100" dirty="0">
                <a:solidFill>
                  <a:prstClr val="white">
                    <a:lumMod val="65000"/>
                  </a:prstClr>
                </a:solidFill>
                <a:latin typeface="Myriad Pro Black"/>
                <a:cs typeface="Myriad Pro Black"/>
              </a:rPr>
              <a:t>2</a:t>
            </a:r>
            <a:endParaRPr lang="en-US" sz="5100" dirty="0" smtClean="0">
              <a:solidFill>
                <a:prstClr val="white">
                  <a:lumMod val="65000"/>
                </a:prstClr>
              </a:solidFill>
              <a:latin typeface="Myriad Pro Black"/>
              <a:cs typeface="Myriad Pro Black"/>
            </a:endParaRPr>
          </a:p>
        </p:txBody>
      </p:sp>
      <p:sp>
        <p:nvSpPr>
          <p:cNvPr id="9" name="TextBox 8"/>
          <p:cNvSpPr txBox="1"/>
          <p:nvPr/>
        </p:nvSpPr>
        <p:spPr>
          <a:xfrm>
            <a:off x="533400" y="4114800"/>
            <a:ext cx="559422" cy="877163"/>
          </a:xfrm>
          <a:prstGeom prst="rect">
            <a:avLst/>
          </a:prstGeom>
          <a:noFill/>
        </p:spPr>
        <p:txBody>
          <a:bodyPr wrap="none" rtlCol="0">
            <a:spAutoFit/>
          </a:bodyPr>
          <a:lstStyle/>
          <a:p>
            <a:r>
              <a:rPr lang="en-US" sz="5100" dirty="0">
                <a:solidFill>
                  <a:prstClr val="white">
                    <a:lumMod val="65000"/>
                  </a:prstClr>
                </a:solidFill>
                <a:latin typeface="Myriad Pro Black"/>
                <a:cs typeface="Myriad Pro Black"/>
              </a:rPr>
              <a:t>3</a:t>
            </a:r>
            <a:endParaRPr lang="en-US" sz="5100" dirty="0" smtClean="0">
              <a:solidFill>
                <a:prstClr val="white">
                  <a:lumMod val="65000"/>
                </a:prstClr>
              </a:solidFill>
              <a:latin typeface="Myriad Pro Black"/>
              <a:cs typeface="Myriad Pro Black"/>
            </a:endParaRPr>
          </a:p>
        </p:txBody>
      </p:sp>
      <p:sp>
        <p:nvSpPr>
          <p:cNvPr id="11" name="Rectangle 10"/>
          <p:cNvSpPr/>
          <p:nvPr/>
        </p:nvSpPr>
        <p:spPr>
          <a:xfrm>
            <a:off x="0" y="4343400"/>
            <a:ext cx="381000" cy="1066800"/>
          </a:xfrm>
          <a:prstGeom prst="rect">
            <a:avLst/>
          </a:prstGeom>
          <a:solidFill>
            <a:srgbClr val="2F42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
          </p:nvPr>
        </p:nvSpPr>
        <p:spPr>
          <a:xfrm>
            <a:off x="1295400" y="1600200"/>
            <a:ext cx="7391400" cy="4525963"/>
          </a:xfrm>
        </p:spPr>
        <p:txBody>
          <a:bodyPr>
            <a:normAutofit/>
          </a:bodyPr>
          <a:lstStyle/>
          <a:p>
            <a:r>
              <a:rPr lang="en-US" sz="4000" dirty="0"/>
              <a:t>Pay crowds</a:t>
            </a:r>
            <a:r>
              <a:rPr lang="en-US" sz="4800" dirty="0"/>
              <a:t/>
            </a:r>
            <a:br>
              <a:rPr lang="en-US" sz="4800" dirty="0"/>
            </a:br>
            <a:r>
              <a:rPr lang="en-US" dirty="0" err="1">
                <a:solidFill>
                  <a:schemeClr val="bg1">
                    <a:lumMod val="65000"/>
                  </a:schemeClr>
                </a:solidFill>
              </a:rPr>
              <a:t>Microtask</a:t>
            </a:r>
            <a:r>
              <a:rPr lang="en-US" dirty="0">
                <a:solidFill>
                  <a:schemeClr val="bg1">
                    <a:lumMod val="65000"/>
                  </a:schemeClr>
                </a:solidFill>
              </a:rPr>
              <a:t> markets</a:t>
            </a:r>
          </a:p>
          <a:p>
            <a:r>
              <a:rPr lang="en-US" sz="4000" dirty="0" smtClean="0"/>
              <a:t>Create new crowds</a:t>
            </a:r>
            <a:br>
              <a:rPr lang="en-US" sz="4000" dirty="0" smtClean="0"/>
            </a:br>
            <a:r>
              <a:rPr lang="en-US" dirty="0" smtClean="0">
                <a:solidFill>
                  <a:schemeClr val="bg1">
                    <a:lumMod val="65000"/>
                  </a:schemeClr>
                </a:solidFill>
              </a:rPr>
              <a:t>Design of social computing systems</a:t>
            </a:r>
          </a:p>
          <a:p>
            <a:r>
              <a:rPr lang="en-US" sz="4000" dirty="0" smtClean="0"/>
              <a:t>Mine past crowd activity</a:t>
            </a:r>
            <a:br>
              <a:rPr lang="en-US" sz="4000" dirty="0" smtClean="0"/>
            </a:br>
            <a:r>
              <a:rPr lang="en-US" dirty="0">
                <a:solidFill>
                  <a:schemeClr val="bg1">
                    <a:lumMod val="65000"/>
                  </a:schemeClr>
                </a:solidFill>
              </a:rPr>
              <a:t>Interactive crowd </a:t>
            </a:r>
            <a:r>
              <a:rPr lang="en-US" dirty="0" smtClean="0">
                <a:solidFill>
                  <a:schemeClr val="bg1">
                    <a:lumMod val="65000"/>
                  </a:schemeClr>
                </a:solidFill>
              </a:rPr>
              <a:t>data</a:t>
            </a:r>
          </a:p>
        </p:txBody>
      </p:sp>
      <p:sp>
        <p:nvSpPr>
          <p:cNvPr id="13" name="Title 1"/>
          <p:cNvSpPr>
            <a:spLocks noGrp="1"/>
          </p:cNvSpPr>
          <p:nvPr>
            <p:ph type="title"/>
          </p:nvPr>
        </p:nvSpPr>
        <p:spPr/>
        <p:txBody>
          <a:bodyPr>
            <a:normAutofit/>
          </a:bodyPr>
          <a:lstStyle/>
          <a:p>
            <a:r>
              <a:rPr lang="en-US" dirty="0" smtClean="0"/>
              <a:t>Social Computing Approaches</a:t>
            </a:r>
            <a:endParaRPr lang="en-US" dirty="0"/>
          </a:p>
        </p:txBody>
      </p:sp>
    </p:spTree>
    <p:extLst>
      <p:ext uri="{BB962C8B-B14F-4D97-AF65-F5344CB8AC3E}">
        <p14:creationId xmlns:p14="http://schemas.microsoft.com/office/powerpoint/2010/main" val="3271204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524000"/>
            <a:ext cx="8534400" cy="1853584"/>
          </a:xfrm>
          <a:prstGeom prst="rect">
            <a:avLst/>
          </a:prstGeom>
          <a:noFill/>
        </p:spPr>
        <p:txBody>
          <a:bodyPr wrap="square" rtlCol="0">
            <a:spAutoFit/>
          </a:bodyPr>
          <a:lstStyle/>
          <a:p>
            <a:pPr>
              <a:lnSpc>
                <a:spcPct val="90000"/>
              </a:lnSpc>
            </a:pPr>
            <a:r>
              <a:rPr lang="en-US" sz="6300" dirty="0" smtClean="0">
                <a:latin typeface="Myriad Pro Semibold"/>
                <a:cs typeface="Myriad Pro Semibold"/>
              </a:rPr>
              <a:t>Crowd data can enable a long tail of user goals</a:t>
            </a:r>
          </a:p>
        </p:txBody>
      </p:sp>
    </p:spTree>
    <p:extLst>
      <p:ext uri="{BB962C8B-B14F-4D97-AF65-F5344CB8AC3E}">
        <p14:creationId xmlns:p14="http://schemas.microsoft.com/office/powerpoint/2010/main" val="156415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a:bodyPr>
          <a:lstStyle/>
          <a:p>
            <a:r>
              <a:rPr lang="en-US" dirty="0" smtClean="0"/>
              <a:t>Interactive Crowd Data</a:t>
            </a:r>
            <a:endParaRPr lang="en-US" dirty="0"/>
          </a:p>
        </p:txBody>
      </p:sp>
      <p:sp>
        <p:nvSpPr>
          <p:cNvPr id="3" name="Content Placeholder 2"/>
          <p:cNvSpPr>
            <a:spLocks noGrp="1"/>
          </p:cNvSpPr>
          <p:nvPr>
            <p:ph idx="1"/>
          </p:nvPr>
        </p:nvSpPr>
        <p:spPr>
          <a:xfrm>
            <a:off x="304800" y="5029200"/>
            <a:ext cx="8534400" cy="1905000"/>
          </a:xfrm>
        </p:spPr>
        <p:txBody>
          <a:bodyPr>
            <a:normAutofit/>
          </a:bodyPr>
          <a:lstStyle/>
          <a:p>
            <a:r>
              <a:rPr lang="en-US" dirty="0" smtClean="0"/>
              <a:t>Integrate crowd activity </a:t>
            </a:r>
            <a:r>
              <a:rPr lang="en-US" dirty="0"/>
              <a:t>traces </a:t>
            </a:r>
            <a:r>
              <a:rPr lang="en-US" dirty="0" smtClean="0"/>
              <a:t>into </a:t>
            </a:r>
            <a:br>
              <a:rPr lang="en-US" dirty="0" smtClean="0"/>
            </a:br>
            <a:r>
              <a:rPr lang="en-US" dirty="0" smtClean="0"/>
              <a:t>user experiences</a:t>
            </a:r>
            <a:endParaRPr lang="en-US" dirty="0"/>
          </a:p>
          <a:p>
            <a:r>
              <a:rPr lang="en-US" dirty="0" smtClean="0"/>
              <a:t>Aid exploration of social </a:t>
            </a:r>
            <a:r>
              <a:rPr lang="en-US" dirty="0"/>
              <a:t>data</a:t>
            </a:r>
          </a:p>
        </p:txBody>
      </p:sp>
      <p:sp>
        <p:nvSpPr>
          <p:cNvPr id="12" name="TextBox 11"/>
          <p:cNvSpPr txBox="1"/>
          <p:nvPr/>
        </p:nvSpPr>
        <p:spPr>
          <a:xfrm>
            <a:off x="1676400" y="1447800"/>
            <a:ext cx="2412967" cy="1708160"/>
          </a:xfrm>
          <a:prstGeom prst="rect">
            <a:avLst/>
          </a:prstGeom>
          <a:noFill/>
        </p:spPr>
        <p:txBody>
          <a:bodyPr wrap="none" lIns="0" tIns="45720" rIns="0" bIns="0" rtlCol="0">
            <a:spAutoFit/>
          </a:bodyPr>
          <a:lstStyle/>
          <a:p>
            <a:r>
              <a:rPr lang="en-US" sz="3000" dirty="0" smtClean="0">
                <a:latin typeface="Myriad Pro Light"/>
                <a:cs typeface="Myriad Pro Light"/>
              </a:rPr>
              <a:t>Tail answers</a:t>
            </a:r>
          </a:p>
          <a:p>
            <a:r>
              <a:rPr lang="en-US" sz="3000" dirty="0" smtClean="0">
                <a:latin typeface="Myriad Pro Light"/>
                <a:cs typeface="Myriad Pro Light"/>
              </a:rPr>
              <a:t>CHI 2012</a:t>
            </a:r>
          </a:p>
          <a:p>
            <a:r>
              <a:rPr lang="en-US" sz="2400" dirty="0">
                <a:solidFill>
                  <a:schemeClr val="bg1">
                    <a:lumMod val="65000"/>
                  </a:schemeClr>
                </a:solidFill>
                <a:latin typeface="Myriad Pro Light"/>
                <a:cs typeface="Myriad Pro Light"/>
              </a:rPr>
              <a:t>Best Paper</a:t>
            </a:r>
          </a:p>
          <a:p>
            <a:r>
              <a:rPr lang="en-US" sz="2400" dirty="0">
                <a:solidFill>
                  <a:schemeClr val="bg1">
                    <a:lumMod val="65000"/>
                  </a:schemeClr>
                </a:solidFill>
                <a:latin typeface="Myriad Pro Light"/>
                <a:cs typeface="Myriad Pro Light"/>
              </a:rPr>
              <a:t>Honorable Mention</a:t>
            </a:r>
          </a:p>
        </p:txBody>
      </p:sp>
      <p:sp>
        <p:nvSpPr>
          <p:cNvPr id="13" name="TextBox 12"/>
          <p:cNvSpPr txBox="1"/>
          <p:nvPr/>
        </p:nvSpPr>
        <p:spPr>
          <a:xfrm>
            <a:off x="1676400" y="3505200"/>
            <a:ext cx="1579278" cy="1431161"/>
          </a:xfrm>
          <a:prstGeom prst="rect">
            <a:avLst/>
          </a:prstGeom>
          <a:noFill/>
        </p:spPr>
        <p:txBody>
          <a:bodyPr wrap="none" lIns="0" tIns="45720" rIns="0" bIns="0" rtlCol="0">
            <a:spAutoFit/>
          </a:bodyPr>
          <a:lstStyle/>
          <a:p>
            <a:r>
              <a:rPr lang="en-US" sz="3000" dirty="0" smtClean="0">
                <a:latin typeface="Myriad Pro Light"/>
                <a:cs typeface="Myriad Pro Light"/>
              </a:rPr>
              <a:t>Microblog </a:t>
            </a:r>
            <a:br>
              <a:rPr lang="en-US" sz="3000" dirty="0" smtClean="0">
                <a:latin typeface="Myriad Pro Light"/>
                <a:cs typeface="Myriad Pro Light"/>
              </a:rPr>
            </a:br>
            <a:r>
              <a:rPr lang="en-US" sz="3000" dirty="0" smtClean="0">
                <a:latin typeface="Myriad Pro Light"/>
                <a:cs typeface="Myriad Pro Light"/>
              </a:rPr>
              <a:t>timelines</a:t>
            </a:r>
          </a:p>
          <a:p>
            <a:r>
              <a:rPr lang="en-US" sz="3000" dirty="0" smtClean="0">
                <a:latin typeface="Myriad Pro Light"/>
                <a:cs typeface="Myriad Pro Light"/>
              </a:rPr>
              <a:t>CHI 2011</a:t>
            </a:r>
          </a:p>
        </p:txBody>
      </p:sp>
      <p:sp>
        <p:nvSpPr>
          <p:cNvPr id="14" name="TextBox 13"/>
          <p:cNvSpPr txBox="1"/>
          <p:nvPr/>
        </p:nvSpPr>
        <p:spPr>
          <a:xfrm>
            <a:off x="5664053" y="3521839"/>
            <a:ext cx="2512225" cy="1431161"/>
          </a:xfrm>
          <a:prstGeom prst="rect">
            <a:avLst/>
          </a:prstGeom>
          <a:noFill/>
        </p:spPr>
        <p:txBody>
          <a:bodyPr wrap="none" lIns="0" tIns="45720" rIns="0" bIns="0" rtlCol="0">
            <a:spAutoFit/>
          </a:bodyPr>
          <a:lstStyle/>
          <a:p>
            <a:r>
              <a:rPr lang="en-US" sz="3000" dirty="0" smtClean="0">
                <a:latin typeface="Myriad Pro Light"/>
                <a:cs typeface="Myriad Pro Light"/>
              </a:rPr>
              <a:t>Crowd-powered</a:t>
            </a:r>
            <a:br>
              <a:rPr lang="en-US" sz="3000" dirty="0" smtClean="0">
                <a:latin typeface="Myriad Pro Light"/>
                <a:cs typeface="Myriad Pro Light"/>
              </a:rPr>
            </a:br>
            <a:r>
              <a:rPr lang="en-US" sz="3000" dirty="0" smtClean="0">
                <a:latin typeface="Myriad Pro Light"/>
                <a:cs typeface="Myriad Pro Light"/>
              </a:rPr>
              <a:t>entertainment</a:t>
            </a:r>
          </a:p>
          <a:p>
            <a:r>
              <a:rPr lang="en-US" sz="3000" dirty="0" smtClean="0">
                <a:latin typeface="Myriad Pro Light"/>
                <a:cs typeface="Myriad Pro Light"/>
              </a:rPr>
              <a:t>ACE 2011</a:t>
            </a:r>
          </a:p>
        </p:txBody>
      </p:sp>
      <p:sp>
        <p:nvSpPr>
          <p:cNvPr id="15" name="TextBox 14"/>
          <p:cNvSpPr txBox="1"/>
          <p:nvPr/>
        </p:nvSpPr>
        <p:spPr>
          <a:xfrm>
            <a:off x="5638800" y="1447800"/>
            <a:ext cx="2449388" cy="1431161"/>
          </a:xfrm>
          <a:prstGeom prst="rect">
            <a:avLst/>
          </a:prstGeom>
          <a:noFill/>
        </p:spPr>
        <p:txBody>
          <a:bodyPr wrap="none" lIns="0" tIns="45720" rIns="0" bIns="0" rtlCol="0">
            <a:spAutoFit/>
          </a:bodyPr>
          <a:lstStyle/>
          <a:p>
            <a:r>
              <a:rPr lang="en-US" sz="3000" dirty="0" smtClean="0">
                <a:latin typeface="Myriad Pro Light"/>
                <a:cs typeface="Myriad Pro Light"/>
              </a:rPr>
              <a:t>Microblog topic</a:t>
            </a:r>
            <a:br>
              <a:rPr lang="en-US" sz="3000" dirty="0" smtClean="0">
                <a:latin typeface="Myriad Pro Light"/>
                <a:cs typeface="Myriad Pro Light"/>
              </a:rPr>
            </a:br>
            <a:r>
              <a:rPr lang="en-US" sz="3000" dirty="0" smtClean="0">
                <a:latin typeface="Myriad Pro Light"/>
                <a:cs typeface="Myriad Pro Light"/>
              </a:rPr>
              <a:t>browsing</a:t>
            </a:r>
            <a:br>
              <a:rPr lang="en-US" sz="3000" dirty="0" smtClean="0">
                <a:latin typeface="Myriad Pro Light"/>
                <a:cs typeface="Myriad Pro Light"/>
              </a:rPr>
            </a:br>
            <a:r>
              <a:rPr lang="en-US" sz="3000" dirty="0" smtClean="0">
                <a:latin typeface="Myriad Pro Light"/>
                <a:cs typeface="Myriad Pro Light"/>
              </a:rPr>
              <a:t>UIST 2010</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38300"/>
            <a:ext cx="1143000" cy="800100"/>
          </a:xfrm>
          <a:prstGeom prst="rect">
            <a:avLst/>
          </a:prstGeom>
          <a:ln w="19050" cmpd="sng">
            <a:solidFill>
              <a:srgbClr val="A6A6A6"/>
            </a:solidFill>
          </a:ln>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600200"/>
            <a:ext cx="1143000" cy="800100"/>
          </a:xfrm>
          <a:prstGeom prst="rect">
            <a:avLst/>
          </a:prstGeom>
          <a:ln w="19050" cmpd="sng">
            <a:solidFill>
              <a:srgbClr val="A6A6A6"/>
            </a:solidFill>
          </a:ln>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3896"/>
          <a:stretch/>
        </p:blipFill>
        <p:spPr>
          <a:xfrm>
            <a:off x="381000" y="3657600"/>
            <a:ext cx="1143000" cy="832534"/>
          </a:xfrm>
          <a:prstGeom prst="rect">
            <a:avLst/>
          </a:prstGeom>
          <a:ln w="19050" cmpd="sng">
            <a:solidFill>
              <a:srgbClr val="A6A6A6"/>
            </a:solidFill>
          </a:ln>
        </p:spPr>
      </p:pic>
      <p:pic>
        <p:nvPicPr>
          <p:cNvPr id="19" name="Picture 18" descr="icon_03 crowd.png"/>
          <p:cNvPicPr>
            <a:picLocks noChangeAspect="1"/>
          </p:cNvPicPr>
          <p:nvPr/>
        </p:nvPicPr>
        <p:blipFill rotWithShape="1">
          <a:blip r:embed="rId5">
            <a:extLst>
              <a:ext uri="{28A0092B-C50C-407E-A947-70E740481C1C}">
                <a14:useLocalDpi xmlns:a14="http://schemas.microsoft.com/office/drawing/2010/main" val="0"/>
              </a:ext>
            </a:extLst>
          </a:blip>
          <a:srcRect l="4053"/>
          <a:stretch/>
        </p:blipFill>
        <p:spPr>
          <a:xfrm>
            <a:off x="4343400" y="3657600"/>
            <a:ext cx="1143000" cy="833902"/>
          </a:xfrm>
          <a:prstGeom prst="rect">
            <a:avLst/>
          </a:prstGeom>
          <a:ln w="19050" cmpd="sng">
            <a:solidFill>
              <a:srgbClr val="A6A6A6"/>
            </a:solidFill>
          </a:ln>
        </p:spPr>
      </p:pic>
    </p:spTree>
    <p:extLst>
      <p:ext uri="{BB962C8B-B14F-4D97-AF65-F5344CB8AC3E}">
        <p14:creationId xmlns:p14="http://schemas.microsoft.com/office/powerpoint/2010/main" val="221155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Answers: Direct Search Results</a:t>
            </a:r>
            <a:endParaRPr lang="en-US" dirty="0"/>
          </a:p>
        </p:txBody>
      </p:sp>
      <p:sp>
        <p:nvSpPr>
          <p:cNvPr id="4" name="Rectangle 3"/>
          <p:cNvSpPr/>
          <p:nvPr/>
        </p:nvSpPr>
        <p:spPr>
          <a:xfrm>
            <a:off x="533400" y="19050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553200" y="19050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7124700" y="2019300"/>
            <a:ext cx="457200" cy="457200"/>
            <a:chOff x="2895600" y="2971800"/>
            <a:chExt cx="1219200" cy="1219200"/>
          </a:xfrm>
        </p:grpSpPr>
        <p:sp>
          <p:nvSpPr>
            <p:cNvPr id="6" name="Oval 5"/>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stCxn id="6"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10" name="TextBox 9"/>
          <p:cNvSpPr txBox="1"/>
          <p:nvPr/>
        </p:nvSpPr>
        <p:spPr>
          <a:xfrm>
            <a:off x="572143" y="1929824"/>
            <a:ext cx="2780657" cy="584776"/>
          </a:xfrm>
          <a:prstGeom prst="rect">
            <a:avLst/>
          </a:prstGeom>
          <a:noFill/>
        </p:spPr>
        <p:txBody>
          <a:bodyPr wrap="none" rtlCol="0">
            <a:spAutoFit/>
          </a:bodyPr>
          <a:lstStyle/>
          <a:p>
            <a:r>
              <a:rPr lang="en-US" sz="3200" dirty="0" smtClean="0">
                <a:latin typeface="Myriad Pro Light"/>
                <a:cs typeface="Myriad Pro Light"/>
              </a:rPr>
              <a:t>weather </a:t>
            </a:r>
            <a:r>
              <a:rPr lang="en-US" sz="3200" dirty="0" err="1" smtClean="0">
                <a:latin typeface="Myriad Pro Light"/>
                <a:cs typeface="Myriad Pro Light"/>
              </a:rPr>
              <a:t>boston</a:t>
            </a:r>
            <a:endParaRPr lang="en-US" sz="3200" dirty="0" smtClean="0">
              <a:latin typeface="Myriad Pro Light"/>
              <a:cs typeface="Myriad Pro Light"/>
            </a:endParaRPr>
          </a:p>
        </p:txBody>
      </p:sp>
      <p:pic>
        <p:nvPicPr>
          <p:cNvPr id="11" name="Picture 10" descr="Screen Shot 2012-01-16 at 5.27.19 PM.png"/>
          <p:cNvPicPr>
            <a:picLocks noChangeAspect="1"/>
          </p:cNvPicPr>
          <p:nvPr/>
        </p:nvPicPr>
        <p:blipFill rotWithShape="1">
          <a:blip r:embed="rId2">
            <a:extLst>
              <a:ext uri="{28A0092B-C50C-407E-A947-70E740481C1C}">
                <a14:useLocalDpi xmlns:a14="http://schemas.microsoft.com/office/drawing/2010/main" val="0"/>
              </a:ext>
            </a:extLst>
          </a:blip>
          <a:srcRect t="28594" b="34711"/>
          <a:stretch/>
        </p:blipFill>
        <p:spPr>
          <a:xfrm>
            <a:off x="533400" y="4475310"/>
            <a:ext cx="8001000" cy="2947440"/>
          </a:xfrm>
          <a:prstGeom prst="rect">
            <a:avLst/>
          </a:prstGeom>
        </p:spPr>
      </p:pic>
      <p:pic>
        <p:nvPicPr>
          <p:cNvPr id="12" name="Picture 11" descr="Screen Shot 2012-01-16 at 5.27.19 PM.png"/>
          <p:cNvPicPr>
            <a:picLocks noChangeAspect="1"/>
          </p:cNvPicPr>
          <p:nvPr/>
        </p:nvPicPr>
        <p:blipFill rotWithShape="1">
          <a:blip r:embed="rId2">
            <a:extLst>
              <a:ext uri="{28A0092B-C50C-407E-A947-70E740481C1C}">
                <a14:useLocalDpi xmlns:a14="http://schemas.microsoft.com/office/drawing/2010/main" val="0"/>
              </a:ext>
            </a:extLst>
          </a:blip>
          <a:srcRect b="75656"/>
          <a:stretch/>
        </p:blipFill>
        <p:spPr>
          <a:xfrm>
            <a:off x="533400" y="2667000"/>
            <a:ext cx="6831357" cy="1669538"/>
          </a:xfrm>
          <a:prstGeom prst="rect">
            <a:avLst/>
          </a:prstGeom>
        </p:spPr>
      </p:pic>
      <p:sp>
        <p:nvSpPr>
          <p:cNvPr id="13" name="Rectangle 12"/>
          <p:cNvSpPr/>
          <p:nvPr/>
        </p:nvSpPr>
        <p:spPr>
          <a:xfrm>
            <a:off x="457200" y="1143000"/>
            <a:ext cx="6088176"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Manually constructed for popular queries</a:t>
            </a:r>
            <a:endParaRPr lang="en-US" sz="28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2314243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Prevalence of Unpopular Searches</a:t>
            </a:r>
            <a:endParaRPr lang="en-US" dirty="0"/>
          </a:p>
        </p:txBody>
      </p:sp>
      <p:grpSp>
        <p:nvGrpSpPr>
          <p:cNvPr id="7" name="Group 6"/>
          <p:cNvGrpSpPr/>
          <p:nvPr/>
        </p:nvGrpSpPr>
        <p:grpSpPr>
          <a:xfrm>
            <a:off x="533400" y="1981200"/>
            <a:ext cx="7620000" cy="685800"/>
            <a:chOff x="533400" y="2209800"/>
            <a:chExt cx="7620000" cy="685800"/>
          </a:xfrm>
        </p:grpSpPr>
        <p:sp>
          <p:nvSpPr>
            <p:cNvPr id="4" name="Rectangle 3"/>
            <p:cNvSpPr/>
            <p:nvPr/>
          </p:nvSpPr>
          <p:spPr>
            <a:xfrm>
              <a:off x="533400" y="22098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553200" y="22098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7124700" y="2324100"/>
              <a:ext cx="457200" cy="457200"/>
              <a:chOff x="2895600" y="2971800"/>
              <a:chExt cx="1219200" cy="1219200"/>
            </a:xfrm>
          </p:grpSpPr>
          <p:sp>
            <p:nvSpPr>
              <p:cNvPr id="6" name="Oval 5"/>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stCxn id="6"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10" name="TextBox 9"/>
            <p:cNvSpPr txBox="1"/>
            <p:nvPr/>
          </p:nvSpPr>
          <p:spPr>
            <a:xfrm>
              <a:off x="572143" y="2234624"/>
              <a:ext cx="3544764" cy="584776"/>
            </a:xfrm>
            <a:prstGeom prst="rect">
              <a:avLst/>
            </a:prstGeom>
            <a:noFill/>
          </p:spPr>
          <p:txBody>
            <a:bodyPr wrap="none" rtlCol="0">
              <a:spAutoFit/>
            </a:bodyPr>
            <a:lstStyle/>
            <a:p>
              <a:r>
                <a:rPr lang="en-US" sz="3200" dirty="0" smtClean="0">
                  <a:latin typeface="Myriad Pro Light"/>
                  <a:cs typeface="Myriad Pro Light"/>
                </a:rPr>
                <a:t>molasses substitutes</a:t>
              </a:r>
            </a:p>
          </p:txBody>
        </p:sp>
      </p:grpSp>
      <p:sp>
        <p:nvSpPr>
          <p:cNvPr id="3" name="TextBox 2"/>
          <p:cNvSpPr txBox="1"/>
          <p:nvPr/>
        </p:nvSpPr>
        <p:spPr>
          <a:xfrm>
            <a:off x="457200" y="1295400"/>
            <a:ext cx="8591270" cy="461665"/>
          </a:xfrm>
          <a:prstGeom prst="rect">
            <a:avLst/>
          </a:prstGeom>
          <a:noFill/>
        </p:spPr>
        <p:txBody>
          <a:bodyPr wrap="none" rtlCol="0">
            <a:spAutoFit/>
          </a:bodyPr>
          <a:lstStyle/>
          <a:p>
            <a:r>
              <a:rPr lang="en-US" sz="2400" dirty="0" smtClean="0">
                <a:latin typeface="Myriad Pro Light"/>
                <a:cs typeface="Myriad Pro Light"/>
              </a:rPr>
              <a:t>Limited resources mean that search engines cannot directly answer:</a:t>
            </a:r>
          </a:p>
        </p:txBody>
      </p:sp>
      <p:grpSp>
        <p:nvGrpSpPr>
          <p:cNvPr id="13" name="Group 12"/>
          <p:cNvGrpSpPr/>
          <p:nvPr/>
        </p:nvGrpSpPr>
        <p:grpSpPr>
          <a:xfrm>
            <a:off x="533400" y="2809875"/>
            <a:ext cx="7620000" cy="685800"/>
            <a:chOff x="533400" y="2209800"/>
            <a:chExt cx="7620000" cy="685800"/>
          </a:xfrm>
        </p:grpSpPr>
        <p:sp>
          <p:nvSpPr>
            <p:cNvPr id="14" name="Rectangle 13"/>
            <p:cNvSpPr/>
            <p:nvPr/>
          </p:nvSpPr>
          <p:spPr>
            <a:xfrm>
              <a:off x="533400" y="22098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553200" y="22098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7124700" y="2324100"/>
              <a:ext cx="457200" cy="457200"/>
              <a:chOff x="2895600" y="2971800"/>
              <a:chExt cx="1219200" cy="1219200"/>
            </a:xfrm>
          </p:grpSpPr>
          <p:sp>
            <p:nvSpPr>
              <p:cNvPr id="18" name="Oval 17"/>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18"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17" name="TextBox 16"/>
            <p:cNvSpPr txBox="1"/>
            <p:nvPr/>
          </p:nvSpPr>
          <p:spPr>
            <a:xfrm>
              <a:off x="572143" y="2234624"/>
              <a:ext cx="4931398" cy="584776"/>
            </a:xfrm>
            <a:prstGeom prst="rect">
              <a:avLst/>
            </a:prstGeom>
            <a:noFill/>
          </p:spPr>
          <p:txBody>
            <a:bodyPr wrap="none" rtlCol="0">
              <a:spAutoFit/>
            </a:bodyPr>
            <a:lstStyle/>
            <a:p>
              <a:r>
                <a:rPr lang="en-US" sz="3200" dirty="0">
                  <a:latin typeface="Myriad Pro Light"/>
                  <a:cs typeface="Myriad Pro Light"/>
                </a:rPr>
                <a:t>increase volume windows </a:t>
              </a:r>
              <a:r>
                <a:rPr lang="en-US" sz="3200" dirty="0" err="1">
                  <a:latin typeface="Myriad Pro Light"/>
                  <a:cs typeface="Myriad Pro Light"/>
                </a:rPr>
                <a:t>xp</a:t>
              </a:r>
              <a:endParaRPr lang="en-US" sz="3200" dirty="0">
                <a:latin typeface="Myriad Pro Light"/>
                <a:cs typeface="Myriad Pro Light"/>
              </a:endParaRPr>
            </a:p>
          </p:txBody>
        </p:sp>
      </p:grpSp>
      <p:grpSp>
        <p:nvGrpSpPr>
          <p:cNvPr id="20" name="Group 19"/>
          <p:cNvGrpSpPr/>
          <p:nvPr/>
        </p:nvGrpSpPr>
        <p:grpSpPr>
          <a:xfrm>
            <a:off x="533400" y="3638550"/>
            <a:ext cx="7620000" cy="685800"/>
            <a:chOff x="533400" y="2209800"/>
            <a:chExt cx="7620000" cy="685800"/>
          </a:xfrm>
        </p:grpSpPr>
        <p:sp>
          <p:nvSpPr>
            <p:cNvPr id="21" name="Rectangle 20"/>
            <p:cNvSpPr/>
            <p:nvPr/>
          </p:nvSpPr>
          <p:spPr>
            <a:xfrm>
              <a:off x="533400" y="22098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553200" y="22098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7124700" y="2324100"/>
              <a:ext cx="457200" cy="457200"/>
              <a:chOff x="2895600" y="2971800"/>
              <a:chExt cx="1219200" cy="1219200"/>
            </a:xfrm>
          </p:grpSpPr>
          <p:sp>
            <p:nvSpPr>
              <p:cNvPr id="25" name="Oval 24"/>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5"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24" name="TextBox 23"/>
            <p:cNvSpPr txBox="1"/>
            <p:nvPr/>
          </p:nvSpPr>
          <p:spPr>
            <a:xfrm>
              <a:off x="572143" y="2234624"/>
              <a:ext cx="4415155" cy="584776"/>
            </a:xfrm>
            <a:prstGeom prst="rect">
              <a:avLst/>
            </a:prstGeom>
            <a:noFill/>
          </p:spPr>
          <p:txBody>
            <a:bodyPr wrap="none" rtlCol="0">
              <a:spAutoFit/>
            </a:bodyPr>
            <a:lstStyle/>
            <a:p>
              <a:r>
                <a:rPr lang="en-US" sz="3200" dirty="0" smtClean="0">
                  <a:latin typeface="Myriad Pro Light"/>
                  <a:cs typeface="Myriad Pro Light"/>
                </a:rPr>
                <a:t>dissolvable stitches speed</a:t>
              </a:r>
            </a:p>
          </p:txBody>
        </p:sp>
      </p:grpSp>
      <p:grpSp>
        <p:nvGrpSpPr>
          <p:cNvPr id="27" name="Group 26"/>
          <p:cNvGrpSpPr/>
          <p:nvPr/>
        </p:nvGrpSpPr>
        <p:grpSpPr>
          <a:xfrm>
            <a:off x="533400" y="4467225"/>
            <a:ext cx="7620000" cy="685800"/>
            <a:chOff x="533400" y="2209800"/>
            <a:chExt cx="7620000" cy="685800"/>
          </a:xfrm>
        </p:grpSpPr>
        <p:sp>
          <p:nvSpPr>
            <p:cNvPr id="28" name="Rectangle 27"/>
            <p:cNvSpPr/>
            <p:nvPr/>
          </p:nvSpPr>
          <p:spPr>
            <a:xfrm>
              <a:off x="533400" y="22098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553200" y="22098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7124700" y="2324100"/>
              <a:ext cx="457200" cy="457200"/>
              <a:chOff x="2895600" y="2971800"/>
              <a:chExt cx="1219200" cy="1219200"/>
            </a:xfrm>
          </p:grpSpPr>
          <p:sp>
            <p:nvSpPr>
              <p:cNvPr id="32" name="Oval 31"/>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2"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31" name="TextBox 30"/>
            <p:cNvSpPr txBox="1"/>
            <p:nvPr/>
          </p:nvSpPr>
          <p:spPr>
            <a:xfrm>
              <a:off x="572143" y="2234624"/>
              <a:ext cx="3930510" cy="584776"/>
            </a:xfrm>
            <a:prstGeom prst="rect">
              <a:avLst/>
            </a:prstGeom>
            <a:noFill/>
          </p:spPr>
          <p:txBody>
            <a:bodyPr wrap="none" rtlCol="0">
              <a:spAutoFit/>
            </a:bodyPr>
            <a:lstStyle/>
            <a:p>
              <a:r>
                <a:rPr lang="en-US" sz="3200" dirty="0" smtClean="0">
                  <a:latin typeface="Myriad Pro Light"/>
                  <a:cs typeface="Myriad Pro Light"/>
                </a:rPr>
                <a:t>dog body temperature</a:t>
              </a:r>
            </a:p>
          </p:txBody>
        </p:sp>
      </p:grpSp>
      <p:grpSp>
        <p:nvGrpSpPr>
          <p:cNvPr id="34" name="Group 33"/>
          <p:cNvGrpSpPr/>
          <p:nvPr/>
        </p:nvGrpSpPr>
        <p:grpSpPr>
          <a:xfrm>
            <a:off x="533400" y="5295900"/>
            <a:ext cx="7620000" cy="685800"/>
            <a:chOff x="533400" y="2209800"/>
            <a:chExt cx="7620000" cy="685800"/>
          </a:xfrm>
        </p:grpSpPr>
        <p:sp>
          <p:nvSpPr>
            <p:cNvPr id="35" name="Rectangle 34"/>
            <p:cNvSpPr/>
            <p:nvPr/>
          </p:nvSpPr>
          <p:spPr>
            <a:xfrm>
              <a:off x="533400" y="22098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553200" y="22098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7124700" y="2324100"/>
              <a:ext cx="457200" cy="457200"/>
              <a:chOff x="2895600" y="2971800"/>
              <a:chExt cx="1219200" cy="1219200"/>
            </a:xfrm>
          </p:grpSpPr>
          <p:sp>
            <p:nvSpPr>
              <p:cNvPr id="39" name="Oval 38"/>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a:stCxn id="39"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38" name="TextBox 37"/>
            <p:cNvSpPr txBox="1"/>
            <p:nvPr/>
          </p:nvSpPr>
          <p:spPr>
            <a:xfrm>
              <a:off x="572143" y="2234624"/>
              <a:ext cx="3168045" cy="584776"/>
            </a:xfrm>
            <a:prstGeom prst="rect">
              <a:avLst/>
            </a:prstGeom>
            <a:noFill/>
          </p:spPr>
          <p:txBody>
            <a:bodyPr wrap="none" rtlCol="0">
              <a:spAutoFit/>
            </a:bodyPr>
            <a:lstStyle/>
            <a:p>
              <a:r>
                <a:rPr lang="en-US" sz="3200" dirty="0" smtClean="0">
                  <a:latin typeface="Myriad Pro Light"/>
                  <a:cs typeface="Myriad Pro Light"/>
                </a:rPr>
                <a:t>CHI 2013 deadline</a:t>
              </a:r>
            </a:p>
          </p:txBody>
        </p:sp>
      </p:grpSp>
      <p:sp>
        <p:nvSpPr>
          <p:cNvPr id="41" name="TextBox 40"/>
          <p:cNvSpPr txBox="1"/>
          <p:nvPr/>
        </p:nvSpPr>
        <p:spPr>
          <a:xfrm rot="5400000">
            <a:off x="2918683" y="5996718"/>
            <a:ext cx="877163" cy="923330"/>
          </a:xfrm>
          <a:prstGeom prst="rect">
            <a:avLst/>
          </a:prstGeom>
          <a:noFill/>
        </p:spPr>
        <p:txBody>
          <a:bodyPr wrap="none" rtlCol="0">
            <a:spAutoFit/>
          </a:bodyPr>
          <a:lstStyle/>
          <a:p>
            <a:r>
              <a:rPr lang="en-US" sz="5400" dirty="0" smtClean="0">
                <a:latin typeface="Myriad Pro Light"/>
                <a:cs typeface="Myriad Pro Light"/>
              </a:rPr>
              <a:t>…</a:t>
            </a:r>
          </a:p>
        </p:txBody>
      </p:sp>
    </p:spTree>
    <p:extLst>
      <p:ext uri="{BB962C8B-B14F-4D97-AF65-F5344CB8AC3E}">
        <p14:creationId xmlns:p14="http://schemas.microsoft.com/office/powerpoint/2010/main" val="27420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Tail Answers</a:t>
            </a:r>
            <a:endParaRPr lang="en-US" dirty="0"/>
          </a:p>
        </p:txBody>
      </p:sp>
      <p:sp>
        <p:nvSpPr>
          <p:cNvPr id="4" name="Rectangle 3"/>
          <p:cNvSpPr/>
          <p:nvPr/>
        </p:nvSpPr>
        <p:spPr>
          <a:xfrm>
            <a:off x="457200" y="1143000"/>
            <a:ext cx="5874527"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Direct results for </a:t>
            </a:r>
            <a:r>
              <a:rPr lang="en-US" sz="2800" dirty="0">
                <a:solidFill>
                  <a:schemeClr val="tx1">
                    <a:lumMod val="50000"/>
                    <a:lumOff val="50000"/>
                  </a:schemeClr>
                </a:solidFill>
                <a:latin typeface="Myriad Pro Light"/>
                <a:cs typeface="Myriad Pro Light"/>
              </a:rPr>
              <a:t>q</a:t>
            </a:r>
            <a:r>
              <a:rPr lang="en-US" sz="2800" dirty="0" smtClean="0">
                <a:solidFill>
                  <a:schemeClr val="tx1">
                    <a:lumMod val="50000"/>
                    <a:lumOff val="50000"/>
                  </a:schemeClr>
                </a:solidFill>
                <a:latin typeface="Myriad Pro Light"/>
                <a:cs typeface="Myriad Pro Light"/>
              </a:rPr>
              <a:t>ueries in the long </a:t>
            </a:r>
            <a:r>
              <a:rPr lang="en-US" sz="2800" dirty="0">
                <a:solidFill>
                  <a:schemeClr val="tx1">
                    <a:lumMod val="50000"/>
                    <a:lumOff val="50000"/>
                  </a:schemeClr>
                </a:solidFill>
                <a:latin typeface="Myriad Pro Light"/>
                <a:cs typeface="Myriad Pro Light"/>
              </a:rPr>
              <a:t>t</a:t>
            </a:r>
            <a:r>
              <a:rPr lang="en-US" sz="2800" dirty="0" smtClean="0">
                <a:solidFill>
                  <a:schemeClr val="tx1">
                    <a:lumMod val="50000"/>
                    <a:lumOff val="50000"/>
                  </a:schemeClr>
                </a:solidFill>
                <a:latin typeface="Myriad Pro Light"/>
                <a:cs typeface="Myriad Pro Light"/>
              </a:rPr>
              <a:t>ail</a:t>
            </a:r>
            <a:endParaRPr lang="en-US" sz="2800" dirty="0">
              <a:solidFill>
                <a:schemeClr val="tx1">
                  <a:lumMod val="50000"/>
                  <a:lumOff val="50000"/>
                </a:schemeClr>
              </a:solidFill>
              <a:latin typeface="Myriad Pro Light"/>
              <a:cs typeface="Myriad Pro Light"/>
            </a:endParaRPr>
          </a:p>
        </p:txBody>
      </p:sp>
      <p:grpSp>
        <p:nvGrpSpPr>
          <p:cNvPr id="5" name="Group 4"/>
          <p:cNvGrpSpPr/>
          <p:nvPr/>
        </p:nvGrpSpPr>
        <p:grpSpPr>
          <a:xfrm>
            <a:off x="533400" y="1905000"/>
            <a:ext cx="7620000" cy="685800"/>
            <a:chOff x="533400" y="2209800"/>
            <a:chExt cx="7620000" cy="685800"/>
          </a:xfrm>
        </p:grpSpPr>
        <p:sp>
          <p:nvSpPr>
            <p:cNvPr id="6" name="Rectangle 5"/>
            <p:cNvSpPr/>
            <p:nvPr/>
          </p:nvSpPr>
          <p:spPr>
            <a:xfrm>
              <a:off x="533400" y="2209800"/>
              <a:ext cx="5562600" cy="685800"/>
            </a:xfrm>
            <a:prstGeom prst="rect">
              <a:avLst/>
            </a:prstGeom>
            <a:solidFill>
              <a:schemeClr val="bg1">
                <a:lumMod val="9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53200" y="2209800"/>
              <a:ext cx="1600200" cy="685800"/>
            </a:xfrm>
            <a:prstGeom prst="rect">
              <a:avLst/>
            </a:prstGeom>
            <a:solidFill>
              <a:schemeClr val="accent1">
                <a:lumMod val="75000"/>
              </a:schemeClr>
            </a:solidFill>
            <a:ln w="285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7124700" y="2324100"/>
              <a:ext cx="457200" cy="457200"/>
              <a:chOff x="2895600" y="2971800"/>
              <a:chExt cx="1219200" cy="1219200"/>
            </a:xfrm>
          </p:grpSpPr>
          <p:sp>
            <p:nvSpPr>
              <p:cNvPr id="10" name="Oval 9"/>
              <p:cNvSpPr/>
              <p:nvPr/>
            </p:nvSpPr>
            <p:spPr>
              <a:xfrm>
                <a:off x="2895600" y="2971800"/>
                <a:ext cx="914400" cy="914400"/>
              </a:xfrm>
              <a:prstGeom prst="ellips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10" idx="5"/>
              </p:cNvCxnSpPr>
              <p:nvPr/>
            </p:nvCxnSpPr>
            <p:spPr>
              <a:xfrm>
                <a:off x="3676089" y="3752289"/>
                <a:ext cx="438711" cy="438711"/>
              </a:xfrm>
              <a:prstGeom prst="line">
                <a:avLst/>
              </a:prstGeom>
              <a:noFill/>
              <a:ln w="57150" cap="rnd"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cxnSp>
        </p:grpSp>
        <p:sp>
          <p:nvSpPr>
            <p:cNvPr id="9" name="TextBox 8"/>
            <p:cNvSpPr txBox="1"/>
            <p:nvPr/>
          </p:nvSpPr>
          <p:spPr>
            <a:xfrm>
              <a:off x="572143" y="2234624"/>
              <a:ext cx="3544764" cy="584776"/>
            </a:xfrm>
            <a:prstGeom prst="rect">
              <a:avLst/>
            </a:prstGeom>
            <a:noFill/>
          </p:spPr>
          <p:txBody>
            <a:bodyPr wrap="none" rtlCol="0">
              <a:spAutoFit/>
            </a:bodyPr>
            <a:lstStyle/>
            <a:p>
              <a:r>
                <a:rPr lang="en-US" sz="3200" dirty="0" smtClean="0">
                  <a:latin typeface="Myriad Pro Light"/>
                  <a:cs typeface="Myriad Pro Light"/>
                </a:rPr>
                <a:t>molasses substitutes</a:t>
              </a:r>
            </a:p>
          </p:txBody>
        </p:sp>
      </p:grpSp>
      <p:pic>
        <p:nvPicPr>
          <p:cNvPr id="3" name="Picture 2" descr="Screen Shot 2012-03-04 at 2.4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72" y="2646664"/>
            <a:ext cx="7732748" cy="1849136"/>
          </a:xfrm>
          <a:prstGeom prst="rect">
            <a:avLst/>
          </a:prstGeom>
        </p:spPr>
      </p:pic>
      <p:pic>
        <p:nvPicPr>
          <p:cNvPr id="14" name="Picture 13" descr="Screen Shot 2012-03-04 at 2.46.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572000"/>
            <a:ext cx="9144000" cy="4462491"/>
          </a:xfrm>
          <a:prstGeom prst="rect">
            <a:avLst/>
          </a:prstGeom>
        </p:spPr>
      </p:pic>
    </p:spTree>
    <p:extLst>
      <p:ext uri="{BB962C8B-B14F-4D97-AF65-F5344CB8AC3E}">
        <p14:creationId xmlns:p14="http://schemas.microsoft.com/office/powerpoint/2010/main" val="1391597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amp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77815"/>
          </a:xfrm>
          <a:prstGeom prst="rect">
            <a:avLst/>
          </a:prstGeom>
        </p:spPr>
      </p:pic>
    </p:spTree>
    <p:extLst>
      <p:ext uri="{BB962C8B-B14F-4D97-AF65-F5344CB8AC3E}">
        <p14:creationId xmlns:p14="http://schemas.microsoft.com/office/powerpoint/2010/main" val="359172664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peline-horizontal_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08" y="2514600"/>
            <a:ext cx="4396392" cy="685800"/>
          </a:xfrm>
          <a:prstGeom prst="rect">
            <a:avLst/>
          </a:prstGeom>
        </p:spPr>
      </p:pic>
      <p:sp>
        <p:nvSpPr>
          <p:cNvPr id="2" name="Title 1"/>
          <p:cNvSpPr>
            <a:spLocks noGrp="1"/>
          </p:cNvSpPr>
          <p:nvPr>
            <p:ph type="title"/>
          </p:nvPr>
        </p:nvSpPr>
        <p:spPr/>
        <p:txBody>
          <a:bodyPr/>
          <a:lstStyle/>
          <a:p>
            <a:r>
              <a:rPr lang="en-US" dirty="0" smtClean="0"/>
              <a:t>Crowd Data in Tail Answers</a:t>
            </a:r>
            <a:endParaRPr lang="en-US" dirty="0"/>
          </a:p>
        </p:txBody>
      </p:sp>
      <p:sp>
        <p:nvSpPr>
          <p:cNvPr id="9" name="TextBox 8"/>
          <p:cNvSpPr txBox="1"/>
          <p:nvPr/>
        </p:nvSpPr>
        <p:spPr>
          <a:xfrm>
            <a:off x="457200" y="2057400"/>
            <a:ext cx="3480440" cy="523220"/>
          </a:xfrm>
          <a:prstGeom prst="rect">
            <a:avLst/>
          </a:prstGeom>
          <a:noFill/>
        </p:spPr>
        <p:txBody>
          <a:bodyPr wrap="none" rtlCol="0">
            <a:spAutoFit/>
          </a:bodyPr>
          <a:lstStyle/>
          <a:p>
            <a:r>
              <a:rPr lang="en-US" sz="2800" dirty="0">
                <a:latin typeface="Myriad Pro Light"/>
                <a:cs typeface="Myriad Pro Light"/>
              </a:rPr>
              <a:t>Destination </a:t>
            </a:r>
            <a:r>
              <a:rPr lang="en-US" sz="2800" dirty="0" smtClean="0">
                <a:latin typeface="Myriad Pro Light"/>
                <a:cs typeface="Myriad Pro Light"/>
              </a:rPr>
              <a:t>probability</a:t>
            </a:r>
            <a:endParaRPr lang="en-US" sz="2800" dirty="0">
              <a:latin typeface="Myriad Pro Light"/>
              <a:cs typeface="Myriad Pro Light"/>
            </a:endParaRPr>
          </a:p>
        </p:txBody>
      </p:sp>
      <p:sp>
        <p:nvSpPr>
          <p:cNvPr id="10" name="Rectangle 9"/>
          <p:cNvSpPr/>
          <p:nvPr/>
        </p:nvSpPr>
        <p:spPr>
          <a:xfrm>
            <a:off x="457200" y="1143000"/>
            <a:ext cx="5667342" cy="523220"/>
          </a:xfrm>
          <a:prstGeom prst="rect">
            <a:avLst/>
          </a:prstGeom>
        </p:spPr>
        <p:txBody>
          <a:bodyPr wrap="none">
            <a:spAutoFit/>
          </a:bodyPr>
          <a:lstStyle/>
          <a:p>
            <a:r>
              <a:rPr lang="en-US" sz="2800" dirty="0" smtClean="0">
                <a:solidFill>
                  <a:schemeClr val="tx1">
                    <a:lumMod val="50000"/>
                    <a:lumOff val="50000"/>
                  </a:schemeClr>
                </a:solidFill>
                <a:latin typeface="Myriad Pro Light"/>
                <a:cs typeface="Myriad Pro Light"/>
              </a:rPr>
              <a:t>75 </a:t>
            </a:r>
            <a:r>
              <a:rPr lang="en-US" sz="2800" dirty="0">
                <a:solidFill>
                  <a:schemeClr val="tx1">
                    <a:lumMod val="50000"/>
                    <a:lumOff val="50000"/>
                  </a:schemeClr>
                </a:solidFill>
                <a:latin typeface="Myriad Pro Light"/>
                <a:cs typeface="Myriad Pro Light"/>
              </a:rPr>
              <a:t>million search trails, 13 million </a:t>
            </a:r>
            <a:r>
              <a:rPr lang="en-US" sz="2800" dirty="0" smtClean="0">
                <a:solidFill>
                  <a:schemeClr val="tx1">
                    <a:lumMod val="50000"/>
                    <a:lumOff val="50000"/>
                  </a:schemeClr>
                </a:solidFill>
                <a:latin typeface="Myriad Pro Light"/>
                <a:cs typeface="Myriad Pro Light"/>
              </a:rPr>
              <a:t>URLs</a:t>
            </a:r>
            <a:endParaRPr lang="en-US" sz="2800" dirty="0">
              <a:solidFill>
                <a:schemeClr val="tx1">
                  <a:lumMod val="50000"/>
                  <a:lumOff val="50000"/>
                </a:schemeClr>
              </a:solidFill>
              <a:latin typeface="Myriad Pro Light"/>
              <a:cs typeface="Myriad Pro Light"/>
            </a:endParaRPr>
          </a:p>
        </p:txBody>
      </p:sp>
      <p:pic>
        <p:nvPicPr>
          <p:cNvPr id="12" name="Picture 11" descr="pipeline-horizontal_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583" y="2533571"/>
            <a:ext cx="3156617" cy="809049"/>
          </a:xfrm>
          <a:prstGeom prst="rect">
            <a:avLst/>
          </a:prstGeom>
        </p:spPr>
      </p:pic>
      <p:sp>
        <p:nvSpPr>
          <p:cNvPr id="13" name="TextBox 12"/>
          <p:cNvSpPr txBox="1"/>
          <p:nvPr/>
        </p:nvSpPr>
        <p:spPr>
          <a:xfrm>
            <a:off x="5257800" y="2057400"/>
            <a:ext cx="3447198" cy="523220"/>
          </a:xfrm>
          <a:prstGeom prst="rect">
            <a:avLst/>
          </a:prstGeom>
          <a:noFill/>
        </p:spPr>
        <p:txBody>
          <a:bodyPr wrap="none" rtlCol="0">
            <a:spAutoFit/>
          </a:bodyPr>
          <a:lstStyle/>
          <a:p>
            <a:r>
              <a:rPr lang="en-US" sz="2800" dirty="0" smtClean="0">
                <a:latin typeface="Myriad Pro Light"/>
                <a:cs typeface="Myriad Pro Light"/>
              </a:rPr>
              <a:t>Question word queries</a:t>
            </a:r>
            <a:endParaRPr lang="en-US" sz="2800" dirty="0">
              <a:latin typeface="Myriad Pro Light"/>
              <a:cs typeface="Myriad Pro Light"/>
            </a:endParaRPr>
          </a:p>
        </p:txBody>
      </p:sp>
      <p:sp>
        <p:nvSpPr>
          <p:cNvPr id="14" name="TextBox 13"/>
          <p:cNvSpPr txBox="1"/>
          <p:nvPr/>
        </p:nvSpPr>
        <p:spPr>
          <a:xfrm>
            <a:off x="457200" y="3886200"/>
            <a:ext cx="6020311" cy="523220"/>
          </a:xfrm>
          <a:prstGeom prst="rect">
            <a:avLst/>
          </a:prstGeom>
          <a:noFill/>
        </p:spPr>
        <p:txBody>
          <a:bodyPr wrap="none" rtlCol="0">
            <a:spAutoFit/>
          </a:bodyPr>
          <a:lstStyle/>
          <a:p>
            <a:r>
              <a:rPr lang="en-US" sz="2800" dirty="0" smtClean="0">
                <a:latin typeface="Myriad Pro Light"/>
                <a:cs typeface="Myriad Pro Light"/>
              </a:rPr>
              <a:t>Paid crowds for extraction and authoring</a:t>
            </a:r>
            <a:endParaRPr lang="en-US" sz="2800" dirty="0">
              <a:latin typeface="Myriad Pro Light"/>
              <a:cs typeface="Myriad Pro Light"/>
            </a:endParaRPr>
          </a:p>
        </p:txBody>
      </p:sp>
      <p:pic>
        <p:nvPicPr>
          <p:cNvPr id="17" name="Picture 16" descr="pipeline-horizontal_18.png"/>
          <p:cNvPicPr>
            <a:picLocks noChangeAspect="1"/>
          </p:cNvPicPr>
          <p:nvPr/>
        </p:nvPicPr>
        <p:blipFill rotWithShape="1">
          <a:blip r:embed="rId4">
            <a:extLst>
              <a:ext uri="{28A0092B-C50C-407E-A947-70E740481C1C}">
                <a14:useLocalDpi xmlns:a14="http://schemas.microsoft.com/office/drawing/2010/main" val="0"/>
              </a:ext>
            </a:extLst>
          </a:blip>
          <a:srcRect t="5174"/>
          <a:stretch/>
        </p:blipFill>
        <p:spPr>
          <a:xfrm>
            <a:off x="497651" y="4800600"/>
            <a:ext cx="1376184" cy="762000"/>
          </a:xfrm>
          <a:prstGeom prst="rect">
            <a:avLst/>
          </a:prstGeom>
        </p:spPr>
      </p:pic>
      <p:pic>
        <p:nvPicPr>
          <p:cNvPr id="18" name="Picture 17" descr="pipeline-horizontal_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514" y="4758252"/>
            <a:ext cx="1103486" cy="631130"/>
          </a:xfrm>
          <a:prstGeom prst="rect">
            <a:avLst/>
          </a:prstGeom>
        </p:spPr>
      </p:pic>
      <p:pic>
        <p:nvPicPr>
          <p:cNvPr id="19" name="Picture 18" descr="pipeline-horizontal_22.png"/>
          <p:cNvPicPr>
            <a:picLocks noChangeAspect="1"/>
          </p:cNvPicPr>
          <p:nvPr/>
        </p:nvPicPr>
        <p:blipFill rotWithShape="1">
          <a:blip r:embed="rId6">
            <a:extLst>
              <a:ext uri="{28A0092B-C50C-407E-A947-70E740481C1C}">
                <a14:useLocalDpi xmlns:a14="http://schemas.microsoft.com/office/drawing/2010/main" val="0"/>
              </a:ext>
            </a:extLst>
          </a:blip>
          <a:srcRect t="7137"/>
          <a:stretch/>
        </p:blipFill>
        <p:spPr>
          <a:xfrm>
            <a:off x="3025587" y="4847027"/>
            <a:ext cx="1481884" cy="673936"/>
          </a:xfrm>
          <a:prstGeom prst="rect">
            <a:avLst/>
          </a:prstGeom>
        </p:spPr>
      </p:pic>
      <p:pic>
        <p:nvPicPr>
          <p:cNvPr id="20" name="Picture 19" descr="pipeline-horizontal_2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7337" y="4800600"/>
            <a:ext cx="1108778" cy="685800"/>
          </a:xfrm>
          <a:prstGeom prst="rect">
            <a:avLst/>
          </a:prstGeom>
        </p:spPr>
      </p:pic>
      <p:pic>
        <p:nvPicPr>
          <p:cNvPr id="21" name="Picture 20" descr="pipeline-horizontal_2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5451" y="4766784"/>
            <a:ext cx="1635949" cy="529464"/>
          </a:xfrm>
          <a:prstGeom prst="rect">
            <a:avLst/>
          </a:prstGeom>
        </p:spPr>
      </p:pic>
      <p:pic>
        <p:nvPicPr>
          <p:cNvPr id="22" name="Picture 21" descr="pipeline-horizontal_2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7600" y="4793328"/>
            <a:ext cx="1112382" cy="542542"/>
          </a:xfrm>
          <a:prstGeom prst="rect">
            <a:avLst/>
          </a:prstGeom>
        </p:spPr>
      </p:pic>
      <p:sp>
        <p:nvSpPr>
          <p:cNvPr id="23" name="TextBox 22"/>
          <p:cNvSpPr txBox="1"/>
          <p:nvPr/>
        </p:nvSpPr>
        <p:spPr>
          <a:xfrm>
            <a:off x="5715000" y="4343400"/>
            <a:ext cx="700191" cy="461665"/>
          </a:xfrm>
          <a:prstGeom prst="rect">
            <a:avLst/>
          </a:prstGeom>
          <a:noFill/>
        </p:spPr>
        <p:txBody>
          <a:bodyPr wrap="none" rtlCol="0">
            <a:spAutoFit/>
          </a:bodyPr>
          <a:lstStyle/>
          <a:p>
            <a:r>
              <a:rPr lang="en-US" sz="2400" dirty="0" smtClean="0">
                <a:solidFill>
                  <a:schemeClr val="tx1">
                    <a:lumMod val="50000"/>
                    <a:lumOff val="50000"/>
                  </a:schemeClr>
                </a:solidFill>
                <a:latin typeface="Myriad Pro Light"/>
                <a:cs typeface="Myriad Pro Light"/>
              </a:rPr>
              <a:t>Title</a:t>
            </a:r>
          </a:p>
        </p:txBody>
      </p:sp>
      <p:sp>
        <p:nvSpPr>
          <p:cNvPr id="24" name="TextBox 23"/>
          <p:cNvSpPr txBox="1"/>
          <p:nvPr/>
        </p:nvSpPr>
        <p:spPr>
          <a:xfrm>
            <a:off x="1868314" y="4343400"/>
            <a:ext cx="739587" cy="461665"/>
          </a:xfrm>
          <a:prstGeom prst="rect">
            <a:avLst/>
          </a:prstGeom>
          <a:noFill/>
        </p:spPr>
        <p:txBody>
          <a:bodyPr wrap="none" rtlCol="0">
            <a:spAutoFit/>
          </a:bodyPr>
          <a:lstStyle/>
          <a:p>
            <a:r>
              <a:rPr lang="en-US" sz="2400" dirty="0" smtClean="0">
                <a:solidFill>
                  <a:schemeClr val="tx1">
                    <a:lumMod val="50000"/>
                    <a:lumOff val="50000"/>
                  </a:schemeClr>
                </a:solidFill>
                <a:latin typeface="Myriad Pro Light"/>
                <a:cs typeface="Myriad Pro Light"/>
              </a:rPr>
              <a:t>Vote</a:t>
            </a:r>
          </a:p>
        </p:txBody>
      </p:sp>
      <p:sp>
        <p:nvSpPr>
          <p:cNvPr id="25" name="TextBox 24"/>
          <p:cNvSpPr txBox="1"/>
          <p:nvPr/>
        </p:nvSpPr>
        <p:spPr>
          <a:xfrm>
            <a:off x="2971800" y="4343400"/>
            <a:ext cx="1377300" cy="461665"/>
          </a:xfrm>
          <a:prstGeom prst="rect">
            <a:avLst/>
          </a:prstGeom>
          <a:noFill/>
        </p:spPr>
        <p:txBody>
          <a:bodyPr wrap="none" rtlCol="0">
            <a:spAutoFit/>
          </a:bodyPr>
          <a:lstStyle/>
          <a:p>
            <a:r>
              <a:rPr lang="en-US" sz="2400" dirty="0" smtClean="0">
                <a:solidFill>
                  <a:schemeClr val="tx1">
                    <a:lumMod val="50000"/>
                    <a:lumOff val="50000"/>
                  </a:schemeClr>
                </a:solidFill>
                <a:latin typeface="Myriad Pro Light"/>
                <a:cs typeface="Myriad Pro Light"/>
              </a:rPr>
              <a:t>Proofread</a:t>
            </a:r>
          </a:p>
        </p:txBody>
      </p:sp>
      <p:sp>
        <p:nvSpPr>
          <p:cNvPr id="26" name="TextBox 25"/>
          <p:cNvSpPr txBox="1"/>
          <p:nvPr/>
        </p:nvSpPr>
        <p:spPr>
          <a:xfrm>
            <a:off x="4572000" y="4343400"/>
            <a:ext cx="739587" cy="461665"/>
          </a:xfrm>
          <a:prstGeom prst="rect">
            <a:avLst/>
          </a:prstGeom>
          <a:noFill/>
        </p:spPr>
        <p:txBody>
          <a:bodyPr wrap="none" rtlCol="0">
            <a:spAutoFit/>
          </a:bodyPr>
          <a:lstStyle/>
          <a:p>
            <a:r>
              <a:rPr lang="en-US" sz="2400" dirty="0" smtClean="0">
                <a:solidFill>
                  <a:schemeClr val="tx1">
                    <a:lumMod val="50000"/>
                    <a:lumOff val="50000"/>
                  </a:schemeClr>
                </a:solidFill>
                <a:latin typeface="Myriad Pro Light"/>
                <a:cs typeface="Myriad Pro Light"/>
              </a:rPr>
              <a:t>Vote</a:t>
            </a:r>
          </a:p>
        </p:txBody>
      </p:sp>
      <p:sp>
        <p:nvSpPr>
          <p:cNvPr id="27" name="TextBox 26"/>
          <p:cNvSpPr txBox="1"/>
          <p:nvPr/>
        </p:nvSpPr>
        <p:spPr>
          <a:xfrm>
            <a:off x="7467600" y="4343400"/>
            <a:ext cx="739587" cy="461665"/>
          </a:xfrm>
          <a:prstGeom prst="rect">
            <a:avLst/>
          </a:prstGeom>
          <a:noFill/>
        </p:spPr>
        <p:txBody>
          <a:bodyPr wrap="none" rtlCol="0">
            <a:spAutoFit/>
          </a:bodyPr>
          <a:lstStyle/>
          <a:p>
            <a:r>
              <a:rPr lang="en-US" sz="2400" dirty="0" smtClean="0">
                <a:solidFill>
                  <a:schemeClr val="tx1">
                    <a:lumMod val="50000"/>
                    <a:lumOff val="50000"/>
                  </a:schemeClr>
                </a:solidFill>
                <a:latin typeface="Myriad Pro Light"/>
                <a:cs typeface="Myriad Pro Light"/>
              </a:rPr>
              <a:t>Vote</a:t>
            </a:r>
          </a:p>
        </p:txBody>
      </p:sp>
      <p:sp>
        <p:nvSpPr>
          <p:cNvPr id="28" name="TextBox 27"/>
          <p:cNvSpPr txBox="1"/>
          <p:nvPr/>
        </p:nvSpPr>
        <p:spPr>
          <a:xfrm>
            <a:off x="457200" y="4343400"/>
            <a:ext cx="1031051" cy="461665"/>
          </a:xfrm>
          <a:prstGeom prst="rect">
            <a:avLst/>
          </a:prstGeom>
          <a:noFill/>
        </p:spPr>
        <p:txBody>
          <a:bodyPr wrap="none" rtlCol="0">
            <a:spAutoFit/>
          </a:bodyPr>
          <a:lstStyle/>
          <a:p>
            <a:r>
              <a:rPr lang="en-US" sz="2400" dirty="0" smtClean="0">
                <a:solidFill>
                  <a:schemeClr val="tx1">
                    <a:lumMod val="50000"/>
                    <a:lumOff val="50000"/>
                  </a:schemeClr>
                </a:solidFill>
                <a:latin typeface="Myriad Pro Light"/>
                <a:cs typeface="Myriad Pro Light"/>
              </a:rPr>
              <a:t>Extract</a:t>
            </a:r>
          </a:p>
        </p:txBody>
      </p:sp>
    </p:spTree>
    <p:extLst>
      <p:ext uri="{BB962C8B-B14F-4D97-AF65-F5344CB8AC3E}">
        <p14:creationId xmlns:p14="http://schemas.microsoft.com/office/powerpoint/2010/main" val="22866551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sonalization via Friendsourc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Myriad Pro Light"/>
            <a:cs typeface="Myriad Pro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64528</TotalTime>
  <Words>5973</Words>
  <Application>Microsoft Macintosh PowerPoint</Application>
  <PresentationFormat>On-screen Show (4:3)</PresentationFormat>
  <Paragraphs>889</Paragraphs>
  <Slides>124</Slides>
  <Notes>67</Notes>
  <HiddenSlides>3</HiddenSlides>
  <MMClips>7</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Personalization via Friendsourcing</vt:lpstr>
      <vt:lpstr>PowerPoint Presentation</vt:lpstr>
      <vt:lpstr>PowerPoint Presentation</vt:lpstr>
      <vt:lpstr>PowerPoint Presentation</vt:lpstr>
      <vt:lpstr>Crowdsourcing</vt:lpstr>
      <vt:lpstr>PowerPoint Presentation</vt:lpstr>
      <vt:lpstr>PowerPoint Presentation</vt:lpstr>
      <vt:lpstr>PowerPoint Presentation</vt:lpstr>
      <vt:lpstr>Challenge: Quality</vt:lpstr>
      <vt:lpstr>Challenge: Quality</vt:lpstr>
      <vt:lpstr>Challenge: Speed</vt:lpstr>
      <vt:lpstr>PowerPoint Presentation</vt:lpstr>
      <vt:lpstr>Paid Crowdsourcing</vt:lpstr>
      <vt:lpstr>PowerPoint Presentation</vt:lpstr>
      <vt:lpstr>Soylent</vt:lpstr>
      <vt:lpstr>Soylent</vt:lpstr>
      <vt:lpstr>PowerPoint Presentation</vt:lpstr>
      <vt:lpstr>PowerPoint Presentation</vt:lpstr>
      <vt:lpstr>Challenges in Programming Crowds</vt:lpstr>
      <vt:lpstr>Two Personas — An Example</vt:lpstr>
      <vt:lpstr>Two Personas — An Example</vt:lpstr>
      <vt:lpstr>Persona One: The Lazy Worker</vt:lpstr>
      <vt:lpstr>Persona One: The Lazy Worker</vt:lpstr>
      <vt:lpstr>Persona Two: The Eager Beaver</vt:lpstr>
      <vt:lpstr>Persona Two: The Eager Beaver</vt:lpstr>
      <vt:lpstr>The Result: Low-quality Work</vt:lpstr>
      <vt:lpstr>Solution: Find-Fix-Verify</vt:lpstr>
      <vt:lpstr>PowerPoint Presentation</vt:lpstr>
      <vt:lpstr>PowerPoint Presentation</vt:lpstr>
      <vt:lpstr>Find-Fix-Verify Discussion</vt:lpstr>
      <vt:lpstr>Evaluation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Fast Is Shortn?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Adrenaline</vt:lpstr>
      <vt:lpstr>PowerPoint Presentation</vt:lpstr>
      <vt:lpstr>PowerPoint Presentation</vt:lpstr>
      <vt:lpstr>PowerPoint Presentation</vt:lpstr>
      <vt:lpstr>PowerPoint Presentation</vt:lpstr>
      <vt:lpstr>Retainer Model</vt:lpstr>
      <vt:lpstr>How quickly do retainer workers return?</vt:lpstr>
      <vt:lpstr>How quickly do retainer workers return?</vt:lpstr>
      <vt:lpstr>How quickly do retainer workers return?</vt:lpstr>
      <vt:lpstr>A|B: Instant Votes</vt:lpstr>
      <vt:lpstr>A|B: Instant Votes</vt:lpstr>
      <vt:lpstr>PowerPoint Presentation</vt:lpstr>
      <vt:lpstr>PowerPoint Presentation</vt:lpstr>
      <vt:lpstr>PowerPoint Presentation</vt:lpstr>
      <vt:lpstr>PowerPoint Presentation</vt:lpstr>
      <vt:lpstr>PowerPoint Presentation</vt:lpstr>
      <vt:lpstr>Rapid Refinement</vt:lpstr>
      <vt:lpstr>Rapid Refinement</vt:lpstr>
      <vt:lpstr>Rapid Refinement</vt:lpstr>
      <vt:lpstr>Rapid Refinement</vt:lpstr>
      <vt:lpstr>Rapid Refinement</vt:lpstr>
      <vt:lpstr>PowerPoint Presentation</vt:lpstr>
      <vt:lpstr>Evaluation</vt:lpstr>
      <vt:lpstr>Choosing and Rating Photos</vt:lpstr>
      <vt:lpstr>PowerPoint Presentation</vt:lpstr>
      <vt:lpstr>PowerPoint Presentation</vt:lpstr>
      <vt:lpstr>PowerPoint Presentation</vt:lpstr>
      <vt:lpstr>Rapid Refinement Fastest, with Smallest Time Variance</vt:lpstr>
      <vt:lpstr>Tradeoffs in Rapid Refinement</vt:lpstr>
      <vt:lpstr>PowerPoint Presentation</vt:lpstr>
      <vt:lpstr>PowerPoint Presentation</vt:lpstr>
      <vt:lpstr>PowerPoint Presentation</vt:lpstr>
      <vt:lpstr>PowerPoint Presentation</vt:lpstr>
      <vt:lpstr>Queueing Theory Model</vt:lpstr>
      <vt:lpstr>Queueing Theory</vt:lpstr>
      <vt:lpstr>PowerPoint Presentation</vt:lpstr>
      <vt:lpstr>PowerPoint Presentation</vt:lpstr>
      <vt:lpstr>PowerPoint Presentation</vt:lpstr>
      <vt:lpstr>Social Computing Approaches</vt:lpstr>
      <vt:lpstr>PowerPoint Presentation</vt:lpstr>
      <vt:lpstr>Designing Social Computing Systems</vt:lpstr>
      <vt:lpstr>Friendsourcing</vt:lpstr>
      <vt:lpstr>Friendsourcing</vt:lpstr>
      <vt:lpstr>Online Anonymity and Ephemerality</vt:lpstr>
      <vt:lpstr>Social Computing Approaches</vt:lpstr>
      <vt:lpstr>PowerPoint Presentation</vt:lpstr>
      <vt:lpstr>Interactive Crowd Data</vt:lpstr>
      <vt:lpstr>Answers: Direct Search Results</vt:lpstr>
      <vt:lpstr>Prevalence of Unpopular Searches</vt:lpstr>
      <vt:lpstr>Tail Answers</vt:lpstr>
      <vt:lpstr>PowerPoint Presentation</vt:lpstr>
      <vt:lpstr>Crowd Data in Tail Answers</vt:lpstr>
      <vt:lpstr>Social Computing Approaches</vt:lpstr>
      <vt:lpstr>PowerPoint Presentation</vt:lpstr>
      <vt:lpstr>Research Agenda</vt:lpstr>
      <vt:lpstr>Ethics, Privacy and Attribution</vt:lpstr>
      <vt:lpstr>Meanwhile…</vt:lpstr>
      <vt:lpstr>Contributions</vt:lpstr>
      <vt:lpstr>PowerPoint Presentation</vt:lpstr>
      <vt:lpstr>Collaborators</vt:lpstr>
      <vt:lpstr>PowerPoint Presentation</vt:lpstr>
      <vt:lpstr>PowerPoint Presentation</vt:lpstr>
      <vt:lpstr>PowerPoint Presentation</vt:lpstr>
      <vt:lpstr>PowerPoint Presentation</vt:lpstr>
      <vt:lpstr>PowerPoint Presentation</vt:lpstr>
      <vt:lpstr>PowerPoint Presentation</vt:lpstr>
      <vt:lpstr>Effect of Price on Wait Time</vt:lpstr>
      <vt:lpstr>Results: Cost</vt:lpstr>
      <vt:lpstr>Retainer Experiment</vt:lpstr>
      <vt:lpstr>Retainer Design Experiment</vt:lpstr>
      <vt:lpstr>Retainer Design Experiment</vt:lpstr>
      <vt:lpstr>Retainer Design Experiment</vt:lpstr>
      <vt:lpstr>Retainer Design Experiment</vt:lpstr>
      <vt:lpstr>Retainer Time Results</vt:lpstr>
      <vt:lpstr>Results: Quality</vt:lpstr>
      <vt:lpstr>Results: Delay</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Bernstein</dc:creator>
  <cp:lastModifiedBy>Michael Bernstein</cp:lastModifiedBy>
  <cp:revision>1878</cp:revision>
  <dcterms:created xsi:type="dcterms:W3CDTF">2010-10-02T20:33:49Z</dcterms:created>
  <dcterms:modified xsi:type="dcterms:W3CDTF">2012-04-27T18:50:06Z</dcterms:modified>
</cp:coreProperties>
</file>