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86" r:id="rId1"/>
  </p:sldMasterIdLst>
  <p:notesMasterIdLst>
    <p:notesMasterId r:id="rId26"/>
  </p:notesMasterIdLst>
  <p:handoutMasterIdLst>
    <p:handoutMasterId r:id="rId27"/>
  </p:handoutMasterIdLst>
  <p:sldIdLst>
    <p:sldId id="588" r:id="rId2"/>
    <p:sldId id="577" r:id="rId3"/>
    <p:sldId id="396" r:id="rId4"/>
    <p:sldId id="617" r:id="rId5"/>
    <p:sldId id="591" r:id="rId6"/>
    <p:sldId id="397" r:id="rId7"/>
    <p:sldId id="400" r:id="rId8"/>
    <p:sldId id="576" r:id="rId9"/>
    <p:sldId id="644" r:id="rId10"/>
    <p:sldId id="645" r:id="rId11"/>
    <p:sldId id="587" r:id="rId12"/>
    <p:sldId id="411" r:id="rId13"/>
    <p:sldId id="414" r:id="rId14"/>
    <p:sldId id="416" r:id="rId15"/>
    <p:sldId id="420" r:id="rId16"/>
    <p:sldId id="422" r:id="rId17"/>
    <p:sldId id="630" r:id="rId18"/>
    <p:sldId id="640" r:id="rId19"/>
    <p:sldId id="653" r:id="rId20"/>
    <p:sldId id="646" r:id="rId21"/>
    <p:sldId id="480" r:id="rId22"/>
    <p:sldId id="633" r:id="rId23"/>
    <p:sldId id="641" r:id="rId24"/>
    <p:sldId id="642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88" userDrawn="1">
          <p15:clr>
            <a:srgbClr val="A4A3A4"/>
          </p15:clr>
        </p15:guide>
        <p15:guide id="2" pos="2928">
          <p15:clr>
            <a:srgbClr val="A4A3A4"/>
          </p15:clr>
        </p15:guide>
        <p15:guide id="3" orient="horz" pos="1676">
          <p15:clr>
            <a:srgbClr val="A4A3A4"/>
          </p15:clr>
        </p15:guide>
        <p15:guide id="4" pos="254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234">
          <p15:clr>
            <a:srgbClr val="A4A3A4"/>
          </p15:clr>
        </p15:guide>
        <p15:guide id="2" pos="301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scaleToFitPaper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DAD"/>
    <a:srgbClr val="000000"/>
    <a:srgbClr val="2C2C2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4" autoAdjust="0"/>
    <p:restoredTop sz="83375" autoAdjust="0"/>
  </p:normalViewPr>
  <p:slideViewPr>
    <p:cSldViewPr snapToObjects="1" showGuides="1">
      <p:cViewPr varScale="1">
        <p:scale>
          <a:sx n="73" d="100"/>
          <a:sy n="73" d="100"/>
        </p:scale>
        <p:origin x="-1904" y="-104"/>
      </p:cViewPr>
      <p:guideLst>
        <p:guide orient="horz" pos="2688"/>
        <p:guide orient="horz" pos="1676"/>
        <p:guide pos="2928"/>
        <p:guide pos="25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12728"/>
    </p:cViewPr>
  </p:sorterViewPr>
  <p:notesViewPr>
    <p:cSldViewPr showGuides="1">
      <p:cViewPr>
        <p:scale>
          <a:sx n="150" d="100"/>
          <a:sy n="150" d="100"/>
        </p:scale>
        <p:origin x="1589" y="86"/>
      </p:cViewPr>
      <p:guideLst>
        <p:guide orient="horz" pos="2234"/>
        <p:guide pos="30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581400" y="8915400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96" tIns="0" rIns="19796" bIns="0" numCol="1" anchor="b" anchorCtr="0" compatLnSpc="1">
            <a:prstTxWarp prst="textNoShape">
              <a:avLst/>
            </a:prstTxWarp>
          </a:bodyPr>
          <a:lstStyle>
            <a:lvl1pPr algn="r" defTabSz="984250" eaLnBrk="0" hangingPunct="0">
              <a:defRPr sz="1000" i="1"/>
            </a:lvl1pPr>
          </a:lstStyle>
          <a:p>
            <a:fld id="{5E369B15-6733-2847-9519-DE9D15A7B827}" type="slidenum"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pPr/>
              <a:t>‹#›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09600" y="244818"/>
            <a:ext cx="5029200" cy="66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191" tIns="0" rIns="19191" bIns="0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000" i="1" smtClean="0">
                <a:cs typeface="+mn-cs"/>
              </a:defRPr>
            </a:lvl1pPr>
          </a:lstStyle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SCPKU: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Designing Solutions to Global Grand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Challenges: China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i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Summer 2016</a:t>
            </a:r>
            <a:endParaRPr lang="en-US" i="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i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Prof. James A. Landay</a:t>
            </a:r>
            <a:r>
              <a:rPr lang="en-US" i="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i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i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Prof. </a:t>
            </a:r>
            <a:r>
              <a:rPr lang="en-US" i="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Ge</a:t>
            </a:r>
            <a:r>
              <a:rPr lang="en-US" i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Wang</a:t>
            </a:r>
            <a:endParaRPr lang="en-US" i="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i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Stanford </a:t>
            </a:r>
            <a:r>
              <a:rPr lang="en-US" i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Center at Peking University</a:t>
            </a:r>
            <a:endParaRPr lang="en-US" i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8800" y="206375"/>
            <a:ext cx="1219200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z="1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2016/08/05</a:t>
            </a:r>
            <a:endParaRPr 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3998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9288" cy="47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019" tIns="47510" rIns="95019" bIns="47510" numCol="1" anchor="t" anchorCtr="0" compatLnSpc="1">
            <a:prstTxWarp prst="textNoShape">
              <a:avLst/>
            </a:prstTxWarp>
          </a:bodyPr>
          <a:lstStyle>
            <a:lvl1pPr defTabSz="950913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89287" cy="47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019" tIns="47510" rIns="95019" bIns="47510" numCol="1" anchor="t" anchorCtr="0" compatLnSpc="1">
            <a:prstTxWarp prst="textNoShape">
              <a:avLst/>
            </a:prstTxWarp>
          </a:bodyPr>
          <a:lstStyle>
            <a:lvl1pPr algn="r" defTabSz="950913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1263" y="709613"/>
            <a:ext cx="4833937" cy="3625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5675" y="4572000"/>
            <a:ext cx="5422900" cy="433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019" tIns="47510" rIns="95019" bIns="47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3189288" cy="47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019" tIns="47510" rIns="95019" bIns="47510" numCol="1" anchor="b" anchorCtr="0" compatLnSpc="1">
            <a:prstTxWarp prst="textNoShape">
              <a:avLst/>
            </a:prstTxWarp>
          </a:bodyPr>
          <a:lstStyle>
            <a:lvl1pPr defTabSz="950913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42413"/>
            <a:ext cx="3189287" cy="47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019" tIns="47510" rIns="95019" bIns="47510" numCol="1" anchor="b" anchorCtr="0" compatLnSpc="1">
            <a:prstTxWarp prst="textNoShape">
              <a:avLst/>
            </a:prstTxWarp>
          </a:bodyPr>
          <a:lstStyle>
            <a:lvl1pPr algn="r" defTabSz="950913" eaLnBrk="0" hangingPunct="0">
              <a:defRPr sz="1200"/>
            </a:lvl1pPr>
          </a:lstStyle>
          <a:p>
            <a:fld id="{E3F14935-C881-AF49-9662-C30E6E11EA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419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66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9858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63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2ACAED-4740-6749-8DEE-FF6A5ACD037D}" type="slidenum">
              <a:rPr lang="en-US" sz="1000"/>
              <a:pPr/>
              <a:t>1</a:t>
            </a:fld>
            <a:endParaRPr lang="en-US" sz="10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/>
              <a:t>[75 minutes –</a:t>
            </a:r>
            <a:r>
              <a:rPr lang="en-US" baseline="0" dirty="0" smtClean="0"/>
              <a:t> was </a:t>
            </a:r>
            <a:r>
              <a:rPr lang="en-US" dirty="0" smtClean="0"/>
              <a:t>Shooting for 60 minutes including 25 minute exercise – gave 15 minutes to do exercise and discussed for 10 minutes] – cut a little more</a:t>
            </a:r>
          </a:p>
          <a:p>
            <a:r>
              <a:rPr lang="en-US" baseline="0" dirty="0" smtClean="0"/>
              <a:t>Lecture ended at 12:45, giving them 35 minutes for team work (shooting for 45-50 minutes)</a:t>
            </a:r>
          </a:p>
          <a:p>
            <a:endParaRPr lang="en-US" baseline="0" dirty="0" smtClean="0"/>
          </a:p>
          <a:p>
            <a:r>
              <a:rPr lang="en-US" dirty="0" smtClean="0"/>
              <a:t>Today I’m going to tell you about a useful technique in the evaluation of the</a:t>
            </a:r>
            <a:r>
              <a:rPr lang="en-US" baseline="0" dirty="0" smtClean="0"/>
              <a:t> DESIGN of software products…</a:t>
            </a:r>
          </a:p>
        </p:txBody>
      </p:sp>
    </p:spTree>
    <p:extLst>
      <p:ext uri="{BB962C8B-B14F-4D97-AF65-F5344CB8AC3E}">
        <p14:creationId xmlns:p14="http://schemas.microsoft.com/office/powerpoint/2010/main" val="2119858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A1CB05-890A-A746-B53B-B90B479F91B2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82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BD9D2D-DBA6-014F-94E3-03A89023A22D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93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72D9193-27AE-4448-8A53-AD219BF8DB6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91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EACE339-32FD-D940-AD77-1E1270A21D22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45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D76726B-1C49-6D40-8075-D1E9C1CF5385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86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EB0CB4-BEF9-BA44-B980-8BF5A2D419F6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86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B8F8F4-88DC-AD43-8665-78B426E52F33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3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take 15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14935-C881-AF49-9662-C30E6E11EAF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35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take 15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14935-C881-AF49-9662-C30E6E11EAF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35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Collec</a:t>
            </a:r>
            <a:r>
              <a:rPr lang="en-US" baseline="0" dirty="0" smtClean="0"/>
              <a:t>t and discuss problems for 10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14935-C881-AF49-9662-C30E6E11EAF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16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8318C06-B258-A94F-9B49-BB773ADF5FAB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ln w="12700" cap="flat">
            <a:solidFill>
              <a:schemeClr val="tx1"/>
            </a:solidFill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9367" tIns="50525" rIns="99367" bIns="50525"/>
          <a:lstStyle/>
          <a:p>
            <a:pPr defTabSz="958850">
              <a:spcBef>
                <a:spcPct val="0"/>
              </a:spcBef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415922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BBDEAC3-7ABF-2345-B14E-929D5E65B62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5488"/>
            <a:ext cx="4786313" cy="3589337"/>
          </a:xfrm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117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4353" tIns="47176" rIns="94353" bIns="47176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56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B8F8F4-88DC-AD43-8665-78B426E52F33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3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Cornell class results with number having found that problem in parenthesis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14935-C881-AF49-9662-C30E6E11EAF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50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3C2197-102F-CD41-AA45-819122592090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/>
              <a:t>Ask</a:t>
            </a:r>
            <a:r>
              <a:rPr lang="en-US" baseline="0" dirty="0" smtClean="0"/>
              <a:t> and THEN NEXT SLIDE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4454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3C2197-102F-CD41-AA45-81912259209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/>
              <a:t>Issues with lo-fi:</a:t>
            </a:r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Not realistic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Not on actual interface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Need participants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4454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E3C2197-102F-CD41-AA45-819122592090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09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0111B05-ECBF-E241-B6C9-F1E9D0E881FF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dirty="0" smtClean="0">
                <a:latin typeface="Helvetica Light" pitchFamily="34" charset="0"/>
              </a:rPr>
              <a:t>Meaning?</a:t>
            </a:r>
          </a:p>
          <a:p>
            <a:pPr eaLnBrk="1" hangingPunct="1"/>
            <a:endParaRPr lang="en-US" sz="1200" dirty="0" smtClean="0">
              <a:latin typeface="Helvetica Light" pitchFamily="34" charset="0"/>
            </a:endParaRPr>
          </a:p>
          <a:p>
            <a:pPr eaLnBrk="1" hangingPunct="1"/>
            <a:r>
              <a:rPr lang="en-US" sz="1200" dirty="0" smtClean="0">
                <a:latin typeface="Helvetica Light" pitchFamily="34" charset="0"/>
              </a:rPr>
              <a:t>Need multiple evaluators because:</a:t>
            </a:r>
          </a:p>
          <a:p>
            <a:pPr eaLnBrk="1" hangingPunct="1"/>
            <a:endParaRPr lang="en-US" sz="1200" dirty="0" smtClean="0">
              <a:latin typeface="Helvetica Light" pitchFamily="34" charset="0"/>
            </a:endParaRPr>
          </a:p>
          <a:p>
            <a:pPr eaLnBrk="1" hangingPunct="1"/>
            <a:r>
              <a:rPr lang="en-US" sz="1200" dirty="0" smtClean="0">
                <a:latin typeface="Helvetica Light" pitchFamily="34" charset="0"/>
              </a:rPr>
              <a:t>Every evaluator doesn’t find every problem</a:t>
            </a:r>
          </a:p>
          <a:p>
            <a:pPr eaLnBrk="1" hangingPunct="1"/>
            <a:endParaRPr lang="en-US" sz="1200" dirty="0" smtClean="0">
              <a:latin typeface="Helvetica Light" pitchFamily="34" charset="0"/>
            </a:endParaRPr>
          </a:p>
          <a:p>
            <a:pPr eaLnBrk="1" hangingPunct="1"/>
            <a:r>
              <a:rPr lang="en-US" sz="1200" dirty="0" smtClean="0">
                <a:latin typeface="Helvetica Light" pitchFamily="34" charset="0"/>
              </a:rPr>
              <a:t>Good evaluators find both easy &amp; hard 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881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595C3F4-B209-3445-AE5D-8411BD76B347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4932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Helvetica Light"/>
                <a:cs typeface="Helvetica Light"/>
              </a:rPr>
              <a:t>DuoLingo</a:t>
            </a:r>
            <a:r>
              <a:rPr lang="en-US" sz="1200" dirty="0" smtClean="0">
                <a:latin typeface="Helvetica Light"/>
                <a:cs typeface="Helvetica Light"/>
              </a:rPr>
              <a:t> – no way when practicing to ask to “test out” like in other parts of the UI. Need to quit &amp; go select the function. (courtesy Armando </a:t>
            </a:r>
            <a:r>
              <a:rPr lang="en-US" sz="1200" dirty="0" err="1" smtClean="0">
                <a:latin typeface="Helvetica Light"/>
                <a:cs typeface="Helvetica Light"/>
              </a:rPr>
              <a:t>Mota</a:t>
            </a:r>
            <a:r>
              <a:rPr lang="en-US" sz="1200" dirty="0" smtClean="0">
                <a:latin typeface="Helvetica Light"/>
                <a:cs typeface="Helvetica Light"/>
              </a:rPr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30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811A55-B008-4846-B07D-24FE9999A5BB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5488"/>
            <a:ext cx="4786312" cy="3589337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/>
              <a:t>These are all from the same UI… what’s the problem?</a:t>
            </a:r>
            <a:r>
              <a:rPr lang="en-US" baseline="0" dirty="0" smtClean="0"/>
              <a:t> Why? (-&gt; consistency)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50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A1CB05-890A-A746-B53B-B90B479F91B2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/>
              <a:t>Galaxy S4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9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 rot="10800000">
            <a:off x="0" y="0"/>
            <a:ext cx="9144000" cy="464008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8000"/>
                </a:srgbClr>
              </a:gs>
              <a:gs pos="82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3998" y="3892718"/>
            <a:ext cx="6019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Prof. James A. </a:t>
            </a: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Landay &amp; </a:t>
            </a: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Prof. </a:t>
            </a:r>
            <a:r>
              <a:rPr lang="en-US" dirty="0" err="1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Ge</a:t>
            </a: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 Wang Computer </a:t>
            </a: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Science </a:t>
            </a: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&amp; Music Departments</a:t>
            </a:r>
            <a:endParaRPr lang="en-US" dirty="0" smtClean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  <a:p>
            <a:pPr algn="l">
              <a:defRPr/>
            </a:pP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Stanford </a:t>
            </a: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Center at Peking University</a:t>
            </a:r>
            <a:endParaRPr lang="en-US" dirty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53998" y="2102662"/>
            <a:ext cx="8077200" cy="1143000"/>
          </a:xfrm>
        </p:spPr>
        <p:txBody>
          <a:bodyPr/>
          <a:lstStyle>
            <a:lvl1pPr>
              <a:defRPr>
                <a:solidFill>
                  <a:srgbClr val="5A5A5A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3998" y="4922792"/>
            <a:ext cx="59836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endParaRPr lang="en-US" dirty="0" smtClean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  <a:p>
            <a:pPr algn="l">
              <a:defRPr/>
            </a:pP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Summer 2016</a:t>
            </a:r>
            <a:endParaRPr lang="en-US" dirty="0" smtClean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53998" y="34740"/>
            <a:ext cx="8451915" cy="40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6D6D6D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1500" baseline="0" dirty="0" smtClean="0"/>
              <a:t>SCPKU 2016: </a:t>
            </a:r>
            <a:r>
              <a:rPr lang="en-US" sz="1500" baseline="0" dirty="0" smtClean="0"/>
              <a:t>DESIGNING SOLUTIONS TO GLOBAL GRAND </a:t>
            </a:r>
            <a:r>
              <a:rPr lang="en-US" sz="1500" baseline="0" dirty="0" smtClean="0"/>
              <a:t>CHALLENGES: CHINA</a:t>
            </a:r>
            <a:endParaRPr lang="en-US" sz="1500" dirty="0"/>
          </a:p>
        </p:txBody>
      </p:sp>
      <p:sp>
        <p:nvSpPr>
          <p:cNvPr id="10" name="Shape 309"/>
          <p:cNvSpPr/>
          <p:nvPr/>
        </p:nvSpPr>
        <p:spPr>
          <a:xfrm>
            <a:off x="8955692" y="-62865"/>
            <a:ext cx="2556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1" name="Shape 310"/>
          <p:cNvSpPr/>
          <p:nvPr/>
        </p:nvSpPr>
        <p:spPr>
          <a:xfrm rot="16200000">
            <a:off x="-114157" y="-16000"/>
            <a:ext cx="306720" cy="212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2" name="Shape 311"/>
          <p:cNvSpPr/>
          <p:nvPr/>
        </p:nvSpPr>
        <p:spPr>
          <a:xfrm rot="10800000">
            <a:off x="-67292" y="6669405"/>
            <a:ext cx="2556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3" name="Shape 312"/>
          <p:cNvSpPr/>
          <p:nvPr/>
        </p:nvSpPr>
        <p:spPr>
          <a:xfrm rot="5400000">
            <a:off x="8947674" y="6711178"/>
            <a:ext cx="306720" cy="212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008622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2016/08/05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SCPKU 2016: Designing Solutions to Global Grand Challenges: China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85851-8710-1B4E-BDC9-085E14296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30231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2016/08/05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SCPKU 2016: Designing Solutions to Global Grand Challenges: China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C5ADB-D220-DB49-9EA5-1164799A8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1399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2016/08/05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SCPKU 2016: Designing Solutions to Global Grand Challenges: China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C3ACB-A8C0-0143-84B9-3973830B5C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7961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2016/08/05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SCPKU 2016: Designing Solutions to Global Grand Challenges: China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A6FA5-6E29-6149-868E-795AD69D7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38878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2016/08/05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SCPKU 2016: Designing Solutions to Global Grand Challenges: China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A6FA5-6E29-6149-868E-795AD69D7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9111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2016/08/05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SCPKU 2016: Designing Solutions to Global Grand Challenges: China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A6FA5-6E29-6149-868E-795AD69D7F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0874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2016/08/05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SCPKU 2016: Designing Solutions to Global Grand Challenges: China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84B1-3F38-E843-B494-F12B29A006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7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385763" y="2281237"/>
            <a:ext cx="8385175" cy="1116013"/>
          </a:xfrm>
          <a:prstGeom prst="rect">
            <a:avLst/>
          </a:prstGeom>
        </p:spPr>
        <p:txBody>
          <a:bodyPr/>
          <a:lstStyle>
            <a:lvl1pPr algn="ctr">
              <a:defRPr sz="88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880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title style</a:t>
            </a:r>
            <a:endParaRPr sz="88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5820310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400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title style</a:t>
            </a:r>
            <a:endParaRPr sz="40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293336" indent="-92309">
              <a:spcBef>
                <a:spcPts val="485"/>
              </a:spcBef>
              <a:defRPr sz="2300"/>
            </a:lvl2pPr>
            <a:lvl3pPr marL="457440" indent="-71796">
              <a:spcBef>
                <a:spcPts val="404"/>
              </a:spcBef>
              <a:defRPr sz="2100"/>
            </a:lvl3pPr>
            <a:lvl4pPr marL="642058" indent="-71796">
              <a:spcBef>
                <a:spcPts val="323"/>
              </a:spcBef>
              <a:defRPr sz="1700"/>
            </a:lvl4pPr>
            <a:lvl5pPr marL="826675" indent="-71796">
              <a:spcBef>
                <a:spcPts val="323"/>
              </a:spcBef>
              <a:defRPr sz="17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270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lang="en-US" sz="270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lang="en-US" sz="270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lang="en-US" sz="270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lang="en-US" sz="270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Fifth level</a:t>
            </a:r>
            <a:endParaRPr sz="17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0679859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2016/08/05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SCPKU 2016: Designing Solutions to Global Grand Challenges: China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4F84B1-3F38-E843-B494-F12B29A006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459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2016/08/05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SCPKU 2016: Designing Solutions to Global Grand Challenges: China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E2160-65C3-AC45-A33C-E2F831935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2733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Footer Whi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2016/08/05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SCPKU 2016: Designing Solutions to Global Grand Challenges: China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4F84B1-3F38-E843-B494-F12B29A006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0024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2016/08/05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SCPKU 2016: Designing Solutions to Global Grand Challenges: China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DA58C4-73F7-344C-ACB1-7333597CF3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43590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2016/08/05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SCPKU 2016: Designing Solutions to Global Grand Challenges: China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111E0-C51F-A94F-B2B8-9914A9AC5D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8955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2016/08/05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SCPKU 2016: Designing Solutions to Global Grand Challenges: China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D82AD-9230-1F44-BEBB-D7C2D125D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196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2016/08/05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SCPKU 2016: Designing Solutions to Global Grand Challenges: China</a:t>
            </a:r>
            <a:endParaRPr lang="en-US" dirty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49DCA-4B18-234C-AD4E-11144FC20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1870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2016/08/05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SCPKU 2016: Designing Solutions to Global Grand Challenges: China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8E939-40F4-1747-949A-C377BF02C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6023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2016/08/05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SCPKU 2016: Designing Solutions to Global Grand Challenges: China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D834E-717E-2741-AAC7-4C96DFF3C8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850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2016/08/05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SCPKU 2016: Designing Solutions to Global Grand Challenges: China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06A6A-9033-DA4F-836C-4F29E138E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45710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6527202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0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2016/08/05</a:t>
            </a:r>
            <a:endParaRPr lang="en-US" dirty="0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r>
              <a:rPr lang="en-US" smtClean="0"/>
              <a:t>SCPKU 2016: Designing Solutions to Global Grand Challenges: China</a:t>
            </a:r>
            <a:endParaRPr lang="en-US" dirty="0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6C4F84B1-3F38-E843-B494-F12B29A006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hape 309"/>
          <p:cNvSpPr/>
          <p:nvPr/>
        </p:nvSpPr>
        <p:spPr>
          <a:xfrm>
            <a:off x="8950313" y="-62865"/>
            <a:ext cx="2556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8" name="Shape 310"/>
          <p:cNvSpPr/>
          <p:nvPr/>
        </p:nvSpPr>
        <p:spPr>
          <a:xfrm rot="16200000">
            <a:off x="-108778" y="-16000"/>
            <a:ext cx="306720" cy="212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9" name="Shape 311"/>
          <p:cNvSpPr/>
          <p:nvPr/>
        </p:nvSpPr>
        <p:spPr>
          <a:xfrm rot="10800000">
            <a:off x="-61913" y="6669405"/>
            <a:ext cx="2556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0" name="Shape 312"/>
          <p:cNvSpPr/>
          <p:nvPr/>
        </p:nvSpPr>
        <p:spPr>
          <a:xfrm rot="5400000">
            <a:off x="8942492" y="6711178"/>
            <a:ext cx="306720" cy="212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24116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  <p:sldLayoutId id="2147484003" r:id="rId17"/>
    <p:sldLayoutId id="2147484004" r:id="rId18"/>
    <p:sldLayoutId id="2147484005" r:id="rId19"/>
    <p:sldLayoutId id="2147484006" r:id="rId20"/>
  </p:sldLayoutIdLst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700" b="0" i="0">
          <a:solidFill>
            <a:srgbClr val="E87A40"/>
          </a:solidFill>
          <a:latin typeface="Helvetica Light"/>
          <a:ea typeface="ＭＳ Ｐゴシック" charset="0"/>
          <a:cs typeface="Helvetica Ligh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weiB6wu4sBaN2tfZGxKb2tuOTg/view" TargetMode="External"/><Relationship Id="rId4" Type="http://schemas.openxmlformats.org/officeDocument/2006/relationships/hyperlink" Target="http://www.nngroup.com/article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useit.com/articles/how-to-conduct-a-heuristic-evaluation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wmf"/><Relationship Id="rId8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Heuristic Evaluation</a:t>
            </a:r>
            <a:endParaRPr 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3998" y="6096000"/>
            <a:ext cx="640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878787"/>
                </a:solidFill>
                <a:latin typeface="Helvetica"/>
                <a:cs typeface="Helvetica"/>
              </a:rPr>
              <a:t>August 5, </a:t>
            </a:r>
            <a:r>
              <a:rPr lang="en-US" sz="2000" dirty="0" smtClean="0">
                <a:solidFill>
                  <a:srgbClr val="878787"/>
                </a:solidFill>
                <a:latin typeface="Helvetica"/>
                <a:cs typeface="Helvetica"/>
              </a:rPr>
              <a:t>2016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34212" y="218509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6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" charset="0"/>
              </a:rPr>
              <a:t>Heuristics (cont.)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2016/08/05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SCPKU 2016: Designing Solutions to Global Grand Challenges: China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6838" y="1600200"/>
            <a:ext cx="8431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Helvetica Light"/>
                <a:cs typeface="Helvetica Light"/>
              </a:rPr>
              <a:t>good</a:t>
            </a:r>
            <a:endParaRPr lang="en-US" sz="2200" dirty="0">
              <a:latin typeface="Helvetica Light"/>
              <a:cs typeface="Helvetica Light"/>
            </a:endParaRPr>
          </a:p>
        </p:txBody>
      </p:sp>
      <p:pic>
        <p:nvPicPr>
          <p:cNvPr id="14" name="Picture 13" descr="Screen Shot 2015-07-26 at 11.07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33533"/>
            <a:ext cx="5849765" cy="54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8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pitchFamily="2" charset="0"/>
              </a:rPr>
              <a:t>Good Error Messages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915400" cy="4629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100" dirty="0">
                <a:latin typeface="Helvetica Light" pitchFamily="34" charset="0"/>
              </a:rPr>
              <a:t>Clearly indicate </a:t>
            </a:r>
            <a:r>
              <a:rPr lang="en-US" sz="3100" dirty="0" smtClean="0">
                <a:latin typeface="Helvetica Light" pitchFamily="34" charset="0"/>
              </a:rPr>
              <a:t>what </a:t>
            </a:r>
            <a:br>
              <a:rPr lang="en-US" sz="3100" dirty="0" smtClean="0">
                <a:latin typeface="Helvetica Light" pitchFamily="34" charset="0"/>
              </a:rPr>
            </a:br>
            <a:r>
              <a:rPr lang="en-US" sz="3100" dirty="0" smtClean="0">
                <a:latin typeface="Helvetica Light" pitchFamily="34" charset="0"/>
              </a:rPr>
              <a:t>has </a:t>
            </a:r>
            <a:r>
              <a:rPr lang="en-US" sz="3100" dirty="0">
                <a:latin typeface="Helvetica Light" pitchFamily="34" charset="0"/>
              </a:rPr>
              <a:t>gone wrong</a:t>
            </a:r>
          </a:p>
          <a:p>
            <a:pPr eaLnBrk="1" hangingPunct="1">
              <a:lnSpc>
                <a:spcPct val="90000"/>
              </a:lnSpc>
            </a:pPr>
            <a:r>
              <a:rPr lang="en-US" sz="3100" dirty="0" smtClean="0">
                <a:latin typeface="Helvetica Light" pitchFamily="34" charset="0"/>
              </a:rPr>
              <a:t>Human </a:t>
            </a:r>
            <a:r>
              <a:rPr lang="en-US" sz="3100" dirty="0">
                <a:latin typeface="Helvetica Light" pitchFamily="34" charset="0"/>
              </a:rPr>
              <a:t>readable</a:t>
            </a:r>
          </a:p>
          <a:p>
            <a:pPr eaLnBrk="1" hangingPunct="1">
              <a:lnSpc>
                <a:spcPct val="90000"/>
              </a:lnSpc>
            </a:pPr>
            <a:r>
              <a:rPr lang="en-US" sz="3100" dirty="0">
                <a:latin typeface="Helvetica Light" pitchFamily="34" charset="0"/>
              </a:rPr>
              <a:t>P</a:t>
            </a:r>
            <a:r>
              <a:rPr lang="en-US" sz="3100" dirty="0" smtClean="0">
                <a:latin typeface="Helvetica Light" pitchFamily="34" charset="0"/>
              </a:rPr>
              <a:t>olite</a:t>
            </a:r>
            <a:endParaRPr lang="en-US" sz="3100" dirty="0">
              <a:latin typeface="Helvetica Ligh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100" dirty="0">
                <a:latin typeface="Helvetica Light" pitchFamily="34" charset="0"/>
              </a:rPr>
              <a:t>Describe the problem</a:t>
            </a:r>
          </a:p>
          <a:p>
            <a:pPr eaLnBrk="1" hangingPunct="1">
              <a:lnSpc>
                <a:spcPct val="90000"/>
              </a:lnSpc>
            </a:pPr>
            <a:r>
              <a:rPr lang="en-US" sz="3100" dirty="0">
                <a:latin typeface="Helvetica Light" pitchFamily="34" charset="0"/>
              </a:rPr>
              <a:t>Explain how to fix it</a:t>
            </a:r>
          </a:p>
          <a:p>
            <a:pPr eaLnBrk="1" hangingPunct="1">
              <a:lnSpc>
                <a:spcPct val="90000"/>
              </a:lnSpc>
            </a:pPr>
            <a:r>
              <a:rPr lang="en-US" sz="3100" dirty="0">
                <a:latin typeface="Helvetica Light" pitchFamily="34" charset="0"/>
              </a:rPr>
              <a:t>H</a:t>
            </a:r>
            <a:r>
              <a:rPr lang="en-US" sz="3100" dirty="0" smtClean="0">
                <a:latin typeface="Helvetica Light" pitchFamily="34" charset="0"/>
              </a:rPr>
              <a:t>ighly </a:t>
            </a:r>
            <a:r>
              <a:rPr lang="en-US" sz="3100" dirty="0">
                <a:latin typeface="Helvetica Light" pitchFamily="34" charset="0"/>
              </a:rPr>
              <a:t>noticeable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latin typeface="Helvetica Light" pitchFamily="34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2016/08/05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SCPKU 2016: Designing Solutions to Global Grand Challenges: China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175" y="1752600"/>
            <a:ext cx="4431418" cy="5210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pitchFamily="2" charset="0"/>
              </a:rPr>
              <a:t>Heuristic Violation Examples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538627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610600" cy="41148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>
                <a:latin typeface="Helvetica Light" pitchFamily="34" charset="0"/>
              </a:rPr>
              <a:t>[H1-3 Minimize the users’ memory load]</a:t>
            </a:r>
            <a:br>
              <a:rPr lang="en-US" sz="2800" dirty="0" smtClean="0">
                <a:latin typeface="Helvetica Light" pitchFamily="34" charset="0"/>
              </a:rPr>
            </a:br>
            <a:r>
              <a:rPr lang="en-US" sz="2800" dirty="0" smtClean="0">
                <a:latin typeface="Helvetica Light" pitchFamily="34" charset="0"/>
              </a:rPr>
              <a:t>Can’t </a:t>
            </a:r>
            <a:r>
              <a:rPr lang="en-US" sz="2800" dirty="0">
                <a:latin typeface="Helvetica Light" pitchFamily="34" charset="0"/>
              </a:rPr>
              <a:t>copy info from one window to another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Helvetica Light" pitchFamily="34" charset="0"/>
              </a:rPr>
              <a:t>fix</a:t>
            </a:r>
            <a:r>
              <a:rPr lang="en-US" sz="2400" dirty="0">
                <a:latin typeface="Helvetica Light" pitchFamily="34" charset="0"/>
              </a:rPr>
              <a:t>: allow </a:t>
            </a:r>
            <a:r>
              <a:rPr lang="en-US" sz="2400" dirty="0" smtClean="0">
                <a:latin typeface="Helvetica Light" pitchFamily="34" charset="0"/>
              </a:rPr>
              <a:t>copying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Helvetica Light" pitchFamily="34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>
                <a:latin typeface="Helvetica Light" pitchFamily="34" charset="0"/>
              </a:rPr>
              <a:t>[H2-4 Consistency and Standards]</a:t>
            </a:r>
            <a:br>
              <a:rPr lang="en-US" sz="2800" dirty="0" smtClean="0">
                <a:latin typeface="Helvetica Light" pitchFamily="34" charset="0"/>
              </a:rPr>
            </a:br>
            <a:r>
              <a:rPr lang="en-US" sz="2800" dirty="0" smtClean="0">
                <a:latin typeface="Helvetica Light" pitchFamily="34" charset="0"/>
              </a:rPr>
              <a:t>Typography </a:t>
            </a:r>
            <a:r>
              <a:rPr lang="en-US" sz="2800" dirty="0">
                <a:latin typeface="Helvetica Light" pitchFamily="34" charset="0"/>
              </a:rPr>
              <a:t>uses different fonts in 3 dialog boxes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Helvetica Light" pitchFamily="34" charset="0"/>
              </a:rPr>
              <a:t>slows </a:t>
            </a:r>
            <a:r>
              <a:rPr lang="en-US" sz="2400" dirty="0">
                <a:latin typeface="Helvetica Light" pitchFamily="34" charset="0"/>
              </a:rPr>
              <a:t>users down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probably </a:t>
            </a:r>
            <a:r>
              <a:rPr lang="en-US" sz="2400" dirty="0" smtClean="0">
                <a:latin typeface="Helvetica Light" pitchFamily="34" charset="0"/>
              </a:rPr>
              <a:t>wouldn’t </a:t>
            </a:r>
            <a:r>
              <a:rPr lang="en-US" sz="2400" dirty="0">
                <a:latin typeface="Helvetica Light" pitchFamily="34" charset="0"/>
              </a:rPr>
              <a:t>be found by user testing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fix: pick a single format for entire interface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2016/08/05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SCPKU 2016: Designing Solutions to Global Grand Challenges: China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" charset="0"/>
              </a:rPr>
              <a:t>Severity </a:t>
            </a:r>
            <a:r>
              <a:rPr lang="en-US" dirty="0" smtClean="0">
                <a:latin typeface="Helvetica" pitchFamily="2" charset="0"/>
              </a:rPr>
              <a:t>Ratings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0726" name="Rectangle 3"/>
          <p:cNvSpPr>
            <a:spLocks noGrp="1" noChangeArrowheads="1"/>
          </p:cNvSpPr>
          <p:nvPr>
            <p:ph idx="1"/>
          </p:nvPr>
        </p:nvSpPr>
        <p:spPr>
          <a:xfrm>
            <a:off x="704850" y="2597150"/>
            <a:ext cx="8439150" cy="3535363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Helvetica Light" pitchFamily="34" charset="0"/>
              </a:rPr>
              <a:t>0 - </a:t>
            </a:r>
            <a:r>
              <a:rPr lang="en-US" sz="2800" dirty="0">
                <a:latin typeface="Helvetica Light" pitchFamily="34" charset="0"/>
              </a:rPr>
              <a:t>don’t agree that this is a usability problem</a:t>
            </a:r>
          </a:p>
          <a:p>
            <a:pPr>
              <a:buNone/>
            </a:pPr>
            <a:r>
              <a:rPr lang="en-US" sz="2800" dirty="0">
                <a:latin typeface="Helvetica Light" pitchFamily="34" charset="0"/>
              </a:rPr>
              <a:t>1 - </a:t>
            </a:r>
            <a:r>
              <a:rPr lang="en-US" sz="2800" dirty="0" smtClean="0">
                <a:latin typeface="Helvetica Light" pitchFamily="34" charset="0"/>
              </a:rPr>
              <a:t>cosmetic problem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Helvetica Light" pitchFamily="34" charset="0"/>
              </a:rPr>
              <a:t>2 </a:t>
            </a:r>
            <a:r>
              <a:rPr lang="en-US" sz="2800" dirty="0">
                <a:latin typeface="Helvetica Light" pitchFamily="34" charset="0"/>
              </a:rPr>
              <a:t>- minor usability problem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Helvetica Light" pitchFamily="34" charset="0"/>
              </a:rPr>
              <a:t>3 - major usability problem; important to fix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Helvetica Light" pitchFamily="34" charset="0"/>
              </a:rPr>
              <a:t>4 - usability catastrophe; imperative to fix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2016/08/05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SCPKU 2016: Designing Solutions to Global Grand Challenges: China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pitchFamily="2" charset="0"/>
              </a:rPr>
              <a:t>Severity Ratings Example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2016/08/05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SCPKU 2016: Designing Solutions to Global Grand Challenges: China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2774" name="Rectangle 3"/>
          <p:cNvSpPr>
            <a:spLocks noChangeArrowheads="1"/>
          </p:cNvSpPr>
          <p:nvPr/>
        </p:nvSpPr>
        <p:spPr bwMode="auto">
          <a:xfrm>
            <a:off x="528638" y="2341563"/>
            <a:ext cx="82375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latin typeface="Helvetica Light" pitchFamily="34" charset="0"/>
                <a:cs typeface="Consolas" pitchFamily="49" charset="0"/>
              </a:rPr>
              <a:t>1. [H1-4 Consistency] [Severity </a:t>
            </a:r>
            <a:r>
              <a:rPr lang="en-US" dirty="0" smtClean="0">
                <a:latin typeface="Helvetica Light" pitchFamily="34" charset="0"/>
                <a:cs typeface="Consolas" pitchFamily="49" charset="0"/>
              </a:rPr>
              <a:t>3</a:t>
            </a:r>
            <a:r>
              <a:rPr lang="en-US" dirty="0">
                <a:latin typeface="Helvetica Light" pitchFamily="34" charset="0"/>
                <a:cs typeface="Consolas" pitchFamily="49" charset="0"/>
              </a:rPr>
              <a:t>]</a:t>
            </a:r>
            <a:r>
              <a:rPr lang="en-US" dirty="0" smtClean="0">
                <a:latin typeface="Helvetica Light" pitchFamily="34" charset="0"/>
                <a:cs typeface="Consolas" pitchFamily="49" charset="0"/>
              </a:rPr>
              <a:t> </a:t>
            </a:r>
            <a:endParaRPr lang="en-US" dirty="0">
              <a:latin typeface="Helvetica Light" pitchFamily="34" charset="0"/>
              <a:cs typeface="Consolas" pitchFamily="49" charset="0"/>
            </a:endParaRPr>
          </a:p>
          <a:p>
            <a:pPr eaLnBrk="0" hangingPunct="0"/>
            <a:endParaRPr lang="en-US" dirty="0">
              <a:latin typeface="Helvetica Light" pitchFamily="34" charset="0"/>
              <a:cs typeface="Consolas" pitchFamily="49" charset="0"/>
            </a:endParaRPr>
          </a:p>
          <a:p>
            <a:pPr eaLnBrk="0" hangingPunct="0"/>
            <a:r>
              <a:rPr lang="en-US" dirty="0">
                <a:latin typeface="Helvetica Light" pitchFamily="34" charset="0"/>
                <a:cs typeface="Consolas" pitchFamily="49" charset="0"/>
              </a:rPr>
              <a:t>The interface used the string </a:t>
            </a:r>
            <a:r>
              <a:rPr lang="en-US" dirty="0" smtClean="0">
                <a:latin typeface="Helvetica Light" pitchFamily="34" charset="0"/>
                <a:cs typeface="Consolas" pitchFamily="49" charset="0"/>
              </a:rPr>
              <a:t>“Save” </a:t>
            </a:r>
            <a:r>
              <a:rPr lang="en-US" dirty="0">
                <a:latin typeface="Helvetica Light" pitchFamily="34" charset="0"/>
                <a:cs typeface="Consolas" pitchFamily="49" charset="0"/>
              </a:rPr>
              <a:t>on the first screen for saving the </a:t>
            </a:r>
            <a:r>
              <a:rPr lang="en-US" dirty="0" smtClean="0">
                <a:latin typeface="Helvetica Light" pitchFamily="34" charset="0"/>
                <a:cs typeface="Consolas" pitchFamily="49" charset="0"/>
              </a:rPr>
              <a:t>user’s settings, </a:t>
            </a:r>
            <a:r>
              <a:rPr lang="en-US" dirty="0">
                <a:latin typeface="Helvetica Light" pitchFamily="34" charset="0"/>
                <a:cs typeface="Consolas" pitchFamily="49" charset="0"/>
              </a:rPr>
              <a:t>but used the string </a:t>
            </a:r>
            <a:r>
              <a:rPr lang="en-US" dirty="0" smtClean="0">
                <a:latin typeface="Helvetica Light" pitchFamily="34" charset="0"/>
                <a:cs typeface="Consolas" pitchFamily="49" charset="0"/>
              </a:rPr>
              <a:t>“Store” </a:t>
            </a:r>
            <a:r>
              <a:rPr lang="en-US" dirty="0">
                <a:latin typeface="Helvetica Light" pitchFamily="34" charset="0"/>
                <a:cs typeface="Consolas" pitchFamily="49" charset="0"/>
              </a:rPr>
              <a:t>on the second screen. Users may be confused by this different terminology for the same function.</a:t>
            </a:r>
            <a:r>
              <a:rPr lang="en-US" sz="2000" dirty="0">
                <a:latin typeface="Helvetica Light" pitchFamily="34" charset="0"/>
                <a:cs typeface="Consolas" pitchFamily="49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" charset="0"/>
              </a:rPr>
              <a:t>Decreasing Returns</a:t>
            </a:r>
          </a:p>
        </p:txBody>
      </p:sp>
      <p:sp>
        <p:nvSpPr>
          <p:cNvPr id="35847" name="Rectangle 10"/>
          <p:cNvSpPr>
            <a:spLocks noGrp="1" noChangeArrowheads="1"/>
          </p:cNvSpPr>
          <p:nvPr>
            <p:ph idx="1"/>
          </p:nvPr>
        </p:nvSpPr>
        <p:spPr>
          <a:xfrm>
            <a:off x="838200" y="5486400"/>
            <a:ext cx="8305800" cy="762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>
                <a:latin typeface="Helvetica Light" pitchFamily="34" charset="0"/>
                <a:cs typeface="Consolas" pitchFamily="49" charset="0"/>
              </a:rPr>
              <a:t>* Caveat</a:t>
            </a:r>
            <a:r>
              <a:rPr lang="en-US" sz="2000" dirty="0">
                <a:latin typeface="Helvetica Light" pitchFamily="34" charset="0"/>
                <a:cs typeface="Consolas" pitchFamily="49" charset="0"/>
              </a:rPr>
              <a:t>: graphs for a specific example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2016/08/05</a:t>
            </a:r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SCPKU 2016: Designing Solutions to Global Grand Challenges: China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35846" name="Group 3"/>
          <p:cNvGrpSpPr>
            <a:grpSpLocks/>
          </p:cNvGrpSpPr>
          <p:nvPr/>
        </p:nvGrpSpPr>
        <p:grpSpPr bwMode="auto">
          <a:xfrm>
            <a:off x="609600" y="1897063"/>
            <a:ext cx="8229600" cy="3175000"/>
            <a:chOff x="240" y="859"/>
            <a:chExt cx="5424" cy="2092"/>
          </a:xfrm>
        </p:grpSpPr>
        <p:grpSp>
          <p:nvGrpSpPr>
            <p:cNvPr id="35848" name="Group 4"/>
            <p:cNvGrpSpPr>
              <a:grpSpLocks/>
            </p:cNvGrpSpPr>
            <p:nvPr/>
          </p:nvGrpSpPr>
          <p:grpSpPr bwMode="auto">
            <a:xfrm>
              <a:off x="240" y="859"/>
              <a:ext cx="2592" cy="2092"/>
              <a:chOff x="240" y="859"/>
              <a:chExt cx="2592" cy="2092"/>
            </a:xfrm>
          </p:grpSpPr>
          <p:pic>
            <p:nvPicPr>
              <p:cNvPr id="35852" name="Picture 5" descr="heur_eval_finding_curve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1152"/>
                <a:ext cx="2592" cy="1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53" name="Text Box 6"/>
              <p:cNvSpPr txBox="1">
                <a:spLocks noChangeArrowheads="1"/>
              </p:cNvSpPr>
              <p:nvPr/>
            </p:nvSpPr>
            <p:spPr bwMode="auto">
              <a:xfrm>
                <a:off x="798" y="859"/>
                <a:ext cx="1553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latin typeface="Helvetica Light" pitchFamily="34" charset="0"/>
                  </a:rPr>
                  <a:t>problems found</a:t>
                </a:r>
              </a:p>
            </p:txBody>
          </p:sp>
        </p:grpSp>
        <p:grpSp>
          <p:nvGrpSpPr>
            <p:cNvPr id="35849" name="Group 7"/>
            <p:cNvGrpSpPr>
              <a:grpSpLocks/>
            </p:cNvGrpSpPr>
            <p:nvPr/>
          </p:nvGrpSpPr>
          <p:grpSpPr bwMode="auto">
            <a:xfrm>
              <a:off x="3216" y="859"/>
              <a:ext cx="2448" cy="2080"/>
              <a:chOff x="3216" y="859"/>
              <a:chExt cx="2448" cy="2080"/>
            </a:xfrm>
          </p:grpSpPr>
          <p:pic>
            <p:nvPicPr>
              <p:cNvPr id="35850" name="Picture 8" descr="heuristic_cost_benefit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1152"/>
                <a:ext cx="2448" cy="1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51" name="Text Box 9"/>
              <p:cNvSpPr txBox="1">
                <a:spLocks noChangeArrowheads="1"/>
              </p:cNvSpPr>
              <p:nvPr/>
            </p:nvSpPr>
            <p:spPr bwMode="auto">
              <a:xfrm>
                <a:off x="3686" y="859"/>
                <a:ext cx="1395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>
                    <a:latin typeface="Helvetica Light" pitchFamily="34" charset="0"/>
                  </a:rPr>
                  <a:t>benefits / cost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pitchFamily="2" charset="0"/>
              </a:rPr>
              <a:t>Heuristic </a:t>
            </a:r>
            <a:r>
              <a:rPr lang="en-US" dirty="0" err="1" smtClean="0">
                <a:latin typeface="Helvetica" pitchFamily="2" charset="0"/>
              </a:rPr>
              <a:t>Evaluatoin</a:t>
            </a:r>
            <a:r>
              <a:rPr lang="en-US" dirty="0" smtClean="0">
                <a:latin typeface="Helvetica" pitchFamily="2" charset="0"/>
              </a:rPr>
              <a:t> Summary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687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Have evaluators go through the UI twice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Ask them to see if it complies with heuristics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note where it </a:t>
            </a:r>
            <a:r>
              <a:rPr lang="en-US" sz="2400" dirty="0" smtClean="0">
                <a:latin typeface="Helvetica Light" pitchFamily="34" charset="0"/>
              </a:rPr>
              <a:t>doesn’t </a:t>
            </a:r>
            <a:r>
              <a:rPr lang="en-US" sz="2400" dirty="0">
                <a:latin typeface="Helvetica Light" pitchFamily="34" charset="0"/>
              </a:rPr>
              <a:t>&amp; say why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Combine the findings from 3 to 5 evaluators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Have evaluators independently rate severity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Alternate with user testing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2016/08/05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SCPKU 2016: Designing Solutions to Global Grand Challenges: China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2016/08/05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SCPKU 2016: Designing Solutions to Global Grand Challenges: China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2667000"/>
            <a:ext cx="5715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cap="small" dirty="0" smtClean="0">
                <a:latin typeface="Helvetica"/>
                <a:cs typeface="Helvetica"/>
              </a:rPr>
              <a:t>e x e r c </a:t>
            </a:r>
            <a:r>
              <a:rPr lang="en-US" sz="7200" cap="small" dirty="0" err="1" smtClean="0">
                <a:latin typeface="Helvetica"/>
                <a:cs typeface="Helvetica"/>
              </a:rPr>
              <a:t>i</a:t>
            </a:r>
            <a:r>
              <a:rPr lang="en-US" sz="7200" cap="small" dirty="0" smtClean="0">
                <a:latin typeface="Helvetica"/>
                <a:cs typeface="Helvetica"/>
              </a:rPr>
              <a:t> s e</a:t>
            </a:r>
            <a:endParaRPr lang="en-US" sz="7200" cap="small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3084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2016/08/05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SCPKU 2016: Designing Solutions to Global Grand Challenges: China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2667000"/>
            <a:ext cx="5715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cap="small" dirty="0" smtClean="0">
                <a:latin typeface="Helvetica"/>
                <a:cs typeface="Helvetica"/>
              </a:rPr>
              <a:t>e x e r c </a:t>
            </a:r>
            <a:r>
              <a:rPr lang="en-US" sz="7200" cap="small" dirty="0" err="1" smtClean="0">
                <a:latin typeface="Helvetica"/>
                <a:cs typeface="Helvetica"/>
              </a:rPr>
              <a:t>i</a:t>
            </a:r>
            <a:r>
              <a:rPr lang="en-US" sz="7200" cap="small" dirty="0" smtClean="0">
                <a:latin typeface="Helvetica"/>
                <a:cs typeface="Helvetica"/>
              </a:rPr>
              <a:t> s e</a:t>
            </a:r>
            <a:endParaRPr lang="en-US" sz="7200" cap="small" dirty="0">
              <a:latin typeface="Helvetica"/>
              <a:cs typeface="Helvetica"/>
            </a:endParaRPr>
          </a:p>
        </p:txBody>
      </p:sp>
      <p:pic>
        <p:nvPicPr>
          <p:cNvPr id="8" name="Picture 7" descr="assign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35296" cy="731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541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2016/08/05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SCPKU 2016: Designing Solutions to Global Grand Challenges: China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 descr="assign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0"/>
            <a:ext cx="4971514" cy="426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4367986"/>
            <a:ext cx="924323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>
                <a:latin typeface="Helvetica"/>
                <a:cs typeface="Helvetica"/>
              </a:rPr>
              <a:t>http://</a:t>
            </a:r>
            <a:r>
              <a:rPr lang="en-US" sz="3400" dirty="0" err="1">
                <a:latin typeface="Helvetica"/>
                <a:cs typeface="Helvetica"/>
              </a:rPr>
              <a:t>hci.stanford.edu</a:t>
            </a:r>
            <a:r>
              <a:rPr lang="en-US" sz="3400" dirty="0">
                <a:latin typeface="Helvetica"/>
                <a:cs typeface="Helvetica"/>
              </a:rPr>
              <a:t>/courses/cs147</a:t>
            </a:r>
            <a:r>
              <a:rPr lang="en-US" sz="3400" dirty="0" smtClean="0">
                <a:latin typeface="Helvetica"/>
                <a:cs typeface="Helvetica"/>
              </a:rPr>
              <a:t>/2015/</a:t>
            </a:r>
            <a:br>
              <a:rPr lang="en-US" sz="3400" dirty="0" smtClean="0">
                <a:latin typeface="Helvetica"/>
                <a:cs typeface="Helvetica"/>
              </a:rPr>
            </a:br>
            <a:r>
              <a:rPr lang="en-US" sz="3400" dirty="0" smtClean="0">
                <a:latin typeface="Helvetica"/>
                <a:cs typeface="Helvetica"/>
              </a:rPr>
              <a:t>au</a:t>
            </a:r>
            <a:r>
              <a:rPr lang="en-US" sz="3400" dirty="0">
                <a:latin typeface="Helvetica"/>
                <a:cs typeface="Helvetica"/>
              </a:rPr>
              <a:t>/assignments/simple-heuristic-</a:t>
            </a:r>
            <a:r>
              <a:rPr lang="en-US" sz="3400" dirty="0" err="1" smtClean="0">
                <a:latin typeface="Helvetica"/>
                <a:cs typeface="Helvetica"/>
              </a:rPr>
              <a:t>evaluation.pdf</a:t>
            </a:r>
            <a:endParaRPr lang="en-US" sz="3400" dirty="0" smtClean="0">
              <a:latin typeface="Helvetica"/>
              <a:cs typeface="Helvetica"/>
            </a:endParaRPr>
          </a:p>
          <a:p>
            <a:r>
              <a:rPr lang="en-US" sz="3400" dirty="0" smtClean="0">
                <a:latin typeface="Helvetica"/>
                <a:cs typeface="Helvetica"/>
              </a:rPr>
              <a:t>Find 12-15 Heuristic Violations</a:t>
            </a:r>
          </a:p>
        </p:txBody>
      </p:sp>
    </p:spTree>
    <p:extLst>
      <p:ext uri="{BB962C8B-B14F-4D97-AF65-F5344CB8AC3E}">
        <p14:creationId xmlns:p14="http://schemas.microsoft.com/office/powerpoint/2010/main" val="16351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50838"/>
            <a:ext cx="8351838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Helvetica" pitchFamily="2" charset="0"/>
              </a:rPr>
              <a:t>Outline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458200" cy="472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Helvetica Light" pitchFamily="34" charset="0"/>
              </a:rPr>
              <a:t>Heuristic Evaluation Overview</a:t>
            </a:r>
            <a:endParaRPr lang="en-US" dirty="0">
              <a:latin typeface="Helvetica Light" pitchFamily="34" charset="0"/>
            </a:endParaRPr>
          </a:p>
          <a:p>
            <a:pPr eaLnBrk="1" hangingPunct="1"/>
            <a:r>
              <a:rPr lang="en-US" dirty="0">
                <a:latin typeface="Helvetica Light" pitchFamily="34" charset="0"/>
              </a:rPr>
              <a:t>The </a:t>
            </a:r>
            <a:r>
              <a:rPr lang="en-US" dirty="0" smtClean="0">
                <a:latin typeface="Helvetica Light" pitchFamily="34" charset="0"/>
              </a:rPr>
              <a:t>Heuristics</a:t>
            </a:r>
          </a:p>
          <a:p>
            <a:pPr eaLnBrk="1" hangingPunct="1"/>
            <a:r>
              <a:rPr lang="en-US" dirty="0" smtClean="0">
                <a:latin typeface="Helvetica Light" pitchFamily="34" charset="0"/>
              </a:rPr>
              <a:t>Exercise</a:t>
            </a:r>
          </a:p>
          <a:p>
            <a:pPr marL="0" indent="0" eaLnBrk="1" hangingPunct="1">
              <a:buNone/>
            </a:pPr>
            <a:endParaRPr lang="en-US" dirty="0">
              <a:latin typeface="Helvetica Light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2016/08/05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SCPKU 2016: Designing Solutions to Global Grand Challenges: China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Found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H2-4 Consistency</a:t>
            </a:r>
            <a:br>
              <a:rPr lang="en-US" dirty="0" smtClean="0"/>
            </a:br>
            <a:r>
              <a:rPr lang="en-US" dirty="0" smtClean="0"/>
              <a:t>remove column, 4</a:t>
            </a:r>
            <a:r>
              <a:rPr lang="en-US" baseline="30000" dirty="0" smtClean="0"/>
              <a:t>th</a:t>
            </a:r>
            <a:r>
              <a:rPr lang="en-US" dirty="0" smtClean="0"/>
              <a:t> item is different w/ checkboxes. [150]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H2-9 Error prevention</a:t>
            </a:r>
            <a:br>
              <a:rPr lang="en-US" dirty="0" smtClean="0"/>
            </a:br>
            <a:r>
              <a:rPr lang="en-US" dirty="0" smtClean="0"/>
              <a:t>non-numeric data in the quantity. Do not allow. [125]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H2-2 Match between system &amp; real world</a:t>
            </a:r>
            <a:br>
              <a:rPr lang="en-US" dirty="0" smtClean="0"/>
            </a:br>
            <a:r>
              <a:rPr lang="en-US" dirty="0" smtClean="0"/>
              <a:t>vehicle selection link not language I’d expect [100]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H2-1 Visibility of System Status</a:t>
            </a:r>
            <a:br>
              <a:rPr lang="en-US" dirty="0" smtClean="0"/>
            </a:br>
            <a:r>
              <a:rPr lang="en-US" dirty="0" smtClean="0"/>
              <a:t>unclear which item to remove based on error message (“red/bold”). [150]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2016/08/05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SCPKU 2016: Designing Solutions to Global Grand Challenges: China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9DCA-4B18-234C-AD4E-11144FC2035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8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114300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dirty="0">
                <a:latin typeface="Helvetica" pitchFamily="2" charset="0"/>
              </a:rPr>
              <a:t>Further Reading</a:t>
            </a:r>
            <a:br>
              <a:rPr lang="en-US" dirty="0">
                <a:latin typeface="Helvetica" pitchFamily="2" charset="0"/>
              </a:rPr>
            </a:br>
            <a:r>
              <a:rPr lang="en-US" sz="2900" i="1" dirty="0">
                <a:latin typeface="Helvetica" pitchFamily="2" charset="0"/>
              </a:rPr>
              <a:t>H</a:t>
            </a:r>
            <a:r>
              <a:rPr lang="en-US" sz="2900" i="1" dirty="0" smtClean="0">
                <a:latin typeface="Helvetica" pitchFamily="2" charset="0"/>
              </a:rPr>
              <a:t>euristic Evaluation</a:t>
            </a:r>
            <a:endParaRPr lang="en-US" sz="2900" i="1" dirty="0">
              <a:latin typeface="Helvetica" pitchFamily="2" charset="0"/>
            </a:endParaRPr>
          </a:p>
        </p:txBody>
      </p:sp>
      <p:sp>
        <p:nvSpPr>
          <p:cNvPr id="3789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291513" cy="5105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Helvetica Light" pitchFamily="34" charset="0"/>
              </a:rPr>
              <a:t>Longer lecture</a:t>
            </a:r>
          </a:p>
          <a:p>
            <a:pPr lvl="1"/>
            <a:r>
              <a:rPr lang="en-US" dirty="0">
                <a:latin typeface="Helvetica Light" pitchFamily="34" charset="0"/>
                <a:hlinkClick r:id="rId3"/>
              </a:rPr>
              <a:t>https://</a:t>
            </a:r>
            <a:r>
              <a:rPr lang="en-US" dirty="0" smtClean="0">
                <a:latin typeface="Helvetica Light" pitchFamily="34" charset="0"/>
                <a:hlinkClick r:id="rId3"/>
              </a:rPr>
              <a:t>drive.google.com/file/d/0BweiB6wu4sBaN2tfZGxKb2tuOTg/view</a:t>
            </a:r>
            <a:endParaRPr lang="en-US" dirty="0" smtClean="0">
              <a:latin typeface="Helvetica Light" pitchFamily="34" charset="0"/>
            </a:endParaRPr>
          </a:p>
          <a:p>
            <a:pPr lvl="1"/>
            <a:endParaRPr lang="en-US" dirty="0">
              <a:latin typeface="Helvetica Light" pitchFamily="34" charset="0"/>
            </a:endParaRPr>
          </a:p>
          <a:p>
            <a:pPr eaLnBrk="1" hangingPunct="1"/>
            <a:r>
              <a:rPr lang="en-US" dirty="0" smtClean="0">
                <a:latin typeface="Helvetica Light" pitchFamily="34" charset="0"/>
              </a:rPr>
              <a:t>Books</a:t>
            </a:r>
            <a:endParaRPr lang="en-US" dirty="0">
              <a:latin typeface="Helvetica Light" pitchFamily="34" charset="0"/>
            </a:endParaRPr>
          </a:p>
          <a:p>
            <a:pPr lvl="1" eaLnBrk="1" hangingPunct="1"/>
            <a:r>
              <a:rPr lang="en-US" i="1" dirty="0">
                <a:latin typeface="Helvetica Light" pitchFamily="34" charset="0"/>
              </a:rPr>
              <a:t>Usability Engineering</a:t>
            </a:r>
            <a:r>
              <a:rPr lang="en-US" dirty="0">
                <a:latin typeface="Helvetica Light" pitchFamily="34" charset="0"/>
              </a:rPr>
              <a:t>, by Nielsen, 1994</a:t>
            </a:r>
          </a:p>
          <a:p>
            <a:pPr eaLnBrk="1" hangingPunct="1"/>
            <a:endParaRPr lang="en-US" dirty="0" smtClean="0">
              <a:latin typeface="Helvetica Light" pitchFamily="34" charset="0"/>
            </a:endParaRPr>
          </a:p>
          <a:p>
            <a:pPr eaLnBrk="1" hangingPunct="1"/>
            <a:r>
              <a:rPr lang="en-US" dirty="0" smtClean="0">
                <a:latin typeface="Helvetica Light" pitchFamily="34" charset="0"/>
              </a:rPr>
              <a:t>Web site</a:t>
            </a:r>
          </a:p>
          <a:p>
            <a:pPr lvl="1"/>
            <a:r>
              <a:rPr lang="en-US" dirty="0" smtClean="0">
                <a:latin typeface="Helvetica Light" pitchFamily="34" charset="0"/>
                <a:hlinkClick r:id="rId4"/>
              </a:rPr>
              <a:t>http</a:t>
            </a:r>
            <a:r>
              <a:rPr lang="en-US" dirty="0">
                <a:latin typeface="Helvetica Light" pitchFamily="34" charset="0"/>
                <a:hlinkClick r:id="rId4"/>
              </a:rPr>
              <a:t>://www.nngroup.com/articles</a:t>
            </a:r>
            <a:r>
              <a:rPr lang="en-US" dirty="0" smtClean="0">
                <a:latin typeface="Helvetica Light" pitchFamily="34" charset="0"/>
                <a:hlinkClick r:id="rId4"/>
              </a:rPr>
              <a:t>/</a:t>
            </a:r>
            <a:endParaRPr lang="en-US" dirty="0" smtClean="0">
              <a:latin typeface="Helvetica Light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2016/08/05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SCPKU 2016: Designing Solutions to Global Grand Challenges: China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pitchFamily="2" charset="0"/>
              </a:rPr>
              <a:t>Next Time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687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458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Helvetica Light" pitchFamily="34" charset="0"/>
              </a:rPr>
              <a:t>Lecture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Helvetica Light" pitchFamily="34" charset="0"/>
              </a:rPr>
              <a:t>Heuristic Evaluation Group Exercise</a:t>
            </a:r>
            <a:endParaRPr lang="en-US" sz="2400" dirty="0" smtClean="0">
              <a:latin typeface="Helvetica Light" pitchFamily="34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Helvetica Light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Helvetica Light" pitchFamily="34" charset="0"/>
              </a:rPr>
              <a:t>Read</a:t>
            </a:r>
          </a:p>
          <a:p>
            <a:pPr lvl="1">
              <a:lnSpc>
                <a:spcPct val="90000"/>
              </a:lnSpc>
            </a:pPr>
            <a:r>
              <a:rPr lang="en-US" sz="2400" u="sng" dirty="0">
                <a:hlinkClick r:id="rId3"/>
              </a:rPr>
              <a:t>How to Conduct a Heuristic Evaluation</a:t>
            </a:r>
            <a:r>
              <a:rPr lang="en-US" sz="2400" dirty="0"/>
              <a:t> by </a:t>
            </a:r>
            <a:r>
              <a:rPr lang="en-US" sz="2400" dirty="0" err="1"/>
              <a:t>Jakob</a:t>
            </a:r>
            <a:r>
              <a:rPr lang="en-US" sz="2400" dirty="0"/>
              <a:t> </a:t>
            </a:r>
            <a:r>
              <a:rPr lang="en-US" sz="2400" dirty="0" smtClean="0"/>
              <a:t>Nielsen</a:t>
            </a:r>
          </a:p>
          <a:p>
            <a:pPr lvl="1">
              <a:lnSpc>
                <a:spcPct val="90000"/>
              </a:lnSpc>
            </a:pPr>
            <a:endParaRPr lang="en-US" sz="2800" dirty="0" smtClean="0">
              <a:latin typeface="Helvetica Ligh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Helvetica Light" pitchFamily="34" charset="0"/>
              </a:rPr>
              <a:t>Project</a:t>
            </a:r>
            <a:endParaRPr lang="en-US" sz="2800" dirty="0">
              <a:latin typeface="Helvetica Light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Helvetica Light" pitchFamily="34" charset="0"/>
              </a:rPr>
              <a:t>Medium-fi Prototype &amp; 3 Tasks due on </a:t>
            </a:r>
            <a:r>
              <a:rPr lang="en-US" sz="2400" dirty="0" smtClean="0">
                <a:latin typeface="Helvetica Light" pitchFamily="34" charset="0"/>
              </a:rPr>
              <a:t>Sunday 6 PM</a:t>
            </a:r>
            <a:endParaRPr lang="en-US" sz="2400" dirty="0" smtClean="0">
              <a:latin typeface="Helvetica Light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Helvetica Light" pitchFamily="34" charset="0"/>
              </a:rPr>
              <a:t>Sunday night you will do Heuristic </a:t>
            </a:r>
            <a:r>
              <a:rPr lang="en-US" sz="2400" dirty="0" smtClean="0">
                <a:latin typeface="Helvetica Light" pitchFamily="34" charset="0"/>
              </a:rPr>
              <a:t>Evaluation of other </a:t>
            </a:r>
            <a:r>
              <a:rPr lang="en-US" sz="2400" dirty="0" smtClean="0">
                <a:latin typeface="Helvetica Light" pitchFamily="34" charset="0"/>
              </a:rPr>
              <a:t>team (by yourself – write up report)</a:t>
            </a:r>
            <a:endParaRPr lang="en-US" sz="2400" dirty="0" smtClean="0">
              <a:latin typeface="Helvetica Light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2016/08/05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SCPKU 2016: Designing Solutions to Global Grand Challenges: China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7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2016/08/05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SCPKU 2016: Designing Solutions to Global Grand Challenges: China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" name="Picture 1" descr="IMG_026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3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2016/08/05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SCPKU 2016: Designing Solutions to Global Grand Challenges: China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 descr="IMG_026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0800" y="794581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8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pitchFamily="2" charset="0"/>
              </a:rPr>
              <a:t>Evaluation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1127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458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Helvetica Light" pitchFamily="34" charset="0"/>
              </a:rPr>
              <a:t>About figuring out how to improve design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Helvetica Light" pitchFamily="34" charset="0"/>
              </a:rPr>
              <a:t>Issues with lo-fi tests?</a:t>
            </a:r>
            <a:endParaRPr lang="en-US" sz="2800" dirty="0">
              <a:latin typeface="Helvetica Light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2016/08/05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SCPKU 2016: Designing Solutions to Global Grand Challenges: China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2743200"/>
            <a:ext cx="4526280" cy="4114800"/>
          </a:xfrm>
          <a:prstGeom prst="rect">
            <a:avLst/>
          </a:prstGeom>
        </p:spPr>
      </p:pic>
      <p:pic>
        <p:nvPicPr>
          <p:cNvPr id="11" name="Picture 3" descr="C:\Users\Venkat\Pictures\2012-02-09 001\IMG_0660.JPG"/>
          <p:cNvPicPr>
            <a:picLocks noChangeAspect="1" noChangeArrowheads="1"/>
          </p:cNvPicPr>
          <p:nvPr/>
        </p:nvPicPr>
        <p:blipFill>
          <a:blip r:embed="rId4" cstate="print"/>
          <a:srcRect l="26360" t="5530" r="8368" b="17046"/>
          <a:stretch>
            <a:fillRect/>
          </a:stretch>
        </p:blipFill>
        <p:spPr bwMode="auto">
          <a:xfrm>
            <a:off x="4444045" y="2743200"/>
            <a:ext cx="4686300" cy="3124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pitchFamily="2" charset="0"/>
              </a:rPr>
              <a:t>Evaluation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1127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4582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Helvetica Light" pitchFamily="34" charset="0"/>
              </a:rPr>
              <a:t>About figuring out how to improve design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Helvetica Light" pitchFamily="34" charset="0"/>
              </a:rPr>
              <a:t>Issues with lo-fi tests?</a:t>
            </a:r>
            <a:endParaRPr lang="en-US" sz="2800" dirty="0">
              <a:latin typeface="Helvetica Light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2016/08/05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SCPKU 2016: Designing Solutions to Global Grand Challenges: China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2743200"/>
            <a:ext cx="4526280" cy="411480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82256" y="2743200"/>
            <a:ext cx="454152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latin typeface="Helvetica Light" pitchFamily="34" charset="0"/>
              </a:rPr>
              <a:t>Not realistic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Helvetica Light" pitchFamily="34" charset="0"/>
              </a:rPr>
              <a:t>visuals &amp; performance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 smtClean="0">
              <a:latin typeface="Helvetica Light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latin typeface="Helvetica Light" pitchFamily="34" charset="0"/>
              </a:rPr>
              <a:t>Not on actual interface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Helvetica Light" pitchFamily="34" charset="0"/>
              </a:rPr>
              <a:t>can’t test alone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 smtClean="0">
              <a:latin typeface="Helvetica Light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latin typeface="Helvetica Light" pitchFamily="34" charset="0"/>
              </a:rPr>
              <a:t>Need participants</a:t>
            </a:r>
            <a:endParaRPr lang="en-US" sz="2800" dirty="0">
              <a:latin typeface="Helvetica Light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Helvetica Light" pitchFamily="34" charset="0"/>
              </a:rPr>
              <a:t>can be hard to find repeatedly</a:t>
            </a:r>
            <a:endParaRPr lang="en-US" sz="2400" dirty="0">
              <a:latin typeface="Helvetica Light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latin typeface="Helvetica Light" pitchFamily="34" charset="0"/>
              </a:rPr>
              <a:t>	</a:t>
            </a:r>
            <a:endParaRPr lang="en-US" sz="2800" dirty="0" smtClean="0">
              <a:latin typeface="Helvetica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73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" charset="0"/>
              </a:rPr>
              <a:t>Heuristic Evaluation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8458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Developed by </a:t>
            </a:r>
            <a:r>
              <a:rPr lang="en-US" sz="2800" dirty="0" err="1">
                <a:latin typeface="Helvetica Light" pitchFamily="34" charset="0"/>
              </a:rPr>
              <a:t>Jakob</a:t>
            </a:r>
            <a:r>
              <a:rPr lang="en-US" sz="2800" dirty="0">
                <a:latin typeface="Helvetica Light" pitchFamily="34" charset="0"/>
              </a:rPr>
              <a:t> </a:t>
            </a:r>
            <a:r>
              <a:rPr lang="en-US" sz="2800" dirty="0" smtClean="0">
                <a:latin typeface="Helvetica Light" pitchFamily="34" charset="0"/>
              </a:rPr>
              <a:t>Nielsen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Helvetica Ligh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Helps find usability problems in a UI design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Helvetica Ligh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Helvetica Light" pitchFamily="34" charset="0"/>
              </a:rPr>
              <a:t>Small </a:t>
            </a:r>
            <a:r>
              <a:rPr lang="en-US" sz="2800" dirty="0">
                <a:latin typeface="Helvetica Light" pitchFamily="34" charset="0"/>
              </a:rPr>
              <a:t>set (3-5) of evaluators examine UI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independently check for compliance with usability principles (</a:t>
            </a:r>
            <a:r>
              <a:rPr lang="ja-JP" altLang="en-US" sz="2400" dirty="0">
                <a:latin typeface="Helvetica Light" pitchFamily="34" charset="0"/>
              </a:rPr>
              <a:t>“</a:t>
            </a:r>
            <a:r>
              <a:rPr lang="en-US" sz="2400" dirty="0">
                <a:latin typeface="Helvetica Light" pitchFamily="34" charset="0"/>
              </a:rPr>
              <a:t>heuristics</a:t>
            </a:r>
            <a:r>
              <a:rPr lang="ja-JP" altLang="en-US" sz="2400" dirty="0">
                <a:latin typeface="Helvetica Light" pitchFamily="34" charset="0"/>
              </a:rPr>
              <a:t>”</a:t>
            </a:r>
            <a:r>
              <a:rPr lang="en-US" sz="2400" dirty="0" smtClean="0">
                <a:latin typeface="Helvetica Light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Helvetica Light" pitchFamily="34" charset="0"/>
              </a:rPr>
              <a:t>evaluators </a:t>
            </a:r>
            <a:r>
              <a:rPr lang="en-US" sz="2400" dirty="0">
                <a:latin typeface="Helvetica Light" pitchFamily="34" charset="0"/>
              </a:rPr>
              <a:t>only communicate afterwards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Helvetica Light" pitchFamily="34" charset="0"/>
              </a:rPr>
              <a:t>findings are then </a:t>
            </a:r>
            <a:r>
              <a:rPr lang="en-US" sz="2000" dirty="0" smtClean="0">
                <a:latin typeface="Helvetica Light" pitchFamily="34" charset="0"/>
              </a:rPr>
              <a:t>aggregated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Helvetica Light" pitchFamily="34" charset="0"/>
              </a:rPr>
              <a:t>use </a:t>
            </a:r>
            <a:r>
              <a:rPr lang="en-US" sz="2400" dirty="0">
                <a:latin typeface="Helvetica Light" pitchFamily="34" charset="0"/>
              </a:rPr>
              <a:t>violations to redesign/fix </a:t>
            </a:r>
            <a:r>
              <a:rPr lang="en-US" sz="2400" dirty="0" smtClean="0">
                <a:latin typeface="Helvetica Light" pitchFamily="34" charset="0"/>
              </a:rPr>
              <a:t>problems</a:t>
            </a:r>
            <a:endParaRPr lang="en-US" sz="2400" dirty="0">
              <a:latin typeface="Helvetica Light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Helvetica Ligh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Helvetica Light" pitchFamily="34" charset="0"/>
              </a:rPr>
              <a:t>Can </a:t>
            </a:r>
            <a:r>
              <a:rPr lang="en-US" sz="2800" dirty="0">
                <a:latin typeface="Helvetica Light" pitchFamily="34" charset="0"/>
              </a:rPr>
              <a:t>perform on working UI or on sketches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2016/08/05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SCPKU 2016: Designing Solutions to Global Grand Challenges: China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" charset="0"/>
              </a:rPr>
              <a:t>Why Multiple Evaluators?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382963" cy="47244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Helvetica Light" pitchFamily="34" charset="0"/>
              </a:rPr>
              <a:t>Every evaluator </a:t>
            </a:r>
            <a:r>
              <a:rPr lang="en-US" sz="2800" dirty="0" smtClean="0">
                <a:latin typeface="Helvetica Light" pitchFamily="34" charset="0"/>
              </a:rPr>
              <a:t>doesn’t </a:t>
            </a:r>
            <a:r>
              <a:rPr lang="en-US" sz="2800" dirty="0">
                <a:latin typeface="Helvetica Light" pitchFamily="34" charset="0"/>
              </a:rPr>
              <a:t>find every </a:t>
            </a:r>
            <a:r>
              <a:rPr lang="en-US" sz="2800" dirty="0" smtClean="0">
                <a:latin typeface="Helvetica Light" pitchFamily="34" charset="0"/>
              </a:rPr>
              <a:t>problem</a:t>
            </a:r>
          </a:p>
          <a:p>
            <a:pPr eaLnBrk="1" hangingPunct="1"/>
            <a:endParaRPr lang="en-US" sz="2800" dirty="0">
              <a:latin typeface="Helvetica Light" pitchFamily="34" charset="0"/>
            </a:endParaRPr>
          </a:p>
          <a:p>
            <a:pPr eaLnBrk="1" hangingPunct="1"/>
            <a:r>
              <a:rPr lang="en-US" sz="2800" dirty="0">
                <a:latin typeface="Helvetica Light" pitchFamily="34" charset="0"/>
              </a:rPr>
              <a:t>Good evaluators find both easy &amp; hard ones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2016/08/05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SCPKU 2016: Designing Solutions to Global Grand Challenges: China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C3ACB-A8C0-0143-84B9-3973830B5C1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295" name="Picture 4" descr="heuristic_matr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199"/>
            <a:ext cx="8836837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pitchFamily="2" charset="0"/>
              </a:rPr>
              <a:t>Heuristics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516102" name="Rectangle 6"/>
          <p:cNvSpPr>
            <a:spLocks noGrp="1" noChangeArrowheads="1"/>
          </p:cNvSpPr>
          <p:nvPr>
            <p:ph idx="1"/>
          </p:nvPr>
        </p:nvSpPr>
        <p:spPr>
          <a:xfrm>
            <a:off x="228601" y="2895600"/>
            <a:ext cx="8726488" cy="3505201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>
                <a:latin typeface="Helvetica Light" pitchFamily="34" charset="0"/>
              </a:rPr>
              <a:t>H2-1: Visibility of system </a:t>
            </a:r>
            <a:r>
              <a:rPr lang="en-US" sz="2800" dirty="0" smtClean="0">
                <a:latin typeface="Helvetica Light" pitchFamily="34" charset="0"/>
              </a:rPr>
              <a:t>status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latin typeface="Helvetica Light" pitchFamily="34" charset="0"/>
              </a:rPr>
              <a:t>H2-2: Match between system &amp; </a:t>
            </a:r>
            <a:r>
              <a:rPr lang="en-US" sz="2800" dirty="0" smtClean="0">
                <a:latin typeface="Helvetica Light" pitchFamily="34" charset="0"/>
              </a:rPr>
              <a:t>real world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latin typeface="Helvetica Light" pitchFamily="34" charset="0"/>
              </a:rPr>
              <a:t>H2-3: User control &amp; freedom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latin typeface="Helvetica Light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>
              <a:latin typeface="Helvetica Light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2016/08/05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SCPKU 2016: Designing Solutions to Global Grand Challenges: China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3" y="1136889"/>
            <a:ext cx="3429000" cy="15890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099" y="1143001"/>
            <a:ext cx="1055292" cy="1582938"/>
          </a:xfrm>
          <a:prstGeom prst="rect">
            <a:avLst/>
          </a:prstGeom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72" y="3482384"/>
            <a:ext cx="2009615" cy="78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3" name="Content Placeholder 3" descr="Duo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7" b="8667"/>
          <a:stretch>
            <a:fillRect/>
          </a:stretch>
        </p:blipFill>
        <p:spPr bwMode="auto">
          <a:xfrm>
            <a:off x="1371600" y="4379525"/>
            <a:ext cx="1703935" cy="21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14" name="Picture 13" descr="Duo1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454" y="4379333"/>
            <a:ext cx="1409546" cy="21143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" charset="0"/>
              </a:rPr>
              <a:t>Heuristics (cont.)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2016/08/05</a:t>
            </a:r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SCPKU 2016: Designing Solutions to Global Grand Challenges: China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8439" name="Group 4"/>
          <p:cNvGrpSpPr>
            <a:grpSpLocks/>
          </p:cNvGrpSpPr>
          <p:nvPr/>
        </p:nvGrpSpPr>
        <p:grpSpPr bwMode="auto">
          <a:xfrm>
            <a:off x="5562600" y="457200"/>
            <a:ext cx="3530813" cy="1909021"/>
            <a:chOff x="432" y="1056"/>
            <a:chExt cx="5040" cy="2725"/>
          </a:xfrm>
        </p:grpSpPr>
        <p:pic>
          <p:nvPicPr>
            <p:cNvPr id="18441" name="Picture 5" descr="inconsistency-VB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056"/>
              <a:ext cx="240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6" descr="inconsistency-VB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056"/>
              <a:ext cx="2400" cy="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Picture 7" descr="inconsistency-VB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448"/>
              <a:ext cx="2399" cy="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8" descr="inconsistency-VB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448"/>
              <a:ext cx="2400" cy="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79425" y="1143001"/>
            <a:ext cx="8588375" cy="464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Helvetica Light" pitchFamily="34" charset="0"/>
              </a:rPr>
              <a:t>H2-4: Consistency &amp; standards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Helvetica Light" pitchFamily="34" charset="0"/>
              </a:rPr>
              <a:t>H2-5: Error prevention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Helvetica Light" pitchFamily="34" charset="0"/>
              </a:rPr>
              <a:t>H2-6: Recognition rather than </a:t>
            </a:r>
            <a:r>
              <a:rPr lang="en-US" sz="2400" dirty="0" smtClean="0">
                <a:latin typeface="Helvetica Light" pitchFamily="34" charset="0"/>
              </a:rPr>
              <a:t>recall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latin typeface="Helvetica Light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>
              <a:latin typeface="Helvetica Light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latin typeface="Helvetica Light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>
              <a:latin typeface="Helvetica Light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latin typeface="Helvetica Light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Helvetica Light" pitchFamily="34" charset="0"/>
              </a:rPr>
              <a:t>H2-7: Flexibility and efficiency of </a:t>
            </a:r>
            <a:r>
              <a:rPr lang="en-US" sz="2400" dirty="0" smtClean="0">
                <a:latin typeface="Helvetica Light" pitchFamily="34" charset="0"/>
              </a:rPr>
              <a:t>use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Helvetica Light" pitchFamily="34" charset="0"/>
              </a:rPr>
              <a:t>H2-8: Aesthetic &amp; minimalist </a:t>
            </a:r>
            <a:r>
              <a:rPr lang="en-US" sz="2400" dirty="0" smtClean="0">
                <a:latin typeface="Helvetica Light" pitchFamily="34" charset="0"/>
              </a:rPr>
              <a:t>design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Helvetica Light" pitchFamily="34" charset="0"/>
              </a:rPr>
              <a:t>H2-9: Help users recognize, diagnose, &amp; recover from </a:t>
            </a:r>
            <a:r>
              <a:rPr lang="en-US" sz="2400" dirty="0" smtClean="0">
                <a:latin typeface="Helvetica Light" pitchFamily="34" charset="0"/>
              </a:rPr>
              <a:t>errors</a:t>
            </a:r>
            <a:endParaRPr lang="en-US" sz="2400" dirty="0">
              <a:latin typeface="Helvetica Light" pitchFamily="34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07" b="4246"/>
          <a:stretch/>
        </p:blipFill>
        <p:spPr bwMode="auto">
          <a:xfrm>
            <a:off x="2895600" y="2397460"/>
            <a:ext cx="2417242" cy="57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6" y="2938638"/>
            <a:ext cx="1907299" cy="26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8"/>
          <a:stretch/>
        </p:blipFill>
        <p:spPr bwMode="auto">
          <a:xfrm>
            <a:off x="2895600" y="3200400"/>
            <a:ext cx="2417242" cy="5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6847" y="2719918"/>
            <a:ext cx="2339919" cy="757209"/>
            <a:chOff x="386847" y="2719918"/>
            <a:chExt cx="2339919" cy="757209"/>
          </a:xfrm>
        </p:grpSpPr>
        <p:sp>
          <p:nvSpPr>
            <p:cNvPr id="3" name="Oval 2"/>
            <p:cNvSpPr/>
            <p:nvPr/>
          </p:nvSpPr>
          <p:spPr bwMode="auto">
            <a:xfrm>
              <a:off x="386847" y="2719918"/>
              <a:ext cx="2339919" cy="757209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" name="Straight Connector 4"/>
            <p:cNvCxnSpPr>
              <a:stCxn id="3" idx="1"/>
              <a:endCxn id="3" idx="5"/>
            </p:cNvCxnSpPr>
            <p:nvPr/>
          </p:nvCxnSpPr>
          <p:spPr bwMode="auto">
            <a:xfrm>
              <a:off x="729520" y="2830809"/>
              <a:ext cx="1654573" cy="535427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 pitchFamily="2" charset="0"/>
              </a:rPr>
              <a:t>Heuristics (cont.)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2016/08/05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SCPKU 2016: Designing Solutions to Global Grand Challenges: China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2535" name="Picture 4" descr="error message (bad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38" y="1501774"/>
            <a:ext cx="54864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6838" y="918619"/>
            <a:ext cx="6862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Helvetica Light"/>
                <a:cs typeface="Helvetica Light"/>
              </a:rPr>
              <a:t>bad</a:t>
            </a:r>
            <a:endParaRPr lang="en-US" sz="2200" dirty="0">
              <a:latin typeface="Helvetica Light"/>
              <a:cs typeface="Helvetica Light"/>
            </a:endParaRPr>
          </a:p>
        </p:txBody>
      </p:sp>
      <p:pic>
        <p:nvPicPr>
          <p:cNvPr id="4" name="Picture 3" descr="Screenshot_2014-11-11-23-31-0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97" y="1501774"/>
            <a:ext cx="2841427" cy="505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8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Summer HCI">
  <a:themeElements>
    <a:clrScheme name="1_Summer HCI 10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ummer HC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05-prototyping</Template>
  <TotalTime>14538</TotalTime>
  <Words>1103</Words>
  <Application>Microsoft Macintosh PowerPoint</Application>
  <PresentationFormat>On-screen Show (4:3)</PresentationFormat>
  <Paragraphs>235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2_Summer HCI</vt:lpstr>
      <vt:lpstr>Heuristic Evaluation</vt:lpstr>
      <vt:lpstr>Outline</vt:lpstr>
      <vt:lpstr>Evaluation</vt:lpstr>
      <vt:lpstr>Evaluation</vt:lpstr>
      <vt:lpstr>Heuristic Evaluation</vt:lpstr>
      <vt:lpstr>Why Multiple Evaluators?</vt:lpstr>
      <vt:lpstr>Heuristics</vt:lpstr>
      <vt:lpstr>Heuristics (cont.)</vt:lpstr>
      <vt:lpstr>Heuristics (cont.)</vt:lpstr>
      <vt:lpstr>Heuristics (cont.)</vt:lpstr>
      <vt:lpstr>Good Error Messages</vt:lpstr>
      <vt:lpstr>Heuristic Violation Examples</vt:lpstr>
      <vt:lpstr>Severity Ratings</vt:lpstr>
      <vt:lpstr>Severity Ratings Example</vt:lpstr>
      <vt:lpstr>Decreasing Returns</vt:lpstr>
      <vt:lpstr>Heuristic Evaluatoin Summary</vt:lpstr>
      <vt:lpstr>PowerPoint Presentation</vt:lpstr>
      <vt:lpstr>PowerPoint Presentation</vt:lpstr>
      <vt:lpstr>PowerPoint Presentation</vt:lpstr>
      <vt:lpstr>Problems Found</vt:lpstr>
      <vt:lpstr>Further Reading Heuristic Evaluation</vt:lpstr>
      <vt:lpstr>Next Time</vt:lpstr>
      <vt:lpstr>PowerPoint Presentation</vt:lpstr>
      <vt:lpstr>PowerPoint Presentation</vt:lpstr>
    </vt:vector>
  </TitlesOfParts>
  <Company>Berkeley Summer Engineering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Heuristic Evaluation</dc:title>
  <dc:subject>User Interface Design, Prototyping, and Evaluation</dc:subject>
  <dc:creator>James Landay</dc:creator>
  <cp:keywords>usability, interface design, interaction design, user interface, user interface design, think-aloud, cognitive walkthrough, usability evaluation</cp:keywords>
  <cp:lastModifiedBy>James Landay</cp:lastModifiedBy>
  <cp:revision>457</cp:revision>
  <cp:lastPrinted>2015-07-27T16:14:40Z</cp:lastPrinted>
  <dcterms:created xsi:type="dcterms:W3CDTF">1997-02-10T23:02:31Z</dcterms:created>
  <dcterms:modified xsi:type="dcterms:W3CDTF">2016-08-06T04:42:05Z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landay@cs.berkeley.edu</vt:lpwstr>
  </property>
  <property fmtid="{D5CDD505-2E9C-101B-9397-08002B2CF9AE}" pid="8" name="HomePage">
    <vt:lpwstr>http://www.cs.berkeley.edu/~landay</vt:lpwstr>
  </property>
  <property fmtid="{D5CDD505-2E9C-101B-9397-08002B2CF9AE}" pid="9" name="Other">
    <vt:lpwstr>CS 160, Fall '2000_x000d_
User Interface Design, Prototyping, &amp; Evaluation_x000d_
UC Berkeley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I:\</vt:lpwstr>
  </property>
</Properties>
</file>