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99" r:id="rId1"/>
  </p:sldMasterIdLst>
  <p:notesMasterIdLst>
    <p:notesMasterId r:id="rId16"/>
  </p:notesMasterIdLst>
  <p:handoutMasterIdLst>
    <p:handoutMasterId r:id="rId17"/>
  </p:handoutMasterIdLst>
  <p:sldIdLst>
    <p:sldId id="488" r:id="rId2"/>
    <p:sldId id="578" r:id="rId3"/>
    <p:sldId id="692" r:id="rId4"/>
    <p:sldId id="693" r:id="rId5"/>
    <p:sldId id="683" r:id="rId6"/>
    <p:sldId id="684" r:id="rId7"/>
    <p:sldId id="685" r:id="rId8"/>
    <p:sldId id="686" r:id="rId9"/>
    <p:sldId id="687" r:id="rId10"/>
    <p:sldId id="688" r:id="rId11"/>
    <p:sldId id="689" r:id="rId12"/>
    <p:sldId id="690" r:id="rId13"/>
    <p:sldId id="694" r:id="rId14"/>
    <p:sldId id="661" r:id="rId15"/>
  </p:sldIdLst>
  <p:sldSz cx="9144000" cy="6858000" type="screen4x3"/>
  <p:notesSz cx="7200900" cy="9512300"/>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 xmlns:p15="http://schemas.microsoft.com/office/powerpoint/2012/main">
        <p15:guide id="1" orient="horz" pos="2990">
          <p15:clr>
            <a:srgbClr val="A4A3A4"/>
          </p15:clr>
        </p15:guide>
        <p15:guide id="2" pos="2806">
          <p15:clr>
            <a:srgbClr val="A4A3A4"/>
          </p15:clr>
        </p15:guide>
      </p15:sldGuideLst>
    </p:ext>
    <p:ext uri="{2D200454-40CA-4A62-9FC3-DE9A4176ACB9}">
      <p15:notesGuideLst xmlns="" xmlns:p15="http://schemas.microsoft.com/office/powerpoint/2012/main">
        <p15:guide id="1" orient="horz" pos="2221">
          <p15:clr>
            <a:srgbClr val="A4A3A4"/>
          </p15:clr>
        </p15:guide>
        <p15:guide id="2" pos="297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62828"/>
    <a:srgbClr val="000000"/>
    <a:srgbClr val="7888A6"/>
    <a:srgbClr val="F7D7C7"/>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9" autoAdjust="0"/>
    <p:restoredTop sz="82903" autoAdjust="0"/>
  </p:normalViewPr>
  <p:slideViewPr>
    <p:cSldViewPr snapToGrid="0">
      <p:cViewPr varScale="1">
        <p:scale>
          <a:sx n="70" d="100"/>
          <a:sy n="70" d="100"/>
        </p:scale>
        <p:origin x="-1920" y="-96"/>
      </p:cViewPr>
      <p:guideLst>
        <p:guide orient="horz" pos="2990"/>
        <p:guide pos="27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snapToGrid="0">
      <p:cViewPr>
        <p:scale>
          <a:sx n="100" d="100"/>
          <a:sy n="100" d="100"/>
        </p:scale>
        <p:origin x="2851" y="67"/>
      </p:cViewPr>
      <p:guideLst>
        <p:guide orient="horz" pos="2221"/>
        <p:guide pos="297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Rectangle 5"/>
          <p:cNvSpPr>
            <a:spLocks noGrp="1" noChangeArrowheads="1"/>
          </p:cNvSpPr>
          <p:nvPr>
            <p:ph type="sldNum" sz="quarter" idx="3"/>
          </p:nvPr>
        </p:nvSpPr>
        <p:spPr bwMode="auto">
          <a:xfrm>
            <a:off x="3641725" y="8770938"/>
            <a:ext cx="3121025" cy="474662"/>
          </a:xfrm>
          <a:prstGeom prst="rect">
            <a:avLst/>
          </a:prstGeom>
          <a:noFill/>
          <a:ln w="9525">
            <a:noFill/>
            <a:miter lim="800000"/>
            <a:headEnd/>
            <a:tailEnd/>
          </a:ln>
          <a:effectLst/>
        </p:spPr>
        <p:txBody>
          <a:bodyPr vert="horz" wrap="square" lIns="19659" tIns="0" rIns="19659" bIns="0" numCol="1" anchor="b" anchorCtr="0" compatLnSpc="1">
            <a:prstTxWarp prst="textNoShape">
              <a:avLst/>
            </a:prstTxWarp>
          </a:bodyPr>
          <a:lstStyle>
            <a:lvl1pPr algn="r" defTabSz="977900" eaLnBrk="0" hangingPunct="0">
              <a:defRPr sz="1000" i="1"/>
            </a:lvl1pPr>
          </a:lstStyle>
          <a:p>
            <a:fld id="{458BF5A3-2350-4A06-91F7-52EF13FDD7C3}" type="slidenum">
              <a:rPr lang="en-US">
                <a:latin typeface="Helvetica"/>
              </a:rPr>
              <a:pPr/>
              <a:t>‹#›</a:t>
            </a:fld>
            <a:endParaRPr lang="en-US" dirty="0">
              <a:latin typeface="Helvetica"/>
            </a:endParaRPr>
          </a:p>
        </p:txBody>
      </p:sp>
      <p:sp>
        <p:nvSpPr>
          <p:cNvPr id="5" name="Rectangle 6"/>
          <p:cNvSpPr>
            <a:spLocks noGrp="1" noChangeArrowheads="1"/>
          </p:cNvSpPr>
          <p:nvPr>
            <p:ph type="hdr" sz="quarter"/>
          </p:nvPr>
        </p:nvSpPr>
        <p:spPr bwMode="auto">
          <a:xfrm>
            <a:off x="502438" y="244818"/>
            <a:ext cx="5018980" cy="661962"/>
          </a:xfrm>
          <a:prstGeom prst="rect">
            <a:avLst/>
          </a:prstGeom>
          <a:noFill/>
          <a:ln w="9525">
            <a:noFill/>
            <a:miter lim="800000"/>
            <a:headEnd/>
            <a:tailEnd/>
          </a:ln>
          <a:effectLst/>
        </p:spPr>
        <p:txBody>
          <a:bodyPr vert="horz" wrap="square" lIns="19191" tIns="0" rIns="19191" bIns="0" numCol="1" anchor="t" anchorCtr="0" compatLnSpc="1">
            <a:prstTxWarp prst="textNoShape">
              <a:avLst/>
            </a:prstTxWarp>
          </a:bodyPr>
          <a:lstStyle>
            <a:lvl1pPr defTabSz="955675" eaLnBrk="0" hangingPunct="0">
              <a:defRPr sz="1000" i="1" smtClean="0">
                <a:cs typeface="+mn-cs"/>
              </a:defRPr>
            </a:lvl1pPr>
          </a:lstStyle>
          <a:p>
            <a:r>
              <a:rPr lang="en-US" sz="1100" dirty="0" smtClean="0"/>
              <a:t>SCPKU 2016 </a:t>
            </a:r>
            <a:r>
              <a:rPr lang="en-US" sz="1100" dirty="0"/>
              <a:t>– Designing Solutions for Global Grand </a:t>
            </a:r>
            <a:r>
              <a:rPr lang="en-US" sz="1100" dirty="0" smtClean="0"/>
              <a:t>Challenges: China</a:t>
            </a:r>
            <a:r>
              <a:rPr lang="en-US" sz="1100" dirty="0"/>
              <a:t/>
            </a:r>
            <a:br>
              <a:rPr lang="en-US" sz="1100" dirty="0"/>
            </a:br>
            <a:r>
              <a:rPr lang="en-US" sz="1100" i="0" dirty="0" smtClean="0"/>
              <a:t>Summer 2016</a:t>
            </a:r>
            <a:endParaRPr lang="en-US" sz="1100" i="0" dirty="0"/>
          </a:p>
          <a:p>
            <a:r>
              <a:rPr lang="en-US" sz="1100" i="0" dirty="0"/>
              <a:t>Prof. James A. Landay and </a:t>
            </a:r>
            <a:r>
              <a:rPr lang="en-US" sz="1100" i="0" dirty="0" smtClean="0"/>
              <a:t>Prof. </a:t>
            </a:r>
            <a:r>
              <a:rPr lang="en-US" sz="1100" i="0" dirty="0" err="1" smtClean="0"/>
              <a:t>Ge</a:t>
            </a:r>
            <a:r>
              <a:rPr lang="en-US" sz="1100" i="0" dirty="0" smtClean="0"/>
              <a:t> Wang</a:t>
            </a:r>
            <a:endParaRPr lang="en-US" sz="1100" i="0" dirty="0"/>
          </a:p>
          <a:p>
            <a:r>
              <a:rPr lang="en-US" sz="1100" i="0" dirty="0"/>
              <a:t>Stanford </a:t>
            </a:r>
            <a:r>
              <a:rPr lang="en-US" sz="1100" i="0" dirty="0" smtClean="0"/>
              <a:t>Center at Peking University</a:t>
            </a:r>
            <a:endParaRPr lang="en-US" sz="1100" i="0" dirty="0"/>
          </a:p>
          <a:p>
            <a:endParaRPr lang="en-US" sz="1100" i="0" dirty="0"/>
          </a:p>
        </p:txBody>
      </p:sp>
      <p:sp>
        <p:nvSpPr>
          <p:cNvPr id="6" name="Date Placeholder 2"/>
          <p:cNvSpPr>
            <a:spLocks noGrp="1"/>
          </p:cNvSpPr>
          <p:nvPr>
            <p:ph type="dt" sz="quarter" idx="1"/>
          </p:nvPr>
        </p:nvSpPr>
        <p:spPr>
          <a:xfrm>
            <a:off x="5521418" y="230913"/>
            <a:ext cx="1202080" cy="479425"/>
          </a:xfrm>
          <a:prstGeom prst="rect">
            <a:avLst/>
          </a:prstGeom>
        </p:spPr>
        <p:txBody>
          <a:bodyPr vert="horz" lIns="91440" tIns="45720" rIns="91440" bIns="45720" rtlCol="0"/>
          <a:lstStyle>
            <a:lvl1pPr algn="r">
              <a:defRPr sz="1200"/>
            </a:lvl1pPr>
          </a:lstStyle>
          <a:p>
            <a:r>
              <a:rPr lang="en-US" sz="1100" dirty="0" smtClean="0"/>
              <a:t>2016/08/04</a:t>
            </a:r>
            <a:endParaRPr lang="en-US" sz="1100" dirty="0"/>
          </a:p>
        </p:txBody>
      </p:sp>
    </p:spTree>
    <p:extLst>
      <p:ext uri="{BB962C8B-B14F-4D97-AF65-F5344CB8AC3E}">
        <p14:creationId xmlns:p14="http://schemas.microsoft.com/office/powerpoint/2010/main" val="3470265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121025" cy="476251"/>
          </a:xfrm>
          <a:prstGeom prst="rect">
            <a:avLst/>
          </a:prstGeom>
          <a:noFill/>
          <a:ln w="9525">
            <a:noFill/>
            <a:miter lim="800000"/>
            <a:headEnd/>
            <a:tailEnd/>
          </a:ln>
          <a:effectLst/>
        </p:spPr>
        <p:txBody>
          <a:bodyPr vert="horz" wrap="square" lIns="19659" tIns="0" rIns="19659" bIns="0" numCol="1" anchor="t" anchorCtr="0" compatLnSpc="1">
            <a:prstTxWarp prst="textNoShape">
              <a:avLst/>
            </a:prstTxWarp>
          </a:bodyPr>
          <a:lstStyle>
            <a:lvl1pPr defTabSz="977900" eaLnBrk="0" hangingPunct="0">
              <a:defRPr sz="1000" i="1">
                <a:latin typeface="Helvetica"/>
                <a:ea typeface="+mn-ea"/>
                <a:cs typeface="+mn-cs"/>
              </a:defRPr>
            </a:lvl1pPr>
          </a:lstStyle>
          <a:p>
            <a:pPr>
              <a:defRPr/>
            </a:pPr>
            <a:endParaRPr lang="en-US" dirty="0"/>
          </a:p>
        </p:txBody>
      </p:sp>
      <p:sp>
        <p:nvSpPr>
          <p:cNvPr id="2051" name="Rectangle 3"/>
          <p:cNvSpPr>
            <a:spLocks noGrp="1" noChangeArrowheads="1"/>
          </p:cNvSpPr>
          <p:nvPr>
            <p:ph type="dt" idx="1"/>
          </p:nvPr>
        </p:nvSpPr>
        <p:spPr bwMode="auto">
          <a:xfrm>
            <a:off x="4079875" y="-1588"/>
            <a:ext cx="3121025" cy="476251"/>
          </a:xfrm>
          <a:prstGeom prst="rect">
            <a:avLst/>
          </a:prstGeom>
          <a:noFill/>
          <a:ln w="9525">
            <a:noFill/>
            <a:miter lim="800000"/>
            <a:headEnd/>
            <a:tailEnd/>
          </a:ln>
          <a:effectLst/>
        </p:spPr>
        <p:txBody>
          <a:bodyPr vert="horz" wrap="square" lIns="19659" tIns="0" rIns="19659" bIns="0" numCol="1" anchor="t" anchorCtr="0" compatLnSpc="1">
            <a:prstTxWarp prst="textNoShape">
              <a:avLst/>
            </a:prstTxWarp>
          </a:bodyPr>
          <a:lstStyle>
            <a:lvl1pPr algn="r" defTabSz="977900" eaLnBrk="0" hangingPunct="0">
              <a:defRPr sz="1000" i="1">
                <a:latin typeface="Helvetica"/>
                <a:ea typeface="+mn-ea"/>
                <a:cs typeface="+mn-cs"/>
              </a:defRPr>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1233488" y="720725"/>
            <a:ext cx="4738687" cy="35544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58850" y="4516438"/>
            <a:ext cx="5283200" cy="4279900"/>
          </a:xfrm>
          <a:prstGeom prst="rect">
            <a:avLst/>
          </a:prstGeom>
          <a:noFill/>
          <a:ln w="9525">
            <a:noFill/>
            <a:miter lim="800000"/>
            <a:headEnd/>
            <a:tailEnd/>
          </a:ln>
          <a:effectLst/>
        </p:spPr>
        <p:txBody>
          <a:bodyPr vert="horz" wrap="square" lIns="96657" tIns="49148" rIns="96657" bIns="49148" numCol="1" anchor="t" anchorCtr="0" compatLnSpc="1">
            <a:prstTxWarp prst="textNoShape">
              <a:avLst/>
            </a:prstTxWarp>
          </a:bodyPr>
          <a:lstStyle/>
          <a:p>
            <a:pPr lvl="0"/>
            <a:r>
              <a:rPr lang="en-US" noProof="0" dirty="0" smtClean="0"/>
              <a:t>Click to edit Master text styles</a:t>
            </a:r>
          </a:p>
          <a:p>
            <a:pPr lvl="0"/>
            <a:r>
              <a:rPr lang="en-US" noProof="0" dirty="0" smtClean="0"/>
              <a:t>Second level</a:t>
            </a:r>
          </a:p>
          <a:p>
            <a:pPr lvl="0"/>
            <a:r>
              <a:rPr lang="en-US" noProof="0" dirty="0" smtClean="0"/>
              <a:t>Third level</a:t>
            </a:r>
          </a:p>
          <a:p>
            <a:pPr lvl="0"/>
            <a:r>
              <a:rPr lang="en-US" noProof="0" dirty="0" smtClean="0"/>
              <a:t>Fourth level</a:t>
            </a:r>
          </a:p>
          <a:p>
            <a:pPr lvl="0"/>
            <a:r>
              <a:rPr lang="en-US" noProof="0" dirty="0" smtClean="0"/>
              <a:t>Fifth level</a:t>
            </a:r>
          </a:p>
        </p:txBody>
      </p:sp>
      <p:sp>
        <p:nvSpPr>
          <p:cNvPr id="2054" name="Rectangle 6"/>
          <p:cNvSpPr>
            <a:spLocks noGrp="1" noChangeArrowheads="1"/>
          </p:cNvSpPr>
          <p:nvPr>
            <p:ph type="ftr" sz="quarter" idx="4"/>
          </p:nvPr>
        </p:nvSpPr>
        <p:spPr bwMode="auto">
          <a:xfrm>
            <a:off x="0" y="9037638"/>
            <a:ext cx="3121025" cy="474662"/>
          </a:xfrm>
          <a:prstGeom prst="rect">
            <a:avLst/>
          </a:prstGeom>
          <a:noFill/>
          <a:ln w="9525">
            <a:noFill/>
            <a:miter lim="800000"/>
            <a:headEnd/>
            <a:tailEnd/>
          </a:ln>
          <a:effectLst/>
        </p:spPr>
        <p:txBody>
          <a:bodyPr vert="horz" wrap="square" lIns="19659" tIns="0" rIns="19659" bIns="0" numCol="1" anchor="b" anchorCtr="0" compatLnSpc="1">
            <a:prstTxWarp prst="textNoShape">
              <a:avLst/>
            </a:prstTxWarp>
          </a:bodyPr>
          <a:lstStyle>
            <a:lvl1pPr defTabSz="977900" eaLnBrk="0" hangingPunct="0">
              <a:defRPr sz="1000" i="1">
                <a:latin typeface="Helvetica"/>
                <a:ea typeface="+mn-ea"/>
                <a:cs typeface="+mn-cs"/>
              </a:defRPr>
            </a:lvl1pPr>
          </a:lstStyle>
          <a:p>
            <a:pPr>
              <a:defRPr/>
            </a:pPr>
            <a:endParaRPr lang="en-US" dirty="0"/>
          </a:p>
        </p:txBody>
      </p:sp>
      <p:sp>
        <p:nvSpPr>
          <p:cNvPr id="2055" name="Rectangle 7"/>
          <p:cNvSpPr>
            <a:spLocks noGrp="1" noChangeArrowheads="1"/>
          </p:cNvSpPr>
          <p:nvPr>
            <p:ph type="sldNum" sz="quarter" idx="5"/>
          </p:nvPr>
        </p:nvSpPr>
        <p:spPr bwMode="auto">
          <a:xfrm>
            <a:off x="4079875" y="9037638"/>
            <a:ext cx="3121025" cy="474662"/>
          </a:xfrm>
          <a:prstGeom prst="rect">
            <a:avLst/>
          </a:prstGeom>
          <a:noFill/>
          <a:ln w="9525">
            <a:noFill/>
            <a:miter lim="800000"/>
            <a:headEnd/>
            <a:tailEnd/>
          </a:ln>
          <a:effectLst/>
        </p:spPr>
        <p:txBody>
          <a:bodyPr vert="horz" wrap="square" lIns="19659" tIns="0" rIns="19659" bIns="0" numCol="1" anchor="b" anchorCtr="0" compatLnSpc="1">
            <a:prstTxWarp prst="textNoShape">
              <a:avLst/>
            </a:prstTxWarp>
          </a:bodyPr>
          <a:lstStyle>
            <a:lvl1pPr algn="r" defTabSz="977900" eaLnBrk="0" hangingPunct="0">
              <a:defRPr sz="1000" i="1">
                <a:latin typeface="Helvetica"/>
              </a:defRPr>
            </a:lvl1pPr>
          </a:lstStyle>
          <a:p>
            <a:fld id="{F15B023B-A5DD-4615-B2B5-95B18B13BE21}" type="slidenum">
              <a:rPr lang="en-US" smtClean="0"/>
              <a:pPr/>
              <a:t>‹#›</a:t>
            </a:fld>
            <a:endParaRPr lang="en-US" dirty="0"/>
          </a:p>
        </p:txBody>
      </p:sp>
    </p:spTree>
    <p:extLst>
      <p:ext uri="{BB962C8B-B14F-4D97-AF65-F5344CB8AC3E}">
        <p14:creationId xmlns:p14="http://schemas.microsoft.com/office/powerpoint/2010/main" val="369376126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Helvetica"/>
        <a:ea typeface="ＭＳ Ｐゴシック" charset="0"/>
        <a:cs typeface="ＭＳ Ｐゴシック" charset="0"/>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eaLnBrk="0" hangingPunct="0">
              <a:defRPr sz="2400">
                <a:solidFill>
                  <a:schemeClr val="tx1"/>
                </a:solidFill>
                <a:latin typeface="Times New Roman" pitchFamily="18" charset="0"/>
                <a:ea typeface="ＭＳ Ｐゴシック" pitchFamily="34" charset="-128"/>
              </a:defRPr>
            </a:lvl1pPr>
            <a:lvl2pPr marL="742950" indent="-285750" defTabSz="977900" eaLnBrk="0" hangingPunct="0">
              <a:defRPr sz="2400">
                <a:solidFill>
                  <a:schemeClr val="tx1"/>
                </a:solidFill>
                <a:latin typeface="Times New Roman" pitchFamily="18" charset="0"/>
                <a:ea typeface="ＭＳ Ｐゴシック" pitchFamily="34" charset="-128"/>
              </a:defRPr>
            </a:lvl2pPr>
            <a:lvl3pPr marL="1143000" indent="-228600" defTabSz="977900" eaLnBrk="0" hangingPunct="0">
              <a:defRPr sz="2400">
                <a:solidFill>
                  <a:schemeClr val="tx1"/>
                </a:solidFill>
                <a:latin typeface="Times New Roman" pitchFamily="18" charset="0"/>
                <a:ea typeface="ＭＳ Ｐゴシック" pitchFamily="34" charset="-128"/>
              </a:defRPr>
            </a:lvl3pPr>
            <a:lvl4pPr marL="1600200" indent="-228600" defTabSz="977900" eaLnBrk="0" hangingPunct="0">
              <a:defRPr sz="2400">
                <a:solidFill>
                  <a:schemeClr val="tx1"/>
                </a:solidFill>
                <a:latin typeface="Times New Roman" pitchFamily="18" charset="0"/>
                <a:ea typeface="ＭＳ Ｐゴシック" pitchFamily="34" charset="-128"/>
              </a:defRPr>
            </a:lvl4pPr>
            <a:lvl5pPr marL="2057400" indent="-228600" defTabSz="977900" eaLnBrk="0" hangingPunct="0">
              <a:defRPr sz="2400">
                <a:solidFill>
                  <a:schemeClr val="tx1"/>
                </a:solidFill>
                <a:latin typeface="Times New Roman" pitchFamily="18" charset="0"/>
                <a:ea typeface="ＭＳ Ｐゴシック" pitchFamily="34" charset="-128"/>
              </a:defRPr>
            </a:lvl5pPr>
            <a:lvl6pPr marL="2514600" indent="-228600" defTabSz="9779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9779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9779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9779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0B7606B1-5F71-48BA-BE55-049CC0F2DE87}" type="slidenum">
              <a:rPr lang="en-US" sz="1000">
                <a:latin typeface="Helvetica"/>
              </a:rPr>
              <a:pPr/>
              <a:t>1</a:t>
            </a:fld>
            <a:endParaRPr lang="en-US" sz="1000" dirty="0">
              <a:latin typeface="Helvetica"/>
            </a:endParaRPr>
          </a:p>
        </p:txBody>
      </p:sp>
      <p:sp>
        <p:nvSpPr>
          <p:cNvPr id="38914" name="Rectangle 2"/>
          <p:cNvSpPr>
            <a:spLocks noGrp="1" noRot="1" noChangeAspect="1" noChangeArrowheads="1" noTextEdit="1"/>
          </p:cNvSpPr>
          <p:nvPr>
            <p:ph type="sldImg"/>
          </p:nvPr>
        </p:nvSpPr>
        <p:spPr>
          <a:xfrm>
            <a:off x="1230313" y="719138"/>
            <a:ext cx="4741862" cy="3556000"/>
          </a:xfrm>
          <a:ln cap="flat"/>
        </p:spPr>
      </p:sp>
      <p:sp>
        <p:nvSpPr>
          <p:cNvPr id="38915" name="Rectangle 3"/>
          <p:cNvSpPr>
            <a:spLocks noGrp="1" noChangeArrowheads="1"/>
          </p:cNvSpPr>
          <p:nvPr>
            <p:ph type="body" idx="1"/>
          </p:nvPr>
        </p:nvSpPr>
        <p:spPr>
          <a:xfrm>
            <a:off x="958850" y="4516438"/>
            <a:ext cx="5283200" cy="4281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93" tIns="49064" rIns="96493" bIns="49064"/>
          <a:lstStyle/>
          <a:p>
            <a:endParaRPr lang="en-US" dirty="0" smtClean="0">
              <a:ea typeface="ＭＳ Ｐゴシック" pitchFamily="34" charset="-128"/>
            </a:endParaRPr>
          </a:p>
          <a:p>
            <a:r>
              <a:rPr lang="en-US" dirty="0" smtClean="0">
                <a:ea typeface="ＭＳ Ｐゴシック" pitchFamily="34" charset="-128"/>
              </a:rPr>
              <a:t>SKETCH</a:t>
            </a:r>
            <a:r>
              <a:rPr lang="en-US" baseline="0" dirty="0" smtClean="0">
                <a:ea typeface="ＭＳ Ｐゴシック" pitchFamily="34" charset="-128"/>
              </a:rPr>
              <a:t> demo took 1:10 so there wasn’t much time for this (23 min plus 10 minute exercise – need 10-15 min more) – started 10 </a:t>
            </a:r>
            <a:r>
              <a:rPr lang="en-US" baseline="0" smtClean="0">
                <a:ea typeface="ＭＳ Ｐゴシック" pitchFamily="34" charset="-128"/>
              </a:rPr>
              <a:t>min late</a:t>
            </a:r>
          </a:p>
          <a:p>
            <a:endParaRPr lang="en-US" dirty="0" smtClean="0">
              <a:ea typeface="ＭＳ Ｐゴシック" pitchFamily="34" charset="-128"/>
            </a:endParaRPr>
          </a:p>
        </p:txBody>
      </p:sp>
    </p:spTree>
    <p:extLst>
      <p:ext uri="{BB962C8B-B14F-4D97-AF65-F5344CB8AC3E}">
        <p14:creationId xmlns:p14="http://schemas.microsoft.com/office/powerpoint/2010/main" val="697508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0773" eaLnBrk="0" hangingPunct="0">
              <a:defRPr sz="2400">
                <a:solidFill>
                  <a:schemeClr val="tx1"/>
                </a:solidFill>
                <a:latin typeface="Times New Roman" pitchFamily="18" charset="0"/>
                <a:ea typeface="ＭＳ Ｐゴシック" pitchFamily="34" charset="-128"/>
              </a:defRPr>
            </a:lvl1pPr>
            <a:lvl2pPr marL="733960" indent="-282292" defTabSz="970773" eaLnBrk="0" hangingPunct="0">
              <a:defRPr sz="2400">
                <a:solidFill>
                  <a:schemeClr val="tx1"/>
                </a:solidFill>
                <a:latin typeface="Times New Roman" pitchFamily="18" charset="0"/>
                <a:ea typeface="ＭＳ Ｐゴシック" pitchFamily="34" charset="-128"/>
              </a:defRPr>
            </a:lvl2pPr>
            <a:lvl3pPr marL="1129170" indent="-225834" defTabSz="970773" eaLnBrk="0" hangingPunct="0">
              <a:defRPr sz="2400">
                <a:solidFill>
                  <a:schemeClr val="tx1"/>
                </a:solidFill>
                <a:latin typeface="Times New Roman" pitchFamily="18" charset="0"/>
                <a:ea typeface="ＭＳ Ｐゴシック" pitchFamily="34" charset="-128"/>
              </a:defRPr>
            </a:lvl3pPr>
            <a:lvl4pPr marL="1580838" indent="-225834" defTabSz="970773" eaLnBrk="0" hangingPunct="0">
              <a:defRPr sz="2400">
                <a:solidFill>
                  <a:schemeClr val="tx1"/>
                </a:solidFill>
                <a:latin typeface="Times New Roman" pitchFamily="18" charset="0"/>
                <a:ea typeface="ＭＳ Ｐゴシック" pitchFamily="34" charset="-128"/>
              </a:defRPr>
            </a:lvl4pPr>
            <a:lvl5pPr marL="2032505" indent="-225834" defTabSz="970773" eaLnBrk="0" hangingPunct="0">
              <a:defRPr sz="2400">
                <a:solidFill>
                  <a:schemeClr val="tx1"/>
                </a:solidFill>
                <a:latin typeface="Times New Roman" pitchFamily="18" charset="0"/>
                <a:ea typeface="ＭＳ Ｐゴシック" pitchFamily="34" charset="-128"/>
              </a:defRPr>
            </a:lvl5pPr>
            <a:lvl6pPr marL="2484173"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5841"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87509"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39177"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AA608933-FC4D-4182-87E5-61C71E5EE46B}" type="slidenum">
              <a:rPr lang="en-US" sz="1000"/>
              <a:pPr/>
              <a:t>12</a:t>
            </a:fld>
            <a:endParaRPr lang="en-US" sz="100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xfrm>
            <a:off x="961058" y="4515512"/>
            <a:ext cx="5278785" cy="42827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2" tIns="46771" rIns="93542" bIns="46771"/>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642275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909" eaLnBrk="0" hangingPunct="0">
              <a:defRPr sz="2400">
                <a:solidFill>
                  <a:schemeClr val="tx1"/>
                </a:solidFill>
                <a:latin typeface="Times New Roman" charset="0"/>
                <a:ea typeface="ＭＳ Ｐゴシック" charset="0"/>
              </a:defRPr>
            </a:lvl1pPr>
            <a:lvl2pPr marL="733960" indent="-282292" defTabSz="973909" eaLnBrk="0" hangingPunct="0">
              <a:defRPr sz="2400">
                <a:solidFill>
                  <a:schemeClr val="tx1"/>
                </a:solidFill>
                <a:latin typeface="Times New Roman" charset="0"/>
                <a:ea typeface="ＭＳ Ｐゴシック" charset="0"/>
              </a:defRPr>
            </a:lvl2pPr>
            <a:lvl3pPr marL="1129170" indent="-225834" defTabSz="973909" eaLnBrk="0" hangingPunct="0">
              <a:defRPr sz="2400">
                <a:solidFill>
                  <a:schemeClr val="tx1"/>
                </a:solidFill>
                <a:latin typeface="Times New Roman" charset="0"/>
                <a:ea typeface="ＭＳ Ｐゴシック" charset="0"/>
              </a:defRPr>
            </a:lvl3pPr>
            <a:lvl4pPr marL="1580838" indent="-225834" defTabSz="973909" eaLnBrk="0" hangingPunct="0">
              <a:defRPr sz="2400">
                <a:solidFill>
                  <a:schemeClr val="tx1"/>
                </a:solidFill>
                <a:latin typeface="Times New Roman" charset="0"/>
                <a:ea typeface="ＭＳ Ｐゴシック" charset="0"/>
              </a:defRPr>
            </a:lvl4pPr>
            <a:lvl5pPr marL="2032505" indent="-225834" defTabSz="973909" eaLnBrk="0" hangingPunct="0">
              <a:defRPr sz="2400">
                <a:solidFill>
                  <a:schemeClr val="tx1"/>
                </a:solidFill>
                <a:latin typeface="Times New Roman" charset="0"/>
                <a:ea typeface="ＭＳ Ｐゴシック" charset="0"/>
              </a:defRPr>
            </a:lvl5pPr>
            <a:lvl6pPr marL="2484173" indent="-225834" defTabSz="973909" eaLnBrk="0" fontAlgn="base" hangingPunct="0">
              <a:spcBef>
                <a:spcPct val="0"/>
              </a:spcBef>
              <a:spcAft>
                <a:spcPct val="0"/>
              </a:spcAft>
              <a:defRPr sz="2400">
                <a:solidFill>
                  <a:schemeClr val="tx1"/>
                </a:solidFill>
                <a:latin typeface="Times New Roman" charset="0"/>
                <a:ea typeface="ＭＳ Ｐゴシック" charset="0"/>
              </a:defRPr>
            </a:lvl6pPr>
            <a:lvl7pPr marL="2935841" indent="-225834" defTabSz="973909" eaLnBrk="0" fontAlgn="base" hangingPunct="0">
              <a:spcBef>
                <a:spcPct val="0"/>
              </a:spcBef>
              <a:spcAft>
                <a:spcPct val="0"/>
              </a:spcAft>
              <a:defRPr sz="2400">
                <a:solidFill>
                  <a:schemeClr val="tx1"/>
                </a:solidFill>
                <a:latin typeface="Times New Roman" charset="0"/>
                <a:ea typeface="ＭＳ Ｐゴシック" charset="0"/>
              </a:defRPr>
            </a:lvl7pPr>
            <a:lvl8pPr marL="3387509" indent="-225834" defTabSz="973909" eaLnBrk="0" fontAlgn="base" hangingPunct="0">
              <a:spcBef>
                <a:spcPct val="0"/>
              </a:spcBef>
              <a:spcAft>
                <a:spcPct val="0"/>
              </a:spcAft>
              <a:defRPr sz="2400">
                <a:solidFill>
                  <a:schemeClr val="tx1"/>
                </a:solidFill>
                <a:latin typeface="Times New Roman" charset="0"/>
                <a:ea typeface="ＭＳ Ｐゴシック" charset="0"/>
              </a:defRPr>
            </a:lvl8pPr>
            <a:lvl9pPr marL="3839177" indent="-225834" defTabSz="973909" eaLnBrk="0" fontAlgn="base" hangingPunct="0">
              <a:spcBef>
                <a:spcPct val="0"/>
              </a:spcBef>
              <a:spcAft>
                <a:spcPct val="0"/>
              </a:spcAft>
              <a:defRPr sz="2400">
                <a:solidFill>
                  <a:schemeClr val="tx1"/>
                </a:solidFill>
                <a:latin typeface="Times New Roman" charset="0"/>
                <a:ea typeface="ＭＳ Ｐゴシック" charset="0"/>
              </a:defRPr>
            </a:lvl9pPr>
          </a:lstStyle>
          <a:p>
            <a:fld id="{29A8F17A-F7A2-F74D-BA8D-172A92E38FB7}" type="slidenum">
              <a:rPr lang="en-US" sz="1100">
                <a:latin typeface="Helvetica"/>
              </a:rPr>
              <a:pPr/>
              <a:t>2</a:t>
            </a:fld>
            <a:endParaRPr lang="en-US" sz="1100" dirty="0">
              <a:latin typeface="Helvetica"/>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937838">
              <a:spcBef>
                <a:spcPct val="0"/>
              </a:spcBef>
            </a:pPr>
            <a:endParaRPr kumimoji="0" lang="en-US" sz="2500" dirty="0"/>
          </a:p>
        </p:txBody>
      </p:sp>
    </p:spTree>
    <p:extLst>
      <p:ext uri="{BB962C8B-B14F-4D97-AF65-F5344CB8AC3E}">
        <p14:creationId xmlns:p14="http://schemas.microsoft.com/office/powerpoint/2010/main" val="2062992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0773" eaLnBrk="0" hangingPunct="0">
              <a:defRPr sz="2400">
                <a:solidFill>
                  <a:schemeClr val="tx1"/>
                </a:solidFill>
                <a:latin typeface="Times New Roman" pitchFamily="18" charset="0"/>
                <a:ea typeface="ＭＳ Ｐゴシック" pitchFamily="34" charset="-128"/>
              </a:defRPr>
            </a:lvl1pPr>
            <a:lvl2pPr marL="733960" indent="-282292" defTabSz="970773" eaLnBrk="0" hangingPunct="0">
              <a:defRPr sz="2400">
                <a:solidFill>
                  <a:schemeClr val="tx1"/>
                </a:solidFill>
                <a:latin typeface="Times New Roman" pitchFamily="18" charset="0"/>
                <a:ea typeface="ＭＳ Ｐゴシック" pitchFamily="34" charset="-128"/>
              </a:defRPr>
            </a:lvl2pPr>
            <a:lvl3pPr marL="1129170" indent="-225834" defTabSz="970773" eaLnBrk="0" hangingPunct="0">
              <a:defRPr sz="2400">
                <a:solidFill>
                  <a:schemeClr val="tx1"/>
                </a:solidFill>
                <a:latin typeface="Times New Roman" pitchFamily="18" charset="0"/>
                <a:ea typeface="ＭＳ Ｐゴシック" pitchFamily="34" charset="-128"/>
              </a:defRPr>
            </a:lvl3pPr>
            <a:lvl4pPr marL="1580838" indent="-225834" defTabSz="970773" eaLnBrk="0" hangingPunct="0">
              <a:defRPr sz="2400">
                <a:solidFill>
                  <a:schemeClr val="tx1"/>
                </a:solidFill>
                <a:latin typeface="Times New Roman" pitchFamily="18" charset="0"/>
                <a:ea typeface="ＭＳ Ｐゴシック" pitchFamily="34" charset="-128"/>
              </a:defRPr>
            </a:lvl4pPr>
            <a:lvl5pPr marL="2032505" indent="-225834" defTabSz="970773" eaLnBrk="0" hangingPunct="0">
              <a:defRPr sz="2400">
                <a:solidFill>
                  <a:schemeClr val="tx1"/>
                </a:solidFill>
                <a:latin typeface="Times New Roman" pitchFamily="18" charset="0"/>
                <a:ea typeface="ＭＳ Ｐゴシック" pitchFamily="34" charset="-128"/>
              </a:defRPr>
            </a:lvl5pPr>
            <a:lvl6pPr marL="2484173"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5841"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87509"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39177"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F7FB1A76-BE35-485C-B73E-DCA47D7252B7}" type="slidenum">
              <a:rPr lang="en-US" sz="1000"/>
              <a:pPr/>
              <a:t>5</a:t>
            </a:fld>
            <a:endParaRPr lang="en-US" sz="100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961058" y="4515512"/>
            <a:ext cx="5278785" cy="42827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2" tIns="46771" rIns="93542" bIns="46771"/>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449663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0773" eaLnBrk="0" hangingPunct="0">
              <a:defRPr sz="2400">
                <a:solidFill>
                  <a:schemeClr val="tx1"/>
                </a:solidFill>
                <a:latin typeface="Times New Roman" pitchFamily="18" charset="0"/>
                <a:ea typeface="ＭＳ Ｐゴシック" pitchFamily="34" charset="-128"/>
              </a:defRPr>
            </a:lvl1pPr>
            <a:lvl2pPr marL="733960" indent="-282292" defTabSz="970773" eaLnBrk="0" hangingPunct="0">
              <a:defRPr sz="2400">
                <a:solidFill>
                  <a:schemeClr val="tx1"/>
                </a:solidFill>
                <a:latin typeface="Times New Roman" pitchFamily="18" charset="0"/>
                <a:ea typeface="ＭＳ Ｐゴシック" pitchFamily="34" charset="-128"/>
              </a:defRPr>
            </a:lvl2pPr>
            <a:lvl3pPr marL="1129170" indent="-225834" defTabSz="970773" eaLnBrk="0" hangingPunct="0">
              <a:defRPr sz="2400">
                <a:solidFill>
                  <a:schemeClr val="tx1"/>
                </a:solidFill>
                <a:latin typeface="Times New Roman" pitchFamily="18" charset="0"/>
                <a:ea typeface="ＭＳ Ｐゴシック" pitchFamily="34" charset="-128"/>
              </a:defRPr>
            </a:lvl3pPr>
            <a:lvl4pPr marL="1580838" indent="-225834" defTabSz="970773" eaLnBrk="0" hangingPunct="0">
              <a:defRPr sz="2400">
                <a:solidFill>
                  <a:schemeClr val="tx1"/>
                </a:solidFill>
                <a:latin typeface="Times New Roman" pitchFamily="18" charset="0"/>
                <a:ea typeface="ＭＳ Ｐゴシック" pitchFamily="34" charset="-128"/>
              </a:defRPr>
            </a:lvl4pPr>
            <a:lvl5pPr marL="2032505" indent="-225834" defTabSz="970773" eaLnBrk="0" hangingPunct="0">
              <a:defRPr sz="2400">
                <a:solidFill>
                  <a:schemeClr val="tx1"/>
                </a:solidFill>
                <a:latin typeface="Times New Roman" pitchFamily="18" charset="0"/>
                <a:ea typeface="ＭＳ Ｐゴシック" pitchFamily="34" charset="-128"/>
              </a:defRPr>
            </a:lvl5pPr>
            <a:lvl6pPr marL="2484173"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5841"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87509"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39177"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BF9244F7-EDA3-4616-8F27-40F89AF5124E}" type="slidenum">
              <a:rPr lang="en-US" sz="1000"/>
              <a:pPr/>
              <a:t>6</a:t>
            </a:fld>
            <a:endParaRPr lang="en-US" sz="100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xfrm>
            <a:off x="961058" y="4515512"/>
            <a:ext cx="5278785" cy="42827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2" tIns="46771" rIns="93542" bIns="46771"/>
          <a:lstStyle/>
          <a:p>
            <a:pPr eaLnBrk="1" hangingPunct="1"/>
            <a:r>
              <a:rPr lang="en-US" dirty="0" smtClean="0">
                <a:latin typeface="Verdana" pitchFamily="34" charset="0"/>
                <a:ea typeface="ＭＳ Ｐゴシック" pitchFamily="34" charset="-128"/>
              </a:rPr>
              <a:t>Tony</a:t>
            </a:r>
            <a:r>
              <a:rPr lang="en-US" baseline="0" dirty="0" smtClean="0">
                <a:latin typeface="Verdana" pitchFamily="34" charset="0"/>
                <a:ea typeface="ＭＳ Ｐゴシック" pitchFamily="34" charset="-128"/>
              </a:rPr>
              <a:t> is visiting London and wants to find the pub that his friend told him about. He is walking down the street using his phone to navigate to the place that he has previously looked up (good) </a:t>
            </a:r>
            <a:r>
              <a:rPr lang="en-US" b="1" baseline="0" dirty="0" smtClean="0">
                <a:latin typeface="Verdana" pitchFamily="34" charset="0"/>
                <a:ea typeface="ＭＳ Ｐゴシック" pitchFamily="34" charset="-128"/>
              </a:rPr>
              <a:t>TASK</a:t>
            </a:r>
          </a:p>
          <a:p>
            <a:pPr eaLnBrk="1" hangingPunct="1"/>
            <a:endParaRPr lang="en-US" baseline="0" dirty="0" smtClean="0">
              <a:latin typeface="Verdana" pitchFamily="34" charset="0"/>
              <a:ea typeface="ＭＳ Ｐゴシック" pitchFamily="34" charset="-128"/>
            </a:endParaRPr>
          </a:p>
          <a:p>
            <a:pPr eaLnBrk="1" hangingPunct="1"/>
            <a:r>
              <a:rPr lang="en-US" baseline="0" dirty="0" smtClean="0">
                <a:latin typeface="Verdana" pitchFamily="34" charset="0"/>
                <a:ea typeface="ＭＳ Ｐゴシック" pitchFamily="34" charset="-128"/>
              </a:rPr>
              <a:t>Vs.</a:t>
            </a:r>
          </a:p>
          <a:p>
            <a:pPr eaLnBrk="1" hangingPunct="1"/>
            <a:endParaRPr lang="en-US" baseline="0" dirty="0" smtClean="0">
              <a:latin typeface="Verdana" pitchFamily="34" charset="0"/>
              <a:ea typeface="ＭＳ Ｐゴシック" pitchFamily="34" charset="-128"/>
            </a:endParaRPr>
          </a:p>
          <a:p>
            <a:pPr eaLnBrk="1" hangingPunct="1"/>
            <a:r>
              <a:rPr lang="en-US" baseline="0" dirty="0" smtClean="0">
                <a:latin typeface="Verdana" pitchFamily="34" charset="0"/>
                <a:ea typeface="ＭＳ Ｐゴシック" pitchFamily="34" charset="-128"/>
              </a:rPr>
              <a:t>Tony clicks on the </a:t>
            </a:r>
            <a:r>
              <a:rPr lang="en-US" baseline="0" dirty="0" err="1" smtClean="0">
                <a:latin typeface="Verdana" pitchFamily="34" charset="0"/>
                <a:ea typeface="ＭＳ Ｐゴシック" pitchFamily="34" charset="-128"/>
              </a:rPr>
              <a:t>Charing</a:t>
            </a:r>
            <a:r>
              <a:rPr lang="en-US" baseline="0" dirty="0" smtClean="0">
                <a:latin typeface="Verdana" pitchFamily="34" charset="0"/>
                <a:ea typeface="ＭＳ Ｐゴシック" pitchFamily="34" charset="-128"/>
              </a:rPr>
              <a:t> Cross Pub  icon and selects “directions to” as he walks down the street (bad) </a:t>
            </a:r>
            <a:r>
              <a:rPr lang="en-US" b="1" baseline="0" dirty="0" smtClean="0">
                <a:latin typeface="Verdana" pitchFamily="34" charset="0"/>
                <a:ea typeface="ＭＳ Ｐゴシック" pitchFamily="34" charset="-128"/>
              </a:rPr>
              <a:t>TASK FLOW (used to call Scenario)</a:t>
            </a:r>
            <a:endParaRPr lang="en-US" b="1"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944713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0773" eaLnBrk="0" hangingPunct="0">
              <a:defRPr sz="2400">
                <a:solidFill>
                  <a:schemeClr val="tx1"/>
                </a:solidFill>
                <a:latin typeface="Times New Roman" pitchFamily="18" charset="0"/>
                <a:ea typeface="ＭＳ Ｐゴシック" pitchFamily="34" charset="-128"/>
              </a:defRPr>
            </a:lvl1pPr>
            <a:lvl2pPr marL="733960" indent="-282292" defTabSz="970773" eaLnBrk="0" hangingPunct="0">
              <a:defRPr sz="2400">
                <a:solidFill>
                  <a:schemeClr val="tx1"/>
                </a:solidFill>
                <a:latin typeface="Times New Roman" pitchFamily="18" charset="0"/>
                <a:ea typeface="ＭＳ Ｐゴシック" pitchFamily="34" charset="-128"/>
              </a:defRPr>
            </a:lvl2pPr>
            <a:lvl3pPr marL="1129170" indent="-225834" defTabSz="970773" eaLnBrk="0" hangingPunct="0">
              <a:defRPr sz="2400">
                <a:solidFill>
                  <a:schemeClr val="tx1"/>
                </a:solidFill>
                <a:latin typeface="Times New Roman" pitchFamily="18" charset="0"/>
                <a:ea typeface="ＭＳ Ｐゴシック" pitchFamily="34" charset="-128"/>
              </a:defRPr>
            </a:lvl3pPr>
            <a:lvl4pPr marL="1580838" indent="-225834" defTabSz="970773" eaLnBrk="0" hangingPunct="0">
              <a:defRPr sz="2400">
                <a:solidFill>
                  <a:schemeClr val="tx1"/>
                </a:solidFill>
                <a:latin typeface="Times New Roman" pitchFamily="18" charset="0"/>
                <a:ea typeface="ＭＳ Ｐゴシック" pitchFamily="34" charset="-128"/>
              </a:defRPr>
            </a:lvl4pPr>
            <a:lvl5pPr marL="2032505" indent="-225834" defTabSz="970773" eaLnBrk="0" hangingPunct="0">
              <a:defRPr sz="2400">
                <a:solidFill>
                  <a:schemeClr val="tx1"/>
                </a:solidFill>
                <a:latin typeface="Times New Roman" pitchFamily="18" charset="0"/>
                <a:ea typeface="ＭＳ Ｐゴシック" pitchFamily="34" charset="-128"/>
              </a:defRPr>
            </a:lvl5pPr>
            <a:lvl6pPr marL="2484173"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5841"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87509"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39177"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BF9244F7-EDA3-4616-8F27-40F89AF5124E}" type="slidenum">
              <a:rPr lang="en-US" sz="1000"/>
              <a:pPr/>
              <a:t>7</a:t>
            </a:fld>
            <a:endParaRPr lang="en-US" sz="100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xfrm>
            <a:off x="961058" y="4515512"/>
            <a:ext cx="5278785" cy="42827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2" tIns="46771" rIns="93542" bIns="46771"/>
          <a:lstStyle/>
          <a:p>
            <a:pPr eaLnBrk="1" hangingPunct="1"/>
            <a:r>
              <a:rPr lang="ja-JP" altLang="en-US" smtClean="0">
                <a:latin typeface="Verdana" pitchFamily="34" charset="0"/>
                <a:ea typeface="ＭＳ Ｐゴシック" pitchFamily="34" charset="-128"/>
              </a:rPr>
              <a:t>“</a:t>
            </a:r>
            <a:r>
              <a:rPr lang="en-US" altLang="ja-JP" smtClean="0">
                <a:latin typeface="Verdana" pitchFamily="34" charset="0"/>
                <a:ea typeface="ＭＳ Ｐゴシック" pitchFamily="34" charset="-128"/>
              </a:rPr>
              <a:t>Wixon and colleagues were developing an interface for a file management system. It passed lab tests with flying colors, but bombed as soon as customers got it. The problem was that it had a scrolling file list that was (say) twenty characters wide, but the file names customers used were very long, and in fact often identical for more than twenty characters (the names were made up by concatenating various qualifiers, and for many names the first several qualifiers would be the same.) Customers were not amused by needing to select from a scrolling list of umpty-ump identical entries that stood for different files. And this wasn't an oddball case, it was in fact typical. How had it been missed in the lab tests? Nobody thought it would matter what specific file names you used for the test, so of course they were all short.</a:t>
            </a:r>
            <a:r>
              <a:rPr lang="ja-JP" altLang="en-US" smtClean="0">
                <a:latin typeface="Verdana" pitchFamily="34" charset="0"/>
                <a:ea typeface="ＭＳ Ｐゴシック" pitchFamily="34" charset="-128"/>
              </a:rPr>
              <a:t>”</a:t>
            </a:r>
            <a:r>
              <a:rPr lang="en-US" altLang="ja-JP" smtClean="0">
                <a:latin typeface="Verdana" pitchFamily="34" charset="0"/>
                <a:ea typeface="ＭＳ Ｐゴシック" pitchFamily="34" charset="-128"/>
              </a:rPr>
              <a:t> – from Chapter 2 of TASK-CENTERED USER INTERFACE DESIGN  A Practical Introduction  by Clayton Lewis and John Rieman.</a:t>
            </a:r>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893399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0773" eaLnBrk="0" hangingPunct="0">
              <a:defRPr sz="2400">
                <a:solidFill>
                  <a:schemeClr val="tx1"/>
                </a:solidFill>
                <a:latin typeface="Times New Roman" pitchFamily="18" charset="0"/>
                <a:ea typeface="ＭＳ Ｐゴシック" pitchFamily="34" charset="-128"/>
              </a:defRPr>
            </a:lvl1pPr>
            <a:lvl2pPr marL="733960" indent="-282292" defTabSz="970773" eaLnBrk="0" hangingPunct="0">
              <a:defRPr sz="2400">
                <a:solidFill>
                  <a:schemeClr val="tx1"/>
                </a:solidFill>
                <a:latin typeface="Times New Roman" pitchFamily="18" charset="0"/>
                <a:ea typeface="ＭＳ Ｐゴシック" pitchFamily="34" charset="-128"/>
              </a:defRPr>
            </a:lvl2pPr>
            <a:lvl3pPr marL="1129170" indent="-225834" defTabSz="970773" eaLnBrk="0" hangingPunct="0">
              <a:defRPr sz="2400">
                <a:solidFill>
                  <a:schemeClr val="tx1"/>
                </a:solidFill>
                <a:latin typeface="Times New Roman" pitchFamily="18" charset="0"/>
                <a:ea typeface="ＭＳ Ｐゴシック" pitchFamily="34" charset="-128"/>
              </a:defRPr>
            </a:lvl3pPr>
            <a:lvl4pPr marL="1580838" indent="-225834" defTabSz="970773" eaLnBrk="0" hangingPunct="0">
              <a:defRPr sz="2400">
                <a:solidFill>
                  <a:schemeClr val="tx1"/>
                </a:solidFill>
                <a:latin typeface="Times New Roman" pitchFamily="18" charset="0"/>
                <a:ea typeface="ＭＳ Ｐゴシック" pitchFamily="34" charset="-128"/>
              </a:defRPr>
            </a:lvl4pPr>
            <a:lvl5pPr marL="2032505" indent="-225834" defTabSz="970773" eaLnBrk="0" hangingPunct="0">
              <a:defRPr sz="2400">
                <a:solidFill>
                  <a:schemeClr val="tx1"/>
                </a:solidFill>
                <a:latin typeface="Times New Roman" pitchFamily="18" charset="0"/>
                <a:ea typeface="ＭＳ Ｐゴシック" pitchFamily="34" charset="-128"/>
              </a:defRPr>
            </a:lvl5pPr>
            <a:lvl6pPr marL="2484173"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5841"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87509"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39177"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BF9244F7-EDA3-4616-8F27-40F89AF5124E}" type="slidenum">
              <a:rPr lang="en-US" sz="1000"/>
              <a:pPr/>
              <a:t>8</a:t>
            </a:fld>
            <a:endParaRPr lang="en-US" sz="100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xfrm>
            <a:off x="961058" y="4515512"/>
            <a:ext cx="5278785" cy="42827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2" tIns="46771" rIns="93542" bIns="46771"/>
          <a:lstStyle/>
          <a:p>
            <a:pPr eaLnBrk="1" hangingPunct="1"/>
            <a:r>
              <a:rPr lang="en-US" dirty="0" smtClean="0">
                <a:latin typeface="Arial" pitchFamily="34" charset="0"/>
                <a:ea typeface="ＭＳ Ｐゴシック" pitchFamily="34" charset="-128"/>
              </a:rPr>
              <a:t>This</a:t>
            </a:r>
            <a:r>
              <a:rPr lang="en-US" baseline="0" dirty="0" smtClean="0">
                <a:latin typeface="Arial" pitchFamily="34" charset="0"/>
                <a:ea typeface="ＭＳ Ｐゴシック" pitchFamily="34" charset="-128"/>
              </a:rPr>
              <a:t> design works fine when 1 “sub-task” is tried at a time, but when they are combined there is excessive up and down traversal of the phone tree</a:t>
            </a:r>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221507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0773" eaLnBrk="0" hangingPunct="0">
              <a:defRPr sz="2400">
                <a:solidFill>
                  <a:schemeClr val="tx1"/>
                </a:solidFill>
                <a:latin typeface="Times New Roman" pitchFamily="18" charset="0"/>
                <a:ea typeface="ＭＳ Ｐゴシック" pitchFamily="34" charset="-128"/>
              </a:defRPr>
            </a:lvl1pPr>
            <a:lvl2pPr marL="733960" indent="-282292" defTabSz="970773" eaLnBrk="0" hangingPunct="0">
              <a:defRPr sz="2400">
                <a:solidFill>
                  <a:schemeClr val="tx1"/>
                </a:solidFill>
                <a:latin typeface="Times New Roman" pitchFamily="18" charset="0"/>
                <a:ea typeface="ＭＳ Ｐゴシック" pitchFamily="34" charset="-128"/>
              </a:defRPr>
            </a:lvl2pPr>
            <a:lvl3pPr marL="1129170" indent="-225834" defTabSz="970773" eaLnBrk="0" hangingPunct="0">
              <a:defRPr sz="2400">
                <a:solidFill>
                  <a:schemeClr val="tx1"/>
                </a:solidFill>
                <a:latin typeface="Times New Roman" pitchFamily="18" charset="0"/>
                <a:ea typeface="ＭＳ Ｐゴシック" pitchFamily="34" charset="-128"/>
              </a:defRPr>
            </a:lvl3pPr>
            <a:lvl4pPr marL="1580838" indent="-225834" defTabSz="970773" eaLnBrk="0" hangingPunct="0">
              <a:defRPr sz="2400">
                <a:solidFill>
                  <a:schemeClr val="tx1"/>
                </a:solidFill>
                <a:latin typeface="Times New Roman" pitchFamily="18" charset="0"/>
                <a:ea typeface="ＭＳ Ｐゴシック" pitchFamily="34" charset="-128"/>
              </a:defRPr>
            </a:lvl4pPr>
            <a:lvl5pPr marL="2032505" indent="-225834" defTabSz="970773" eaLnBrk="0" hangingPunct="0">
              <a:defRPr sz="2400">
                <a:solidFill>
                  <a:schemeClr val="tx1"/>
                </a:solidFill>
                <a:latin typeface="Times New Roman" pitchFamily="18" charset="0"/>
                <a:ea typeface="ＭＳ Ｐゴシック" pitchFamily="34" charset="-128"/>
              </a:defRPr>
            </a:lvl5pPr>
            <a:lvl6pPr marL="2484173"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5841"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87509"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39177"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BF9244F7-EDA3-4616-8F27-40F89AF5124E}" type="slidenum">
              <a:rPr lang="en-US" sz="1000"/>
              <a:pPr/>
              <a:t>9</a:t>
            </a:fld>
            <a:endParaRPr lang="en-US" sz="100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xfrm>
            <a:off x="961058" y="4515512"/>
            <a:ext cx="5278785" cy="42827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2" tIns="46771" rIns="93542" bIns="46771"/>
          <a:lstStyle/>
          <a:p>
            <a:pPr eaLnBrk="1" hangingPunct="1"/>
            <a:r>
              <a:rPr lang="en-US" altLang="ja-JP" dirty="0" smtClean="0">
                <a:latin typeface="Verdana" pitchFamily="34" charset="0"/>
                <a:ea typeface="ＭＳ Ｐゴシック" pitchFamily="34" charset="-128"/>
              </a:rPr>
              <a:t>This design allows checking each account and then from an account, immediately transfer funds</a:t>
            </a:r>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69744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0773" eaLnBrk="0" hangingPunct="0">
              <a:defRPr sz="2400">
                <a:solidFill>
                  <a:schemeClr val="tx1"/>
                </a:solidFill>
                <a:latin typeface="Times New Roman" pitchFamily="18" charset="0"/>
                <a:ea typeface="ＭＳ Ｐゴシック" pitchFamily="34" charset="-128"/>
              </a:defRPr>
            </a:lvl1pPr>
            <a:lvl2pPr marL="733960" indent="-282292" defTabSz="970773" eaLnBrk="0" hangingPunct="0">
              <a:defRPr sz="2400">
                <a:solidFill>
                  <a:schemeClr val="tx1"/>
                </a:solidFill>
                <a:latin typeface="Times New Roman" pitchFamily="18" charset="0"/>
                <a:ea typeface="ＭＳ Ｐゴシック" pitchFamily="34" charset="-128"/>
              </a:defRPr>
            </a:lvl2pPr>
            <a:lvl3pPr marL="1129170" indent="-225834" defTabSz="970773" eaLnBrk="0" hangingPunct="0">
              <a:defRPr sz="2400">
                <a:solidFill>
                  <a:schemeClr val="tx1"/>
                </a:solidFill>
                <a:latin typeface="Times New Roman" pitchFamily="18" charset="0"/>
                <a:ea typeface="ＭＳ Ｐゴシック" pitchFamily="34" charset="-128"/>
              </a:defRPr>
            </a:lvl3pPr>
            <a:lvl4pPr marL="1580838" indent="-225834" defTabSz="970773" eaLnBrk="0" hangingPunct="0">
              <a:defRPr sz="2400">
                <a:solidFill>
                  <a:schemeClr val="tx1"/>
                </a:solidFill>
                <a:latin typeface="Times New Roman" pitchFamily="18" charset="0"/>
                <a:ea typeface="ＭＳ Ｐゴシック" pitchFamily="34" charset="-128"/>
              </a:defRPr>
            </a:lvl4pPr>
            <a:lvl5pPr marL="2032505" indent="-225834" defTabSz="970773" eaLnBrk="0" hangingPunct="0">
              <a:defRPr sz="2400">
                <a:solidFill>
                  <a:schemeClr val="tx1"/>
                </a:solidFill>
                <a:latin typeface="Times New Roman" pitchFamily="18" charset="0"/>
                <a:ea typeface="ＭＳ Ｐゴシック" pitchFamily="34" charset="-128"/>
              </a:defRPr>
            </a:lvl5pPr>
            <a:lvl6pPr marL="2484173"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5841"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87509"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39177"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C34DB016-9FB8-4FCB-9631-8DCCDD6A1F05}" type="slidenum">
              <a:rPr lang="en-US" sz="1000"/>
              <a:pPr/>
              <a:t>10</a:t>
            </a:fld>
            <a:endParaRPr lang="en-US" sz="100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xfrm>
            <a:off x="961058" y="4515512"/>
            <a:ext cx="5278785" cy="42827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2" tIns="46771" rIns="93542" bIns="46771"/>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432838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0773" eaLnBrk="0" hangingPunct="0">
              <a:defRPr sz="2400">
                <a:solidFill>
                  <a:schemeClr val="tx1"/>
                </a:solidFill>
                <a:latin typeface="Times New Roman" pitchFamily="18" charset="0"/>
                <a:ea typeface="ＭＳ Ｐゴシック" pitchFamily="34" charset="-128"/>
              </a:defRPr>
            </a:lvl1pPr>
            <a:lvl2pPr marL="733960" indent="-282292" defTabSz="970773" eaLnBrk="0" hangingPunct="0">
              <a:defRPr sz="2400">
                <a:solidFill>
                  <a:schemeClr val="tx1"/>
                </a:solidFill>
                <a:latin typeface="Times New Roman" pitchFamily="18" charset="0"/>
                <a:ea typeface="ＭＳ Ｐゴシック" pitchFamily="34" charset="-128"/>
              </a:defRPr>
            </a:lvl2pPr>
            <a:lvl3pPr marL="1129170" indent="-225834" defTabSz="970773" eaLnBrk="0" hangingPunct="0">
              <a:defRPr sz="2400">
                <a:solidFill>
                  <a:schemeClr val="tx1"/>
                </a:solidFill>
                <a:latin typeface="Times New Roman" pitchFamily="18" charset="0"/>
                <a:ea typeface="ＭＳ Ｐゴシック" pitchFamily="34" charset="-128"/>
              </a:defRPr>
            </a:lvl3pPr>
            <a:lvl4pPr marL="1580838" indent="-225834" defTabSz="970773" eaLnBrk="0" hangingPunct="0">
              <a:defRPr sz="2400">
                <a:solidFill>
                  <a:schemeClr val="tx1"/>
                </a:solidFill>
                <a:latin typeface="Times New Roman" pitchFamily="18" charset="0"/>
                <a:ea typeface="ＭＳ Ｐゴシック" pitchFamily="34" charset="-128"/>
              </a:defRPr>
            </a:lvl4pPr>
            <a:lvl5pPr marL="2032505" indent="-225834" defTabSz="970773" eaLnBrk="0" hangingPunct="0">
              <a:defRPr sz="2400">
                <a:solidFill>
                  <a:schemeClr val="tx1"/>
                </a:solidFill>
                <a:latin typeface="Times New Roman" pitchFamily="18" charset="0"/>
                <a:ea typeface="ＭＳ Ｐゴシック" pitchFamily="34" charset="-128"/>
              </a:defRPr>
            </a:lvl5pPr>
            <a:lvl6pPr marL="2484173"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5841"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87509"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39177"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193E0531-E3C6-4B21-9112-77B04BAAC45F}" type="slidenum">
              <a:rPr lang="en-US" sz="1000"/>
              <a:pPr/>
              <a:t>11</a:t>
            </a:fld>
            <a:endParaRPr lang="en-US" sz="100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xfrm>
            <a:off x="961058" y="4515512"/>
            <a:ext cx="5278785" cy="42827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2" tIns="46771" rIns="93542" bIns="46771"/>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0616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bwMode="auto">
          <a:xfrm rot="10800000">
            <a:off x="0" y="0"/>
            <a:ext cx="9144000" cy="464008"/>
          </a:xfrm>
          <a:prstGeom prst="rect">
            <a:avLst/>
          </a:prstGeom>
          <a:gradFill flip="none" rotWithShape="1">
            <a:gsLst>
              <a:gs pos="100000">
                <a:srgbClr val="000000">
                  <a:alpha val="8000"/>
                </a:srgbClr>
              </a:gs>
              <a:gs pos="82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 Box 3"/>
          <p:cNvSpPr txBox="1">
            <a:spLocks noChangeArrowheads="1"/>
          </p:cNvSpPr>
          <p:nvPr/>
        </p:nvSpPr>
        <p:spPr bwMode="auto">
          <a:xfrm>
            <a:off x="753997" y="3892718"/>
            <a:ext cx="7585669" cy="1200328"/>
          </a:xfrm>
          <a:prstGeom prst="rect">
            <a:avLst/>
          </a:prstGeom>
          <a:noFill/>
          <a:ln w="9525">
            <a:noFill/>
            <a:miter lim="800000"/>
            <a:headEnd/>
            <a:tailEnd/>
          </a:ln>
          <a:effectLst/>
        </p:spPr>
        <p:txBody>
          <a:bodyPr wrap="square">
            <a:spAutoFit/>
          </a:bodyPr>
          <a:lstStyle/>
          <a:p>
            <a:pPr algn="l">
              <a:defRPr/>
            </a:pPr>
            <a:r>
              <a:rPr lang="en-US" dirty="0">
                <a:solidFill>
                  <a:srgbClr val="6D6D6D"/>
                </a:solidFill>
                <a:latin typeface="Helvetica"/>
                <a:ea typeface="+mn-ea"/>
                <a:cs typeface="Helvetica"/>
              </a:rPr>
              <a:t>Prof. James A. </a:t>
            </a:r>
            <a:r>
              <a:rPr lang="en-US" dirty="0" smtClean="0">
                <a:solidFill>
                  <a:srgbClr val="6D6D6D"/>
                </a:solidFill>
                <a:latin typeface="Helvetica"/>
                <a:ea typeface="+mn-ea"/>
                <a:cs typeface="Helvetica"/>
              </a:rPr>
              <a:t>Landay &amp; Prof. </a:t>
            </a:r>
            <a:r>
              <a:rPr lang="en-US" dirty="0" err="1" smtClean="0">
                <a:solidFill>
                  <a:srgbClr val="6D6D6D"/>
                </a:solidFill>
                <a:latin typeface="Helvetica"/>
                <a:ea typeface="+mn-ea"/>
                <a:cs typeface="Helvetica"/>
              </a:rPr>
              <a:t>Ge</a:t>
            </a:r>
            <a:r>
              <a:rPr lang="en-US" dirty="0" smtClean="0">
                <a:solidFill>
                  <a:srgbClr val="6D6D6D"/>
                </a:solidFill>
                <a:latin typeface="Helvetica"/>
                <a:ea typeface="+mn-ea"/>
                <a:cs typeface="Helvetica"/>
              </a:rPr>
              <a:t> Wang</a:t>
            </a:r>
            <a:endParaRPr lang="en-US" dirty="0">
              <a:solidFill>
                <a:srgbClr val="6D6D6D"/>
              </a:solidFill>
              <a:latin typeface="Helvetica"/>
              <a:ea typeface="+mn-ea"/>
              <a:cs typeface="Helvetica"/>
            </a:endParaRPr>
          </a:p>
          <a:p>
            <a:pPr algn="l">
              <a:defRPr/>
            </a:pPr>
            <a:r>
              <a:rPr lang="en-US" dirty="0" smtClean="0">
                <a:solidFill>
                  <a:srgbClr val="6D6D6D"/>
                </a:solidFill>
                <a:latin typeface="Helvetica"/>
                <a:ea typeface="+mn-ea"/>
                <a:cs typeface="Helvetica"/>
              </a:rPr>
              <a:t>Computer Science Department &amp; Music Department</a:t>
            </a:r>
          </a:p>
          <a:p>
            <a:pPr algn="l">
              <a:defRPr/>
            </a:pPr>
            <a:r>
              <a:rPr lang="en-US" dirty="0" smtClean="0">
                <a:solidFill>
                  <a:srgbClr val="6D6D6D"/>
                </a:solidFill>
                <a:latin typeface="Helvetica"/>
                <a:ea typeface="+mn-ea"/>
                <a:cs typeface="Helvetica"/>
              </a:rPr>
              <a:t>Stanford Center at Peking University</a:t>
            </a:r>
            <a:endParaRPr lang="en-US" dirty="0">
              <a:solidFill>
                <a:srgbClr val="6D6D6D"/>
              </a:solidFill>
              <a:latin typeface="Helvetica"/>
              <a:ea typeface="+mn-ea"/>
              <a:cs typeface="Helvetica"/>
            </a:endParaRPr>
          </a:p>
        </p:txBody>
      </p:sp>
      <p:sp>
        <p:nvSpPr>
          <p:cNvPr id="297986" name="Rectangle 2"/>
          <p:cNvSpPr>
            <a:spLocks noGrp="1" noChangeArrowheads="1"/>
          </p:cNvSpPr>
          <p:nvPr>
            <p:ph type="ctrTitle"/>
          </p:nvPr>
        </p:nvSpPr>
        <p:spPr>
          <a:xfrm>
            <a:off x="753998" y="2102662"/>
            <a:ext cx="8077200" cy="1143000"/>
          </a:xfrm>
        </p:spPr>
        <p:txBody>
          <a:bodyPr/>
          <a:lstStyle>
            <a:lvl1pPr>
              <a:defRPr>
                <a:solidFill>
                  <a:srgbClr val="5A5A5A"/>
                </a:solidFill>
              </a:defRPr>
            </a:lvl1pPr>
          </a:lstStyle>
          <a:p>
            <a:r>
              <a:rPr lang="en-US" smtClean="0"/>
              <a:t>Click to edit Master title style</a:t>
            </a:r>
            <a:endParaRPr lang="en-US" dirty="0"/>
          </a:p>
        </p:txBody>
      </p:sp>
      <p:sp>
        <p:nvSpPr>
          <p:cNvPr id="6" name="Text Box 3"/>
          <p:cNvSpPr txBox="1">
            <a:spLocks noChangeArrowheads="1"/>
          </p:cNvSpPr>
          <p:nvPr/>
        </p:nvSpPr>
        <p:spPr bwMode="auto">
          <a:xfrm>
            <a:off x="753998" y="4922792"/>
            <a:ext cx="5983653" cy="830997"/>
          </a:xfrm>
          <a:prstGeom prst="rect">
            <a:avLst/>
          </a:prstGeom>
          <a:noFill/>
          <a:ln w="9525">
            <a:noFill/>
            <a:miter lim="800000"/>
            <a:headEnd/>
            <a:tailEnd/>
          </a:ln>
          <a:effectLst/>
        </p:spPr>
        <p:txBody>
          <a:bodyPr wrap="square">
            <a:spAutoFit/>
          </a:bodyPr>
          <a:lstStyle/>
          <a:p>
            <a:pPr algn="r">
              <a:defRPr/>
            </a:pPr>
            <a:endParaRPr lang="en-US" dirty="0" smtClean="0">
              <a:solidFill>
                <a:srgbClr val="6D6D6D"/>
              </a:solidFill>
              <a:latin typeface="Helvetica"/>
              <a:ea typeface="+mn-ea"/>
              <a:cs typeface="Helvetica"/>
            </a:endParaRPr>
          </a:p>
          <a:p>
            <a:pPr algn="l">
              <a:defRPr/>
            </a:pPr>
            <a:r>
              <a:rPr lang="en-US" dirty="0" smtClean="0">
                <a:solidFill>
                  <a:srgbClr val="6D6D6D"/>
                </a:solidFill>
                <a:latin typeface="Helvetica"/>
                <a:ea typeface="+mn-ea"/>
                <a:cs typeface="Helvetica"/>
              </a:rPr>
              <a:t>Summer 2016</a:t>
            </a:r>
          </a:p>
        </p:txBody>
      </p:sp>
      <p:sp>
        <p:nvSpPr>
          <p:cNvPr id="7" name="Rectangle 2"/>
          <p:cNvSpPr txBox="1">
            <a:spLocks noChangeArrowheads="1"/>
          </p:cNvSpPr>
          <p:nvPr userDrawn="1"/>
        </p:nvSpPr>
        <p:spPr bwMode="auto">
          <a:xfrm>
            <a:off x="776111" y="-1"/>
            <a:ext cx="8367889" cy="50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8" tIns="45719" rIns="91438" bIns="45719" numCol="1" anchor="ctr" anchorCtr="0" compatLnSpc="1">
            <a:prstTxWarp prst="textNoShape">
              <a:avLst/>
            </a:prstTxWarp>
          </a:bodyPr>
          <a:lstStyle>
            <a:lvl1pPr algn="l" rtl="0" eaLnBrk="0" fontAlgn="base" hangingPunct="0">
              <a:spcBef>
                <a:spcPct val="0"/>
              </a:spcBef>
              <a:spcAft>
                <a:spcPct val="0"/>
              </a:spcAft>
              <a:defRPr sz="3700" b="0" i="0">
                <a:solidFill>
                  <a:srgbClr val="6D6D6D"/>
                </a:solidFill>
                <a:latin typeface="Helvetica Light"/>
                <a:ea typeface="ＭＳ Ｐゴシック" charset="0"/>
                <a:cs typeface="Helvetica Light"/>
              </a:defRPr>
            </a:lvl1pPr>
            <a:lvl2pPr algn="l" rtl="0" eaLnBrk="0" fontAlgn="base" hangingPunct="0">
              <a:spcBef>
                <a:spcPct val="0"/>
              </a:spcBef>
              <a:spcAft>
                <a:spcPct val="0"/>
              </a:spcAft>
              <a:defRPr sz="3700">
                <a:solidFill>
                  <a:srgbClr val="3E4E6C"/>
                </a:solidFill>
                <a:latin typeface="Arial Black" pitchFamily="34" charset="0"/>
                <a:ea typeface="ＭＳ Ｐゴシック" charset="0"/>
              </a:defRPr>
            </a:lvl2pPr>
            <a:lvl3pPr algn="l" rtl="0" eaLnBrk="0" fontAlgn="base" hangingPunct="0">
              <a:spcBef>
                <a:spcPct val="0"/>
              </a:spcBef>
              <a:spcAft>
                <a:spcPct val="0"/>
              </a:spcAft>
              <a:defRPr sz="3700">
                <a:solidFill>
                  <a:srgbClr val="3E4E6C"/>
                </a:solidFill>
                <a:latin typeface="Arial Black" pitchFamily="34" charset="0"/>
                <a:ea typeface="ＭＳ Ｐゴシック" charset="0"/>
              </a:defRPr>
            </a:lvl3pPr>
            <a:lvl4pPr algn="l" rtl="0" eaLnBrk="0" fontAlgn="base" hangingPunct="0">
              <a:spcBef>
                <a:spcPct val="0"/>
              </a:spcBef>
              <a:spcAft>
                <a:spcPct val="0"/>
              </a:spcAft>
              <a:defRPr sz="3700">
                <a:solidFill>
                  <a:srgbClr val="3E4E6C"/>
                </a:solidFill>
                <a:latin typeface="Arial Black" pitchFamily="34" charset="0"/>
                <a:ea typeface="ＭＳ Ｐゴシック" charset="0"/>
              </a:defRPr>
            </a:lvl4pPr>
            <a:lvl5pPr algn="l" rtl="0" eaLnBrk="0" fontAlgn="base" hangingPunct="0">
              <a:spcBef>
                <a:spcPct val="0"/>
              </a:spcBef>
              <a:spcAft>
                <a:spcPct val="0"/>
              </a:spcAft>
              <a:defRPr sz="3700">
                <a:solidFill>
                  <a:srgbClr val="3E4E6C"/>
                </a:solidFill>
                <a:latin typeface="Arial Black" pitchFamily="34" charset="0"/>
                <a:ea typeface="ＭＳ Ｐゴシック" charset="0"/>
              </a:defRPr>
            </a:lvl5pPr>
            <a:lvl6pPr marL="457200" algn="l" rtl="0" fontAlgn="base">
              <a:spcBef>
                <a:spcPct val="0"/>
              </a:spcBef>
              <a:spcAft>
                <a:spcPct val="0"/>
              </a:spcAft>
              <a:defRPr sz="3700">
                <a:solidFill>
                  <a:srgbClr val="3E4E6C"/>
                </a:solidFill>
                <a:latin typeface="Arial Black" pitchFamily="34" charset="0"/>
              </a:defRPr>
            </a:lvl6pPr>
            <a:lvl7pPr marL="914400" algn="l" rtl="0" fontAlgn="base">
              <a:spcBef>
                <a:spcPct val="0"/>
              </a:spcBef>
              <a:spcAft>
                <a:spcPct val="0"/>
              </a:spcAft>
              <a:defRPr sz="3700">
                <a:solidFill>
                  <a:srgbClr val="3E4E6C"/>
                </a:solidFill>
                <a:latin typeface="Arial Black" pitchFamily="34" charset="0"/>
              </a:defRPr>
            </a:lvl7pPr>
            <a:lvl8pPr marL="1371600" algn="l" rtl="0" fontAlgn="base">
              <a:spcBef>
                <a:spcPct val="0"/>
              </a:spcBef>
              <a:spcAft>
                <a:spcPct val="0"/>
              </a:spcAft>
              <a:defRPr sz="3700">
                <a:solidFill>
                  <a:srgbClr val="3E4E6C"/>
                </a:solidFill>
                <a:latin typeface="Arial Black" pitchFamily="34" charset="0"/>
              </a:defRPr>
            </a:lvl8pPr>
            <a:lvl9pPr marL="1828800" algn="l" rtl="0" fontAlgn="base">
              <a:spcBef>
                <a:spcPct val="0"/>
              </a:spcBef>
              <a:spcAft>
                <a:spcPct val="0"/>
              </a:spcAft>
              <a:defRPr sz="3700">
                <a:solidFill>
                  <a:srgbClr val="3E4E6C"/>
                </a:solidFill>
                <a:latin typeface="Arial Black" pitchFamily="34" charset="0"/>
              </a:defRPr>
            </a:lvl9pPr>
          </a:lstStyle>
          <a:p>
            <a:r>
              <a:rPr lang="en-US" sz="1500" baseline="0" dirty="0" smtClean="0"/>
              <a:t>SCPKU 2016: DESIGNING SOLUTINS TO GLOBAL GRAND CHALLENGES: CHINA</a:t>
            </a:r>
            <a:endParaRPr lang="en-US" sz="1500" dirty="0"/>
          </a:p>
        </p:txBody>
      </p:sp>
    </p:spTree>
    <p:extLst>
      <p:ext uri="{BB962C8B-B14F-4D97-AF65-F5344CB8AC3E}">
        <p14:creationId xmlns:p14="http://schemas.microsoft.com/office/powerpoint/2010/main" val="2804547785"/>
      </p:ext>
    </p:extLst>
  </p:cSld>
  <p:clrMapOvr>
    <a:masterClrMapping/>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2016/08/04</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SCPKU 2016: Designing Solutions to Global Grand Challenges: China</a:t>
            </a:r>
            <a:endParaRPr lang="en-US"/>
          </a:p>
        </p:txBody>
      </p:sp>
      <p:sp>
        <p:nvSpPr>
          <p:cNvPr id="6" name="Rectangle 7"/>
          <p:cNvSpPr>
            <a:spLocks noGrp="1" noChangeArrowheads="1"/>
          </p:cNvSpPr>
          <p:nvPr>
            <p:ph type="sldNum" sz="quarter" idx="12"/>
          </p:nvPr>
        </p:nvSpPr>
        <p:spPr>
          <a:ln/>
        </p:spPr>
        <p:txBody>
          <a:bodyPr/>
          <a:lstStyle>
            <a:lvl1pPr>
              <a:defRPr/>
            </a:lvl1pPr>
          </a:lstStyle>
          <a:p>
            <a:fld id="{E9FE5C6A-93CB-440C-B05E-F3950C24966F}" type="slidenum">
              <a:rPr lang="en-US" smtClean="0"/>
              <a:pPr/>
              <a:t>‹#›</a:t>
            </a:fld>
            <a:endParaRPr lang="en-US"/>
          </a:p>
        </p:txBody>
      </p:sp>
      <p:sp>
        <p:nvSpPr>
          <p:cNvPr id="7" name="Rectangle 6"/>
          <p:cNvSpPr/>
          <p:nvPr/>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Rectangle 7"/>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05510334"/>
      </p:ext>
    </p:extLst>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352425"/>
            <a:ext cx="216535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352425"/>
            <a:ext cx="6346825"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2016/08/04</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SCPKU 2016: Designing Solutions to Global Grand Challenges: China</a:t>
            </a:r>
            <a:endParaRPr lang="en-US"/>
          </a:p>
        </p:txBody>
      </p:sp>
      <p:sp>
        <p:nvSpPr>
          <p:cNvPr id="6" name="Rectangle 7"/>
          <p:cNvSpPr>
            <a:spLocks noGrp="1" noChangeArrowheads="1"/>
          </p:cNvSpPr>
          <p:nvPr>
            <p:ph type="sldNum" sz="quarter" idx="12"/>
          </p:nvPr>
        </p:nvSpPr>
        <p:spPr>
          <a:ln/>
        </p:spPr>
        <p:txBody>
          <a:bodyPr/>
          <a:lstStyle>
            <a:lvl1pPr>
              <a:defRPr/>
            </a:lvl1pPr>
          </a:lstStyle>
          <a:p>
            <a:fld id="{E9FE5C6A-93CB-440C-B05E-F3950C24966F}" type="slidenum">
              <a:rPr lang="en-US" smtClean="0"/>
              <a:pPr/>
              <a:t>‹#›</a:t>
            </a:fld>
            <a:endParaRPr lang="en-US"/>
          </a:p>
        </p:txBody>
      </p:sp>
      <p:sp>
        <p:nvSpPr>
          <p:cNvPr id="7" name="Rectangle 6"/>
          <p:cNvSpPr/>
          <p:nvPr/>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Rectangle 7"/>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36667297"/>
      </p:ext>
    </p:extLst>
  </p:cSld>
  <p:clrMapOvr>
    <a:masterClrMapping/>
  </p:clrMapOvr>
  <p:transition xmlns:p14="http://schemas.microsoft.com/office/powerpoint/2010/mai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lvl1pPr>
              <a:defRPr>
                <a:solidFill>
                  <a:srgbClr val="E87A40"/>
                </a:solidFill>
              </a:defRPr>
            </a:lvl1pPr>
          </a:lstStyle>
          <a:p>
            <a:r>
              <a:rPr lang="en-US" smtClean="0"/>
              <a:t>Click to edit Master title style</a:t>
            </a:r>
            <a:endParaRPr lang="en-US" dirty="0"/>
          </a:p>
        </p:txBody>
      </p:sp>
      <p:sp>
        <p:nvSpPr>
          <p:cNvPr id="3" name="Chart Placeholder 2"/>
          <p:cNvSpPr>
            <a:spLocks noGrp="1"/>
          </p:cNvSpPr>
          <p:nvPr>
            <p:ph type="chart" sz="half" idx="1"/>
          </p:nvPr>
        </p:nvSpPr>
        <p:spPr>
          <a:xfrm>
            <a:off x="685800" y="1600200"/>
            <a:ext cx="3810000" cy="4724400"/>
          </a:xfrm>
        </p:spPr>
        <p:txBody>
          <a:bodyPr/>
          <a:lstStyle/>
          <a:p>
            <a:pPr lvl="0"/>
            <a:r>
              <a:rPr lang="en-US" noProof="0" smtClean="0"/>
              <a:t>Click icon to add chart</a:t>
            </a:r>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2016/08/04</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SCPKU 2016: Designing Solutions to Global Grand Challenges: China</a:t>
            </a:r>
            <a:endParaRPr lang="en-US"/>
          </a:p>
        </p:txBody>
      </p:sp>
      <p:sp>
        <p:nvSpPr>
          <p:cNvPr id="7" name="Rectangle 7"/>
          <p:cNvSpPr>
            <a:spLocks noGrp="1" noChangeArrowheads="1"/>
          </p:cNvSpPr>
          <p:nvPr>
            <p:ph type="sldNum" sz="quarter" idx="12"/>
          </p:nvPr>
        </p:nvSpPr>
        <p:spPr>
          <a:ln/>
        </p:spPr>
        <p:txBody>
          <a:bodyPr/>
          <a:lstStyle>
            <a:lvl1pPr>
              <a:defRPr/>
            </a:lvl1pPr>
          </a:lstStyle>
          <a:p>
            <a:fld id="{E9FE5C6A-93CB-440C-B05E-F3950C24966F}" type="slidenum">
              <a:rPr lang="en-US" smtClean="0"/>
              <a:pPr/>
              <a:t>‹#›</a:t>
            </a:fld>
            <a:endParaRPr lang="en-US"/>
          </a:p>
        </p:txBody>
      </p:sp>
      <p:sp>
        <p:nvSpPr>
          <p:cNvPr id="8" name="Rectangle 7"/>
          <p:cNvSpPr/>
          <p:nvPr/>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Rectangle 8"/>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50388676"/>
      </p:ext>
    </p:extLst>
  </p:cSld>
  <p:clrMapOvr>
    <a:masterClrMapping/>
  </p:clrMapOvr>
  <p:transition xmlns:p14="http://schemas.microsoft.com/office/powerpoint/2010/mai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lvl1pPr>
              <a:defRPr>
                <a:solidFill>
                  <a:srgbClr val="E87A40"/>
                </a:solidFill>
              </a:defRPr>
            </a:lvl1pPr>
          </a:lstStyle>
          <a:p>
            <a:r>
              <a:rPr lang="en-US" smtClean="0"/>
              <a:t>Click to edit Master title style</a:t>
            </a:r>
            <a:endParaRPr lang="en-US" dirty="0"/>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3810000" cy="4724400"/>
          </a:xfrm>
        </p:spPr>
        <p:txBody>
          <a:bodyPr/>
          <a:lstStyle/>
          <a:p>
            <a:pPr lvl="0"/>
            <a:r>
              <a:rPr lang="en-US" noProof="0" smtClean="0"/>
              <a:t>Click icon to add chart</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2016/08/04</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SCPKU 2016: Designing Solutions to Global Grand Challenges: China</a:t>
            </a:r>
            <a:endParaRPr lang="en-US"/>
          </a:p>
        </p:txBody>
      </p:sp>
      <p:sp>
        <p:nvSpPr>
          <p:cNvPr id="7" name="Rectangle 7"/>
          <p:cNvSpPr>
            <a:spLocks noGrp="1" noChangeArrowheads="1"/>
          </p:cNvSpPr>
          <p:nvPr>
            <p:ph type="sldNum" sz="quarter" idx="12"/>
          </p:nvPr>
        </p:nvSpPr>
        <p:spPr>
          <a:ln/>
        </p:spPr>
        <p:txBody>
          <a:bodyPr/>
          <a:lstStyle>
            <a:lvl1pPr>
              <a:defRPr/>
            </a:lvl1pPr>
          </a:lstStyle>
          <a:p>
            <a:fld id="{E9FE5C6A-93CB-440C-B05E-F3950C24966F}" type="slidenum">
              <a:rPr lang="en-US" smtClean="0"/>
              <a:pPr/>
              <a:t>‹#›</a:t>
            </a:fld>
            <a:endParaRPr lang="en-US"/>
          </a:p>
        </p:txBody>
      </p:sp>
      <p:sp>
        <p:nvSpPr>
          <p:cNvPr id="8" name="Rectangle 7"/>
          <p:cNvSpPr/>
          <p:nvPr/>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Rectangle 8"/>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39694534"/>
      </p:ext>
    </p:extLst>
  </p:cSld>
  <p:clrMapOvr>
    <a:masterClrMapping/>
  </p:clrMapOvr>
  <p:transition xmlns:p14="http://schemas.microsoft.com/office/powerpoint/2010/mai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lvl1pPr>
              <a:defRPr>
                <a:solidFill>
                  <a:srgbClr val="E87A40"/>
                </a:solidFill>
              </a:defRPr>
            </a:lvl1pPr>
          </a:lstStyle>
          <a:p>
            <a:r>
              <a:rPr lang="en-US" smtClean="0"/>
              <a:t>Click to edit Master title style</a:t>
            </a:r>
            <a:endParaRPr lang="en-US" dirty="0"/>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2016/08/04</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SCPKU 2016: Designing Solutions to Global Grand Challenges: China</a:t>
            </a:r>
            <a:endParaRPr lang="en-US"/>
          </a:p>
        </p:txBody>
      </p:sp>
      <p:sp>
        <p:nvSpPr>
          <p:cNvPr id="7" name="Rectangle 7"/>
          <p:cNvSpPr>
            <a:spLocks noGrp="1" noChangeArrowheads="1"/>
          </p:cNvSpPr>
          <p:nvPr>
            <p:ph type="sldNum" sz="quarter" idx="12"/>
          </p:nvPr>
        </p:nvSpPr>
        <p:spPr>
          <a:ln/>
        </p:spPr>
        <p:txBody>
          <a:bodyPr/>
          <a:lstStyle>
            <a:lvl1pPr>
              <a:defRPr/>
            </a:lvl1pPr>
          </a:lstStyle>
          <a:p>
            <a:fld id="{E9FE5C6A-93CB-440C-B05E-F3950C24966F}" type="slidenum">
              <a:rPr lang="en-US" smtClean="0"/>
              <a:pPr/>
              <a:t>‹#›</a:t>
            </a:fld>
            <a:endParaRPr lang="en-US"/>
          </a:p>
        </p:txBody>
      </p:sp>
      <p:sp>
        <p:nvSpPr>
          <p:cNvPr id="8" name="Rectangle 7"/>
          <p:cNvSpPr/>
          <p:nvPr/>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Rectangle 8"/>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35183307"/>
      </p:ext>
    </p:extLst>
  </p:cSld>
  <p:clrMapOvr>
    <a:masterClrMapping/>
  </p:clrMapOvr>
  <p:transition xmlns:p14="http://schemas.microsoft.com/office/powerpoint/2010/mai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lvl1pPr>
              <a:defRPr>
                <a:solidFill>
                  <a:srgbClr val="E87A4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r>
              <a:rPr lang="en-US" smtClean="0"/>
              <a:t>2016/08/04</a:t>
            </a:r>
            <a:endParaRPr lang="en-US"/>
          </a:p>
        </p:txBody>
      </p:sp>
      <p:sp>
        <p:nvSpPr>
          <p:cNvPr id="7" name="Rectangle 6"/>
          <p:cNvSpPr>
            <a:spLocks noGrp="1" noChangeArrowheads="1"/>
          </p:cNvSpPr>
          <p:nvPr>
            <p:ph type="ftr" sz="quarter" idx="11"/>
          </p:nvPr>
        </p:nvSpPr>
        <p:spPr>
          <a:ln/>
        </p:spPr>
        <p:txBody>
          <a:bodyPr/>
          <a:lstStyle>
            <a:lvl1pPr>
              <a:defRPr/>
            </a:lvl1pPr>
          </a:lstStyle>
          <a:p>
            <a:pPr>
              <a:defRPr/>
            </a:pPr>
            <a:r>
              <a:rPr lang="en-US" smtClean="0"/>
              <a:t>SCPKU 2016: Designing Solutions to Global Grand Challenges: China</a:t>
            </a:r>
            <a:endParaRPr lang="en-US"/>
          </a:p>
        </p:txBody>
      </p:sp>
      <p:sp>
        <p:nvSpPr>
          <p:cNvPr id="8" name="Rectangle 7"/>
          <p:cNvSpPr>
            <a:spLocks noGrp="1" noChangeArrowheads="1"/>
          </p:cNvSpPr>
          <p:nvPr>
            <p:ph type="sldNum" sz="quarter" idx="12"/>
          </p:nvPr>
        </p:nvSpPr>
        <p:spPr>
          <a:ln/>
        </p:spPr>
        <p:txBody>
          <a:bodyPr/>
          <a:lstStyle>
            <a:lvl1pPr>
              <a:defRPr/>
            </a:lvl1pPr>
          </a:lstStyle>
          <a:p>
            <a:fld id="{E9FE5C6A-93CB-440C-B05E-F3950C24966F}" type="slidenum">
              <a:rPr lang="en-US" smtClean="0"/>
              <a:pPr/>
              <a:t>‹#›</a:t>
            </a:fld>
            <a:endParaRPr lang="en-US"/>
          </a:p>
        </p:txBody>
      </p:sp>
      <p:sp>
        <p:nvSpPr>
          <p:cNvPr id="9" name="Rectangle 8"/>
          <p:cNvSpPr/>
          <p:nvPr/>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2085757"/>
      </p:ext>
    </p:extLst>
  </p:cSld>
  <p:clrMapOvr>
    <a:masterClrMapping/>
  </p:clrMapOvr>
  <p:transition xmlns:p14="http://schemas.microsoft.com/office/powerpoint/2010/mai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79425" y="352425"/>
            <a:ext cx="8664575" cy="1143000"/>
          </a:xfrm>
        </p:spPr>
        <p:txBody>
          <a:bodyPr/>
          <a:lstStyle>
            <a:lvl1pPr>
              <a:defRPr>
                <a:solidFill>
                  <a:srgbClr val="E87A40"/>
                </a:solidFill>
              </a:defRPr>
            </a:lvl1pPr>
          </a:lstStyle>
          <a:p>
            <a:r>
              <a:rPr lang="en-US" smtClean="0"/>
              <a:t>Click to edit Master title style</a:t>
            </a:r>
            <a:endParaRPr lang="en-US" dirty="0"/>
          </a:p>
        </p:txBody>
      </p:sp>
      <p:sp>
        <p:nvSpPr>
          <p:cNvPr id="3" name="Content Placeholder 2"/>
          <p:cNvSpPr>
            <a:spLocks noGrp="1"/>
          </p:cNvSpPr>
          <p:nvPr>
            <p:ph sz="quarter" idx="1"/>
          </p:nvPr>
        </p:nvSpPr>
        <p:spPr>
          <a:xfrm>
            <a:off x="685800" y="16002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038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2016/08/04</a:t>
            </a: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SCPKU 2016: Designing Solutions to Global Grand Challenges: China</a:t>
            </a:r>
            <a:endParaRPr lang="en-US"/>
          </a:p>
        </p:txBody>
      </p:sp>
      <p:sp>
        <p:nvSpPr>
          <p:cNvPr id="9" name="Rectangle 7"/>
          <p:cNvSpPr>
            <a:spLocks noGrp="1" noChangeArrowheads="1"/>
          </p:cNvSpPr>
          <p:nvPr>
            <p:ph type="sldNum" sz="quarter" idx="12"/>
          </p:nvPr>
        </p:nvSpPr>
        <p:spPr>
          <a:ln/>
        </p:spPr>
        <p:txBody>
          <a:bodyPr/>
          <a:lstStyle>
            <a:lvl1pPr>
              <a:defRPr/>
            </a:lvl1pPr>
          </a:lstStyle>
          <a:p>
            <a:fld id="{E9FE5C6A-93CB-440C-B05E-F3950C24966F}" type="slidenum">
              <a:rPr lang="en-US" smtClean="0"/>
              <a:pPr/>
              <a:t>‹#›</a:t>
            </a:fld>
            <a:endParaRPr lang="en-US"/>
          </a:p>
        </p:txBody>
      </p:sp>
      <p:sp>
        <p:nvSpPr>
          <p:cNvPr id="10" name="Rectangle 9"/>
          <p:cNvSpPr/>
          <p:nvPr/>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37063232"/>
      </p:ext>
    </p:extLst>
  </p:cSld>
  <p:clrMapOvr>
    <a:masterClrMapping/>
  </p:clrMapOvr>
  <p:transition xmlns:p14="http://schemas.microsoft.com/office/powerpoint/2010/mai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smtClean="0"/>
              <a:t>2016/08/04</a:t>
            </a:r>
            <a:endParaRPr lang="en-US"/>
          </a:p>
        </p:txBody>
      </p:sp>
      <p:sp>
        <p:nvSpPr>
          <p:cNvPr id="5" name="Footer Placeholder 4"/>
          <p:cNvSpPr>
            <a:spLocks noGrp="1"/>
          </p:cNvSpPr>
          <p:nvPr>
            <p:ph type="ftr" sz="quarter" idx="11"/>
          </p:nvPr>
        </p:nvSpPr>
        <p:spPr/>
        <p:txBody>
          <a:bodyPr/>
          <a:lstStyle/>
          <a:p>
            <a:pPr>
              <a:defRPr/>
            </a:pPr>
            <a:r>
              <a:rPr lang="en-US" smtClean="0"/>
              <a:t>SCPKU 2016: Designing Solutions to Global Grand Challenges: China</a:t>
            </a:r>
            <a:endParaRPr lang="en-US"/>
          </a:p>
        </p:txBody>
      </p:sp>
      <p:sp>
        <p:nvSpPr>
          <p:cNvPr id="6" name="Slide Number Placeholder 5"/>
          <p:cNvSpPr>
            <a:spLocks noGrp="1"/>
          </p:cNvSpPr>
          <p:nvPr>
            <p:ph type="sldNum" sz="quarter" idx="12"/>
          </p:nvPr>
        </p:nvSpPr>
        <p:spPr/>
        <p:txBody>
          <a:bodyPr/>
          <a:lstStyle/>
          <a:p>
            <a:fld id="{6C4F84B1-3F38-E843-B494-F12B29A0060D}" type="slidenum">
              <a:rPr lang="en-US" smtClean="0"/>
              <a:pPr/>
              <a:t>‹#›</a:t>
            </a:fld>
            <a:endParaRPr lang="en-US"/>
          </a:p>
        </p:txBody>
      </p:sp>
    </p:spTree>
    <p:extLst>
      <p:ext uri="{BB962C8B-B14F-4D97-AF65-F5344CB8AC3E}">
        <p14:creationId xmlns:p14="http://schemas.microsoft.com/office/powerpoint/2010/main" val="3472515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n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640728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600200"/>
            <a:ext cx="3810000" cy="47244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2016/08/04</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SCPKU 2016: Designing Solutions to Global Grand Challenges: China</a:t>
            </a:r>
            <a:endParaRPr lang="en-US"/>
          </a:p>
        </p:txBody>
      </p:sp>
      <p:sp>
        <p:nvSpPr>
          <p:cNvPr id="7" name="Rectangle 7"/>
          <p:cNvSpPr>
            <a:spLocks noGrp="1" noChangeArrowheads="1"/>
          </p:cNvSpPr>
          <p:nvPr>
            <p:ph type="sldNum" sz="quarter" idx="12"/>
          </p:nvPr>
        </p:nvSpPr>
        <p:spPr>
          <a:ln/>
        </p:spPr>
        <p:txBody>
          <a:bodyPr/>
          <a:lstStyle>
            <a:lvl1pPr>
              <a:defRPr/>
            </a:lvl1pPr>
          </a:lstStyle>
          <a:p>
            <a:fld id="{E9FE5C6A-93CB-440C-B05E-F3950C24966F}" type="slidenum">
              <a:rPr lang="en-US" smtClean="0"/>
              <a:pPr/>
              <a:t>‹#›</a:t>
            </a:fld>
            <a:endParaRPr lang="en-US"/>
          </a:p>
        </p:txBody>
      </p:sp>
      <p:sp>
        <p:nvSpPr>
          <p:cNvPr id="8" name="Rectangle 7"/>
          <p:cNvSpPr/>
          <p:nvPr/>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Rectangle 8"/>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61133483"/>
      </p:ext>
    </p:extLst>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a:noFill/>
          </a:ln>
        </p:spPr>
        <p:txBody>
          <a:bodyPr/>
          <a:lstStyle>
            <a:lvl1pPr>
              <a:defRPr/>
            </a:lvl1pPr>
          </a:lstStyle>
          <a:p>
            <a:pPr>
              <a:defRPr/>
            </a:pPr>
            <a:r>
              <a:rPr lang="en-US" smtClean="0"/>
              <a:t>2016/08/04</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SCPKU 2016: Designing Solutions to Global Grand Challenges: China</a:t>
            </a:r>
            <a:endParaRPr lang="en-US"/>
          </a:p>
        </p:txBody>
      </p:sp>
      <p:sp>
        <p:nvSpPr>
          <p:cNvPr id="6" name="Rectangle 7"/>
          <p:cNvSpPr>
            <a:spLocks noGrp="1" noChangeArrowheads="1"/>
          </p:cNvSpPr>
          <p:nvPr>
            <p:ph type="sldNum" sz="quarter" idx="12"/>
          </p:nvPr>
        </p:nvSpPr>
        <p:spPr>
          <a:xfrm>
            <a:off x="8151813" y="6553201"/>
            <a:ext cx="990600" cy="457200"/>
          </a:xfrm>
          <a:ln/>
        </p:spPr>
        <p:txBody>
          <a:bodyPr/>
          <a:lstStyle>
            <a:lvl1pPr>
              <a:defRPr/>
            </a:lvl1pPr>
          </a:lstStyle>
          <a:p>
            <a:fld id="{E9FE5C6A-93CB-440C-B05E-F3950C24966F}" type="slidenum">
              <a:rPr lang="en-US" smtClean="0"/>
              <a:pPr/>
              <a:t>‹#›</a:t>
            </a:fld>
            <a:endParaRPr lang="en-US"/>
          </a:p>
        </p:txBody>
      </p:sp>
      <p:sp>
        <p:nvSpPr>
          <p:cNvPr id="8" name="Rectangle 7"/>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09870162"/>
      </p:ext>
    </p:extLst>
  </p:cSld>
  <p:clrMapOvr>
    <a:masterClrMapping/>
  </p:clrMapOvr>
  <p:transition xmlns:p14="http://schemas.microsoft.com/office/powerpoint/2010/mai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3810000" cy="4724400"/>
          </a:xfrm>
        </p:spPr>
        <p:txBody>
          <a:bodyPr/>
          <a:lstStyle/>
          <a:p>
            <a:pPr lvl="0"/>
            <a:r>
              <a:rPr lang="en-US" noProof="0" smtClean="0"/>
              <a:t>Click icon to add clip art</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2016/08/04</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SCPKU 2016: Designing Solutions to Global Grand Challenges: China</a:t>
            </a:r>
            <a:endParaRPr lang="en-US"/>
          </a:p>
        </p:txBody>
      </p:sp>
      <p:sp>
        <p:nvSpPr>
          <p:cNvPr id="7" name="Rectangle 7"/>
          <p:cNvSpPr>
            <a:spLocks noGrp="1" noChangeArrowheads="1"/>
          </p:cNvSpPr>
          <p:nvPr>
            <p:ph type="sldNum" sz="quarter" idx="12"/>
          </p:nvPr>
        </p:nvSpPr>
        <p:spPr>
          <a:ln/>
        </p:spPr>
        <p:txBody>
          <a:bodyPr/>
          <a:lstStyle>
            <a:lvl1pPr>
              <a:defRPr/>
            </a:lvl1pPr>
          </a:lstStyle>
          <a:p>
            <a:fld id="{E9FE5C6A-93CB-440C-B05E-F3950C24966F}" type="slidenum">
              <a:rPr lang="en-US" smtClean="0"/>
              <a:pPr/>
              <a:t>‹#›</a:t>
            </a:fld>
            <a:endParaRPr lang="en-US"/>
          </a:p>
        </p:txBody>
      </p:sp>
      <p:sp>
        <p:nvSpPr>
          <p:cNvPr id="8" name="Rectangle 7"/>
          <p:cNvSpPr/>
          <p:nvPr/>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Rectangle 8"/>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67935940"/>
      </p:ext>
    </p:extLst>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3132390"/>
      </p:ext>
    </p:extLst>
  </p:cSld>
  <p:clrMapOvr>
    <a:masterClrMapping/>
  </p:clrMapOvr>
  <p:transition xmlns:p14="http://schemas.microsoft.com/office/powerpoint/2010/mai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2016/08/04</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SCPKU 2016: Designing Solutions to Global Grand Challenges: China</a:t>
            </a:r>
            <a:endParaRPr lang="en-US"/>
          </a:p>
        </p:txBody>
      </p:sp>
      <p:sp>
        <p:nvSpPr>
          <p:cNvPr id="7" name="Rectangle 7"/>
          <p:cNvSpPr>
            <a:spLocks noGrp="1" noChangeArrowheads="1"/>
          </p:cNvSpPr>
          <p:nvPr>
            <p:ph type="sldNum" sz="quarter" idx="12"/>
          </p:nvPr>
        </p:nvSpPr>
        <p:spPr>
          <a:ln/>
        </p:spPr>
        <p:txBody>
          <a:bodyPr/>
          <a:lstStyle>
            <a:lvl1pPr>
              <a:defRPr/>
            </a:lvl1pPr>
          </a:lstStyle>
          <a:p>
            <a:fld id="{E9FE5C6A-93CB-440C-B05E-F3950C24966F}" type="slidenum">
              <a:rPr lang="en-US" smtClean="0"/>
              <a:pPr/>
              <a:t>‹#›</a:t>
            </a:fld>
            <a:endParaRPr lang="en-US"/>
          </a:p>
        </p:txBody>
      </p:sp>
      <p:sp>
        <p:nvSpPr>
          <p:cNvPr id="8" name="Rectangle 7"/>
          <p:cNvSpPr/>
          <p:nvPr/>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Rectangle 8"/>
          <p:cNvSpPr/>
          <p:nvPr/>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71879256"/>
      </p:ext>
    </p:extLst>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2016/08/04</a:t>
            </a: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SCPKU 2016: Designing Solutions to Global Grand Challenges: China</a:t>
            </a:r>
            <a:endParaRPr lang="en-US"/>
          </a:p>
        </p:txBody>
      </p:sp>
      <p:sp>
        <p:nvSpPr>
          <p:cNvPr id="9" name="Rectangle 7"/>
          <p:cNvSpPr>
            <a:spLocks noGrp="1" noChangeArrowheads="1"/>
          </p:cNvSpPr>
          <p:nvPr>
            <p:ph type="sldNum" sz="quarter" idx="12"/>
          </p:nvPr>
        </p:nvSpPr>
        <p:spPr>
          <a:ln/>
        </p:spPr>
        <p:txBody>
          <a:bodyPr/>
          <a:lstStyle>
            <a:lvl1pPr>
              <a:defRPr/>
            </a:lvl1pPr>
          </a:lstStyle>
          <a:p>
            <a:fld id="{E9FE5C6A-93CB-440C-B05E-F3950C24966F}" type="slidenum">
              <a:rPr lang="en-US" smtClean="0"/>
              <a:pPr/>
              <a:t>‹#›</a:t>
            </a:fld>
            <a:endParaRPr lang="en-US"/>
          </a:p>
        </p:txBody>
      </p:sp>
      <p:sp>
        <p:nvSpPr>
          <p:cNvPr id="10" name="Rectangle 9"/>
          <p:cNvSpPr/>
          <p:nvPr/>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10299624"/>
      </p:ext>
    </p:extLst>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t>2016/08/04</a:t>
            </a: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SCPKU 2016: Designing Solutions to Global Grand Challenges: China</a:t>
            </a:r>
            <a:endParaRPr lang="en-US"/>
          </a:p>
        </p:txBody>
      </p:sp>
      <p:sp>
        <p:nvSpPr>
          <p:cNvPr id="5" name="Rectangle 7"/>
          <p:cNvSpPr>
            <a:spLocks noGrp="1" noChangeArrowheads="1"/>
          </p:cNvSpPr>
          <p:nvPr>
            <p:ph type="sldNum" sz="quarter" idx="12"/>
          </p:nvPr>
        </p:nvSpPr>
        <p:spPr>
          <a:ln/>
        </p:spPr>
        <p:txBody>
          <a:bodyPr/>
          <a:lstStyle>
            <a:lvl1pPr>
              <a:defRPr/>
            </a:lvl1pPr>
          </a:lstStyle>
          <a:p>
            <a:fld id="{E9FE5C6A-93CB-440C-B05E-F3950C24966F}" type="slidenum">
              <a:rPr lang="en-US" smtClean="0"/>
              <a:pPr/>
              <a:t>‹#›</a:t>
            </a:fld>
            <a:endParaRPr lang="en-US"/>
          </a:p>
        </p:txBody>
      </p:sp>
      <p:sp>
        <p:nvSpPr>
          <p:cNvPr id="6" name="Rectangle 5"/>
          <p:cNvSpPr/>
          <p:nvPr/>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ectangle 6"/>
          <p:cNvSpPr/>
          <p:nvPr/>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Rectangle 7"/>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52561377"/>
      </p:ext>
    </p:extLst>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2016/08/04</a:t>
            </a:r>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SCPKU 2016: Designing Solutions to Global Grand Challenges: China</a:t>
            </a:r>
            <a:endParaRPr lang="en-US" dirty="0" smtClean="0"/>
          </a:p>
        </p:txBody>
      </p:sp>
      <p:sp>
        <p:nvSpPr>
          <p:cNvPr id="4" name="Rectangle 7"/>
          <p:cNvSpPr>
            <a:spLocks noGrp="1" noChangeArrowheads="1"/>
          </p:cNvSpPr>
          <p:nvPr>
            <p:ph type="sldNum" sz="quarter" idx="12"/>
          </p:nvPr>
        </p:nvSpPr>
        <p:spPr>
          <a:ln/>
        </p:spPr>
        <p:txBody>
          <a:bodyPr/>
          <a:lstStyle>
            <a:lvl1pPr>
              <a:defRPr/>
            </a:lvl1pPr>
          </a:lstStyle>
          <a:p>
            <a:fld id="{F2949DCA-4B18-234C-AD4E-11144FC20355}" type="slidenum">
              <a:rPr lang="en-US"/>
              <a:pPr/>
              <a:t>‹#›</a:t>
            </a:fld>
            <a:endParaRPr lang="en-US"/>
          </a:p>
        </p:txBody>
      </p:sp>
    </p:spTree>
    <p:extLst>
      <p:ext uri="{BB962C8B-B14F-4D97-AF65-F5344CB8AC3E}">
        <p14:creationId xmlns:p14="http://schemas.microsoft.com/office/powerpoint/2010/main" val="192089334"/>
      </p:ext>
    </p:extLst>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2016/08/04</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SCPKU 2016: Designing Solutions to Global Grand Challenges: China</a:t>
            </a:r>
            <a:endParaRPr lang="en-US"/>
          </a:p>
        </p:txBody>
      </p:sp>
      <p:sp>
        <p:nvSpPr>
          <p:cNvPr id="7" name="Rectangle 7"/>
          <p:cNvSpPr>
            <a:spLocks noGrp="1" noChangeArrowheads="1"/>
          </p:cNvSpPr>
          <p:nvPr>
            <p:ph type="sldNum" sz="quarter" idx="12"/>
          </p:nvPr>
        </p:nvSpPr>
        <p:spPr>
          <a:ln/>
        </p:spPr>
        <p:txBody>
          <a:bodyPr/>
          <a:lstStyle>
            <a:lvl1pPr>
              <a:defRPr/>
            </a:lvl1pPr>
          </a:lstStyle>
          <a:p>
            <a:fld id="{E9FE5C6A-93CB-440C-B05E-F3950C24966F}" type="slidenum">
              <a:rPr lang="en-US" smtClean="0"/>
              <a:pPr/>
              <a:t>‹#›</a:t>
            </a:fld>
            <a:endParaRPr lang="en-US"/>
          </a:p>
        </p:txBody>
      </p:sp>
      <p:sp>
        <p:nvSpPr>
          <p:cNvPr id="8" name="Rectangle 7"/>
          <p:cNvSpPr/>
          <p:nvPr/>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Rectangle 8"/>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75311174"/>
      </p:ext>
    </p:extLst>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2016/08/04</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SCPKU 2016: Designing Solutions to Global Grand Challenges: China</a:t>
            </a:r>
            <a:endParaRPr lang="en-US"/>
          </a:p>
        </p:txBody>
      </p:sp>
      <p:sp>
        <p:nvSpPr>
          <p:cNvPr id="7" name="Rectangle 7"/>
          <p:cNvSpPr>
            <a:spLocks noGrp="1" noChangeArrowheads="1"/>
          </p:cNvSpPr>
          <p:nvPr>
            <p:ph type="sldNum" sz="quarter" idx="12"/>
          </p:nvPr>
        </p:nvSpPr>
        <p:spPr>
          <a:ln/>
        </p:spPr>
        <p:txBody>
          <a:bodyPr/>
          <a:lstStyle>
            <a:lvl1pPr>
              <a:defRPr/>
            </a:lvl1pPr>
          </a:lstStyle>
          <a:p>
            <a:fld id="{E9FE5C6A-93CB-440C-B05E-F3950C24966F}" type="slidenum">
              <a:rPr lang="en-US" smtClean="0"/>
              <a:pPr/>
              <a:t>‹#›</a:t>
            </a:fld>
            <a:endParaRPr lang="en-US"/>
          </a:p>
        </p:txBody>
      </p:sp>
      <p:sp>
        <p:nvSpPr>
          <p:cNvPr id="8" name="Rectangle 7"/>
          <p:cNvSpPr/>
          <p:nvPr/>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Rectangle 8"/>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71884542"/>
      </p:ext>
    </p:extLst>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2"/>
          <a:stretch>
            <a:fillRect/>
          </a:stretch>
        </a:blip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479425" y="0"/>
            <a:ext cx="8664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7172" name="Rectangle 4"/>
          <p:cNvSpPr>
            <a:spLocks noGrp="1" noChangeArrowheads="1"/>
          </p:cNvSpPr>
          <p:nvPr>
            <p:ph type="body" idx="1"/>
          </p:nvPr>
        </p:nvSpPr>
        <p:spPr bwMode="auto">
          <a:xfrm>
            <a:off x="685800" y="16002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96965" name="Rectangle 5"/>
          <p:cNvSpPr>
            <a:spLocks noGrp="1" noChangeArrowheads="1"/>
          </p:cNvSpPr>
          <p:nvPr>
            <p:ph type="dt" sz="half" idx="2"/>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defRPr/>
            </a:pPr>
            <a:r>
              <a:rPr lang="en-US" smtClean="0"/>
              <a:t>2016/08/04</a:t>
            </a:r>
            <a:endParaRPr lang="en-US" dirty="0"/>
          </a:p>
        </p:txBody>
      </p:sp>
      <p:sp>
        <p:nvSpPr>
          <p:cNvPr id="296966"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defRPr/>
            </a:pPr>
            <a:r>
              <a:rPr lang="en-US" smtClean="0"/>
              <a:t>SCPKU 2016: Designing Solutions to Global Grand Challenges: China</a:t>
            </a:r>
            <a:endParaRPr lang="en-US" dirty="0"/>
          </a:p>
        </p:txBody>
      </p:sp>
      <p:sp>
        <p:nvSpPr>
          <p:cNvPr id="296967"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fld id="{E9FE5C6A-93CB-440C-B05E-F3950C24966F}"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8" r:id="rId18"/>
    <p:sldLayoutId id="2147483919" r:id="rId19"/>
    <p:sldLayoutId id="2147483920" r:id="rId20"/>
  </p:sldLayoutIdLst>
  <p:transition xmlns:p14="http://schemas.microsoft.com/office/powerpoint/2010/main">
    <p:dissolve/>
  </p:transition>
  <p:hf hdr="0"/>
  <p:txStyles>
    <p:titleStyle>
      <a:lvl1pPr algn="l" rtl="0" eaLnBrk="1" fontAlgn="base" hangingPunct="1">
        <a:spcBef>
          <a:spcPct val="0"/>
        </a:spcBef>
        <a:spcAft>
          <a:spcPct val="0"/>
        </a:spcAft>
        <a:defRPr sz="3700" b="0" i="0">
          <a:solidFill>
            <a:srgbClr val="E87A40"/>
          </a:solidFill>
          <a:latin typeface="Helvetica Light"/>
          <a:ea typeface="ＭＳ Ｐゴシック" charset="0"/>
          <a:cs typeface="Helvetica Light"/>
        </a:defRPr>
      </a:lvl1pPr>
      <a:lvl2pPr algn="l" rtl="0" eaLnBrk="1" fontAlgn="base" hangingPunct="1">
        <a:spcBef>
          <a:spcPct val="0"/>
        </a:spcBef>
        <a:spcAft>
          <a:spcPct val="0"/>
        </a:spcAft>
        <a:defRPr sz="3700">
          <a:solidFill>
            <a:srgbClr val="3E4E6C"/>
          </a:solidFill>
          <a:latin typeface="Arial Black" pitchFamily="34" charset="0"/>
          <a:ea typeface="ＭＳ Ｐゴシック" charset="0"/>
        </a:defRPr>
      </a:lvl2pPr>
      <a:lvl3pPr algn="l" rtl="0" eaLnBrk="1" fontAlgn="base" hangingPunct="1">
        <a:spcBef>
          <a:spcPct val="0"/>
        </a:spcBef>
        <a:spcAft>
          <a:spcPct val="0"/>
        </a:spcAft>
        <a:defRPr sz="3700">
          <a:solidFill>
            <a:srgbClr val="3E4E6C"/>
          </a:solidFill>
          <a:latin typeface="Arial Black" pitchFamily="34" charset="0"/>
          <a:ea typeface="ＭＳ Ｐゴシック" charset="0"/>
        </a:defRPr>
      </a:lvl3pPr>
      <a:lvl4pPr algn="l" rtl="0" eaLnBrk="1" fontAlgn="base" hangingPunct="1">
        <a:spcBef>
          <a:spcPct val="0"/>
        </a:spcBef>
        <a:spcAft>
          <a:spcPct val="0"/>
        </a:spcAft>
        <a:defRPr sz="3700">
          <a:solidFill>
            <a:srgbClr val="3E4E6C"/>
          </a:solidFill>
          <a:latin typeface="Arial Black" pitchFamily="34" charset="0"/>
          <a:ea typeface="ＭＳ Ｐゴシック" charset="0"/>
        </a:defRPr>
      </a:lvl4pPr>
      <a:lvl5pPr algn="l" rtl="0" eaLnBrk="1" fontAlgn="base" hangingPunct="1">
        <a:spcBef>
          <a:spcPct val="0"/>
        </a:spcBef>
        <a:spcAft>
          <a:spcPct val="0"/>
        </a:spcAft>
        <a:defRPr sz="3700">
          <a:solidFill>
            <a:srgbClr val="3E4E6C"/>
          </a:solidFill>
          <a:latin typeface="Arial Black" pitchFamily="34" charset="0"/>
          <a:ea typeface="ＭＳ Ｐゴシック" charset="0"/>
        </a:defRPr>
      </a:lvl5pPr>
      <a:lvl6pPr marL="457200" algn="l" rtl="0" eaLnBrk="1" fontAlgn="base" hangingPunct="1">
        <a:spcBef>
          <a:spcPct val="0"/>
        </a:spcBef>
        <a:spcAft>
          <a:spcPct val="0"/>
        </a:spcAft>
        <a:defRPr sz="3700">
          <a:solidFill>
            <a:srgbClr val="3E4E6C"/>
          </a:solidFill>
          <a:latin typeface="Arial Black" pitchFamily="34" charset="0"/>
        </a:defRPr>
      </a:lvl6pPr>
      <a:lvl7pPr marL="914400" algn="l" rtl="0" eaLnBrk="1" fontAlgn="base" hangingPunct="1">
        <a:spcBef>
          <a:spcPct val="0"/>
        </a:spcBef>
        <a:spcAft>
          <a:spcPct val="0"/>
        </a:spcAft>
        <a:defRPr sz="3700">
          <a:solidFill>
            <a:srgbClr val="3E4E6C"/>
          </a:solidFill>
          <a:latin typeface="Arial Black" pitchFamily="34" charset="0"/>
        </a:defRPr>
      </a:lvl7pPr>
      <a:lvl8pPr marL="1371600" algn="l" rtl="0" eaLnBrk="1" fontAlgn="base" hangingPunct="1">
        <a:spcBef>
          <a:spcPct val="0"/>
        </a:spcBef>
        <a:spcAft>
          <a:spcPct val="0"/>
        </a:spcAft>
        <a:defRPr sz="3700">
          <a:solidFill>
            <a:srgbClr val="3E4E6C"/>
          </a:solidFill>
          <a:latin typeface="Arial Black" pitchFamily="34" charset="0"/>
        </a:defRPr>
      </a:lvl8pPr>
      <a:lvl9pPr marL="1828800" algn="l" rtl="0" eaLnBrk="1" fontAlgn="base" hangingPunct="1">
        <a:spcBef>
          <a:spcPct val="0"/>
        </a:spcBef>
        <a:spcAft>
          <a:spcPct val="0"/>
        </a:spcAft>
        <a:defRPr sz="3700">
          <a:solidFill>
            <a:srgbClr val="3E4E6C"/>
          </a:solidFill>
          <a:latin typeface="Arial Black" pitchFamily="34" charset="0"/>
        </a:defRPr>
      </a:lvl9pPr>
    </p:titleStyle>
    <p:body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889" name="Rectangle 2"/>
          <p:cNvSpPr>
            <a:spLocks noGrp="1" noChangeArrowheads="1"/>
          </p:cNvSpPr>
          <p:nvPr>
            <p:ph type="ctrTitle"/>
          </p:nvPr>
        </p:nvSpPr>
        <p:spPr/>
        <p:txBody>
          <a:bodyPr/>
          <a:lstStyle/>
          <a:p>
            <a:pPr eaLnBrk="1" hangingPunct="1"/>
            <a:r>
              <a:rPr lang="en-US" dirty="0" smtClean="0">
                <a:ea typeface="ＭＳ Ｐゴシック" pitchFamily="34" charset="-128"/>
              </a:rPr>
              <a:t>Medium-fi Prototyping</a:t>
            </a:r>
          </a:p>
        </p:txBody>
      </p:sp>
      <p:sp>
        <p:nvSpPr>
          <p:cNvPr id="37891" name="TextBox 1"/>
          <p:cNvSpPr txBox="1">
            <a:spLocks noChangeArrowheads="1"/>
          </p:cNvSpPr>
          <p:nvPr/>
        </p:nvSpPr>
        <p:spPr bwMode="auto">
          <a:xfrm>
            <a:off x="-2322513" y="68151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endParaRPr lang="en-US" dirty="0">
              <a:latin typeface="Helvetica"/>
            </a:endParaRPr>
          </a:p>
        </p:txBody>
      </p:sp>
      <p:sp>
        <p:nvSpPr>
          <p:cNvPr id="5" name="Text Box 3"/>
          <p:cNvSpPr txBox="1">
            <a:spLocks noChangeArrowheads="1"/>
          </p:cNvSpPr>
          <p:nvPr/>
        </p:nvSpPr>
        <p:spPr bwMode="auto">
          <a:xfrm>
            <a:off x="753997" y="5812685"/>
            <a:ext cx="640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smtClean="0">
                <a:solidFill>
                  <a:srgbClr val="878787"/>
                </a:solidFill>
                <a:latin typeface="Helvetica"/>
                <a:cs typeface="Helvetica"/>
              </a:rPr>
              <a:t>August 4, 2016</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479425" y="347663"/>
            <a:ext cx="8664575" cy="1143000"/>
          </a:xfrm>
        </p:spPr>
        <p:txBody>
          <a:bodyPr/>
          <a:lstStyle/>
          <a:p>
            <a:pPr eaLnBrk="1" hangingPunct="1"/>
            <a:r>
              <a:rPr lang="en-US" smtClean="0">
                <a:ea typeface="ＭＳ Ｐゴシック" pitchFamily="34" charset="-128"/>
              </a:rPr>
              <a:t>Using Tasks in Design</a:t>
            </a:r>
          </a:p>
        </p:txBody>
      </p:sp>
      <p:sp>
        <p:nvSpPr>
          <p:cNvPr id="130051" name="Rectangle 4"/>
          <p:cNvSpPr>
            <a:spLocks noGrp="1" noChangeArrowheads="1"/>
          </p:cNvSpPr>
          <p:nvPr>
            <p:ph idx="1"/>
          </p:nvPr>
        </p:nvSpPr>
        <p:spPr/>
        <p:txBody>
          <a:bodyPr/>
          <a:lstStyle/>
          <a:p>
            <a:pPr eaLnBrk="1" hangingPunct="1"/>
            <a:r>
              <a:rPr lang="en-US" sz="2800" smtClean="0">
                <a:ea typeface="ＭＳ Ｐゴシック" pitchFamily="34" charset="-128"/>
              </a:rPr>
              <a:t>Write up a description of tasks</a:t>
            </a:r>
          </a:p>
          <a:p>
            <a:pPr lvl="1" eaLnBrk="1" hangingPunct="1"/>
            <a:r>
              <a:rPr lang="en-US" sz="2400" smtClean="0">
                <a:ea typeface="ＭＳ Ｐゴシック" pitchFamily="34" charset="-128"/>
              </a:rPr>
              <a:t>formally or informally</a:t>
            </a:r>
          </a:p>
          <a:p>
            <a:pPr lvl="1" eaLnBrk="1" hangingPunct="1"/>
            <a:r>
              <a:rPr lang="en-US" sz="2400" smtClean="0">
                <a:ea typeface="ＭＳ Ｐゴシック" pitchFamily="34" charset="-128"/>
              </a:rPr>
              <a:t>run by customers and rest of the design team</a:t>
            </a:r>
          </a:p>
          <a:p>
            <a:pPr lvl="1" eaLnBrk="1" hangingPunct="1"/>
            <a:r>
              <a:rPr lang="en-US" sz="2400" smtClean="0">
                <a:ea typeface="ＭＳ Ｐゴシック" pitchFamily="34" charset="-128"/>
              </a:rPr>
              <a:t>get more information where needed</a:t>
            </a:r>
          </a:p>
          <a:p>
            <a:pPr eaLnBrk="1" hangingPunct="1"/>
            <a:endParaRPr lang="en-US" sz="2800" smtClean="0">
              <a:ea typeface="ＭＳ Ｐゴシック" pitchFamily="34" charset="-128"/>
            </a:endParaRPr>
          </a:p>
        </p:txBody>
      </p:sp>
      <p:sp>
        <p:nvSpPr>
          <p:cNvPr id="9"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solidFill>
                  <a:schemeClr val="tx1">
                    <a:lumMod val="50000"/>
                  </a:schemeClr>
                </a:solidFill>
                <a:latin typeface="Helvetica Light"/>
              </a:rPr>
              <a:t>2016/08/04</a:t>
            </a:r>
            <a:endParaRPr lang="en-US" sz="1000" dirty="0">
              <a:solidFill>
                <a:schemeClr val="tx1">
                  <a:lumMod val="50000"/>
                </a:schemeClr>
              </a:solidFill>
              <a:latin typeface="Helvetica Light"/>
            </a:endParaRPr>
          </a:p>
        </p:txBody>
      </p:sp>
      <p:sp>
        <p:nvSpPr>
          <p:cNvPr id="8" name="Footer Placeholder 7"/>
          <p:cNvSpPr>
            <a:spLocks noGrp="1"/>
          </p:cNvSpPr>
          <p:nvPr>
            <p:ph type="ftr" sz="quarter" idx="11"/>
          </p:nvPr>
        </p:nvSpPr>
        <p:spPr/>
        <p:txBody>
          <a:bodyPr/>
          <a:lstStyle/>
          <a:p>
            <a:pPr>
              <a:defRPr/>
            </a:pPr>
            <a:r>
              <a:rPr lang="en-US" smtClean="0"/>
              <a:t>SCPKU 2016: Designing Solutions to Global Grand Challenges: China</a:t>
            </a:r>
            <a:endParaRPr lang="en-US" dirty="0"/>
          </a:p>
        </p:txBody>
      </p:sp>
      <p:sp>
        <p:nvSpPr>
          <p:cNvPr id="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C6F80-1AE7-4892-8FD9-BFABD716406A}" type="slidenum">
              <a:rPr lang="en-US" sz="1000" smtClean="0">
                <a:solidFill>
                  <a:schemeClr val="tx1">
                    <a:lumMod val="50000"/>
                  </a:schemeClr>
                </a:solidFill>
                <a:latin typeface="Helvetica Light"/>
              </a:rPr>
              <a:pPr eaLnBrk="1" hangingPunct="1"/>
              <a:t>10</a:t>
            </a:fld>
            <a:endParaRPr lang="en-US" sz="1100" dirty="0" smtClean="0">
              <a:solidFill>
                <a:schemeClr val="tx1">
                  <a:lumMod val="50000"/>
                </a:schemeClr>
              </a:solidFill>
              <a:latin typeface="Helvetica Light"/>
            </a:endParaRPr>
          </a:p>
        </p:txBody>
      </p:sp>
      <p:sp>
        <p:nvSpPr>
          <p:cNvPr id="411651" name="Text Box 3"/>
          <p:cNvSpPr txBox="1">
            <a:spLocks noChangeArrowheads="1"/>
          </p:cNvSpPr>
          <p:nvPr/>
        </p:nvSpPr>
        <p:spPr bwMode="auto">
          <a:xfrm>
            <a:off x="1066800" y="3756481"/>
            <a:ext cx="7407275" cy="2677656"/>
          </a:xfrm>
          <a:prstGeom prst="rect">
            <a:avLst/>
          </a:prstGeom>
          <a:solidFill>
            <a:schemeClr val="folHlink">
              <a:alpha val="50195"/>
            </a:scheme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pPr>
            <a:r>
              <a:rPr lang="en-US" b="1" dirty="0" smtClean="0">
                <a:latin typeface="Tahoma" pitchFamily="34" charset="0"/>
              </a:rPr>
              <a:t>Check missed calls and call back</a:t>
            </a:r>
            <a:r>
              <a:rPr lang="en-US" dirty="0" smtClean="0">
                <a:latin typeface="Tahoma" pitchFamily="34" charset="0"/>
              </a:rPr>
              <a:t/>
            </a:r>
            <a:br>
              <a:rPr lang="en-US" dirty="0" smtClean="0">
                <a:latin typeface="Tahoma" pitchFamily="34" charset="0"/>
              </a:rPr>
            </a:br>
            <a:r>
              <a:rPr lang="en-US" dirty="0" smtClean="0">
                <a:latin typeface="Tahoma" pitchFamily="34" charset="0"/>
              </a:rPr>
              <a:t>Manny </a:t>
            </a:r>
            <a:r>
              <a:rPr lang="en-US" dirty="0">
                <a:latin typeface="Tahoma" pitchFamily="34" charset="0"/>
              </a:rPr>
              <a:t>is in the city at a club and would like to call his girlfriend, Sherry, to see when she will be arriving a the club.  She called from a friends house while he was on </a:t>
            </a:r>
            <a:r>
              <a:rPr lang="en-US" dirty="0" smtClean="0">
                <a:latin typeface="Tahoma" pitchFamily="34" charset="0"/>
              </a:rPr>
              <a:t>the subway, </a:t>
            </a:r>
            <a:r>
              <a:rPr lang="en-US" dirty="0">
                <a:latin typeface="Tahoma" pitchFamily="34" charset="0"/>
              </a:rPr>
              <a:t>so he </a:t>
            </a:r>
            <a:r>
              <a:rPr lang="en-US" dirty="0" smtClean="0">
                <a:latin typeface="Tahoma" pitchFamily="34" charset="0"/>
              </a:rPr>
              <a:t>couldn’</a:t>
            </a:r>
            <a:r>
              <a:rPr lang="en-US" altLang="ja-JP" dirty="0" smtClean="0">
                <a:latin typeface="Tahoma" pitchFamily="34" charset="0"/>
              </a:rPr>
              <a:t>t </a:t>
            </a:r>
            <a:r>
              <a:rPr lang="en-US" altLang="ja-JP" dirty="0">
                <a:latin typeface="Tahoma" pitchFamily="34" charset="0"/>
              </a:rPr>
              <a:t>answer the phone. He would like to check his missed calls and find the number so that he can call her back. </a:t>
            </a:r>
            <a:endParaRPr lang="en-US" dirty="0">
              <a:latin typeface="Tahoma" pitchFamily="34" charset="0"/>
            </a:endParaRPr>
          </a:p>
        </p:txBody>
      </p:sp>
    </p:spTree>
    <p:extLst>
      <p:ext uri="{BB962C8B-B14F-4D97-AF65-F5344CB8AC3E}">
        <p14:creationId xmlns:p14="http://schemas.microsoft.com/office/powerpoint/2010/main" val="1810954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479425" y="347663"/>
            <a:ext cx="8664575" cy="1143000"/>
          </a:xfrm>
        </p:spPr>
        <p:txBody>
          <a:bodyPr/>
          <a:lstStyle/>
          <a:p>
            <a:pPr eaLnBrk="1" hangingPunct="1"/>
            <a:r>
              <a:rPr lang="en-US" smtClean="0">
                <a:ea typeface="ＭＳ Ｐゴシック" pitchFamily="34" charset="-128"/>
              </a:rPr>
              <a:t>Using Tasks in Design (cont.)</a:t>
            </a:r>
          </a:p>
        </p:txBody>
      </p:sp>
      <p:sp>
        <p:nvSpPr>
          <p:cNvPr id="413699" name="Rectangle 3"/>
          <p:cNvSpPr>
            <a:spLocks noGrp="1" noChangeArrowheads="1"/>
          </p:cNvSpPr>
          <p:nvPr>
            <p:ph idx="1"/>
          </p:nvPr>
        </p:nvSpPr>
        <p:spPr>
          <a:xfrm>
            <a:off x="685800" y="1600200"/>
            <a:ext cx="8169275" cy="4724400"/>
          </a:xfrm>
        </p:spPr>
        <p:txBody>
          <a:bodyPr/>
          <a:lstStyle/>
          <a:p>
            <a:pPr eaLnBrk="1" hangingPunct="1"/>
            <a:r>
              <a:rPr lang="en-US" sz="2800" dirty="0" smtClean="0">
                <a:ea typeface="ＭＳ Ｐゴシック" pitchFamily="34" charset="-128"/>
              </a:rPr>
              <a:t>Rough out an interface design</a:t>
            </a:r>
          </a:p>
          <a:p>
            <a:pPr lvl="1" eaLnBrk="1" hangingPunct="1"/>
            <a:r>
              <a:rPr lang="en-US" sz="2400" dirty="0" smtClean="0">
                <a:ea typeface="ＭＳ Ｐゴシック" pitchFamily="34" charset="-128"/>
              </a:rPr>
              <a:t>discard features that don’</a:t>
            </a:r>
            <a:r>
              <a:rPr lang="en-US" altLang="ja-JP" sz="2400" dirty="0" smtClean="0">
                <a:ea typeface="ＭＳ Ｐゴシック" pitchFamily="34" charset="-128"/>
              </a:rPr>
              <a:t>t support your tasks </a:t>
            </a:r>
          </a:p>
          <a:p>
            <a:pPr lvl="2" eaLnBrk="1" hangingPunct="1"/>
            <a:r>
              <a:rPr lang="en-US" dirty="0" smtClean="0">
                <a:ea typeface="ＭＳ Ｐゴシック" pitchFamily="34" charset="-128"/>
              </a:rPr>
              <a:t>or add a real task that exercises that feature </a:t>
            </a:r>
          </a:p>
          <a:p>
            <a:pPr lvl="1" eaLnBrk="1" hangingPunct="1"/>
            <a:r>
              <a:rPr lang="en-US" sz="2400" dirty="0" smtClean="0">
                <a:ea typeface="ＭＳ Ｐゴシック" pitchFamily="34" charset="-128"/>
              </a:rPr>
              <a:t>major screens &amp; functions (not too detailed)</a:t>
            </a:r>
          </a:p>
          <a:p>
            <a:pPr lvl="1" eaLnBrk="1" hangingPunct="1"/>
            <a:r>
              <a:rPr lang="en-US" sz="2400" dirty="0" smtClean="0">
                <a:ea typeface="ＭＳ Ｐゴシック" pitchFamily="34" charset="-128"/>
              </a:rPr>
              <a:t>hand sketched</a:t>
            </a:r>
          </a:p>
          <a:p>
            <a:pPr eaLnBrk="1" hangingPunct="1"/>
            <a:endParaRPr lang="en-US" sz="2800" dirty="0" smtClean="0">
              <a:ea typeface="ＭＳ Ｐゴシック" pitchFamily="34" charset="-128"/>
            </a:endParaRPr>
          </a:p>
          <a:p>
            <a:pPr eaLnBrk="1" hangingPunct="1"/>
            <a:r>
              <a:rPr lang="en-US" sz="2800" dirty="0" smtClean="0">
                <a:ea typeface="ＭＳ Ｐゴシック" pitchFamily="34" charset="-128"/>
              </a:rPr>
              <a:t>Produce </a:t>
            </a:r>
            <a:r>
              <a:rPr lang="en-US" sz="2800" b="1" i="1" dirty="0" smtClean="0">
                <a:ea typeface="ＭＳ Ｐゴシック" pitchFamily="34" charset="-128"/>
              </a:rPr>
              <a:t>task flows </a:t>
            </a:r>
            <a:r>
              <a:rPr lang="en-US" sz="2800" dirty="0" smtClean="0">
                <a:ea typeface="ＭＳ Ｐゴシック" pitchFamily="34" charset="-128"/>
              </a:rPr>
              <a:t>for each task</a:t>
            </a:r>
          </a:p>
          <a:p>
            <a:pPr lvl="1" eaLnBrk="1" hangingPunct="1"/>
            <a:r>
              <a:rPr lang="en-US" sz="2400" dirty="0" smtClean="0">
                <a:ea typeface="ＭＳ Ｐゴシック" pitchFamily="34" charset="-128"/>
              </a:rPr>
              <a:t>what customer has to do &amp; what they would see</a:t>
            </a:r>
          </a:p>
          <a:p>
            <a:pPr lvl="1" eaLnBrk="1" hangingPunct="1"/>
            <a:r>
              <a:rPr lang="en-US" sz="2400" dirty="0" smtClean="0">
                <a:ea typeface="ＭＳ Ｐゴシック" pitchFamily="34" charset="-128"/>
              </a:rPr>
              <a:t>step-by-step performance of task</a:t>
            </a:r>
          </a:p>
          <a:p>
            <a:pPr lvl="1" eaLnBrk="1" hangingPunct="1"/>
            <a:r>
              <a:rPr lang="en-US" sz="2400" dirty="0" smtClean="0">
                <a:ea typeface="ＭＳ Ｐゴシック" pitchFamily="34" charset="-128"/>
              </a:rPr>
              <a:t>illustrate using storyboards</a:t>
            </a:r>
          </a:p>
          <a:p>
            <a:pPr lvl="2" eaLnBrk="1" hangingPunct="1"/>
            <a:r>
              <a:rPr lang="en-US" sz="2000" dirty="0" smtClean="0">
                <a:ea typeface="ＭＳ Ｐゴシック" pitchFamily="34" charset="-128"/>
              </a:rPr>
              <a:t>sequences of sketches showing screens &amp; transitions</a:t>
            </a:r>
          </a:p>
        </p:txBody>
      </p:sp>
      <p:sp>
        <p:nvSpPr>
          <p:cNvPr id="2" name="Date Placeholder 1"/>
          <p:cNvSpPr>
            <a:spLocks noGrp="1"/>
          </p:cNvSpPr>
          <p:nvPr>
            <p:ph type="dt" sz="half" idx="10"/>
          </p:nvPr>
        </p:nvSpPr>
        <p:spPr/>
        <p:txBody>
          <a:bodyPr/>
          <a:lstStyle/>
          <a:p>
            <a:pPr>
              <a:defRPr/>
            </a:pPr>
            <a:r>
              <a:rPr lang="en-US" smtClean="0"/>
              <a:t>2016/08/04</a:t>
            </a:r>
            <a:endParaRPr lang="de-DE" dirty="0"/>
          </a:p>
        </p:txBody>
      </p:sp>
      <p:sp>
        <p:nvSpPr>
          <p:cNvPr id="7" name="Footer Placeholder 6"/>
          <p:cNvSpPr>
            <a:spLocks noGrp="1"/>
          </p:cNvSpPr>
          <p:nvPr>
            <p:ph type="ftr" sz="quarter" idx="11"/>
          </p:nvPr>
        </p:nvSpPr>
        <p:spPr>
          <a:xfrm>
            <a:off x="1912201" y="6553200"/>
            <a:ext cx="6239612" cy="457200"/>
          </a:xfrm>
        </p:spPr>
        <p:txBody>
          <a:bodyPr/>
          <a:lstStyle/>
          <a:p>
            <a:pPr>
              <a:defRPr/>
            </a:pPr>
            <a:r>
              <a:rPr lang="en-US" smtClean="0"/>
              <a:t>SCPKU 2016: Designing Solutions to Global Grand Challenges: China</a:t>
            </a:r>
            <a:endParaRPr lang="en-US"/>
          </a:p>
        </p:txBody>
      </p:sp>
      <p:sp>
        <p:nvSpPr>
          <p:cNvPr id="13210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7DA2E52B-91EC-41CB-99AD-3683CD5687F3}" type="slidenum">
              <a:rPr lang="en-US" sz="1000">
                <a:solidFill>
                  <a:srgbClr val="6D6D6D"/>
                </a:solidFill>
                <a:latin typeface="Helvetica Light"/>
                <a:ea typeface="+mn-ea"/>
              </a:rPr>
              <a:pPr eaLnBrk="1" hangingPunct="1"/>
              <a:t>11</a:t>
            </a:fld>
            <a:endParaRPr lang="en-US" sz="1000" dirty="0">
              <a:solidFill>
                <a:srgbClr val="6D6D6D"/>
              </a:solidFill>
              <a:latin typeface="Helvetica Light"/>
              <a:ea typeface="+mn-ea"/>
            </a:endParaRPr>
          </a:p>
        </p:txBody>
      </p:sp>
    </p:spTree>
    <p:extLst>
      <p:ext uri="{BB962C8B-B14F-4D97-AF65-F5344CB8AC3E}">
        <p14:creationId xmlns:p14="http://schemas.microsoft.com/office/powerpoint/2010/main" val="1187657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369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369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369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3699">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36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a:xfrm>
            <a:off x="479425" y="347663"/>
            <a:ext cx="8664575" cy="1143000"/>
          </a:xfrm>
        </p:spPr>
        <p:txBody>
          <a:bodyPr/>
          <a:lstStyle/>
          <a:p>
            <a:pPr eaLnBrk="1" hangingPunct="1"/>
            <a:r>
              <a:rPr lang="en-US" dirty="0" smtClean="0">
                <a:ea typeface="ＭＳ Ｐゴシック" pitchFamily="34" charset="-128"/>
              </a:rPr>
              <a:t>Task Flows Show How to Do the Task</a:t>
            </a:r>
          </a:p>
        </p:txBody>
      </p:sp>
      <p:sp>
        <p:nvSpPr>
          <p:cNvPr id="134147" name="Rectangle 4"/>
          <p:cNvSpPr>
            <a:spLocks noGrp="1" noChangeArrowheads="1"/>
          </p:cNvSpPr>
          <p:nvPr>
            <p:ph type="body" sz="half" idx="1"/>
          </p:nvPr>
        </p:nvSpPr>
        <p:spPr>
          <a:xfrm>
            <a:off x="685800" y="1600200"/>
            <a:ext cx="4891088" cy="4724400"/>
          </a:xfrm>
        </p:spPr>
        <p:txBody>
          <a:bodyPr/>
          <a:lstStyle/>
          <a:p>
            <a:pPr eaLnBrk="1" hangingPunct="1"/>
            <a:r>
              <a:rPr lang="en-US" sz="2800" dirty="0" smtClean="0">
                <a:ea typeface="ＭＳ Ｐゴシック" pitchFamily="34" charset="-128"/>
              </a:rPr>
              <a:t>Task Flows are </a:t>
            </a:r>
            <a:r>
              <a:rPr lang="en-US" sz="2800" b="1" i="1" dirty="0" smtClean="0">
                <a:solidFill>
                  <a:srgbClr val="00B0F0"/>
                </a:solidFill>
                <a:ea typeface="ＭＳ Ｐゴシック" pitchFamily="34" charset="-128"/>
              </a:rPr>
              <a:t>design specific</a:t>
            </a:r>
            <a:r>
              <a:rPr lang="en-US" sz="2800" dirty="0" smtClean="0">
                <a:ea typeface="ＭＳ Ｐゴシック" pitchFamily="34" charset="-128"/>
              </a:rPr>
              <a:t>, tasks aren’</a:t>
            </a:r>
            <a:r>
              <a:rPr lang="en-US" altLang="ja-JP" sz="2800" dirty="0" smtClean="0">
                <a:ea typeface="ＭＳ Ｐゴシック" pitchFamily="34" charset="-128"/>
              </a:rPr>
              <a:t>t</a:t>
            </a:r>
          </a:p>
          <a:p>
            <a:pPr eaLnBrk="1" hangingPunct="1"/>
            <a:r>
              <a:rPr lang="en-US" sz="2800" dirty="0" smtClean="0">
                <a:ea typeface="ＭＳ Ｐゴシック" pitchFamily="34" charset="-128"/>
              </a:rPr>
              <a:t>Task Flows force us to </a:t>
            </a:r>
          </a:p>
          <a:p>
            <a:pPr lvl="1" eaLnBrk="1" hangingPunct="1"/>
            <a:r>
              <a:rPr lang="en-US" sz="2400" dirty="0" smtClean="0">
                <a:ea typeface="ＭＳ Ｐゴシック" pitchFamily="34" charset="-128"/>
              </a:rPr>
              <a:t>show how various features will work together</a:t>
            </a:r>
          </a:p>
          <a:p>
            <a:pPr lvl="1" eaLnBrk="1" hangingPunct="1"/>
            <a:r>
              <a:rPr lang="en-US" sz="2400" dirty="0" smtClean="0">
                <a:ea typeface="ＭＳ Ｐゴシック" pitchFamily="34" charset="-128"/>
              </a:rPr>
              <a:t>settle design arguments by seeing examples</a:t>
            </a:r>
          </a:p>
          <a:p>
            <a:pPr lvl="2" eaLnBrk="1" hangingPunct="1"/>
            <a:r>
              <a:rPr lang="en-US" sz="2000" dirty="0" smtClean="0">
                <a:ea typeface="ＭＳ Ｐゴシック" pitchFamily="34" charset="-128"/>
              </a:rPr>
              <a:t>only examples </a:t>
            </a:r>
            <a:r>
              <a:rPr lang="en-US" sz="2000" dirty="0" smtClean="0">
                <a:latin typeface="Symbol" pitchFamily="18" charset="2"/>
                <a:ea typeface="ＭＳ Ｐゴシック" pitchFamily="34" charset="-128"/>
                <a:sym typeface="Symbol" pitchFamily="18" charset="2"/>
              </a:rPr>
              <a:t></a:t>
            </a:r>
            <a:r>
              <a:rPr lang="en-US" sz="2000" dirty="0" smtClean="0">
                <a:ea typeface="ＭＳ Ｐゴシック" pitchFamily="34" charset="-128"/>
              </a:rPr>
              <a:t> sometimes need to look beyond</a:t>
            </a:r>
          </a:p>
          <a:p>
            <a:pPr eaLnBrk="1" hangingPunct="1"/>
            <a:r>
              <a:rPr lang="en-US" sz="2800" dirty="0" smtClean="0">
                <a:ea typeface="ＭＳ Ｐゴシック" pitchFamily="34" charset="-128"/>
              </a:rPr>
              <a:t>Show users storyboards of task flows to get feedback</a:t>
            </a:r>
          </a:p>
        </p:txBody>
      </p:sp>
      <p:sp>
        <p:nvSpPr>
          <p:cNvPr id="2" name="Date Placeholder 1"/>
          <p:cNvSpPr>
            <a:spLocks noGrp="1"/>
          </p:cNvSpPr>
          <p:nvPr>
            <p:ph type="dt" sz="half" idx="10"/>
          </p:nvPr>
        </p:nvSpPr>
        <p:spPr/>
        <p:txBody>
          <a:bodyPr/>
          <a:lstStyle/>
          <a:p>
            <a:pPr>
              <a:defRPr/>
            </a:pPr>
            <a:r>
              <a:rPr lang="en-US" smtClean="0"/>
              <a:t>2016/08/04</a:t>
            </a:r>
            <a:endParaRPr lang="de-DE" dirty="0"/>
          </a:p>
        </p:txBody>
      </p:sp>
      <p:sp>
        <p:nvSpPr>
          <p:cNvPr id="8" name="Footer Placeholder 7"/>
          <p:cNvSpPr>
            <a:spLocks noGrp="1"/>
          </p:cNvSpPr>
          <p:nvPr>
            <p:ph type="ftr" sz="quarter" idx="11"/>
          </p:nvPr>
        </p:nvSpPr>
        <p:spPr/>
        <p:txBody>
          <a:bodyPr/>
          <a:lstStyle/>
          <a:p>
            <a:pPr>
              <a:defRPr/>
            </a:pPr>
            <a:r>
              <a:rPr lang="en-US" smtClean="0"/>
              <a:t>SCPKU 2016: Designing Solutions to Global Grand Challenges: China</a:t>
            </a:r>
            <a:endParaRPr lang="en-US"/>
          </a:p>
        </p:txBody>
      </p:sp>
      <p:sp>
        <p:nvSpPr>
          <p:cNvPr id="13415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37955FBD-B253-45CC-8F4C-E3E7F9AA818B}" type="slidenum">
              <a:rPr lang="en-US" sz="1000">
                <a:solidFill>
                  <a:srgbClr val="6D6D6D"/>
                </a:solidFill>
                <a:latin typeface="Helvetica Light"/>
                <a:ea typeface="+mn-ea"/>
              </a:rPr>
              <a:pPr eaLnBrk="1" hangingPunct="1"/>
              <a:t>12</a:t>
            </a:fld>
            <a:endParaRPr lang="en-US" sz="1000" dirty="0">
              <a:solidFill>
                <a:srgbClr val="6D6D6D"/>
              </a:solidFill>
              <a:latin typeface="Helvetica Light"/>
              <a:ea typeface="+mn-ea"/>
            </a:endParaRPr>
          </a:p>
        </p:txBody>
      </p:sp>
      <p:pic>
        <p:nvPicPr>
          <p:cNvPr id="134146" name="Picture 3" descr="story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75" y="1724025"/>
            <a:ext cx="3540125"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971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Exercise: Task Definition</a:t>
            </a:r>
            <a:endParaRPr lang="en-US" dirty="0"/>
          </a:p>
        </p:txBody>
      </p:sp>
      <p:sp>
        <p:nvSpPr>
          <p:cNvPr id="9" name="Content Placeholder 8"/>
          <p:cNvSpPr>
            <a:spLocks noGrp="1"/>
          </p:cNvSpPr>
          <p:nvPr>
            <p:ph idx="1"/>
          </p:nvPr>
        </p:nvSpPr>
        <p:spPr/>
        <p:txBody>
          <a:bodyPr/>
          <a:lstStyle/>
          <a:p>
            <a:r>
              <a:rPr lang="en-US" dirty="0" smtClean="0"/>
              <a:t>1 Easy task</a:t>
            </a:r>
          </a:p>
          <a:p>
            <a:r>
              <a:rPr lang="en-US" dirty="0" smtClean="0"/>
              <a:t>1 Moderate task</a:t>
            </a:r>
          </a:p>
          <a:p>
            <a:r>
              <a:rPr lang="en-US" dirty="0" smtClean="0"/>
              <a:t>1 Expert task</a:t>
            </a:r>
            <a:endParaRPr lang="en-US" dirty="0"/>
          </a:p>
        </p:txBody>
      </p:sp>
      <p:sp>
        <p:nvSpPr>
          <p:cNvPr id="5" name="Date Placeholder 4"/>
          <p:cNvSpPr>
            <a:spLocks noGrp="1"/>
          </p:cNvSpPr>
          <p:nvPr>
            <p:ph type="dt" sz="half" idx="10"/>
          </p:nvPr>
        </p:nvSpPr>
        <p:spPr/>
        <p:txBody>
          <a:bodyPr/>
          <a:lstStyle/>
          <a:p>
            <a:pPr>
              <a:defRPr/>
            </a:pPr>
            <a:r>
              <a:rPr lang="en-US" smtClean="0"/>
              <a:t>2016/08/04</a:t>
            </a:r>
            <a:endParaRPr lang="en-US"/>
          </a:p>
        </p:txBody>
      </p:sp>
      <p:sp>
        <p:nvSpPr>
          <p:cNvPr id="6" name="Footer Placeholder 5"/>
          <p:cNvSpPr>
            <a:spLocks noGrp="1"/>
          </p:cNvSpPr>
          <p:nvPr>
            <p:ph type="ftr" sz="quarter" idx="11"/>
          </p:nvPr>
        </p:nvSpPr>
        <p:spPr/>
        <p:txBody>
          <a:bodyPr/>
          <a:lstStyle/>
          <a:p>
            <a:pPr>
              <a:defRPr/>
            </a:pPr>
            <a:r>
              <a:rPr lang="en-US" smtClean="0"/>
              <a:t>SCPKU 2016: Designing Solutions to Global Grand Challenges: China</a:t>
            </a:r>
            <a:endParaRPr lang="en-US"/>
          </a:p>
        </p:txBody>
      </p:sp>
      <p:sp>
        <p:nvSpPr>
          <p:cNvPr id="7" name="Slide Number Placeholder 6"/>
          <p:cNvSpPr>
            <a:spLocks noGrp="1"/>
          </p:cNvSpPr>
          <p:nvPr>
            <p:ph type="sldNum" sz="quarter" idx="12"/>
          </p:nvPr>
        </p:nvSpPr>
        <p:spPr/>
        <p:txBody>
          <a:bodyPr/>
          <a:lstStyle/>
          <a:p>
            <a:fld id="{E9FE5C6A-93CB-440C-B05E-F3950C24966F}" type="slidenum">
              <a:rPr lang="en-US" smtClean="0"/>
              <a:pPr/>
              <a:t>13</a:t>
            </a:fld>
            <a:endParaRPr lang="en-US"/>
          </a:p>
        </p:txBody>
      </p:sp>
    </p:spTree>
    <p:extLst>
      <p:ext uri="{BB962C8B-B14F-4D97-AF65-F5344CB8AC3E}">
        <p14:creationId xmlns:p14="http://schemas.microsoft.com/office/powerpoint/2010/main" val="6538198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Time</a:t>
            </a:r>
            <a:endParaRPr lang="en-US" dirty="0"/>
          </a:p>
        </p:txBody>
      </p:sp>
      <p:sp>
        <p:nvSpPr>
          <p:cNvPr id="3" name="Content Placeholder 2"/>
          <p:cNvSpPr>
            <a:spLocks noGrp="1"/>
          </p:cNvSpPr>
          <p:nvPr>
            <p:ph idx="1"/>
          </p:nvPr>
        </p:nvSpPr>
        <p:spPr>
          <a:xfrm>
            <a:off x="270936" y="1102895"/>
            <a:ext cx="9093197" cy="5434263"/>
          </a:xfrm>
        </p:spPr>
        <p:txBody>
          <a:bodyPr>
            <a:normAutofit fontScale="85000" lnSpcReduction="20000"/>
          </a:bodyPr>
          <a:lstStyle/>
          <a:p>
            <a:r>
              <a:rPr lang="en-US" dirty="0" smtClean="0"/>
              <a:t>Tour</a:t>
            </a:r>
          </a:p>
          <a:p>
            <a:pPr lvl="1"/>
            <a:r>
              <a:rPr lang="en-US" dirty="0" smtClean="0"/>
              <a:t>Microsoft Research Asia (Friday, 10 AM-12 PM)</a:t>
            </a:r>
          </a:p>
          <a:p>
            <a:endParaRPr lang="en-US" dirty="0" smtClean="0"/>
          </a:p>
          <a:p>
            <a:r>
              <a:rPr lang="en-US" dirty="0" smtClean="0"/>
              <a:t>Lecture</a:t>
            </a:r>
          </a:p>
          <a:p>
            <a:pPr lvl="1"/>
            <a:r>
              <a:rPr lang="en-US" dirty="0" smtClean="0"/>
              <a:t>Heuristic Evaluation</a:t>
            </a:r>
          </a:p>
          <a:p>
            <a:pPr lvl="1"/>
            <a:endParaRPr lang="en-US" dirty="0" smtClean="0"/>
          </a:p>
          <a:p>
            <a:r>
              <a:rPr lang="en-US" dirty="0"/>
              <a:t>Read</a:t>
            </a:r>
          </a:p>
          <a:p>
            <a:pPr lvl="1"/>
            <a:r>
              <a:rPr lang="en-US" dirty="0" smtClean="0"/>
              <a:t>Nielson on HE</a:t>
            </a:r>
          </a:p>
          <a:p>
            <a:pPr lvl="1"/>
            <a:endParaRPr lang="en-US" dirty="0" smtClean="0"/>
          </a:p>
          <a:p>
            <a:r>
              <a:rPr lang="en-US" dirty="0" smtClean="0"/>
              <a:t>Project</a:t>
            </a:r>
          </a:p>
          <a:p>
            <a:pPr lvl="1"/>
            <a:r>
              <a:rPr lang="en-US" dirty="0" smtClean="0"/>
              <a:t>Define your tasks</a:t>
            </a:r>
          </a:p>
          <a:p>
            <a:pPr lvl="1"/>
            <a:r>
              <a:rPr lang="en-US" dirty="0" smtClean="0"/>
              <a:t>Create rough draft medium-fi prototype by </a:t>
            </a:r>
            <a:r>
              <a:rPr lang="en-US" dirty="0" err="1" smtClean="0"/>
              <a:t>Thur</a:t>
            </a:r>
            <a:r>
              <a:rPr lang="en-US" dirty="0" smtClean="0"/>
              <a:t> at 4:30 PM</a:t>
            </a:r>
          </a:p>
          <a:p>
            <a:pPr lvl="1"/>
            <a:r>
              <a:rPr lang="en-US" dirty="0"/>
              <a:t>F</a:t>
            </a:r>
            <a:r>
              <a:rPr lang="en-US" dirty="0" smtClean="0"/>
              <a:t>inal version w/ 3 tasks presented Friday </a:t>
            </a:r>
            <a:r>
              <a:rPr lang="en-US" smtClean="0"/>
              <a:t>at  2 PM</a:t>
            </a:r>
            <a:endParaRPr lang="en-US" dirty="0" smtClean="0"/>
          </a:p>
          <a:p>
            <a:pPr lvl="1"/>
            <a:endParaRPr lang="en-US" dirty="0" smtClean="0"/>
          </a:p>
        </p:txBody>
      </p:sp>
      <p:sp>
        <p:nvSpPr>
          <p:cNvPr id="4" name="Date Placeholder 3"/>
          <p:cNvSpPr>
            <a:spLocks noGrp="1"/>
          </p:cNvSpPr>
          <p:nvPr>
            <p:ph type="dt" sz="half" idx="10"/>
          </p:nvPr>
        </p:nvSpPr>
        <p:spPr/>
        <p:txBody>
          <a:bodyPr/>
          <a:lstStyle/>
          <a:p>
            <a:pPr>
              <a:defRPr/>
            </a:pPr>
            <a:r>
              <a:rPr lang="en-US" smtClean="0"/>
              <a:t>2016/08/04</a:t>
            </a:r>
            <a:endParaRPr lang="en-US"/>
          </a:p>
        </p:txBody>
      </p:sp>
      <p:sp>
        <p:nvSpPr>
          <p:cNvPr id="5" name="Footer Placeholder 4"/>
          <p:cNvSpPr>
            <a:spLocks noGrp="1"/>
          </p:cNvSpPr>
          <p:nvPr>
            <p:ph type="ftr" sz="quarter" idx="11"/>
          </p:nvPr>
        </p:nvSpPr>
        <p:spPr/>
        <p:txBody>
          <a:bodyPr/>
          <a:lstStyle/>
          <a:p>
            <a:pPr>
              <a:defRPr/>
            </a:pPr>
            <a:r>
              <a:rPr lang="en-US" smtClean="0"/>
              <a:t>SCPKU 2016: Designing Solutions to Global Grand Challenges: China</a:t>
            </a:r>
            <a:endParaRPr lang="en-US"/>
          </a:p>
        </p:txBody>
      </p:sp>
      <p:sp>
        <p:nvSpPr>
          <p:cNvPr id="6" name="Slide Number Placeholder 5"/>
          <p:cNvSpPr>
            <a:spLocks noGrp="1"/>
          </p:cNvSpPr>
          <p:nvPr>
            <p:ph type="sldNum" sz="quarter" idx="12"/>
          </p:nvPr>
        </p:nvSpPr>
        <p:spPr/>
        <p:txBody>
          <a:bodyPr/>
          <a:lstStyle/>
          <a:p>
            <a:fld id="{E9FE5C6A-93CB-440C-B05E-F3950C24966F}" type="slidenum">
              <a:rPr lang="en-US" smtClean="0"/>
              <a:pPr/>
              <a:t>14</a:t>
            </a:fld>
            <a:endParaRPr lang="en-US"/>
          </a:p>
        </p:txBody>
      </p:sp>
    </p:spTree>
    <p:extLst>
      <p:ext uri="{BB962C8B-B14F-4D97-AF65-F5344CB8AC3E}">
        <p14:creationId xmlns:p14="http://schemas.microsoft.com/office/powerpoint/2010/main" val="18338679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4"/>
          <p:cNvSpPr>
            <a:spLocks noGrp="1" noChangeArrowheads="1"/>
          </p:cNvSpPr>
          <p:nvPr>
            <p:ph type="title"/>
          </p:nvPr>
        </p:nvSpPr>
        <p:spPr/>
        <p:txBody>
          <a:bodyPr/>
          <a:lstStyle/>
          <a:p>
            <a:r>
              <a:rPr lang="en-US" dirty="0" smtClean="0"/>
              <a:t>Outline</a:t>
            </a:r>
            <a:endParaRPr lang="en-US" dirty="0"/>
          </a:p>
        </p:txBody>
      </p:sp>
      <p:sp>
        <p:nvSpPr>
          <p:cNvPr id="7174" name="Rectangle 5"/>
          <p:cNvSpPr>
            <a:spLocks noGrp="1" noChangeArrowheads="1"/>
          </p:cNvSpPr>
          <p:nvPr>
            <p:ph idx="1"/>
          </p:nvPr>
        </p:nvSpPr>
        <p:spPr>
          <a:xfrm>
            <a:off x="685800" y="1700259"/>
            <a:ext cx="7772400" cy="4724400"/>
          </a:xfrm>
        </p:spPr>
        <p:txBody>
          <a:bodyPr/>
          <a:lstStyle/>
          <a:p>
            <a:r>
              <a:rPr lang="en-US" dirty="0" smtClean="0"/>
              <a:t>Medium-fi prototyping</a:t>
            </a:r>
          </a:p>
          <a:p>
            <a:r>
              <a:rPr lang="en-US" dirty="0" smtClean="0"/>
              <a:t>Designing with tasks</a:t>
            </a:r>
          </a:p>
          <a:p>
            <a:r>
              <a:rPr lang="en-US" dirty="0" smtClean="0"/>
              <a:t>Exercise</a:t>
            </a:r>
          </a:p>
          <a:p>
            <a:r>
              <a:rPr lang="en-US" dirty="0" smtClean="0"/>
              <a:t>Sketch / Marvel Overview</a:t>
            </a:r>
          </a:p>
          <a:p>
            <a:pPr marL="0" indent="0">
              <a:buNone/>
            </a:pPr>
            <a:endParaRPr lang="en-US" dirty="0" smtClean="0"/>
          </a:p>
        </p:txBody>
      </p:sp>
      <p:sp>
        <p:nvSpPr>
          <p:cNvPr id="2" name="Date Placeholder 1"/>
          <p:cNvSpPr>
            <a:spLocks noGrp="1"/>
          </p:cNvSpPr>
          <p:nvPr>
            <p:ph type="dt" sz="half" idx="10"/>
          </p:nvPr>
        </p:nvSpPr>
        <p:spPr/>
        <p:txBody>
          <a:bodyPr/>
          <a:lstStyle/>
          <a:p>
            <a:pPr>
              <a:defRPr/>
            </a:pPr>
            <a:r>
              <a:rPr lang="en-US" smtClean="0"/>
              <a:t>2016/08/04</a:t>
            </a:r>
            <a:endParaRPr lang="en-US"/>
          </a:p>
        </p:txBody>
      </p:sp>
      <p:sp>
        <p:nvSpPr>
          <p:cNvPr id="3" name="Footer Placeholder 2"/>
          <p:cNvSpPr>
            <a:spLocks noGrp="1"/>
          </p:cNvSpPr>
          <p:nvPr>
            <p:ph type="ftr" sz="quarter" idx="11"/>
          </p:nvPr>
        </p:nvSpPr>
        <p:spPr/>
        <p:txBody>
          <a:bodyPr/>
          <a:lstStyle/>
          <a:p>
            <a:pPr>
              <a:defRPr/>
            </a:pPr>
            <a:r>
              <a:rPr lang="en-US" smtClean="0"/>
              <a:t>SCPKU 2016: Designing Solutions to Global Grand Challenges: China</a:t>
            </a:r>
            <a:endParaRPr lang="en-US"/>
          </a:p>
        </p:txBody>
      </p:sp>
      <p:sp>
        <p:nvSpPr>
          <p:cNvPr id="4" name="Slide Number Placeholder 3"/>
          <p:cNvSpPr>
            <a:spLocks noGrp="1"/>
          </p:cNvSpPr>
          <p:nvPr>
            <p:ph type="sldNum" sz="quarter" idx="12"/>
          </p:nvPr>
        </p:nvSpPr>
        <p:spPr/>
        <p:txBody>
          <a:bodyPr/>
          <a:lstStyle/>
          <a:p>
            <a:fld id="{E9FE5C6A-93CB-440C-B05E-F3950C24966F}" type="slidenum">
              <a:rPr lang="en-US" smtClean="0"/>
              <a:pPr/>
              <a:t>2</a:t>
            </a:fld>
            <a:endParaRPr lang="en-US"/>
          </a:p>
        </p:txBody>
      </p:sp>
    </p:spTree>
    <p:extLst>
      <p:ext uri="{BB962C8B-B14F-4D97-AF65-F5344CB8AC3E}">
        <p14:creationId xmlns:p14="http://schemas.microsoft.com/office/powerpoint/2010/main" val="26165843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Fidelity in Prototyping:</a:t>
            </a:r>
            <a:br>
              <a:rPr lang="en-US" dirty="0" smtClean="0"/>
            </a:br>
            <a:r>
              <a:rPr lang="en-US" sz="2800" dirty="0" err="1" smtClean="0"/>
              <a:t>Instagator</a:t>
            </a:r>
            <a:endParaRPr lang="en-US" dirty="0"/>
          </a:p>
        </p:txBody>
      </p:sp>
      <p:sp>
        <p:nvSpPr>
          <p:cNvPr id="4" name="Date Placeholder 3"/>
          <p:cNvSpPr>
            <a:spLocks noGrp="1"/>
          </p:cNvSpPr>
          <p:nvPr>
            <p:ph type="dt" sz="half" idx="10"/>
          </p:nvPr>
        </p:nvSpPr>
        <p:spPr/>
        <p:txBody>
          <a:bodyPr/>
          <a:lstStyle/>
          <a:p>
            <a:pPr>
              <a:defRPr/>
            </a:pPr>
            <a:r>
              <a:rPr lang="en-US" smtClean="0"/>
              <a:t>2016/08/04</a:t>
            </a:r>
            <a:endParaRPr lang="en-US"/>
          </a:p>
        </p:txBody>
      </p:sp>
      <p:sp>
        <p:nvSpPr>
          <p:cNvPr id="5" name="Footer Placeholder 4"/>
          <p:cNvSpPr>
            <a:spLocks noGrp="1"/>
          </p:cNvSpPr>
          <p:nvPr>
            <p:ph type="ftr" sz="quarter" idx="11"/>
          </p:nvPr>
        </p:nvSpPr>
        <p:spPr/>
        <p:txBody>
          <a:bodyPr/>
          <a:lstStyle/>
          <a:p>
            <a:pPr>
              <a:defRPr/>
            </a:pPr>
            <a:r>
              <a:rPr lang="en-US" smtClean="0"/>
              <a:t>SCPKU 2016: Designing Solutions to Global Grand Challenges: China</a:t>
            </a:r>
            <a:endParaRPr lang="en-US"/>
          </a:p>
        </p:txBody>
      </p:sp>
      <p:sp>
        <p:nvSpPr>
          <p:cNvPr id="6" name="Slide Number Placeholder 5"/>
          <p:cNvSpPr>
            <a:spLocks noGrp="1"/>
          </p:cNvSpPr>
          <p:nvPr>
            <p:ph type="sldNum" sz="quarter" idx="12"/>
          </p:nvPr>
        </p:nvSpPr>
        <p:spPr/>
        <p:txBody>
          <a:bodyPr/>
          <a:lstStyle/>
          <a:p>
            <a:fld id="{E9FE5C6A-93CB-440C-B05E-F3950C24966F}" type="slidenum">
              <a:rPr lang="en-US" smtClean="0"/>
              <a:pPr/>
              <a:t>3</a:t>
            </a:fld>
            <a:endParaRPr lang="en-US"/>
          </a:p>
        </p:txBody>
      </p:sp>
      <p:pic>
        <p:nvPicPr>
          <p:cNvPr id="8" name="Picture 7"/>
          <p:cNvPicPr>
            <a:picLocks noChangeAspect="1"/>
          </p:cNvPicPr>
          <p:nvPr/>
        </p:nvPicPr>
        <p:blipFill>
          <a:blip r:embed="rId2"/>
          <a:stretch>
            <a:fillRect/>
          </a:stretch>
        </p:blipFill>
        <p:spPr>
          <a:xfrm>
            <a:off x="0" y="1035205"/>
            <a:ext cx="5822795" cy="5822795"/>
          </a:xfrm>
          <a:prstGeom prst="rect">
            <a:avLst/>
          </a:prstGeom>
        </p:spPr>
      </p:pic>
    </p:spTree>
    <p:extLst>
      <p:ext uri="{BB962C8B-B14F-4D97-AF65-F5344CB8AC3E}">
        <p14:creationId xmlns:p14="http://schemas.microsoft.com/office/powerpoint/2010/main" val="1498945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9425" y="-37170"/>
            <a:ext cx="8664575" cy="1143000"/>
          </a:xfrm>
        </p:spPr>
        <p:txBody>
          <a:bodyPr/>
          <a:lstStyle/>
          <a:p>
            <a:r>
              <a:rPr lang="en-US" dirty="0" smtClean="0"/>
              <a:t>Fidelity in Prototyping</a:t>
            </a:r>
            <a:br>
              <a:rPr lang="en-US" dirty="0" smtClean="0"/>
            </a:br>
            <a:r>
              <a:rPr lang="en-US" sz="2000" dirty="0" smtClean="0"/>
              <a:t>Task 1: </a:t>
            </a:r>
            <a:r>
              <a:rPr lang="en-US" sz="2000" smtClean="0"/>
              <a:t>Support Destination </a:t>
            </a:r>
            <a:r>
              <a:rPr lang="en-US" sz="2000" dirty="0" smtClean="0"/>
              <a:t>Polls</a:t>
            </a:r>
            <a:endParaRPr lang="en-US" sz="2000" dirty="0"/>
          </a:p>
        </p:txBody>
      </p:sp>
      <p:sp>
        <p:nvSpPr>
          <p:cNvPr id="4" name="Date Placeholder 3"/>
          <p:cNvSpPr>
            <a:spLocks noGrp="1"/>
          </p:cNvSpPr>
          <p:nvPr>
            <p:ph type="dt" sz="half" idx="10"/>
          </p:nvPr>
        </p:nvSpPr>
        <p:spPr/>
        <p:txBody>
          <a:bodyPr/>
          <a:lstStyle/>
          <a:p>
            <a:pPr>
              <a:defRPr/>
            </a:pPr>
            <a:r>
              <a:rPr lang="en-US" smtClean="0"/>
              <a:t>2016/08/04</a:t>
            </a:r>
            <a:endParaRPr lang="en-US"/>
          </a:p>
        </p:txBody>
      </p:sp>
      <p:sp>
        <p:nvSpPr>
          <p:cNvPr id="5" name="Footer Placeholder 4"/>
          <p:cNvSpPr>
            <a:spLocks noGrp="1"/>
          </p:cNvSpPr>
          <p:nvPr>
            <p:ph type="ftr" sz="quarter" idx="11"/>
          </p:nvPr>
        </p:nvSpPr>
        <p:spPr/>
        <p:txBody>
          <a:bodyPr/>
          <a:lstStyle/>
          <a:p>
            <a:pPr>
              <a:defRPr/>
            </a:pPr>
            <a:r>
              <a:rPr lang="en-US" smtClean="0"/>
              <a:t>SCPKU 2016: Designing Solutions to Global Grand Challenges: China</a:t>
            </a:r>
            <a:endParaRPr lang="en-US"/>
          </a:p>
        </p:txBody>
      </p:sp>
      <p:sp>
        <p:nvSpPr>
          <p:cNvPr id="6" name="Slide Number Placeholder 5"/>
          <p:cNvSpPr>
            <a:spLocks noGrp="1"/>
          </p:cNvSpPr>
          <p:nvPr>
            <p:ph type="sldNum" sz="quarter" idx="12"/>
          </p:nvPr>
        </p:nvSpPr>
        <p:spPr/>
        <p:txBody>
          <a:bodyPr/>
          <a:lstStyle/>
          <a:p>
            <a:fld id="{E9FE5C6A-93CB-440C-B05E-F3950C24966F}" type="slidenum">
              <a:rPr lang="en-US" smtClean="0"/>
              <a:pPr/>
              <a:t>4</a:t>
            </a:fld>
            <a:endParaRPr lang="en-US"/>
          </a:p>
        </p:txBody>
      </p:sp>
      <p:pic>
        <p:nvPicPr>
          <p:cNvPr id="3" name="Picture 2"/>
          <p:cNvPicPr>
            <a:picLocks noChangeAspect="1"/>
          </p:cNvPicPr>
          <p:nvPr/>
        </p:nvPicPr>
        <p:blipFill rotWithShape="1">
          <a:blip r:embed="rId2"/>
          <a:srcRect b="52938"/>
          <a:stretch/>
        </p:blipFill>
        <p:spPr>
          <a:xfrm>
            <a:off x="179891" y="962724"/>
            <a:ext cx="8549268" cy="2759560"/>
          </a:xfrm>
          <a:prstGeom prst="rect">
            <a:avLst/>
          </a:prstGeom>
        </p:spPr>
      </p:pic>
      <p:pic>
        <p:nvPicPr>
          <p:cNvPr id="8" name="Picture 7"/>
          <p:cNvPicPr>
            <a:picLocks noChangeAspect="1"/>
          </p:cNvPicPr>
          <p:nvPr/>
        </p:nvPicPr>
        <p:blipFill rotWithShape="1">
          <a:blip r:embed="rId2"/>
          <a:srcRect t="47448"/>
          <a:stretch/>
        </p:blipFill>
        <p:spPr>
          <a:xfrm>
            <a:off x="217045" y="3581155"/>
            <a:ext cx="8549268" cy="3081472"/>
          </a:xfrm>
          <a:prstGeom prst="rect">
            <a:avLst/>
          </a:prstGeom>
        </p:spPr>
      </p:pic>
    </p:spTree>
    <p:extLst>
      <p:ext uri="{BB962C8B-B14F-4D97-AF65-F5344CB8AC3E}">
        <p14:creationId xmlns:p14="http://schemas.microsoft.com/office/powerpoint/2010/main" val="14886409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479425" y="347663"/>
            <a:ext cx="8664575" cy="1143000"/>
          </a:xfrm>
        </p:spPr>
        <p:txBody>
          <a:bodyPr/>
          <a:lstStyle/>
          <a:p>
            <a:pPr eaLnBrk="1" hangingPunct="1"/>
            <a:r>
              <a:rPr lang="en-US" dirty="0" smtClean="0">
                <a:ea typeface="ＭＳ Ｐゴシック" pitchFamily="34" charset="-128"/>
              </a:rPr>
              <a:t>Selecting Tasks</a:t>
            </a:r>
          </a:p>
        </p:txBody>
      </p:sp>
      <p:sp>
        <p:nvSpPr>
          <p:cNvPr id="125954" name="Rectangle 3"/>
          <p:cNvSpPr>
            <a:spLocks noGrp="1" noChangeArrowheads="1"/>
          </p:cNvSpPr>
          <p:nvPr>
            <p:ph idx="1"/>
          </p:nvPr>
        </p:nvSpPr>
        <p:spPr>
          <a:xfrm>
            <a:off x="685800" y="1600200"/>
            <a:ext cx="8261350" cy="4724400"/>
          </a:xfrm>
        </p:spPr>
        <p:txBody>
          <a:bodyPr/>
          <a:lstStyle/>
          <a:p>
            <a:pPr eaLnBrk="1" hangingPunct="1"/>
            <a:r>
              <a:rPr lang="en-US" sz="2800" dirty="0" smtClean="0">
                <a:ea typeface="ＭＳ Ｐゴシック" pitchFamily="34" charset="-128"/>
              </a:rPr>
              <a:t>Real tasks customers have faced / will face</a:t>
            </a:r>
          </a:p>
          <a:p>
            <a:pPr lvl="1" eaLnBrk="1" hangingPunct="1"/>
            <a:r>
              <a:rPr lang="en-US" sz="2400" dirty="0" smtClean="0">
                <a:ea typeface="ＭＳ Ｐゴシック" pitchFamily="34" charset="-128"/>
              </a:rPr>
              <a:t>collect any necessary materials</a:t>
            </a:r>
          </a:p>
          <a:p>
            <a:pPr lvl="1" eaLnBrk="1" hangingPunct="1"/>
            <a:endParaRPr lang="en-US" sz="2400" dirty="0" smtClean="0">
              <a:ea typeface="ＭＳ Ｐゴシック" pitchFamily="34" charset="-128"/>
            </a:endParaRPr>
          </a:p>
          <a:p>
            <a:pPr eaLnBrk="1" hangingPunct="1"/>
            <a:r>
              <a:rPr lang="en-US" sz="2800" dirty="0" smtClean="0">
                <a:ea typeface="ＭＳ Ｐゴシック" pitchFamily="34" charset="-128"/>
              </a:rPr>
              <a:t>Should provide reasonable coverage</a:t>
            </a:r>
          </a:p>
          <a:p>
            <a:pPr lvl="1" eaLnBrk="1" hangingPunct="1"/>
            <a:r>
              <a:rPr lang="en-US" sz="2400" dirty="0" smtClean="0">
                <a:ea typeface="ＭＳ Ｐゴシック" pitchFamily="34" charset="-128"/>
              </a:rPr>
              <a:t>compare check list of functions to tasks</a:t>
            </a:r>
          </a:p>
          <a:p>
            <a:pPr lvl="1" eaLnBrk="1" hangingPunct="1"/>
            <a:endParaRPr lang="en-US" sz="2400" dirty="0" smtClean="0">
              <a:ea typeface="ＭＳ Ｐゴシック" pitchFamily="34" charset="-128"/>
            </a:endParaRPr>
          </a:p>
          <a:p>
            <a:pPr eaLnBrk="1" hangingPunct="1"/>
            <a:r>
              <a:rPr lang="en-US" sz="2800" dirty="0" smtClean="0">
                <a:ea typeface="ＭＳ Ｐゴシック" pitchFamily="34" charset="-128"/>
              </a:rPr>
              <a:t>Mixture of simple &amp; complex tasks</a:t>
            </a:r>
          </a:p>
          <a:p>
            <a:pPr lvl="1" eaLnBrk="1" hangingPunct="1"/>
            <a:r>
              <a:rPr lang="en-US" sz="2400" dirty="0" smtClean="0">
                <a:ea typeface="ＭＳ Ｐゴシック" pitchFamily="34" charset="-128"/>
              </a:rPr>
              <a:t>simple task (common or introductory)</a:t>
            </a:r>
          </a:p>
          <a:p>
            <a:pPr lvl="1" eaLnBrk="1" hangingPunct="1"/>
            <a:r>
              <a:rPr lang="en-US" sz="2400" dirty="0" smtClean="0">
                <a:ea typeface="ＭＳ Ｐゴシック" pitchFamily="34" charset="-128"/>
              </a:rPr>
              <a:t>moderate task</a:t>
            </a:r>
          </a:p>
          <a:p>
            <a:pPr lvl="1" eaLnBrk="1" hangingPunct="1"/>
            <a:r>
              <a:rPr lang="en-US" sz="2400" dirty="0" smtClean="0">
                <a:ea typeface="ＭＳ Ｐゴシック" pitchFamily="34" charset="-128"/>
              </a:rPr>
              <a:t>complex task (infrequent or for power customers)</a:t>
            </a:r>
          </a:p>
          <a:p>
            <a:pPr eaLnBrk="1" hangingPunct="1"/>
            <a:endParaRPr lang="en-US" dirty="0" smtClean="0">
              <a:ea typeface="ＭＳ Ｐゴシック" pitchFamily="34" charset="-128"/>
            </a:endParaRPr>
          </a:p>
        </p:txBody>
      </p:sp>
      <p:sp>
        <p:nvSpPr>
          <p:cNvPr id="2" name="Date Placeholder 1"/>
          <p:cNvSpPr>
            <a:spLocks noGrp="1"/>
          </p:cNvSpPr>
          <p:nvPr>
            <p:ph type="dt" sz="half" idx="10"/>
          </p:nvPr>
        </p:nvSpPr>
        <p:spPr/>
        <p:txBody>
          <a:bodyPr/>
          <a:lstStyle/>
          <a:p>
            <a:pPr>
              <a:defRPr/>
            </a:pPr>
            <a:r>
              <a:rPr lang="en-US" smtClean="0"/>
              <a:t>2016/08/04</a:t>
            </a:r>
            <a:endParaRPr lang="en-US"/>
          </a:p>
        </p:txBody>
      </p:sp>
      <p:sp>
        <p:nvSpPr>
          <p:cNvPr id="7" name="Footer Placeholder 6"/>
          <p:cNvSpPr>
            <a:spLocks noGrp="1"/>
          </p:cNvSpPr>
          <p:nvPr>
            <p:ph type="ftr" sz="quarter" idx="11"/>
          </p:nvPr>
        </p:nvSpPr>
        <p:spPr/>
        <p:txBody>
          <a:bodyPr/>
          <a:lstStyle/>
          <a:p>
            <a:pPr>
              <a:defRPr/>
            </a:pPr>
            <a:r>
              <a:rPr lang="en-US" smtClean="0"/>
              <a:t>SCPKU 2016: Designing Solutions to Global Grand Challenges: China</a:t>
            </a:r>
            <a:endParaRPr lang="en-US"/>
          </a:p>
        </p:txBody>
      </p:sp>
      <p:sp>
        <p:nvSpPr>
          <p:cNvPr id="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C6F80-1AE7-4892-8FD9-BFABD716406A}" type="slidenum">
              <a:rPr lang="en-US" sz="1100" smtClean="0">
                <a:solidFill>
                  <a:schemeClr val="tx1">
                    <a:lumMod val="50000"/>
                  </a:schemeClr>
                </a:solidFill>
                <a:latin typeface="Helvetica Light"/>
              </a:rPr>
              <a:pPr eaLnBrk="1" hangingPunct="1"/>
              <a:t>5</a:t>
            </a:fld>
            <a:endParaRPr lang="en-US" sz="1100" smtClean="0">
              <a:solidFill>
                <a:schemeClr val="tx1">
                  <a:lumMod val="50000"/>
                </a:schemeClr>
              </a:solidFill>
              <a:latin typeface="Helvetica Light"/>
            </a:endParaRPr>
          </a:p>
        </p:txBody>
      </p:sp>
    </p:spTree>
    <p:extLst>
      <p:ext uri="{BB962C8B-B14F-4D97-AF65-F5344CB8AC3E}">
        <p14:creationId xmlns:p14="http://schemas.microsoft.com/office/powerpoint/2010/main" val="572833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a:xfrm>
            <a:off x="479425" y="0"/>
            <a:ext cx="8335963" cy="1227667"/>
          </a:xfrm>
        </p:spPr>
        <p:txBody>
          <a:bodyPr/>
          <a:lstStyle/>
          <a:p>
            <a:pPr eaLnBrk="1" hangingPunct="1"/>
            <a:r>
              <a:rPr lang="en-US" dirty="0" smtClean="0">
                <a:ea typeface="ＭＳ Ｐゴシック" pitchFamily="34" charset="-128"/>
              </a:rPr>
              <a:t>What Should Tasks Look Like?</a:t>
            </a:r>
          </a:p>
        </p:txBody>
      </p:sp>
      <p:sp>
        <p:nvSpPr>
          <p:cNvPr id="128002" name="Rectangle 3"/>
          <p:cNvSpPr>
            <a:spLocks noGrp="1" noChangeArrowheads="1"/>
          </p:cNvSpPr>
          <p:nvPr>
            <p:ph idx="1"/>
          </p:nvPr>
        </p:nvSpPr>
        <p:spPr>
          <a:xfrm>
            <a:off x="530577" y="1208264"/>
            <a:ext cx="8223250" cy="4340225"/>
          </a:xfrm>
        </p:spPr>
        <p:txBody>
          <a:bodyPr/>
          <a:lstStyle/>
          <a:p>
            <a:pPr eaLnBrk="1" hangingPunct="1">
              <a:lnSpc>
                <a:spcPct val="90000"/>
              </a:lnSpc>
            </a:pPr>
            <a:r>
              <a:rPr lang="en-US" sz="2800" dirty="0" smtClean="0">
                <a:ea typeface="ＭＳ Ｐゴシック" pitchFamily="34" charset="-128"/>
              </a:rPr>
              <a:t>Say what customer </a:t>
            </a:r>
            <a:r>
              <a:rPr lang="en-US" sz="2800" b="1" dirty="0" smtClean="0">
                <a:solidFill>
                  <a:srgbClr val="00B0F0"/>
                </a:solidFill>
                <a:ea typeface="ＭＳ Ｐゴシック" pitchFamily="34" charset="-128"/>
              </a:rPr>
              <a:t>wants to do</a:t>
            </a:r>
            <a:r>
              <a:rPr lang="en-US" sz="2800" dirty="0" smtClean="0">
                <a:ea typeface="ＭＳ Ｐゴシック" pitchFamily="34" charset="-128"/>
              </a:rPr>
              <a:t>, but </a:t>
            </a:r>
            <a:r>
              <a:rPr lang="en-US" sz="2800" b="1" dirty="0" smtClean="0">
                <a:solidFill>
                  <a:srgbClr val="00B0F0"/>
                </a:solidFill>
                <a:ea typeface="ＭＳ Ｐゴシック" pitchFamily="34" charset="-128"/>
              </a:rPr>
              <a:t>not how </a:t>
            </a:r>
          </a:p>
          <a:p>
            <a:pPr lvl="1" eaLnBrk="1" hangingPunct="1">
              <a:lnSpc>
                <a:spcPct val="90000"/>
              </a:lnSpc>
            </a:pPr>
            <a:r>
              <a:rPr lang="en-US" sz="2400" dirty="0" smtClean="0">
                <a:ea typeface="ＭＳ Ｐゴシック" pitchFamily="34" charset="-128"/>
              </a:rPr>
              <a:t>allows comparing different design alternatives</a:t>
            </a:r>
          </a:p>
        </p:txBody>
      </p:sp>
      <p:sp>
        <p:nvSpPr>
          <p:cNvPr id="2" name="Date Placeholder 1"/>
          <p:cNvSpPr>
            <a:spLocks noGrp="1"/>
          </p:cNvSpPr>
          <p:nvPr>
            <p:ph type="dt" sz="half" idx="10"/>
          </p:nvPr>
        </p:nvSpPr>
        <p:spPr/>
        <p:txBody>
          <a:bodyPr/>
          <a:lstStyle/>
          <a:p>
            <a:pPr>
              <a:defRPr/>
            </a:pPr>
            <a:r>
              <a:rPr lang="en-US" smtClean="0"/>
              <a:t>2016/08/04</a:t>
            </a:r>
            <a:endParaRPr lang="de-DE" dirty="0"/>
          </a:p>
        </p:txBody>
      </p:sp>
      <p:sp>
        <p:nvSpPr>
          <p:cNvPr id="7" name="Footer Placeholder 6"/>
          <p:cNvSpPr>
            <a:spLocks noGrp="1"/>
          </p:cNvSpPr>
          <p:nvPr>
            <p:ph type="ftr" sz="quarter" idx="11"/>
          </p:nvPr>
        </p:nvSpPr>
        <p:spPr/>
        <p:txBody>
          <a:bodyPr/>
          <a:lstStyle/>
          <a:p>
            <a:pPr>
              <a:defRPr/>
            </a:pPr>
            <a:r>
              <a:rPr lang="en-US" smtClean="0"/>
              <a:t>SCPKU 2016: Designing Solutions to Global Grand Challenges: China</a:t>
            </a:r>
            <a:endParaRPr lang="en-US"/>
          </a:p>
        </p:txBody>
      </p:sp>
      <p:sp>
        <p:nvSpPr>
          <p:cNvPr id="3" name="Slide Number Placeholder 2"/>
          <p:cNvSpPr>
            <a:spLocks noGrp="1"/>
          </p:cNvSpPr>
          <p:nvPr>
            <p:ph type="sldNum" sz="quarter" idx="12"/>
          </p:nvPr>
        </p:nvSpPr>
        <p:spPr/>
        <p:txBody>
          <a:bodyPr/>
          <a:lstStyle/>
          <a:p>
            <a:fld id="{BAAF5C87-F9D2-5F40-9F3B-3AB33998CE64}" type="slidenum">
              <a:rPr lang="en-US" smtClean="0"/>
              <a:pPr/>
              <a:t>6</a:t>
            </a:fld>
            <a:endParaRPr lang="en-US"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59830"/>
          <a:stretch/>
        </p:blipFill>
        <p:spPr bwMode="auto">
          <a:xfrm>
            <a:off x="0" y="2583553"/>
            <a:ext cx="2900455" cy="4278095"/>
          </a:xfrm>
          <a:prstGeom prst="rect">
            <a:avLst/>
          </a:prstGeom>
          <a:noFill/>
          <a:ln>
            <a:noFill/>
          </a:ln>
          <a:effectLst>
            <a:innerShdw blurRad="63500" dist="50800" dir="162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654" y="2583553"/>
            <a:ext cx="6848561" cy="4274447"/>
          </a:xfrm>
          <a:prstGeom prst="rect">
            <a:avLst/>
          </a:prstGeom>
          <a:noFill/>
          <a:ln>
            <a:noFill/>
          </a:ln>
          <a:effectLst>
            <a:innerShdw blurRad="63500" dist="50800" dir="162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3397" y="2196845"/>
            <a:ext cx="937576" cy="461665"/>
          </a:xfrm>
          <a:prstGeom prst="rect">
            <a:avLst/>
          </a:prstGeom>
          <a:noFill/>
        </p:spPr>
        <p:txBody>
          <a:bodyPr wrap="none" rtlCol="0">
            <a:spAutoFit/>
          </a:bodyPr>
          <a:lstStyle/>
          <a:p>
            <a:r>
              <a:rPr lang="en-US" dirty="0" smtClean="0">
                <a:latin typeface="Helvetica"/>
                <a:cs typeface="Helvetica"/>
              </a:rPr>
              <a:t>Good</a:t>
            </a:r>
            <a:endParaRPr lang="en-US" dirty="0">
              <a:latin typeface="Helvetica"/>
              <a:cs typeface="Helvetica"/>
            </a:endParaRPr>
          </a:p>
        </p:txBody>
      </p:sp>
      <p:sp>
        <p:nvSpPr>
          <p:cNvPr id="10" name="TextBox 9"/>
          <p:cNvSpPr txBox="1"/>
          <p:nvPr/>
        </p:nvSpPr>
        <p:spPr>
          <a:xfrm>
            <a:off x="5579714" y="2196845"/>
            <a:ext cx="732292" cy="461665"/>
          </a:xfrm>
          <a:prstGeom prst="rect">
            <a:avLst/>
          </a:prstGeom>
          <a:noFill/>
        </p:spPr>
        <p:txBody>
          <a:bodyPr wrap="none" rtlCol="0">
            <a:spAutoFit/>
          </a:bodyPr>
          <a:lstStyle/>
          <a:p>
            <a:r>
              <a:rPr lang="en-US" dirty="0" smtClean="0">
                <a:latin typeface="Helvetica"/>
                <a:cs typeface="Helvetica"/>
              </a:rPr>
              <a:t>Bad</a:t>
            </a:r>
            <a:endParaRPr lang="en-US" dirty="0">
              <a:latin typeface="Helvetica"/>
              <a:cs typeface="Helvetica"/>
            </a:endParaRPr>
          </a:p>
        </p:txBody>
      </p:sp>
    </p:spTree>
    <p:extLst>
      <p:ext uri="{BB962C8B-B14F-4D97-AF65-F5344CB8AC3E}">
        <p14:creationId xmlns:p14="http://schemas.microsoft.com/office/powerpoint/2010/main" val="500986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479425" y="39032"/>
            <a:ext cx="8664575" cy="1143000"/>
          </a:xfrm>
        </p:spPr>
        <p:txBody>
          <a:bodyPr/>
          <a:lstStyle/>
          <a:p>
            <a:pPr eaLnBrk="1" hangingPunct="1"/>
            <a:r>
              <a:rPr lang="en-US" dirty="0" smtClean="0">
                <a:ea typeface="ＭＳ Ｐゴシック" pitchFamily="34" charset="-128"/>
              </a:rPr>
              <a:t>What Should Tasks Look Like?</a:t>
            </a:r>
          </a:p>
        </p:txBody>
      </p:sp>
      <p:sp>
        <p:nvSpPr>
          <p:cNvPr id="128002" name="Rectangle 3"/>
          <p:cNvSpPr>
            <a:spLocks noGrp="1" noChangeArrowheads="1"/>
          </p:cNvSpPr>
          <p:nvPr>
            <p:ph idx="1"/>
          </p:nvPr>
        </p:nvSpPr>
        <p:spPr>
          <a:xfrm>
            <a:off x="527961" y="1209638"/>
            <a:ext cx="8077200" cy="4724400"/>
          </a:xfrm>
        </p:spPr>
        <p:txBody>
          <a:bodyPr/>
          <a:lstStyle/>
          <a:p>
            <a:pPr eaLnBrk="1" hangingPunct="1">
              <a:lnSpc>
                <a:spcPct val="90000"/>
              </a:lnSpc>
            </a:pPr>
            <a:r>
              <a:rPr lang="en-US" sz="2800" dirty="0" smtClean="0">
                <a:ea typeface="ＭＳ Ｐゴシック" pitchFamily="34" charset="-128"/>
              </a:rPr>
              <a:t>Say what customer </a:t>
            </a:r>
            <a:r>
              <a:rPr lang="en-US" sz="2800" b="1" dirty="0" smtClean="0">
                <a:solidFill>
                  <a:srgbClr val="00B0F0"/>
                </a:solidFill>
                <a:ea typeface="ＭＳ Ｐゴシック" pitchFamily="34" charset="-128"/>
              </a:rPr>
              <a:t>wants to do</a:t>
            </a:r>
            <a:r>
              <a:rPr lang="en-US" sz="2800" dirty="0" smtClean="0">
                <a:ea typeface="ＭＳ Ｐゴシック" pitchFamily="34" charset="-128"/>
              </a:rPr>
              <a:t>, but </a:t>
            </a:r>
            <a:r>
              <a:rPr lang="en-US" sz="2800" b="1" dirty="0" smtClean="0">
                <a:solidFill>
                  <a:srgbClr val="00B0F0"/>
                </a:solidFill>
                <a:ea typeface="ＭＳ Ｐゴシック" pitchFamily="34" charset="-128"/>
              </a:rPr>
              <a:t>not how </a:t>
            </a:r>
          </a:p>
          <a:p>
            <a:pPr lvl="1" eaLnBrk="1" hangingPunct="1">
              <a:lnSpc>
                <a:spcPct val="90000"/>
              </a:lnSpc>
            </a:pPr>
            <a:r>
              <a:rPr lang="en-US" sz="2400" dirty="0" smtClean="0">
                <a:ea typeface="ＭＳ Ｐゴシック" pitchFamily="34" charset="-128"/>
              </a:rPr>
              <a:t>allows comparing different design alternatives</a:t>
            </a:r>
            <a:br>
              <a:rPr lang="en-US" sz="2400" dirty="0" smtClean="0">
                <a:ea typeface="ＭＳ Ｐゴシック" pitchFamily="34" charset="-128"/>
              </a:rPr>
            </a:br>
            <a:endParaRPr lang="en-US" sz="2400" dirty="0" smtClean="0">
              <a:ea typeface="ＭＳ Ｐゴシック" pitchFamily="34" charset="-128"/>
            </a:endParaRPr>
          </a:p>
          <a:p>
            <a:pPr eaLnBrk="1" hangingPunct="1">
              <a:lnSpc>
                <a:spcPct val="90000"/>
              </a:lnSpc>
            </a:pPr>
            <a:r>
              <a:rPr lang="en-US" sz="2800" dirty="0" smtClean="0">
                <a:ea typeface="ＭＳ Ｐゴシック" pitchFamily="34" charset="-128"/>
              </a:rPr>
              <a:t>Be specific – stories based on facts!</a:t>
            </a:r>
          </a:p>
          <a:p>
            <a:pPr lvl="1" eaLnBrk="1" hangingPunct="1">
              <a:lnSpc>
                <a:spcPct val="90000"/>
              </a:lnSpc>
            </a:pPr>
            <a:r>
              <a:rPr lang="en-US" sz="2400" dirty="0" smtClean="0">
                <a:ea typeface="ＭＳ Ｐゴシック" pitchFamily="34" charset="-128"/>
              </a:rPr>
              <a:t>say who customers are (use personas or profiles)</a:t>
            </a:r>
          </a:p>
          <a:p>
            <a:pPr lvl="2" eaLnBrk="1" hangingPunct="1">
              <a:lnSpc>
                <a:spcPct val="90000"/>
              </a:lnSpc>
            </a:pPr>
            <a:r>
              <a:rPr lang="en-US" sz="2000" dirty="0" smtClean="0">
                <a:ea typeface="ＭＳ Ｐゴシック" pitchFamily="34" charset="-128"/>
              </a:rPr>
              <a:t>design can really differ depending on who</a:t>
            </a:r>
          </a:p>
          <a:p>
            <a:pPr lvl="2" eaLnBrk="1" hangingPunct="1">
              <a:lnSpc>
                <a:spcPct val="90000"/>
              </a:lnSpc>
            </a:pPr>
            <a:r>
              <a:rPr lang="en-US" sz="2000" dirty="0" smtClean="0">
                <a:ea typeface="ＭＳ Ｐゴシック" pitchFamily="34" charset="-128"/>
              </a:rPr>
              <a:t>name names (allows getting more info later)</a:t>
            </a:r>
          </a:p>
          <a:p>
            <a:pPr lvl="2" eaLnBrk="1" hangingPunct="1">
              <a:lnSpc>
                <a:spcPct val="90000"/>
              </a:lnSpc>
            </a:pPr>
            <a:r>
              <a:rPr lang="en-US" sz="2000" dirty="0" smtClean="0">
                <a:ea typeface="ＭＳ Ｐゴシック" pitchFamily="34" charset="-128"/>
              </a:rPr>
              <a:t>characteristics of customers (job, expertise, etc.)</a:t>
            </a:r>
          </a:p>
          <a:p>
            <a:pPr lvl="1" eaLnBrk="1" hangingPunct="1">
              <a:lnSpc>
                <a:spcPct val="90000"/>
              </a:lnSpc>
            </a:pPr>
            <a:r>
              <a:rPr lang="en-US" sz="2400" dirty="0" smtClean="0">
                <a:ea typeface="ＭＳ Ｐゴシック" pitchFamily="34" charset="-128"/>
              </a:rPr>
              <a:t>forces us to fill out description w/ relevant details</a:t>
            </a:r>
          </a:p>
          <a:p>
            <a:pPr lvl="2" eaLnBrk="1" hangingPunct="1">
              <a:lnSpc>
                <a:spcPct val="90000"/>
              </a:lnSpc>
            </a:pPr>
            <a:r>
              <a:rPr lang="en-US" sz="2000" dirty="0" smtClean="0">
                <a:ea typeface="ＭＳ Ｐゴシック" pitchFamily="34" charset="-128"/>
              </a:rPr>
              <a:t>example: dentists forms</a:t>
            </a:r>
          </a:p>
          <a:p>
            <a:pPr lvl="2" eaLnBrk="1" hangingPunct="1">
              <a:lnSpc>
                <a:spcPct val="90000"/>
              </a:lnSpc>
            </a:pPr>
            <a:endParaRPr lang="en-US" sz="2000" dirty="0" smtClean="0">
              <a:ea typeface="ＭＳ Ｐゴシック" pitchFamily="34" charset="-128"/>
            </a:endParaRPr>
          </a:p>
          <a:p>
            <a:pPr eaLnBrk="1" hangingPunct="1">
              <a:lnSpc>
                <a:spcPct val="90000"/>
              </a:lnSpc>
            </a:pPr>
            <a:r>
              <a:rPr lang="en-US" sz="2800" dirty="0" smtClean="0">
                <a:ea typeface="ＭＳ Ｐゴシック" pitchFamily="34" charset="-128"/>
              </a:rPr>
              <a:t>Some should describe a complete goal</a:t>
            </a:r>
          </a:p>
          <a:p>
            <a:pPr lvl="1" eaLnBrk="1" hangingPunct="1">
              <a:lnSpc>
                <a:spcPct val="90000"/>
              </a:lnSpc>
            </a:pPr>
            <a:r>
              <a:rPr lang="en-US" sz="2400" dirty="0" smtClean="0">
                <a:ea typeface="ＭＳ Ｐゴシック" pitchFamily="34" charset="-128"/>
              </a:rPr>
              <a:t>forces us to consider how features work together</a:t>
            </a:r>
          </a:p>
          <a:p>
            <a:pPr lvl="2" eaLnBrk="1" hangingPunct="1">
              <a:lnSpc>
                <a:spcPct val="90000"/>
              </a:lnSpc>
            </a:pPr>
            <a:r>
              <a:rPr lang="en-US" sz="2000" dirty="0" smtClean="0">
                <a:ea typeface="ＭＳ Ｐゴシック" pitchFamily="34" charset="-128"/>
              </a:rPr>
              <a:t>example: phone-in bank functions</a:t>
            </a:r>
          </a:p>
        </p:txBody>
      </p:sp>
      <p:sp>
        <p:nvSpPr>
          <p:cNvPr id="5" name="Date Placeholder 4"/>
          <p:cNvSpPr>
            <a:spLocks noGrp="1"/>
          </p:cNvSpPr>
          <p:nvPr>
            <p:ph type="dt" sz="half" idx="4294967295"/>
          </p:nvPr>
        </p:nvSpPr>
        <p:spPr>
          <a:xfrm>
            <a:off x="0" y="6553200"/>
            <a:ext cx="1905000" cy="457200"/>
          </a:xfrm>
        </p:spPr>
        <p:txBody>
          <a:bodyPr/>
          <a:lstStyle/>
          <a:p>
            <a:pPr>
              <a:defRPr/>
            </a:pPr>
            <a:r>
              <a:rPr lang="en-US" smtClean="0"/>
              <a:t>2016/08/04</a:t>
            </a:r>
            <a:endParaRPr lang="en-US" dirty="0"/>
          </a:p>
        </p:txBody>
      </p:sp>
      <p:sp>
        <p:nvSpPr>
          <p:cNvPr id="6" name="Footer Placeholder 5"/>
          <p:cNvSpPr>
            <a:spLocks noGrp="1"/>
          </p:cNvSpPr>
          <p:nvPr>
            <p:ph type="ftr" sz="quarter" idx="4294967295"/>
          </p:nvPr>
        </p:nvSpPr>
        <p:spPr>
          <a:xfrm>
            <a:off x="2905125" y="6553200"/>
            <a:ext cx="6238875" cy="457200"/>
          </a:xfrm>
        </p:spPr>
        <p:txBody>
          <a:bodyPr/>
          <a:lstStyle/>
          <a:p>
            <a:pPr>
              <a:defRPr/>
            </a:pPr>
            <a:r>
              <a:rPr lang="en-US" smtClean="0"/>
              <a:t>SCPKU 2016: Designing Solutions to Global Grand Challenges: China</a:t>
            </a:r>
            <a:endParaRPr lang="en-US"/>
          </a:p>
        </p:txBody>
      </p:sp>
      <p:sp>
        <p:nvSpPr>
          <p:cNvPr id="7" name="Slide Number Placeholder 6"/>
          <p:cNvSpPr>
            <a:spLocks noGrp="1"/>
          </p:cNvSpPr>
          <p:nvPr>
            <p:ph type="sldNum" sz="quarter" idx="4294967295"/>
          </p:nvPr>
        </p:nvSpPr>
        <p:spPr>
          <a:xfrm>
            <a:off x="8153400" y="6553200"/>
            <a:ext cx="990600" cy="457200"/>
          </a:xfrm>
        </p:spPr>
        <p:txBody>
          <a:bodyPr/>
          <a:lstStyle/>
          <a:p>
            <a:fld id="{6C4F84B1-3F38-E843-B494-F12B29A0060D}" type="slidenum">
              <a:rPr lang="en-US" smtClean="0"/>
              <a:pPr/>
              <a:t>7</a:t>
            </a:fld>
            <a:endParaRPr lang="en-US"/>
          </a:p>
        </p:txBody>
      </p:sp>
    </p:spTree>
    <p:extLst>
      <p:ext uri="{BB962C8B-B14F-4D97-AF65-F5344CB8AC3E}">
        <p14:creationId xmlns:p14="http://schemas.microsoft.com/office/powerpoint/2010/main" val="98182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2">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002">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00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p:txBody>
          <a:bodyPr/>
          <a:lstStyle/>
          <a:p>
            <a:pPr eaLnBrk="1" hangingPunct="1"/>
            <a:r>
              <a:rPr lang="en-US" dirty="0" smtClean="0">
                <a:ea typeface="ＭＳ Ｐゴシック" pitchFamily="34" charset="-128"/>
              </a:rPr>
              <a:t>Tasks Describe a Complete Goal</a:t>
            </a:r>
          </a:p>
        </p:txBody>
      </p:sp>
      <p:sp>
        <p:nvSpPr>
          <p:cNvPr id="6" name="Footer Placeholder 5"/>
          <p:cNvSpPr>
            <a:spLocks noGrp="1"/>
          </p:cNvSpPr>
          <p:nvPr>
            <p:ph type="ftr" sz="quarter" idx="11"/>
          </p:nvPr>
        </p:nvSpPr>
        <p:spPr/>
        <p:txBody>
          <a:bodyPr/>
          <a:lstStyle/>
          <a:p>
            <a:pPr>
              <a:defRPr/>
            </a:pPr>
            <a:r>
              <a:rPr lang="en-US" smtClean="0"/>
              <a:t>SCPKU 2016: Designing Solutions to Global Grand Challenges: China</a:t>
            </a:r>
            <a:endParaRPr lang="en-US"/>
          </a:p>
        </p:txBody>
      </p:sp>
      <p:sp>
        <p:nvSpPr>
          <p:cNvPr id="7" name="Slide Number Placeholder 6"/>
          <p:cNvSpPr>
            <a:spLocks noGrp="1"/>
          </p:cNvSpPr>
          <p:nvPr>
            <p:ph type="sldNum" sz="quarter" idx="12"/>
          </p:nvPr>
        </p:nvSpPr>
        <p:spPr/>
        <p:txBody>
          <a:bodyPr/>
          <a:lstStyle/>
          <a:p>
            <a:fld id="{6C4F84B1-3F38-E843-B494-F12B29A0060D}" type="slidenum">
              <a:rPr lang="en-US" smtClean="0"/>
              <a:pPr/>
              <a:t>8</a:t>
            </a:fld>
            <a:endParaRPr lang="en-US"/>
          </a:p>
        </p:txBody>
      </p:sp>
      <p:pic>
        <p:nvPicPr>
          <p:cNvPr id="4" name="Picture 3"/>
          <p:cNvPicPr>
            <a:picLocks noChangeAspect="1"/>
          </p:cNvPicPr>
          <p:nvPr/>
        </p:nvPicPr>
        <p:blipFill rotWithShape="1">
          <a:blip r:embed="rId3"/>
          <a:srcRect t="1412" b="1544"/>
          <a:stretch/>
        </p:blipFill>
        <p:spPr>
          <a:xfrm>
            <a:off x="644068" y="945342"/>
            <a:ext cx="7414327" cy="5820117"/>
          </a:xfrm>
          <a:prstGeom prst="rect">
            <a:avLst/>
          </a:prstGeom>
        </p:spPr>
      </p:pic>
      <p:sp>
        <p:nvSpPr>
          <p:cNvPr id="8" name="Oval 7"/>
          <p:cNvSpPr/>
          <p:nvPr/>
        </p:nvSpPr>
        <p:spPr bwMode="auto">
          <a:xfrm>
            <a:off x="825772" y="1924852"/>
            <a:ext cx="1241505" cy="882698"/>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Oval 10"/>
          <p:cNvSpPr/>
          <p:nvPr/>
        </p:nvSpPr>
        <p:spPr bwMode="auto">
          <a:xfrm>
            <a:off x="1302786" y="3950852"/>
            <a:ext cx="1241505" cy="882698"/>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Oval 11"/>
          <p:cNvSpPr/>
          <p:nvPr/>
        </p:nvSpPr>
        <p:spPr bwMode="auto">
          <a:xfrm>
            <a:off x="2548622" y="3966575"/>
            <a:ext cx="1241505" cy="882698"/>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Oval 12"/>
          <p:cNvSpPr/>
          <p:nvPr/>
        </p:nvSpPr>
        <p:spPr bwMode="auto">
          <a:xfrm>
            <a:off x="1937895" y="1926464"/>
            <a:ext cx="1241505" cy="882698"/>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Date Placeholder 1"/>
          <p:cNvSpPr>
            <a:spLocks noGrp="1"/>
          </p:cNvSpPr>
          <p:nvPr>
            <p:ph type="dt" sz="half" idx="10"/>
          </p:nvPr>
        </p:nvSpPr>
        <p:spPr/>
        <p:txBody>
          <a:bodyPr/>
          <a:lstStyle/>
          <a:p>
            <a:pPr>
              <a:defRPr/>
            </a:pPr>
            <a:r>
              <a:rPr lang="en-US" smtClean="0"/>
              <a:t>2016/08/04</a:t>
            </a:r>
            <a:endParaRPr lang="en-US"/>
          </a:p>
        </p:txBody>
      </p:sp>
    </p:spTree>
    <p:extLst>
      <p:ext uri="{BB962C8B-B14F-4D97-AF65-F5344CB8AC3E}">
        <p14:creationId xmlns:p14="http://schemas.microsoft.com/office/powerpoint/2010/main" val="164005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grpId="2"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3"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11" grpId="0" animBg="1"/>
      <p:bldP spid="11" grpId="1" animBg="1"/>
      <p:bldP spid="12" grpId="0" animBg="1"/>
      <p:bldP spid="12" grpId="1"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smtClean="0"/>
              <a:t>SCPKU 2016: Designing Solutions to Global Grand Challenges: China</a:t>
            </a:r>
            <a:endParaRPr lang="en-US" dirty="0"/>
          </a:p>
        </p:txBody>
      </p:sp>
      <p:pic>
        <p:nvPicPr>
          <p:cNvPr id="3" name="Picture 2"/>
          <p:cNvPicPr>
            <a:picLocks noChangeAspect="1"/>
          </p:cNvPicPr>
          <p:nvPr/>
        </p:nvPicPr>
        <p:blipFill rotWithShape="1">
          <a:blip r:embed="rId3"/>
          <a:srcRect l="1554" t="1313" r="18297" b="12409"/>
          <a:stretch/>
        </p:blipFill>
        <p:spPr>
          <a:xfrm>
            <a:off x="645897" y="957105"/>
            <a:ext cx="7001965" cy="5818862"/>
          </a:xfrm>
          <a:prstGeom prst="rect">
            <a:avLst/>
          </a:prstGeom>
        </p:spPr>
      </p:pic>
      <p:sp>
        <p:nvSpPr>
          <p:cNvPr id="10" name="Rectangle 2"/>
          <p:cNvSpPr>
            <a:spLocks noGrp="1" noChangeArrowheads="1"/>
          </p:cNvSpPr>
          <p:nvPr>
            <p:ph type="title"/>
          </p:nvPr>
        </p:nvSpPr>
        <p:spPr/>
        <p:txBody>
          <a:bodyPr/>
          <a:lstStyle/>
          <a:p>
            <a:pPr eaLnBrk="1" hangingPunct="1"/>
            <a:r>
              <a:rPr lang="en-US" dirty="0" smtClean="0">
                <a:ea typeface="ＭＳ Ｐゴシック" pitchFamily="34" charset="-128"/>
              </a:rPr>
              <a:t>Tasks Describe a Complete Goal</a:t>
            </a:r>
          </a:p>
        </p:txBody>
      </p:sp>
      <p:sp>
        <p:nvSpPr>
          <p:cNvPr id="7" name="Slide Number Placeholder 6"/>
          <p:cNvSpPr>
            <a:spLocks noGrp="1"/>
          </p:cNvSpPr>
          <p:nvPr>
            <p:ph type="sldNum" sz="quarter" idx="12"/>
          </p:nvPr>
        </p:nvSpPr>
        <p:spPr/>
        <p:txBody>
          <a:bodyPr/>
          <a:lstStyle/>
          <a:p>
            <a:fld id="{6C4F84B1-3F38-E843-B494-F12B29A0060D}" type="slidenum">
              <a:rPr lang="en-US" smtClean="0"/>
              <a:pPr/>
              <a:t>9</a:t>
            </a:fld>
            <a:endParaRPr lang="en-US"/>
          </a:p>
        </p:txBody>
      </p:sp>
      <p:sp>
        <p:nvSpPr>
          <p:cNvPr id="15" name="Oval 14"/>
          <p:cNvSpPr/>
          <p:nvPr/>
        </p:nvSpPr>
        <p:spPr bwMode="auto">
          <a:xfrm>
            <a:off x="607149" y="4742928"/>
            <a:ext cx="1432656" cy="466427"/>
          </a:xfrm>
          <a:prstGeom prst="ellipse">
            <a:avLst/>
          </a:prstGeom>
          <a:noFill/>
          <a:ln w="76200" cap="flat" cmpd="sng" algn="ctr">
            <a:solidFill>
              <a:srgbClr val="3366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 name="Oval 15"/>
          <p:cNvSpPr/>
          <p:nvPr/>
        </p:nvSpPr>
        <p:spPr bwMode="auto">
          <a:xfrm>
            <a:off x="2040749" y="4742928"/>
            <a:ext cx="1432656" cy="466427"/>
          </a:xfrm>
          <a:prstGeom prst="ellipse">
            <a:avLst/>
          </a:prstGeom>
          <a:noFill/>
          <a:ln w="76200" cap="flat" cmpd="sng" algn="ctr">
            <a:solidFill>
              <a:srgbClr val="3366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Oval 16"/>
          <p:cNvSpPr/>
          <p:nvPr/>
        </p:nvSpPr>
        <p:spPr bwMode="auto">
          <a:xfrm>
            <a:off x="619067" y="5344894"/>
            <a:ext cx="1432656" cy="466427"/>
          </a:xfrm>
          <a:prstGeom prst="ellipse">
            <a:avLst/>
          </a:prstGeom>
          <a:noFill/>
          <a:ln w="76200" cap="flat" cmpd="sng" algn="ctr">
            <a:solidFill>
              <a:srgbClr val="3366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Date Placeholder 1"/>
          <p:cNvSpPr>
            <a:spLocks noGrp="1"/>
          </p:cNvSpPr>
          <p:nvPr>
            <p:ph type="dt" sz="half" idx="10"/>
          </p:nvPr>
        </p:nvSpPr>
        <p:spPr/>
        <p:txBody>
          <a:bodyPr/>
          <a:lstStyle/>
          <a:p>
            <a:pPr>
              <a:defRPr/>
            </a:pPr>
            <a:r>
              <a:rPr lang="en-US" smtClean="0"/>
              <a:t>2016/08/04</a:t>
            </a:r>
            <a:endParaRPr lang="en-US"/>
          </a:p>
        </p:txBody>
      </p:sp>
    </p:spTree>
    <p:extLst>
      <p:ext uri="{BB962C8B-B14F-4D97-AF65-F5344CB8AC3E}">
        <p14:creationId xmlns:p14="http://schemas.microsoft.com/office/powerpoint/2010/main" val="2083345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Lst>
  </p:timing>
</p:sld>
</file>

<file path=ppt/theme/theme1.xml><?xml version="1.0" encoding="utf-8"?>
<a:theme xmlns:a="http://schemas.openxmlformats.org/drawingml/2006/main" name="1_Summer HCI">
  <a:themeElements>
    <a:clrScheme name="1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fontScheme name="1_Summer HCI">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ummer HC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ummer HC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ummer HC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ummer HC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ummer HC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ummer HC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ummer HC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ummer HCI 8">
        <a:dk1>
          <a:srgbClr val="808080"/>
        </a:dk1>
        <a:lt1>
          <a:srgbClr val="FFFFFF"/>
        </a:lt1>
        <a:dk2>
          <a:srgbClr val="A94E31"/>
        </a:dk2>
        <a:lt2>
          <a:srgbClr val="FFFFFF"/>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1_Summer HCI 9">
        <a:dk1>
          <a:srgbClr val="808080"/>
        </a:dk1>
        <a:lt1>
          <a:srgbClr val="FFFFFF"/>
        </a:lt1>
        <a:dk2>
          <a:srgbClr val="A94E31"/>
        </a:dk2>
        <a:lt2>
          <a:srgbClr val="3E6C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1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0108A"/>
    </a:dk2>
    <a:lt2>
      <a:srgbClr val="F8F8F8"/>
    </a:lt2>
    <a:accent1>
      <a:srgbClr val="A19862"/>
    </a:accent1>
    <a:accent2>
      <a:srgbClr val="70A373"/>
    </a:accent2>
    <a:accent3>
      <a:srgbClr val="AAAAC4"/>
    </a:accent3>
    <a:accent4>
      <a:srgbClr val="DADADA"/>
    </a:accent4>
    <a:accent5>
      <a:srgbClr val="CDCAB7"/>
    </a:accent5>
    <a:accent6>
      <a:srgbClr val="659368"/>
    </a:accent6>
    <a:hlink>
      <a:srgbClr val="468293"/>
    </a:hlink>
    <a:folHlink>
      <a:srgbClr val="876A88"/>
    </a:folHlink>
  </a:clrScheme>
</a:themeOverride>
</file>

<file path=docProps/app.xml><?xml version="1.0" encoding="utf-8"?>
<Properties xmlns="http://schemas.openxmlformats.org/officeDocument/2006/extended-properties" xmlns:vt="http://schemas.openxmlformats.org/officeDocument/2006/docPropsVTypes">
  <Template>05-video.pptx</Template>
  <TotalTime>16683</TotalTime>
  <Words>926</Words>
  <Application>Microsoft Macintosh PowerPoint</Application>
  <PresentationFormat>On-screen Show (4:3)</PresentationFormat>
  <Paragraphs>143</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1_Summer HCI</vt:lpstr>
      <vt:lpstr>Medium-fi Prototyping</vt:lpstr>
      <vt:lpstr>Outline</vt:lpstr>
      <vt:lpstr>Fidelity in Prototyping: Instagator</vt:lpstr>
      <vt:lpstr>Fidelity in Prototyping Task 1: Support Destination Polls</vt:lpstr>
      <vt:lpstr>Selecting Tasks</vt:lpstr>
      <vt:lpstr>What Should Tasks Look Like?</vt:lpstr>
      <vt:lpstr>What Should Tasks Look Like?</vt:lpstr>
      <vt:lpstr>Tasks Describe a Complete Goal</vt:lpstr>
      <vt:lpstr>Tasks Describe a Complete Goal</vt:lpstr>
      <vt:lpstr>Using Tasks in Design</vt:lpstr>
      <vt:lpstr>Using Tasks in Design (cont.)</vt:lpstr>
      <vt:lpstr>Task Flows Show How to Do the Task</vt:lpstr>
      <vt:lpstr>Exercise: Task Definition</vt:lpstr>
      <vt:lpstr>Next Time</vt:lpstr>
    </vt:vector>
  </TitlesOfParts>
  <Company>Berkeley Summer Engineering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Videos &amp; Video Prototyping</dc:title>
  <dc:subject>User Interface Design, Prototyping, and Evaluation</dc:subject>
  <dc:creator>James Landay</dc:creator>
  <cp:lastModifiedBy>James Landay</cp:lastModifiedBy>
  <cp:revision>574</cp:revision>
  <cp:lastPrinted>2014-10-09T22:42:30Z</cp:lastPrinted>
  <dcterms:created xsi:type="dcterms:W3CDTF">1997-02-10T23:02:31Z</dcterms:created>
  <dcterms:modified xsi:type="dcterms:W3CDTF">2016-08-06T04:43:40Z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3</vt:i4>
  </property>
  <property fmtid="{D5CDD505-2E9C-101B-9397-08002B2CF9AE}" pid="7" name="MailAddress">
    <vt:lpwstr>landay@cs.berkeley.edu</vt:lpwstr>
  </property>
  <property fmtid="{D5CDD505-2E9C-101B-9397-08002B2CF9AE}" pid="8" name="HomePage">
    <vt:lpwstr>http://bmrc.berkeley.edu/courseware/cs160/fall00/</vt:lpwstr>
  </property>
  <property fmtid="{D5CDD505-2E9C-101B-9397-08002B2CF9AE}" pid="9" name="Other">
    <vt:lpwstr>CS 160, Fall 2000</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I:\www\documents\courseware\cs160\fall00\Lectures</vt:lpwstr>
  </property>
</Properties>
</file>