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18" r:id="rId1"/>
  </p:sldMasterIdLst>
  <p:notesMasterIdLst>
    <p:notesMasterId r:id="rId48"/>
  </p:notesMasterIdLst>
  <p:handoutMasterIdLst>
    <p:handoutMasterId r:id="rId49"/>
  </p:handoutMasterIdLst>
  <p:sldIdLst>
    <p:sldId id="488" r:id="rId2"/>
    <p:sldId id="578" r:id="rId3"/>
    <p:sldId id="683" r:id="rId4"/>
    <p:sldId id="654" r:id="rId5"/>
    <p:sldId id="655" r:id="rId6"/>
    <p:sldId id="658" r:id="rId7"/>
    <p:sldId id="691" r:id="rId8"/>
    <p:sldId id="692" r:id="rId9"/>
    <p:sldId id="657" r:id="rId10"/>
    <p:sldId id="613" r:id="rId11"/>
    <p:sldId id="611" r:id="rId12"/>
    <p:sldId id="612" r:id="rId13"/>
    <p:sldId id="465" r:id="rId14"/>
    <p:sldId id="472" r:id="rId15"/>
    <p:sldId id="470" r:id="rId16"/>
    <p:sldId id="469" r:id="rId17"/>
    <p:sldId id="478" r:id="rId18"/>
    <p:sldId id="539" r:id="rId19"/>
    <p:sldId id="540" r:id="rId20"/>
    <p:sldId id="576" r:id="rId21"/>
    <p:sldId id="622" r:id="rId22"/>
    <p:sldId id="633" r:id="rId23"/>
    <p:sldId id="639" r:id="rId24"/>
    <p:sldId id="640" r:id="rId25"/>
    <p:sldId id="641" r:id="rId26"/>
    <p:sldId id="642" r:id="rId27"/>
    <p:sldId id="682" r:id="rId28"/>
    <p:sldId id="693" r:id="rId29"/>
    <p:sldId id="473" r:id="rId30"/>
    <p:sldId id="543" r:id="rId31"/>
    <p:sldId id="544" r:id="rId32"/>
    <p:sldId id="545" r:id="rId33"/>
    <p:sldId id="556" r:id="rId34"/>
    <p:sldId id="557" r:id="rId35"/>
    <p:sldId id="474" r:id="rId36"/>
    <p:sldId id="475" r:id="rId37"/>
    <p:sldId id="542" r:id="rId38"/>
    <p:sldId id="630" r:id="rId39"/>
    <p:sldId id="477" r:id="rId40"/>
    <p:sldId id="466" r:id="rId41"/>
    <p:sldId id="662" r:id="rId42"/>
    <p:sldId id="690" r:id="rId43"/>
    <p:sldId id="520" r:id="rId44"/>
    <p:sldId id="527" r:id="rId45"/>
    <p:sldId id="694" r:id="rId46"/>
    <p:sldId id="591" r:id="rId47"/>
  </p:sldIdLst>
  <p:sldSz cx="9144000" cy="6858000" type="screen4x3"/>
  <p:notesSz cx="7200900" cy="9512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7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21">
          <p15:clr>
            <a:srgbClr val="A4A3A4"/>
          </p15:clr>
        </p15:guide>
        <p15:guide id="2" pos="297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Landay" initials="JAL" lastIdx="2" clrIdx="0"/>
  <p:cmAuthor id="1" name="James Landay" initials="A" lastIdx="0" clrIdx="1"/>
  <p:cmAuthor id="2" name="James Landay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D0D0D"/>
    <a:srgbClr val="000000"/>
    <a:srgbClr val="FBFBFB"/>
    <a:srgbClr val="F5F5F5"/>
    <a:srgbClr val="E7E7E7"/>
    <a:srgbClr val="C4C4C4"/>
    <a:srgbClr val="2D92D4"/>
    <a:srgbClr val="73A4D5"/>
    <a:srgbClr val="F8F8F8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1" autoAdjust="0"/>
    <p:restoredTop sz="88233" autoAdjust="0"/>
  </p:normalViewPr>
  <p:slideViewPr>
    <p:cSldViewPr snapToGrid="0">
      <p:cViewPr varScale="1">
        <p:scale>
          <a:sx n="75" d="100"/>
          <a:sy n="75" d="100"/>
        </p:scale>
        <p:origin x="-1744" y="-104"/>
      </p:cViewPr>
      <p:guideLst>
        <p:guide orient="horz" pos="19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7600"/>
    </p:cViewPr>
  </p:sorterViewPr>
  <p:notesViewPr>
    <p:cSldViewPr snapToGrid="0">
      <p:cViewPr>
        <p:scale>
          <a:sx n="160" d="100"/>
          <a:sy n="160" d="100"/>
        </p:scale>
        <p:origin x="4272" y="232"/>
      </p:cViewPr>
      <p:guideLst>
        <p:guide orient="horz" pos="2221"/>
        <p:guide pos="297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commentAuthors" Target="commentAuthors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1-16T16:13:08.236" idx="2">
    <p:pos x="10" y="10"/>
    <p:text>animate with images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79875" y="9037638"/>
            <a:ext cx="2543561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458BF5A3-2350-4A06-91F7-52EF13FDD7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04298" y="201458"/>
            <a:ext cx="4953663" cy="65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62" tIns="0" rIns="18962" bIns="0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defRPr sz="1000" i="1"/>
            </a:lvl1pPr>
          </a:lstStyle>
          <a:p>
            <a:r>
              <a:rPr lang="en-US" dirty="0" smtClean="0"/>
              <a:t>SCPKU 2016 </a:t>
            </a:r>
            <a:r>
              <a:rPr lang="en-US" dirty="0"/>
              <a:t>– Designing Solutions for Global Grand </a:t>
            </a:r>
            <a:r>
              <a:rPr lang="en-US" dirty="0" smtClean="0"/>
              <a:t>Challenges: China</a:t>
            </a:r>
            <a:r>
              <a:rPr lang="en-US" dirty="0"/>
              <a:t/>
            </a:r>
            <a:br>
              <a:rPr lang="en-US" dirty="0"/>
            </a:br>
            <a:r>
              <a:rPr lang="en-US" i="0" dirty="0" smtClean="0"/>
              <a:t>Summer 2016</a:t>
            </a:r>
            <a:endParaRPr lang="en-US" i="0" dirty="0"/>
          </a:p>
          <a:p>
            <a:r>
              <a:rPr lang="en-US" i="0" dirty="0"/>
              <a:t>Prof. James A. Landay and </a:t>
            </a:r>
            <a:r>
              <a:rPr lang="en-US" i="0" dirty="0" smtClean="0"/>
              <a:t>Prof. </a:t>
            </a:r>
            <a:r>
              <a:rPr lang="en-US" i="0" dirty="0" err="1" smtClean="0"/>
              <a:t>Ge</a:t>
            </a:r>
            <a:r>
              <a:rPr lang="en-US" i="0" dirty="0" smtClean="0"/>
              <a:t> Wang</a:t>
            </a:r>
            <a:endParaRPr lang="en-US" i="0" dirty="0"/>
          </a:p>
          <a:p>
            <a:r>
              <a:rPr lang="en-US" i="0" dirty="0"/>
              <a:t>Stanford </a:t>
            </a:r>
            <a:r>
              <a:rPr lang="en-US" i="0" dirty="0" smtClean="0"/>
              <a:t>Center at Peking University</a:t>
            </a:r>
            <a:endParaRPr lang="en-US" i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57961" y="145801"/>
            <a:ext cx="1184745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z="1000" dirty="0" smtClean="0">
                <a:latin typeface="Helvetica Neue" charset="0"/>
                <a:ea typeface="Helvetica Neue" charset="0"/>
                <a:cs typeface="Helvetica Neue" charset="0"/>
              </a:rPr>
              <a:t>2016/08/01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53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79875" y="-1588"/>
            <a:ext cx="312102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t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3488" y="720725"/>
            <a:ext cx="4738687" cy="3554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8850" y="4516438"/>
            <a:ext cx="5283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7" tIns="49148" rIns="96657" bIns="49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defTabSz="977900" eaLnBrk="0" hangingPunct="0">
              <a:defRPr sz="1000" i="1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79875" y="9037638"/>
            <a:ext cx="31210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659" tIns="0" rIns="19659" bIns="0" numCol="1" anchor="b" anchorCtr="0" compatLnSpc="1">
            <a:prstTxWarp prst="textNoShape">
              <a:avLst/>
            </a:prstTxWarp>
          </a:bodyPr>
          <a:lstStyle>
            <a:lvl1pPr algn="r" defTabSz="977900" eaLnBrk="0" hangingPunct="0">
              <a:defRPr sz="1000" i="1"/>
            </a:lvl1pPr>
          </a:lstStyle>
          <a:p>
            <a:fld id="{F15B023B-A5DD-4615-B2B5-95B18B13B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612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bbble.com/mynameispj" TargetMode="External"/><Relationship Id="rId4" Type="http://schemas.openxmlformats.org/officeDocument/2006/relationships/hyperlink" Target="http://dribbble.com/kere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B7606B1-5F71-48BA-BE55-049CC0F2DE87}" type="slidenum">
              <a:rPr lang="en-US" sz="1000"/>
              <a:pPr/>
              <a:t>1</a:t>
            </a:fld>
            <a:endParaRPr lang="en-US" sz="10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493" tIns="49064" rIns="96493" bIns="49064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broke at 12:45 after a bunch of questions [1:10 minutes first half – cut a little or move break earlier]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only 20 minute break (break went an extra 5</a:t>
            </a:r>
            <a:r>
              <a:rPr lang="en-US" baseline="0" dirty="0" smtClean="0"/>
              <a:t> minutes – need to only do 20)</a:t>
            </a:r>
            <a:endParaRPr lang="en-US" dirty="0" smtClean="0"/>
          </a:p>
          <a:p>
            <a:r>
              <a:rPr lang="en-US" dirty="0" smtClean="0">
                <a:ea typeface="ＭＳ Ｐゴシック" pitchFamily="34" charset="-128"/>
              </a:rPr>
              <a:t>3</a:t>
            </a:r>
            <a:r>
              <a:rPr lang="en-US" baseline="0" dirty="0" smtClean="0">
                <a:ea typeface="ＭＳ Ｐゴシック" pitchFamily="34" charset="-128"/>
              </a:rPr>
              <a:t> minutes over time and didn’t get to 2-3 summary slides or Denim video</a:t>
            </a:r>
          </a:p>
          <a:p>
            <a:endParaRPr lang="en-US" baseline="0" dirty="0" smtClean="0">
              <a:ea typeface="ＭＳ Ｐゴシック" pitchFamily="34" charset="-128"/>
            </a:endParaRPr>
          </a:p>
          <a:p>
            <a:r>
              <a:rPr lang="en-US" baseline="0" dirty="0" smtClean="0">
                <a:ea typeface="ＭＳ Ｐゴシック" pitchFamily="34" charset="-128"/>
              </a:rPr>
              <a:t>Added back wizard of Oz afterwards so still need to cut a few slides</a:t>
            </a: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094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10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79" tIns="49921" rIns="98179" bIns="49921"/>
          <a:lstStyle/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Jeff Hawkins carried around a block of wood like this in his pocket &amp; pulled it out when meeting people and used a pen to act like he was adding things to his device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This led to the prototype in the middle and </a:t>
            </a:r>
          </a:p>
          <a:p>
            <a:pPr defTabSz="958710">
              <a:spcBef>
                <a:spcPct val="0"/>
              </a:spcBef>
            </a:pPr>
            <a:r>
              <a:rPr lang="en-US" sz="1200" dirty="0">
                <a:ea typeface="ＭＳ Ｐゴシック" pitchFamily="34" charset="-128"/>
              </a:rPr>
              <a:t>The final product: The </a:t>
            </a:r>
            <a:r>
              <a:rPr lang="en-US" sz="1200" dirty="0" err="1">
                <a:ea typeface="ＭＳ Ｐゴシック" pitchFamily="34" charset="-128"/>
              </a:rPr>
              <a:t>PalmPilot</a:t>
            </a:r>
            <a:r>
              <a:rPr lang="en-US" sz="1200" dirty="0">
                <a:ea typeface="ＭＳ Ｐゴシック" pitchFamily="34" charset="-128"/>
              </a:rPr>
              <a:t> (right)</a:t>
            </a:r>
          </a:p>
        </p:txBody>
      </p:sp>
    </p:spTree>
    <p:extLst>
      <p:ext uri="{BB962C8B-B14F-4D97-AF65-F5344CB8AC3E}">
        <p14:creationId xmlns:p14="http://schemas.microsoft.com/office/powerpoint/2010/main" val="3164733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11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3"/>
              </a:rPr>
              <a:t>PJ McCormick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(left)</a:t>
            </a:r>
            <a:endParaRPr kumimoji="1" lang="en-US" sz="1200" b="0" i="0" kern="1200" dirty="0" smtClean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  <a:p>
            <a:r>
              <a:rPr kumimoji="1" lang="en-US" sz="1200" b="0" i="0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 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Kerem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 </a:t>
            </a:r>
            <a:r>
              <a:rPr kumimoji="1" lang="en-US" sz="1200" b="1" i="0" u="none" strike="noStrike" kern="1200" dirty="0" err="1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  <a:hlinkClick r:id="rId4"/>
              </a:rPr>
              <a:t>Suer</a:t>
            </a:r>
            <a:r>
              <a:rPr kumimoji="1" lang="en-US" sz="1200" b="1" i="0" u="none" strike="noStrike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88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713630A-0688-9448-8627-CC3DB939A923}" type="slidenum">
              <a:rPr lang="en-US" sz="1100">
                <a:latin typeface="Helvetica"/>
              </a:rPr>
              <a:pPr/>
              <a:t>12</a:t>
            </a:fld>
            <a:endParaRPr lang="en-US" sz="1100" dirty="0">
              <a:latin typeface="Helvetica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54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5109659-F5D0-4D37-8AF6-F42F9EA4E7A9}" type="slidenum">
              <a:rPr lang="en-US" sz="1000"/>
              <a:pPr/>
              <a:t>13</a:t>
            </a:fld>
            <a:endParaRPr lang="en-US" sz="100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/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059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47FACDFD-F04B-44C1-8C1C-23657F07ED4D}" type="slidenum">
              <a:rPr lang="en-US" sz="1000"/>
              <a:pPr/>
              <a:t>14</a:t>
            </a:fld>
            <a:endParaRPr lang="en-US" sz="10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87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824B5FDA-F6D8-418A-A0ED-9E0EAC580EAA}" type="slidenum">
              <a:rPr lang="en-US" sz="1000"/>
              <a:pPr/>
              <a:t>15</a:t>
            </a:fld>
            <a:endParaRPr lang="en-US" sz="10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42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DFCE21BF-0B1A-4519-B34A-A74C95BE82E2}" type="slidenum">
              <a:rPr lang="en-US" sz="1000"/>
              <a:pPr/>
              <a:t>16</a:t>
            </a:fld>
            <a:endParaRPr lang="en-US" sz="10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4126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0E174B7-EF9C-4697-8F53-07F7ED315A1D}" type="slidenum">
              <a:rPr lang="en-US" sz="1000"/>
              <a:pPr/>
              <a:t>17</a:t>
            </a:fld>
            <a:endParaRPr lang="en-US" sz="10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53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DEDBC3E-0DF9-4053-BFE6-112E61BF30F7}" type="slidenum">
              <a:rPr lang="en-US" sz="1000"/>
              <a:pPr/>
              <a:t>18</a:t>
            </a:fld>
            <a:endParaRPr lang="en-US" sz="10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1016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4B1CEE6-E273-4FB0-A03B-FE47AB408048}" type="slidenum">
              <a:rPr lang="en-US" sz="1000"/>
              <a:pPr/>
              <a:t>19</a:t>
            </a:fld>
            <a:endParaRPr lang="en-US" sz="10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2725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3960" indent="-282292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9170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80838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32505" indent="-225834" defTabSz="973909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84173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35841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7509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39177" indent="-225834" defTabSz="973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A8F17A-F7A2-F74D-BA8D-172A92E38FB7}" type="slidenum">
              <a:rPr lang="en-US" sz="1100"/>
              <a:pPr/>
              <a:t>2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937838">
              <a:spcBef>
                <a:spcPct val="0"/>
              </a:spcBef>
            </a:pPr>
            <a:endParaRPr kumimoji="0" lang="en-US" sz="25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60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58AD42-B29E-4286-B597-46463CFA985E}" type="slidenum">
              <a:rPr lang="en-US" sz="1000"/>
              <a:pPr/>
              <a:t>20</a:t>
            </a:fld>
            <a:endParaRPr lang="en-US" sz="10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59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21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3513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9799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23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615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24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485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358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26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558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27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19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65684" indent="-294494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7797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4916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20356" indent="-235595" defTabSz="978374" eaLnBrk="0" hangingPunct="0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9154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06273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533927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005118" indent="-235595" defTabSz="97837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AFF9021-5BB0-41CE-89BF-046FC9B769B0}" type="slidenum">
              <a:rPr lang="en-US" sz="1000"/>
              <a:pPr/>
              <a:t>28</a:t>
            </a:fld>
            <a:endParaRPr lang="en-US" sz="10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1:46</a:t>
            </a:r>
            <a:r>
              <a:rPr lang="en-US" baseline="0" dirty="0" smtClean="0"/>
              <a:t> video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8547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74203A54-5467-4FB9-9601-81B306146844}" type="slidenum">
              <a:rPr lang="en-US" sz="1000"/>
              <a:pPr/>
              <a:t>29</a:t>
            </a:fld>
            <a:endParaRPr lang="en-US" sz="10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51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33960" indent="-282292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9170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80838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32505" indent="-225834" defTabSz="970773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84173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35841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87509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39177" indent="-225834" defTabSz="9707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54E00C2-41D7-42C3-AC45-763AA23D393B}" type="slidenum">
              <a:rPr lang="en-US" sz="1000"/>
              <a:pPr/>
              <a:t>3</a:t>
            </a:fld>
            <a:endParaRPr lang="en-US" sz="10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5550" y="714375"/>
            <a:ext cx="4751388" cy="356552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8" y="4515512"/>
            <a:ext cx="5278785" cy="42827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42" tIns="46771" rIns="93542" bIns="46771"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We are STILL in the exploration phase (especially on your projects). DO NOT narrow down too early.</a:t>
            </a:r>
          </a:p>
        </p:txBody>
      </p:sp>
    </p:spTree>
    <p:extLst>
      <p:ext uri="{BB962C8B-B14F-4D97-AF65-F5344CB8AC3E}">
        <p14:creationId xmlns:p14="http://schemas.microsoft.com/office/powerpoint/2010/main" val="2093606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E00E7C9D-6DCC-4D36-A8AE-B08957E2D7F7}" type="slidenum">
              <a:rPr lang="en-US" sz="1000"/>
              <a:pPr/>
              <a:t>30</a:t>
            </a:fld>
            <a:endParaRPr lang="en-US" sz="10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719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B7848348-E898-4379-93B2-D78DC0129165}" type="slidenum">
              <a:rPr lang="en-US" sz="1000"/>
              <a:pPr/>
              <a:t>31</a:t>
            </a:fld>
            <a:endParaRPr lang="en-US" sz="10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3228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E884ED9-8D79-4BA4-B3C6-8F7795BB3583}" type="slidenum">
              <a:rPr lang="en-US" sz="1000"/>
              <a:pPr/>
              <a:t>32</a:t>
            </a:fld>
            <a:endParaRPr lang="en-US" sz="10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5569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161A6DD2-DF7A-42CB-80C0-C19F309A7B08}" type="slidenum">
              <a:rPr lang="en-US" sz="1000"/>
              <a:pPr/>
              <a:t>33</a:t>
            </a:fld>
            <a:endParaRPr lang="en-US" sz="10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314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7F6A76B-4732-4818-8770-CFA15B40093B}" type="slidenum">
              <a:rPr lang="en-US" sz="1000"/>
              <a:pPr/>
              <a:t>34</a:t>
            </a:fld>
            <a:endParaRPr lang="en-US" sz="10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604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C770F59F-D213-420E-8862-852B2FEFD6E9}" type="slidenum">
              <a:rPr lang="en-US" sz="1000"/>
              <a:pPr/>
              <a:t>35</a:t>
            </a:fld>
            <a:endParaRPr lang="en-US" sz="10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165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36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395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1950A6B-3CF6-440B-85BF-0E401AF1354D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215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11207CD-73CC-42AB-8B3B-D7B0E21F8920}" type="slidenum">
              <a:rPr lang="en-US" sz="1000"/>
              <a:pPr/>
              <a:t>38</a:t>
            </a:fld>
            <a:endParaRPr lang="en-US" sz="10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138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6F91B03-89EE-45BB-B645-E391363A890F}" type="slidenum">
              <a:rPr lang="en-US" sz="1000"/>
              <a:pPr/>
              <a:t>39</a:t>
            </a:fld>
            <a:endParaRPr lang="en-US" sz="10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191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EE7C4A-115B-4D4A-A7E9-14A95868ADD8}" type="slidenum">
              <a:rPr lang="en-US" sz="1000"/>
              <a:pPr/>
              <a:t>4</a:t>
            </a:fld>
            <a:endParaRPr lang="en-US" sz="10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18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0596E69F-DBED-4A2B-9D01-170621D23B46}" type="slidenum">
              <a:rPr lang="en-US" sz="1000"/>
              <a:pPr/>
              <a:t>40</a:t>
            </a:fld>
            <a:endParaRPr lang="en-US" sz="10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51263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D59E03-F6D3-4001-B482-479FA8265EA5}" type="slidenum">
              <a:rPr lang="en-US" sz="1000"/>
              <a:pPr/>
              <a:t>41</a:t>
            </a:fld>
            <a:endParaRPr lang="en-US" sz="10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865" tIns="47932" rIns="95865" bIns="47932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07851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39D59E03-F6D3-4001-B482-479FA8265EA5}" type="slidenum">
              <a:rPr lang="en-US" sz="1000"/>
              <a:pPr/>
              <a:t>42</a:t>
            </a:fld>
            <a:endParaRPr lang="en-US" sz="10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865" tIns="47932" rIns="95865" bIns="47932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655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FA2A213-8A72-4BF2-BA15-2513CB5CB2D3}" type="slidenum">
              <a:rPr lang="en-US" sz="1000"/>
              <a:pPr/>
              <a:t>43</a:t>
            </a:fld>
            <a:endParaRPr lang="en-US" sz="10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720725"/>
            <a:ext cx="4738688" cy="3554413"/>
          </a:xfrm>
          <a:ln cap="flat"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94" tIns="49928" rIns="98194" bIns="49928"/>
          <a:lstStyle/>
          <a:p>
            <a:pPr defTabSz="958850">
              <a:spcBef>
                <a:spcPct val="0"/>
              </a:spcBef>
            </a:pPr>
            <a:endParaRPr kumimoji="0" lang="en-US" sz="25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6756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5530648D-9120-48A6-BAD4-25C00235E38A}" type="slidenum">
              <a:rPr lang="en-US" sz="1000"/>
              <a:pPr/>
              <a:t>44</a:t>
            </a:fld>
            <a:endParaRPr lang="en-US" sz="10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9138"/>
            <a:ext cx="4741862" cy="35560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850" y="4516438"/>
            <a:ext cx="5283200" cy="4281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9325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83068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842" indent="-285709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832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99965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099" indent="-228566" defTabSz="977757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232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365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498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5631" indent="-228566" defTabSz="9777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13BEB9-C64B-024D-A13B-45C3B1A659CB}" type="slidenum">
              <a:rPr lang="en-US" sz="1000"/>
              <a:pPr/>
              <a:t>46</a:t>
            </a:fld>
            <a:endParaRPr lang="en-US" sz="10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3488" y="720725"/>
            <a:ext cx="4737100" cy="3552825"/>
          </a:xfrm>
          <a:ln cap="flat"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9" y="4514850"/>
            <a:ext cx="5280025" cy="4281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28" tIns="49134" rIns="96628" bIns="49134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3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0D201B-5AC3-ED44-B158-C47FB82D9DF8}" type="slidenum">
              <a:rPr lang="en-US" sz="1000"/>
              <a:pPr/>
              <a:t>5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2103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F4B45C-598E-1844-883B-BF7D03C22728}" type="slidenum">
              <a:rPr lang="en-US" sz="1000"/>
              <a:pPr/>
              <a:t>6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9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7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9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F4B45C-598E-1844-883B-BF7D03C22728}" type="slidenum">
              <a:rPr lang="en-US" sz="1000"/>
              <a:pPr/>
              <a:t>8</a:t>
            </a:fld>
            <a:endParaRPr lang="en-US" sz="10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combination of the two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71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77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60D752-B4A0-2442-8FC5-09163C83399A}" type="slidenum">
              <a:rPr lang="en-US" sz="1000"/>
              <a:pPr/>
              <a:t>9</a:t>
            </a:fld>
            <a:endParaRPr lang="en-US" sz="10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9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 rot="10800000">
            <a:off x="0" y="0"/>
            <a:ext cx="9144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6922" y="3892718"/>
            <a:ext cx="7904052" cy="120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Landay &amp; Prof. </a:t>
            </a:r>
            <a:r>
              <a:rPr lang="en-US" dirty="0" err="1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Ge</a:t>
            </a: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 Wang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 &amp; Music Department</a:t>
            </a: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Center at Peking University</a:t>
            </a:r>
            <a:endParaRPr lang="en-US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6922" y="2102662"/>
            <a:ext cx="8077200" cy="1143000"/>
          </a:xfrm>
        </p:spPr>
        <p:txBody>
          <a:bodyPr/>
          <a:lstStyle>
            <a:lvl1pPr>
              <a:defRPr>
                <a:solidFill>
                  <a:srgbClr val="5A5A5A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6922" y="4922793"/>
            <a:ext cx="5983653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r">
              <a:defRPr/>
            </a:pPr>
            <a:endParaRPr lang="en-US" dirty="0" smtClean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dirty="0" smtClean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Summer 2016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56922" y="-1"/>
            <a:ext cx="8487077" cy="50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1600" baseline="0" dirty="0" smtClean="0"/>
              <a:t>DESIGNING SOLUTIONS TO GLOBAL GRAND CHALLENGES: CHINA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454778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D4CA-2080-41F8-B351-4B8D672F80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10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6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6" y="352426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248A-5EDA-4A33-BD14-E679AA063D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729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9C6DC-12A6-494B-BB35-B64D0359A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8867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47184-4520-40F7-AF12-E54A7A6BC2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945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19A2-4917-447D-8871-3BF8E55144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18330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75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9426" y="352425"/>
            <a:ext cx="8664575" cy="1143000"/>
          </a:xfrm>
        </p:spPr>
        <p:txBody>
          <a:bodyPr/>
          <a:lstStyle>
            <a:lvl1pPr>
              <a:defRPr>
                <a:solidFill>
                  <a:srgbClr val="E87A4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CABCA-FA2A-4B2F-A5F1-BE19530A1D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323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15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2431" y="0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6168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0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51813" y="6553201"/>
            <a:ext cx="990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3F99-1E68-4047-B307-0AAED4DA59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7016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9908C-9638-4E46-AE12-AD37C08643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3101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3239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F66C6-F275-4CCB-99C8-491F9A6751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79256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0" indent="0">
              <a:buNone/>
              <a:defRPr sz="2000" b="1"/>
            </a:lvl2pPr>
            <a:lvl3pPr marL="914380" indent="0">
              <a:buNone/>
              <a:defRPr sz="1800" b="1"/>
            </a:lvl3pPr>
            <a:lvl4pPr marL="1371570" indent="0">
              <a:buNone/>
              <a:defRPr sz="1600" b="1"/>
            </a:lvl4pPr>
            <a:lvl5pPr marL="1828760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0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4E8-E2B2-42F6-9A08-A855A750FD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9962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5F609-13D8-427A-A637-8F1D1F0776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56137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933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CF50E-7197-4B7E-8673-0AA5BB4B13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1117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0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0" indent="0">
              <a:buNone/>
              <a:defRPr sz="2000"/>
            </a:lvl5pPr>
            <a:lvl6pPr marL="2285950" indent="0">
              <a:buNone/>
              <a:defRPr sz="2000"/>
            </a:lvl6pPr>
            <a:lvl7pPr marL="2743140" indent="0">
              <a:buNone/>
              <a:defRPr sz="2000"/>
            </a:lvl7pPr>
            <a:lvl8pPr marL="3200329" indent="0">
              <a:buNone/>
              <a:defRPr sz="2000"/>
            </a:lvl8pPr>
            <a:lvl9pPr marL="365752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0" indent="0">
              <a:buNone/>
              <a:defRPr sz="1200"/>
            </a:lvl2pPr>
            <a:lvl3pPr marL="914380" indent="0">
              <a:buNone/>
              <a:defRPr sz="1000"/>
            </a:lvl3pPr>
            <a:lvl4pPr marL="1371570" indent="0">
              <a:buNone/>
              <a:defRPr sz="900"/>
            </a:lvl4pPr>
            <a:lvl5pPr marL="1828760" indent="0">
              <a:buNone/>
              <a:defRPr sz="900"/>
            </a:lvl5pPr>
            <a:lvl6pPr marL="2285950" indent="0">
              <a:buNone/>
              <a:defRPr sz="900"/>
            </a:lvl6pPr>
            <a:lvl7pPr marL="2743140" indent="0">
              <a:buNone/>
              <a:defRPr sz="900"/>
            </a:lvl7pPr>
            <a:lvl8pPr marL="3200329" indent="0">
              <a:buNone/>
              <a:defRPr sz="900"/>
            </a:lvl8pPr>
            <a:lvl9pPr marL="3657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5544-19EF-420E-9D89-1952C6AF64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4542"/>
      </p:ext>
    </p:extLst>
  </p:cSld>
  <p:clrMapOvr>
    <a:masterClrMapping/>
  </p:clrMapOvr>
  <p:transition xmlns:p14="http://schemas.microsoft.com/office/powerpoint/2010/main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6" y="0"/>
            <a:ext cx="8664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9394" y="6553200"/>
            <a:ext cx="623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1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27201"/>
            <a:ext cx="9144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  <p:sldLayoutId id="2147484034" r:id="rId16"/>
    <p:sldLayoutId id="2147484035" r:id="rId17"/>
    <p:sldLayoutId id="2147484036" r:id="rId18"/>
    <p:sldLayoutId id="2147484037" r:id="rId19"/>
    <p:sldLayoutId id="2147484038" r:id="rId20"/>
  </p:sldLayoutIdLst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b="0" i="0">
          <a:solidFill>
            <a:srgbClr val="E87A4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19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6pPr>
      <a:lvl7pPr marL="91438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7pPr>
      <a:lvl8pPr marL="137157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8pPr>
      <a:lvl9pPr marL="182876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pitchFamily="34" charset="0"/>
        </a:defRPr>
      </a:lvl9pPr>
    </p:titleStyle>
    <p:bodyStyle>
      <a:lvl1pPr marL="342893" indent="-342893" algn="l" rtl="0" eaLnBrk="1" fontAlgn="base" hangingPunct="1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934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2975" indent="-228595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600165" indent="-228595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7355" indent="-228595" algn="l" rtl="0" eaLnBrk="1" fontAlgn="base" hangingPunct="1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545" indent="-228595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35" indent="-228595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25" indent="-228595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15" indent="-228595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4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comments" Target="../comments/commen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2.xml"/><Relationship Id="rId7" Type="http://schemas.openxmlformats.org/officeDocument/2006/relationships/image" Target="../media/image51.png"/><Relationship Id="rId8" Type="http://schemas.openxmlformats.org/officeDocument/2006/relationships/hyperlink" Target="http://support.balsamiq.com/customer/portal/articles/107999" TargetMode="External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ASIN/1558608702/qid=1055223413/sr=2-1/ref=sr_2_1/002-6533914-5825627" TargetMode="External"/><Relationship Id="rId4" Type="http://schemas.openxmlformats.org/officeDocument/2006/relationships/hyperlink" Target="http://www.acm.org/pubs/articles/journals/cacm/1994-37-4/p21-rettig/p21-rettig.pdf" TargetMode="External"/><Relationship Id="rId5" Type="http://schemas.openxmlformats.org/officeDocument/2006/relationships/hyperlink" Target="http://world.std.com/~uieweb/paper.htm" TargetMode="External"/><Relationship Id="rId6" Type="http://schemas.openxmlformats.org/officeDocument/2006/relationships/hyperlink" Target="http://www.chi-sa.org.za/Documents/articles/perils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Early Stage Prototyping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-2322513" y="68151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3997" y="5812685"/>
            <a:ext cx="64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878787"/>
                </a:solidFill>
                <a:latin typeface="Helvetica"/>
                <a:cs typeface="Helvetica"/>
              </a:rPr>
              <a:t>August 2, </a:t>
            </a:r>
            <a:r>
              <a:rPr lang="en-US" sz="2000" dirty="0" smtClean="0">
                <a:solidFill>
                  <a:srgbClr val="878787"/>
                </a:solidFill>
                <a:latin typeface="Helvetica"/>
                <a:cs typeface="Helvetica"/>
              </a:rPr>
              <a:t>2016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Prototype?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F9046-7345-B649-8343-1046AD18565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82675" y="1196975"/>
            <a:ext cx="8061325" cy="1981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“</a:t>
            </a:r>
            <a:r>
              <a:rPr lang="en-US" dirty="0"/>
              <a:t>A prototype is an early sample or model built to test a concept or process or to act as a thing to be replicated or learned from</a:t>
            </a:r>
            <a:r>
              <a:rPr lang="en-US" dirty="0" smtClean="0"/>
              <a:t>.” – Wikipedia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a working representation of a final artifact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3264647"/>
            <a:ext cx="9144000" cy="359335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55316"/>
          <a:stretch/>
        </p:blipFill>
        <p:spPr bwMode="auto">
          <a:xfrm>
            <a:off x="386186" y="3496236"/>
            <a:ext cx="2394830" cy="31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3064740"/>
            <a:ext cx="5923298" cy="3793262"/>
            <a:chOff x="1429034" y="2764790"/>
            <a:chExt cx="4992883" cy="31974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188" y="2933701"/>
              <a:ext cx="2307729" cy="302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29034" y="2764790"/>
              <a:ext cx="2353790" cy="168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D0D0D0"/>
                  </a:solidFill>
                  <a:latin typeface="Helvetica Light"/>
                </a:rPr>
                <a:t>http://www.computerhistory.org/collections/accession/102716262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788" y="3324413"/>
            <a:ext cx="2606032" cy="35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9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2D92D4"/>
                </a:solidFill>
              </a:rPr>
              <a:t>representations </a:t>
            </a:r>
            <a:r>
              <a:rPr lang="en-US" sz="2800" dirty="0" smtClean="0"/>
              <a:t>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47393" y="3735807"/>
            <a:ext cx="7623996" cy="2857500"/>
            <a:chOff x="847393" y="3735807"/>
            <a:chExt cx="7623996" cy="2857500"/>
          </a:xfrm>
        </p:grpSpPr>
        <p:pic>
          <p:nvPicPr>
            <p:cNvPr id="1026" name="Picture 2" descr="http://dribbble.s3.amazonaws.com/users/10149/screenshots/175785/wirefr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389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ribb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393" y="3735807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84001" y="6316308"/>
              <a:ext cx="1003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Karem</a:t>
              </a:r>
              <a:r>
                <a:rPr lang="en-US" sz="1200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Helvetica" pitchFamily="34" charset="0"/>
                </a:rPr>
                <a:t>Suer</a:t>
              </a:r>
              <a:endParaRPr lang="en-US" sz="12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40211" y="6316308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Helvetica" pitchFamily="34" charset="0"/>
                </a:rPr>
                <a:t>PJ McCormick</a:t>
              </a:r>
              <a:endParaRPr lang="en-US" sz="1200" dirty="0"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9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Prototypes</a:t>
            </a:r>
            <a:endParaRPr lang="en-US" dirty="0"/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433136" y="1177636"/>
            <a:ext cx="8602579" cy="5308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Prototypes are concrete </a:t>
            </a:r>
            <a:r>
              <a:rPr lang="en-US" sz="2800" dirty="0" smtClean="0">
                <a:solidFill>
                  <a:srgbClr val="2D92D4"/>
                </a:solidFill>
              </a:rPr>
              <a:t>representations </a:t>
            </a:r>
            <a:r>
              <a:rPr lang="en-US" sz="2800" dirty="0" smtClean="0"/>
              <a:t>of a design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Prototype dimensions</a:t>
            </a:r>
          </a:p>
          <a:p>
            <a:pPr lvl="1"/>
            <a:r>
              <a:rPr lang="en-US" sz="2000" dirty="0" smtClean="0"/>
              <a:t>representation: form of the prototype 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off-line (paper) or on-line (software)</a:t>
            </a:r>
          </a:p>
          <a:p>
            <a:pPr lvl="1"/>
            <a:r>
              <a:rPr lang="en-US" sz="2000" dirty="0" smtClean="0"/>
              <a:t>precision: level of detail (e.g., informal or polished)</a:t>
            </a:r>
          </a:p>
          <a:p>
            <a:pPr lvl="1"/>
            <a:r>
              <a:rPr lang="en-US" sz="2000" dirty="0" smtClean="0"/>
              <a:t>interactivity: watch-only vs. fully interactive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 prototype (video clips)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fixed-path prototype (each step triggered by specified actions)</a:t>
            </a:r>
          </a:p>
          <a:p>
            <a:pPr lvl="3"/>
            <a:r>
              <a:rPr lang="en-US" sz="1600" dirty="0" smtClean="0">
                <a:solidFill>
                  <a:schemeClr val="tx1">
                    <a:lumMod val="65000"/>
                  </a:schemeClr>
                </a:solidFill>
              </a:rPr>
              <a:t>at extreme could be 1 path or possibly more open (e.g., Denim)</a:t>
            </a:r>
          </a:p>
          <a:p>
            <a:pPr lvl="2"/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</a:rPr>
              <a:t>open prototype (real, but limited error handling or performance)</a:t>
            </a:r>
          </a:p>
          <a:p>
            <a:pPr lvl="1"/>
            <a:r>
              <a:rPr lang="en-US" sz="2400" dirty="0" smtClean="0"/>
              <a:t>evolution: expected life cycle of prototype</a:t>
            </a:r>
          </a:p>
          <a:p>
            <a:pPr lvl="2"/>
            <a:r>
              <a:rPr lang="en-US" sz="1800" dirty="0" smtClean="0">
                <a:solidFill>
                  <a:srgbClr val="A6A6A6"/>
                </a:solidFill>
              </a:rPr>
              <a:t>e.g., throw away or iterative</a:t>
            </a:r>
            <a:endParaRPr lang="en-US" sz="1800" dirty="0">
              <a:solidFill>
                <a:srgbClr val="A6A6A6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5C6A-93CB-440C-B05E-F3950C2496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Fidelity in Prototyping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06925" name="Rectangle 1037"/>
          <p:cNvSpPr>
            <a:spLocks noGrp="1" noChangeArrowheads="1"/>
          </p:cNvSpPr>
          <p:nvPr>
            <p:ph type="body" sz="half" idx="1"/>
          </p:nvPr>
        </p:nvSpPr>
        <p:spPr>
          <a:xfrm>
            <a:off x="500297" y="1600200"/>
            <a:ext cx="6026986" cy="4724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Fidelity refers to the level of detail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prototypes look like the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final product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 fidelity?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artists renditions with </a:t>
            </a:r>
            <a:br>
              <a:rPr lang="en-US" sz="24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many details missing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908C-9638-4E46-AE12-AD37C086433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06917" name="Picture 1029" descr="low-fi-music-on-de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14171" r="19170" b="47105"/>
          <a:stretch>
            <a:fillRect/>
          </a:stretch>
        </p:blipFill>
        <p:spPr bwMode="auto">
          <a:xfrm>
            <a:off x="5952879" y="4080911"/>
            <a:ext cx="2712517" cy="20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6918" name="Picture 1030" descr="cvu-moc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57642"/>
            <a:ext cx="2727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5" grpId="0" uiExpand="1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Hi-fi Prototypes Warp</a:t>
            </a:r>
          </a:p>
        </p:txBody>
      </p:sp>
      <p:sp>
        <p:nvSpPr>
          <p:cNvPr id="823300" name="Rectangle 4"/>
          <p:cNvSpPr>
            <a:spLocks noGrp="1" noChangeArrowheads="1"/>
          </p:cNvSpPr>
          <p:nvPr>
            <p:ph idx="1"/>
          </p:nvPr>
        </p:nvSpPr>
        <p:spPr>
          <a:xfrm>
            <a:off x="568615" y="1557338"/>
            <a:ext cx="8118475" cy="432435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Perceptions of the tester/reviewer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representation communicates “</a:t>
            </a:r>
            <a:r>
              <a:rPr lang="en-US" altLang="ja-JP" dirty="0" smtClean="0">
                <a:ea typeface="ＭＳ Ｐゴシック" pitchFamily="34" charset="-128"/>
              </a:rPr>
              <a:t>finished”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comments focus on color, fonts, &amp; alignment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Time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encourage precision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specifying details takes more time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Creativity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lose track of the big picture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3" descr="emmenthale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32" y="4464532"/>
            <a:ext cx="2393467" cy="23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00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mg.ehowcdn.com/article-new/ehow/images/a07/fh/rj/kindergarten-cutting-activities-800x80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0000">
                <a:alpha val="18824"/>
                <a:tint val="45000"/>
                <a:satMod val="400000"/>
              </a:srgbClr>
            </a:duotone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103"/>
            <a:ext cx="9144000" cy="672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Why Use Low-fi Prototypes?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478218" y="1455231"/>
            <a:ext cx="8625649" cy="4745038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Traditional methods take too long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→</a:t>
            </a:r>
            <a:r>
              <a:rPr lang="en-US" dirty="0" smtClean="0">
                <a:ea typeface="ＭＳ Ｐゴシック" pitchFamily="34" charset="-128"/>
              </a:rPr>
              <a:t> </a:t>
            </a:r>
            <a:r>
              <a:rPr lang="en-US" b="1" dirty="0" smtClean="0">
                <a:solidFill>
                  <a:srgbClr val="2D92D4"/>
                </a:solidFill>
                <a:latin typeface="Helvetica" panose="020B0604020202020204" pitchFamily="34" charset="0"/>
                <a:ea typeface="ＭＳ Ｐゴシック" pitchFamily="34" charset="-128"/>
                <a:cs typeface="Helvetica" panose="020B0604020202020204" pitchFamily="34" charset="0"/>
              </a:rPr>
              <a:t>prototype</a:t>
            </a:r>
            <a:r>
              <a:rPr lang="en-US" dirty="0" smtClean="0">
                <a:solidFill>
                  <a:srgbClr val="73A4D5"/>
                </a:solidFill>
                <a:ea typeface="ＭＳ Ｐゴシック" pitchFamily="34" charset="-128"/>
              </a:rPr>
              <a:t>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→</a:t>
            </a:r>
            <a:r>
              <a:rPr lang="en-US" dirty="0">
                <a:ea typeface="ＭＳ Ｐゴシック" pitchFamily="34" charset="-128"/>
              </a:rPr>
              <a:t> evaluate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→</a:t>
            </a:r>
            <a:r>
              <a:rPr lang="en-US" dirty="0">
                <a:ea typeface="ＭＳ Ｐゴシック" pitchFamily="34" charset="-128"/>
              </a:rPr>
              <a:t> iterate</a:t>
            </a: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instead </a:t>
            </a:r>
            <a:r>
              <a:rPr lang="en-US" i="1" dirty="0" smtClean="0">
                <a:ea typeface="ＭＳ Ｐゴシック" pitchFamily="34" charset="-128"/>
              </a:rPr>
              <a:t>simulate</a:t>
            </a:r>
            <a:r>
              <a:rPr lang="en-US" dirty="0" smtClean="0">
                <a:ea typeface="ＭＳ Ｐゴシック" pitchFamily="34" charset="-128"/>
              </a:rPr>
              <a:t> the prototype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sketches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→</a:t>
            </a:r>
            <a:r>
              <a:rPr lang="en-US" dirty="0">
                <a:ea typeface="ＭＳ Ｐゴシック" pitchFamily="34" charset="-128"/>
              </a:rPr>
              <a:t> evaluate </a:t>
            </a:r>
            <a:r>
              <a:rPr lang="en-US" dirty="0">
                <a:ea typeface="ＭＳ Ｐゴシック" pitchFamily="34" charset="-128"/>
                <a:sym typeface="Symbol" pitchFamily="18" charset="2"/>
              </a:rPr>
              <a:t>→</a:t>
            </a:r>
            <a:r>
              <a:rPr lang="en-US" dirty="0">
                <a:ea typeface="ＭＳ Ｐゴシック" pitchFamily="34" charset="-128"/>
              </a:rPr>
              <a:t> iterate</a:t>
            </a:r>
            <a:endParaRPr lang="en-US" dirty="0" smtClean="0">
              <a:ea typeface="ＭＳ Ｐゴシック" pitchFamily="34" charset="-128"/>
            </a:endParaRP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sketches act as prototypes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designer “</a:t>
            </a:r>
            <a:r>
              <a:rPr lang="en-US" altLang="ja-JP" dirty="0" smtClean="0">
                <a:ea typeface="ＭＳ Ｐゴシック" pitchFamily="34" charset="-128"/>
              </a:rPr>
              <a:t>plays computer”; </a:t>
            </a:r>
            <a:r>
              <a:rPr lang="en-US" dirty="0" smtClean="0">
                <a:ea typeface="ＭＳ Ｐゴシック" pitchFamily="34" charset="-128"/>
              </a:rPr>
              <a:t>others observe &amp; record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Kindergarten building skills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allows non-programmers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to participate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3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arm3.staticflickr.com/2474/3651034642_5f2db72062_b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0000">
                <a:alpha val="40000"/>
                <a:tint val="45000"/>
                <a:satMod val="400000"/>
              </a:srgbClr>
            </a:duotone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7" y="-42109"/>
            <a:ext cx="9200147" cy="69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50838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The Basic Materials 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578780" y="1544637"/>
            <a:ext cx="8235950" cy="498679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Large, heavy, white paper (A3 or 11x17)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5x8 in./A5/A6 index cards</a:t>
            </a:r>
          </a:p>
          <a:p>
            <a:r>
              <a:rPr lang="en-US" dirty="0">
                <a:ea typeface="ＭＳ Ｐゴシック" pitchFamily="34" charset="-128"/>
              </a:rPr>
              <a:t>Tape, stick glue, correction tape</a:t>
            </a:r>
          </a:p>
          <a:p>
            <a:r>
              <a:rPr lang="en-US" dirty="0">
                <a:ea typeface="ＭＳ Ｐゴシック" pitchFamily="34" charset="-128"/>
              </a:rPr>
              <a:t>Pens &amp; markers (many colors </a:t>
            </a:r>
            <a:r>
              <a:rPr lang="en-US" dirty="0" smtClean="0">
                <a:ea typeface="ＭＳ Ｐゴシック" pitchFamily="34" charset="-128"/>
              </a:rPr>
              <a:t>&amp; sizes)</a:t>
            </a:r>
          </a:p>
          <a:p>
            <a:r>
              <a:rPr lang="en-US" dirty="0">
                <a:ea typeface="ＭＳ Ｐゴシック" pitchFamily="34" charset="-128"/>
              </a:rPr>
              <a:t>Post-its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Overhead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transparencies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Scissors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X-</a:t>
            </a:r>
            <a:r>
              <a:rPr lang="en-US" dirty="0" err="1" smtClean="0">
                <a:ea typeface="ＭＳ Ｐゴシック" pitchFamily="34" charset="-128"/>
              </a:rPr>
              <a:t>acto</a:t>
            </a:r>
            <a:r>
              <a:rPr lang="en-US" dirty="0" smtClean="0">
                <a:ea typeface="ＭＳ Ｐゴシック" pitchFamily="34" charset="-128"/>
              </a:rPr>
              <a:t> knives, etc.</a:t>
            </a:r>
          </a:p>
          <a:p>
            <a:pPr eaLnBrk="1" hangingPunct="1">
              <a:buFontTx/>
              <a:buNone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62668" y="6621488"/>
            <a:ext cx="4006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34" charset="0"/>
              </a:rPr>
              <a:t>http://www.flickr.com/photos/latitude14/3651034642/sizes/l/in/photostream/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141"/>
          <a:stretch>
            <a:fillRect/>
          </a:stretch>
        </p:blipFill>
        <p:spPr bwMode="auto">
          <a:xfrm>
            <a:off x="260350" y="9525"/>
            <a:ext cx="873125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6440905" y="6256419"/>
            <a:ext cx="25266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1050" dirty="0" smtClean="0">
                <a:latin typeface="+mn-lt"/>
              </a:rPr>
              <a:t>“</a:t>
            </a:r>
            <a:r>
              <a:rPr lang="en-US" altLang="ja-JP" sz="1050" dirty="0">
                <a:latin typeface="+mn-lt"/>
              </a:rPr>
              <a:t>Prototyping for Tiny Fingers</a:t>
            </a:r>
            <a:r>
              <a:rPr lang="ja-JP" altLang="en-US" sz="1050" dirty="0">
                <a:latin typeface="+mn-lt"/>
              </a:rPr>
              <a:t>”</a:t>
            </a:r>
            <a:r>
              <a:rPr lang="en-US" altLang="ja-JP" sz="1050" dirty="0">
                <a:latin typeface="+mn-lt"/>
              </a:rPr>
              <a:t> by </a:t>
            </a:r>
            <a:r>
              <a:rPr lang="en-US" altLang="ja-JP" sz="1050" dirty="0" err="1">
                <a:latin typeface="+mn-lt"/>
              </a:rPr>
              <a:t>Rettig</a:t>
            </a:r>
            <a:endParaRPr lang="en-US" sz="1050" dirty="0"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8369" name="Picture 8" descr="rentalitity-low-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2113" r="7169" b="2022"/>
          <a:stretch>
            <a:fillRect/>
          </a:stretch>
        </p:blipFill>
        <p:spPr bwMode="auto">
          <a:xfrm>
            <a:off x="0" y="0"/>
            <a:ext cx="9144000" cy="72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2"/>
          <p:cNvGrpSpPr>
            <a:grpSpLocks/>
          </p:cNvGrpSpPr>
          <p:nvPr/>
        </p:nvGrpSpPr>
        <p:grpSpPr bwMode="auto">
          <a:xfrm>
            <a:off x="0" y="0"/>
            <a:ext cx="9149367" cy="6528755"/>
            <a:chOff x="544" y="1086"/>
            <a:chExt cx="4733" cy="2942"/>
          </a:xfrm>
        </p:grpSpPr>
        <p:pic>
          <p:nvPicPr>
            <p:cNvPr id="60422" name="Picture 3" descr="lf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" y="1086"/>
              <a:ext cx="4733" cy="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3" name="Text Box 4"/>
            <p:cNvSpPr txBox="1">
              <a:spLocks noChangeArrowheads="1"/>
            </p:cNvSpPr>
            <p:nvPr/>
          </p:nvSpPr>
          <p:spPr bwMode="auto">
            <a:xfrm>
              <a:off x="4703" y="3862"/>
              <a:ext cx="334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1800" dirty="0">
                  <a:solidFill>
                    <a:srgbClr val="0D0D0D"/>
                  </a:solidFill>
                  <a:latin typeface="+mn-lt"/>
                </a:rPr>
                <a:t>ESP</a:t>
              </a:r>
            </a:p>
          </p:txBody>
        </p:sp>
      </p:grpSp>
      <p:pic>
        <p:nvPicPr>
          <p:cNvPr id="988165" name="Picture 5" descr="l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174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3600" dirty="0" smtClean="0"/>
              <a:t>Storyboarding</a:t>
            </a:r>
            <a:endParaRPr lang="en-US" sz="3600" dirty="0"/>
          </a:p>
          <a:p>
            <a:pPr eaLnBrk="1" hangingPunct="1">
              <a:lnSpc>
                <a:spcPct val="120000"/>
              </a:lnSpc>
            </a:pPr>
            <a:r>
              <a:rPr lang="en-US" sz="3600" dirty="0" smtClean="0"/>
              <a:t>Types of prototypes</a:t>
            </a:r>
          </a:p>
          <a:p>
            <a:pPr eaLnBrk="1" hangingPunct="1">
              <a:lnSpc>
                <a:spcPct val="120000"/>
              </a:lnSpc>
            </a:pPr>
            <a:r>
              <a:rPr lang="en-US" sz="3600" dirty="0" smtClean="0">
                <a:ea typeface="ＭＳ Ｐゴシック" pitchFamily="34" charset="-128"/>
              </a:rPr>
              <a:t>Low-fi prototyping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600" dirty="0" smtClean="0">
                <a:ea typeface="ＭＳ Ｐゴシック" pitchFamily="34" charset="-128"/>
              </a:rPr>
              <a:t>Conducting a low-fi test</a:t>
            </a:r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339725"/>
            <a:ext cx="8008937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9DCA-4B18-234C-AD4E-11144FC2035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841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ZAPT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3" y="1231523"/>
            <a:ext cx="3156599" cy="41016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99510" y="2574410"/>
            <a:ext cx="1019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0" i="0" dirty="0" smtClean="0">
                <a:latin typeface="Wingdings"/>
                <a:ea typeface="Wingdings"/>
                <a:cs typeface="Wingdings"/>
              </a:rPr>
              <a:t></a:t>
            </a:r>
            <a:endParaRPr lang="en-US" sz="8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3" y="991116"/>
            <a:ext cx="1946579" cy="228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398" y="991116"/>
            <a:ext cx="2104058" cy="2285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362" y="3364193"/>
            <a:ext cx="1946579" cy="2630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398" y="3364193"/>
            <a:ext cx="2104058" cy="263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88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16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720" y="-1"/>
            <a:ext cx="5605358" cy="652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02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458" y="0"/>
            <a:ext cx="6318867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17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927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394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885" y="0"/>
            <a:ext cx="268254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003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0114" y="5987497"/>
            <a:ext cx="1268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err="1" smtClean="0">
                <a:latin typeface="Helvetica" pitchFamily="34" charset="0"/>
              </a:rPr>
              <a:t>Cookable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231" y="0"/>
            <a:ext cx="2721172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05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41955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6893" y="65532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25305" y="5987497"/>
            <a:ext cx="1666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Who is </a:t>
            </a:r>
            <a:r>
              <a:rPr lang="en-US" sz="2000" dirty="0" err="1" smtClean="0">
                <a:latin typeface="Helvetica" pitchFamily="34" charset="0"/>
              </a:rPr>
              <a:t>Zuki</a:t>
            </a:r>
            <a:r>
              <a:rPr lang="en-US" sz="2000" dirty="0" smtClean="0">
                <a:latin typeface="Helvetica" pitchFamily="34" charset="0"/>
              </a:rPr>
              <a:t>?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7" name="Picture 6" descr="PaperPrototypes_Prin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9" y="109229"/>
            <a:ext cx="5035583" cy="6516636"/>
          </a:xfrm>
          <a:prstGeom prst="rect">
            <a:avLst/>
          </a:prstGeom>
        </p:spPr>
      </p:pic>
      <p:pic>
        <p:nvPicPr>
          <p:cNvPr id="8" name="Picture 7" descr="PaperPrototypes_Print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4662"/>
          <a:stretch/>
        </p:blipFill>
        <p:spPr>
          <a:xfrm>
            <a:off x="2479795" y="286734"/>
            <a:ext cx="5035583" cy="6062622"/>
          </a:xfrm>
          <a:prstGeom prst="rect">
            <a:avLst/>
          </a:prstGeom>
        </p:spPr>
      </p:pic>
      <p:pic>
        <p:nvPicPr>
          <p:cNvPr id="10" name="Picture 9" descr="PaperPrototypes_Print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54" y="81919"/>
            <a:ext cx="5035583" cy="6516636"/>
          </a:xfrm>
          <a:prstGeom prst="rect">
            <a:avLst/>
          </a:prstGeom>
        </p:spPr>
      </p:pic>
      <p:pic>
        <p:nvPicPr>
          <p:cNvPr id="11" name="Picture 10" descr="PaperPrototypes_Print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76" y="109229"/>
            <a:ext cx="5035583" cy="6516636"/>
          </a:xfrm>
          <a:prstGeom prst="rect">
            <a:avLst/>
          </a:prstGeom>
        </p:spPr>
      </p:pic>
      <p:pic>
        <p:nvPicPr>
          <p:cNvPr id="12" name="Picture 11" descr="PaperPrototypes_Print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48" y="109229"/>
            <a:ext cx="5035583" cy="6516636"/>
          </a:xfrm>
          <a:prstGeom prst="rect">
            <a:avLst/>
          </a:prstGeom>
        </p:spPr>
      </p:pic>
      <p:pic>
        <p:nvPicPr>
          <p:cNvPr id="13" name="Picture 12" descr="PaperPrototypes_Print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29" y="109229"/>
            <a:ext cx="5035583" cy="6516636"/>
          </a:xfrm>
          <a:prstGeom prst="rect">
            <a:avLst/>
          </a:prstGeom>
        </p:spPr>
      </p:pic>
      <p:pic>
        <p:nvPicPr>
          <p:cNvPr id="14" name="Picture 13" descr="PaperPrototypes_Prin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20" y="109229"/>
            <a:ext cx="5035583" cy="65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41955" y="6553200"/>
            <a:ext cx="6239612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6893" y="65532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008F18-8DDE-4A5D-A25F-2DAA7E170AE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25305" y="5987497"/>
            <a:ext cx="1666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latin typeface="Helvetica" pitchFamily="34" charset="0"/>
              </a:rPr>
              <a:t>Who is </a:t>
            </a:r>
            <a:r>
              <a:rPr lang="en-US" sz="2000" dirty="0" err="1" smtClean="0">
                <a:latin typeface="Helvetica" pitchFamily="34" charset="0"/>
              </a:rPr>
              <a:t>Zuki</a:t>
            </a:r>
            <a:r>
              <a:rPr lang="en-US" sz="2000" dirty="0" smtClean="0">
                <a:latin typeface="Helvetica" pitchFamily="34" charset="0"/>
              </a:rPr>
              <a:t>?</a:t>
            </a:r>
            <a:endParaRPr lang="en-US" sz="2000" dirty="0">
              <a:latin typeface="Helvetica" pitchFamily="34" charset="0"/>
            </a:endParaRPr>
          </a:p>
        </p:txBody>
      </p:sp>
      <p:pic>
        <p:nvPicPr>
          <p:cNvPr id="6" name="zuki_paper_prototype_joy_kim_2finish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0013" y="0"/>
            <a:ext cx="386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5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90773" y="1567740"/>
            <a:ext cx="8320088" cy="43116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Set a deadline</a:t>
            </a:r>
          </a:p>
          <a:p>
            <a:pPr lvl="1" eaLnBrk="1" hangingPunct="1"/>
            <a:r>
              <a:rPr lang="en-US" sz="2400" dirty="0">
                <a:ea typeface="ＭＳ Ｐゴシック" pitchFamily="34" charset="-128"/>
              </a:rPr>
              <a:t>d</a:t>
            </a:r>
            <a:r>
              <a:rPr lang="en-US" sz="2400" dirty="0" smtClean="0">
                <a:ea typeface="ＭＳ Ｐゴシック" pitchFamily="34" charset="-128"/>
              </a:rPr>
              <a:t>on’</a:t>
            </a:r>
            <a:r>
              <a:rPr lang="en-US" altLang="ja-JP" sz="2400" dirty="0" smtClean="0">
                <a:ea typeface="ＭＳ Ｐゴシック" pitchFamily="34" charset="-128"/>
              </a:rPr>
              <a:t>t think too long - </a:t>
            </a:r>
            <a:r>
              <a:rPr lang="en-US" altLang="ja-JP" sz="2400" b="1" dirty="0" smtClean="0">
                <a:solidFill>
                  <a:srgbClr val="73A4D5"/>
                </a:solidFill>
                <a:ea typeface="ＭＳ Ｐゴシック" pitchFamily="34" charset="-128"/>
              </a:rPr>
              <a:t>build it!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Draw a window frame on large paper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Put different screen regions on cards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anything that moves, changes, appears/disappears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Ready response for any user action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e.g., have those pull-down menus already made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Use photocopier/printer to make many versions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47663"/>
            <a:ext cx="846137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Design Process: Exploration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1720850"/>
            <a:ext cx="4114800" cy="4708525"/>
          </a:xfrm>
          <a:solidFill>
            <a:srgbClr val="80808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900" dirty="0" smtClean="0">
                <a:ea typeface="ＭＳ Ｐゴシック" pitchFamily="34" charset="-128"/>
              </a:rPr>
              <a:t>Expand Design Space</a:t>
            </a:r>
          </a:p>
          <a:p>
            <a:pPr eaLnBrk="1" hangingPunct="1">
              <a:buClr>
                <a:schemeClr val="tx1"/>
              </a:buClr>
            </a:pPr>
            <a:r>
              <a:rPr lang="en-US" altLang="ja-JP" sz="2800" dirty="0" smtClean="0">
                <a:ea typeface="ＭＳ Ｐゴシック" pitchFamily="34" charset="-128"/>
              </a:rPr>
              <a:t>Brainstorming</a:t>
            </a:r>
          </a:p>
          <a:p>
            <a:pPr eaLnBrk="1" hangingPunct="1">
              <a:buClr>
                <a:schemeClr val="tx1"/>
              </a:buClr>
            </a:pPr>
            <a:r>
              <a:rPr lang="en-US" sz="2800" dirty="0" smtClean="0">
                <a:ea typeface="ＭＳ Ｐゴシック" pitchFamily="34" charset="-128"/>
              </a:rPr>
              <a:t>Sketching</a:t>
            </a:r>
          </a:p>
          <a:p>
            <a:pPr eaLnBrk="1" hangingPunct="1">
              <a:buClr>
                <a:schemeClr val="tx1"/>
              </a:buClr>
            </a:pPr>
            <a:r>
              <a:rPr lang="en-US" sz="3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ＭＳ Ｐゴシック" pitchFamily="34" charset="-128"/>
                <a:cs typeface="Helvetica" panose="020B0604020202020204" pitchFamily="34" charset="0"/>
              </a:rPr>
              <a:t>Storyboarding</a:t>
            </a:r>
          </a:p>
          <a:p>
            <a:pPr eaLnBrk="1" hangingPunct="1">
              <a:buClr>
                <a:schemeClr val="tx1"/>
              </a:buClr>
            </a:pPr>
            <a:r>
              <a:rPr lang="en-US" sz="3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ea typeface="ＭＳ Ｐゴシック" pitchFamily="34" charset="-128"/>
                <a:cs typeface="Helvetica" panose="020B0604020202020204" pitchFamily="34" charset="0"/>
              </a:rPr>
              <a:t>Prototyping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3202857" y="3530227"/>
            <a:ext cx="1251253" cy="2913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V="1">
            <a:off x="3202857" y="1708955"/>
            <a:ext cx="1241915" cy="1141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35858" y="478752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Production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35858" y="38159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dirty="0">
                <a:solidFill>
                  <a:schemeClr val="bg2"/>
                </a:solidFill>
                <a:latin typeface="Arial" pitchFamily="34" charset="0"/>
              </a:rPr>
              <a:t>Design Refinement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35858" y="2844427"/>
            <a:ext cx="2667000" cy="685800"/>
          </a:xfrm>
          <a:prstGeom prst="rect">
            <a:avLst/>
          </a:prstGeom>
          <a:solidFill>
            <a:srgbClr val="80808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 b="1">
                <a:latin typeface="Arial" pitchFamily="34" charset="0"/>
              </a:rPr>
              <a:t>Design Exploration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35858" y="1872877"/>
            <a:ext cx="2667000" cy="685800"/>
          </a:xfrm>
          <a:prstGeom prst="rect">
            <a:avLst/>
          </a:prstGeom>
          <a:solidFill>
            <a:srgbClr val="CEC0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200">
                <a:solidFill>
                  <a:schemeClr val="bg2"/>
                </a:solidFill>
                <a:latin typeface="Arial" pitchFamily="34" charset="0"/>
              </a:rPr>
              <a:t>Discovery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>
            <a:off x="1755058" y="26253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>
            <a:off x="1755058" y="359690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1755058" y="4568452"/>
            <a:ext cx="2286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357" name="Picture 5" descr="lofi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" y="17080"/>
            <a:ext cx="9109000" cy="682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6358" name="Picture 6" descr="lof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27" y="0"/>
            <a:ext cx="5148902" cy="686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63665" y="0"/>
            <a:ext cx="898033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6" descr="lofi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9820" cy="70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29131" y="0"/>
            <a:ext cx="8914869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3" descr="lofi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2" y="0"/>
            <a:ext cx="9155037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t="35881" r="7509" b="35919"/>
          <a:stretch>
            <a:fillRect/>
          </a:stretch>
        </p:blipFill>
        <p:spPr bwMode="auto">
          <a:xfrm>
            <a:off x="0" y="-11073"/>
            <a:ext cx="9138493" cy="68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9133" y="0"/>
            <a:ext cx="8914868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5859176"/>
            <a:ext cx="9144000" cy="998824"/>
          </a:xfrm>
          <a:prstGeom prst="rect">
            <a:avLst/>
          </a:prstGeom>
          <a:solidFill>
            <a:srgbClr val="0D0D0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-1"/>
            <a:ext cx="9144000" cy="1312741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b="3323"/>
          <a:stretch>
            <a:fillRect/>
          </a:stretch>
        </p:blipFill>
        <p:spPr bwMode="auto">
          <a:xfrm>
            <a:off x="8926" y="1298385"/>
            <a:ext cx="9135074" cy="59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235437"/>
            <a:ext cx="5429501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225" y="0"/>
            <a:ext cx="8901775" cy="1143000"/>
          </a:xfrm>
        </p:spPr>
        <p:txBody>
          <a:bodyPr/>
          <a:lstStyle/>
          <a:p>
            <a:r>
              <a:rPr lang="en-US" dirty="0" smtClean="0"/>
              <a:t>Constructing the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Preparing for a Test</a:t>
            </a:r>
          </a:p>
        </p:txBody>
      </p:sp>
      <p:sp>
        <p:nvSpPr>
          <p:cNvPr id="8263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43000"/>
            <a:ext cx="7772400" cy="5181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Select your “</a:t>
            </a:r>
            <a:r>
              <a:rPr lang="en-US" altLang="ja-JP" sz="2800" dirty="0" smtClean="0">
                <a:ea typeface="ＭＳ Ｐゴシック" pitchFamily="34" charset="-128"/>
              </a:rPr>
              <a:t>customers”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understand background of intended users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use a questionnaire to get the people you need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don’</a:t>
            </a:r>
            <a:r>
              <a:rPr lang="en-US" altLang="ja-JP" sz="2400" dirty="0" smtClean="0">
                <a:ea typeface="ＭＳ Ｐゴシック" pitchFamily="34" charset="-128"/>
              </a:rPr>
              <a:t>t use friends or family</a:t>
            </a:r>
          </a:p>
          <a:p>
            <a:pPr lvl="2" eaLnBrk="1" hangingPunct="1"/>
            <a:r>
              <a:rPr lang="en-US" sz="2000" dirty="0" smtClean="0">
                <a:ea typeface="ＭＳ Ｐゴシック" pitchFamily="34" charset="-128"/>
              </a:rPr>
              <a:t>I think existing “</a:t>
            </a:r>
            <a:r>
              <a:rPr lang="en-US" altLang="ja-JP" sz="2000" dirty="0" smtClean="0">
                <a:ea typeface="ＭＳ Ｐゴシック" pitchFamily="34" charset="-128"/>
              </a:rPr>
              <a:t>customers” are OK (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 disagrees)</a:t>
            </a:r>
            <a:br>
              <a:rPr lang="en-US" altLang="ja-JP" sz="2000" dirty="0" smtClean="0">
                <a:ea typeface="ＭＳ Ｐゴシック" pitchFamily="34" charset="-128"/>
              </a:rPr>
            </a:br>
            <a:endParaRPr lang="en-US" altLang="ja-JP" sz="20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Prepare scenarios that are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typical of the product during actual use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make prototype support these (small, yet broad)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Practice to avoid </a:t>
            </a:r>
            <a:r>
              <a:rPr lang="en-US" altLang="ja-JP" sz="2800" dirty="0" smtClean="0">
                <a:ea typeface="ＭＳ Ｐゴシック" pitchFamily="34" charset="-128"/>
              </a:rPr>
              <a:t>“bugs”</a:t>
            </a: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52A6-79DF-483A-BD26-0F50B98E533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371" grpId="0" uiExpand="1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dirty="0" smtClean="0">
                <a:ea typeface="ＭＳ Ｐゴシック" pitchFamily="34" charset="-128"/>
              </a:rPr>
              <a:t/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26065" y="0"/>
            <a:ext cx="891793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809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072A07C8-6E72-4D96-8B1E-140477248C6F}" type="slidenum">
              <a:rPr lang="en-US" sz="1100">
                <a:solidFill>
                  <a:srgbClr val="D4E8F4"/>
                </a:solidFill>
                <a:latin typeface="Arial" pitchFamily="34" charset="0"/>
              </a:rPr>
              <a:pPr eaLnBrk="1" hangingPunct="1"/>
              <a:t>37</a:t>
            </a:fld>
            <a:endParaRPr lang="en-US" sz="1100">
              <a:solidFill>
                <a:srgbClr val="D4E8F4"/>
              </a:solidFill>
              <a:latin typeface="Arial" pitchFamily="34" charset="0"/>
            </a:endParaRPr>
          </a:p>
        </p:txBody>
      </p:sp>
      <p:pic>
        <p:nvPicPr>
          <p:cNvPr id="80901" name="Picture 5" descr="P0002641-mosa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391" y="0"/>
            <a:ext cx="10230391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235437"/>
            <a:ext cx="4480587" cy="706312"/>
          </a:xfrm>
          <a:prstGeom prst="rect">
            <a:avLst/>
          </a:prstGeom>
          <a:solidFill>
            <a:schemeClr val="tx2">
              <a:lumMod val="10000"/>
              <a:alpha val="6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52430" y="0"/>
            <a:ext cx="8664575" cy="1143000"/>
          </a:xfrm>
        </p:spPr>
        <p:txBody>
          <a:bodyPr/>
          <a:lstStyle/>
          <a:p>
            <a:r>
              <a:rPr lang="en-US" dirty="0" smtClean="0"/>
              <a:t>Conducting a Test</a:t>
            </a:r>
            <a:endParaRPr lang="en-US" dirty="0"/>
          </a:p>
        </p:txBody>
      </p:sp>
      <p:sp>
        <p:nvSpPr>
          <p:cNvPr id="78850" name="Rectangle 3"/>
          <p:cNvSpPr>
            <a:spLocks noGrp="1" noChangeArrowheads="1"/>
          </p:cNvSpPr>
          <p:nvPr>
            <p:ph idx="1"/>
          </p:nvPr>
        </p:nvSpPr>
        <p:spPr>
          <a:xfrm>
            <a:off x="535296" y="1115039"/>
            <a:ext cx="7985125" cy="4703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Four roles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greeter – puts users at ease &amp; gets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facilitator – only team member who speaks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gives instructions &amp; encourages thoughts, opinions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computer – knows application logic &amp; controls it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always simulates the response, w/o explanation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observers – take notes &amp; recommendations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Typical session is 1 hour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preparation, the test, debriefing</a:t>
            </a:r>
            <a:br>
              <a:rPr lang="en-US" sz="2400" dirty="0" smtClean="0">
                <a:ea typeface="ＭＳ Ｐゴシック" pitchFamily="34" charset="-128"/>
              </a:rPr>
            </a:br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Evaluating Results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407544" y="1350494"/>
            <a:ext cx="8591251" cy="47244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Sort &amp; prioritize observations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what was important?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lots of problems in the same area?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Create a written report on findings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gives agenda for meeting on design changes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Make changes &amp; iterate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 &amp; Storyboards</a:t>
            </a:r>
            <a:endParaRPr lang="en-US" dirty="0"/>
          </a:p>
        </p:txBody>
      </p:sp>
      <p:sp>
        <p:nvSpPr>
          <p:cNvPr id="850952" name="Rectangle 8"/>
          <p:cNvSpPr>
            <a:spLocks noGrp="1" noChangeArrowheads="1"/>
          </p:cNvSpPr>
          <p:nvPr>
            <p:ph idx="1"/>
          </p:nvPr>
        </p:nvSpPr>
        <p:spPr>
          <a:xfrm>
            <a:off x="685800" y="3344934"/>
            <a:ext cx="7772400" cy="2979666"/>
          </a:xfrm>
        </p:spPr>
        <p:txBody>
          <a:bodyPr/>
          <a:lstStyle/>
          <a:p>
            <a:r>
              <a:rPr lang="en-US" dirty="0" smtClean="0"/>
              <a:t>Where do storyboards come from?</a:t>
            </a:r>
          </a:p>
          <a:p>
            <a:pPr lvl="1"/>
            <a:r>
              <a:rPr lang="en-US" dirty="0" smtClean="0"/>
              <a:t>film &amp; animation</a:t>
            </a:r>
          </a:p>
          <a:p>
            <a:r>
              <a:rPr lang="en-US" dirty="0" smtClean="0"/>
              <a:t>Give you a </a:t>
            </a:r>
            <a:r>
              <a:rPr lang="ja-JP" altLang="en-US" dirty="0" smtClean="0"/>
              <a:t>“</a:t>
            </a:r>
            <a:r>
              <a:rPr lang="en-US" dirty="0" smtClean="0"/>
              <a:t>script</a:t>
            </a:r>
            <a:r>
              <a:rPr lang="ja-JP" altLang="en-US" dirty="0" smtClean="0"/>
              <a:t>”</a:t>
            </a:r>
            <a:r>
              <a:rPr lang="en-US" dirty="0" smtClean="0"/>
              <a:t> of important events</a:t>
            </a:r>
          </a:p>
          <a:p>
            <a:pPr lvl="1"/>
            <a:r>
              <a:rPr lang="en-US" dirty="0" smtClean="0"/>
              <a:t>leave out the details </a:t>
            </a:r>
          </a:p>
          <a:p>
            <a:pPr lvl="1"/>
            <a:r>
              <a:rPr lang="en-US" dirty="0" smtClean="0"/>
              <a:t>concentrate on the important interactions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C87-F9D2-5F40-9F3B-3AB33998CE6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3799" name="Picture 11" descr="Frank%20and%20Ernest%20-%202001-10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371600"/>
            <a:ext cx="6191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2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4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43121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Advantages of Low-fi Prototyping</a:t>
            </a:r>
          </a:p>
        </p:txBody>
      </p:sp>
      <p:sp>
        <p:nvSpPr>
          <p:cNvPr id="84994" name="Rectangle 5"/>
          <p:cNvSpPr>
            <a:spLocks noGrp="1" noChangeArrowheads="1"/>
          </p:cNvSpPr>
          <p:nvPr>
            <p:ph idx="1"/>
          </p:nvPr>
        </p:nvSpPr>
        <p:spPr>
          <a:xfrm>
            <a:off x="464625" y="1502670"/>
            <a:ext cx="7772400" cy="4782789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Takes only a few hours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no expensive equipment needed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Can test multiple alternatives </a:t>
            </a:r>
          </a:p>
          <a:p>
            <a:pPr lvl="1" eaLnBrk="1" hangingPunct="1"/>
            <a:r>
              <a:rPr lang="en-US" dirty="0" smtClean="0">
                <a:ea typeface="ＭＳ Ｐゴシック" pitchFamily="34" charset="-128"/>
              </a:rPr>
              <a:t>fast iterations</a:t>
            </a:r>
          </a:p>
          <a:p>
            <a:pPr lvl="2" eaLnBrk="1" hangingPunct="1"/>
            <a:r>
              <a:rPr lang="en-US" dirty="0" smtClean="0">
                <a:ea typeface="ＭＳ Ｐゴシック" pitchFamily="34" charset="-128"/>
              </a:rPr>
              <a:t>number of iterations is tied to final quality</a:t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Almost all interaction can be faked (Wizard of Oz method)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513763" cy="11430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Problems with Low-fi Prototypes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4025" y="1506538"/>
            <a:ext cx="4951448" cy="4976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ja-JP" sz="2400" dirty="0" smtClean="0">
                <a:ea typeface="ＭＳ Ｐゴシック" pitchFamily="34" charset="-128"/>
              </a:rPr>
              <a:t>“Computer” inherently buggy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Slow compared to real app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timings not accurate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Hard to implement some functionality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 smtClean="0">
                <a:ea typeface="ＭＳ Ｐゴシック" pitchFamily="34" charset="-128"/>
              </a:rPr>
              <a:t>pulldowns</a:t>
            </a:r>
            <a:r>
              <a:rPr lang="en-US" sz="2000" dirty="0" smtClean="0">
                <a:ea typeface="ＭＳ Ｐゴシック" pitchFamily="34" charset="-128"/>
              </a:rPr>
              <a:t>, feedback, drag, </a:t>
            </a:r>
            <a:r>
              <a:rPr lang="en-US" sz="2000" dirty="0" err="1" smtClean="0">
                <a:ea typeface="ＭＳ Ｐゴシック" pitchFamily="34" charset="-128"/>
              </a:rPr>
              <a:t>viz</a:t>
            </a:r>
            <a:r>
              <a:rPr lang="en-US" sz="2000" dirty="0" smtClean="0">
                <a:ea typeface="ＭＳ Ｐゴシック" pitchFamily="34" charset="-128"/>
              </a:rPr>
              <a:t> …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Won’</a:t>
            </a:r>
            <a:r>
              <a:rPr lang="en-US" altLang="ja-JP" sz="2400" dirty="0" smtClean="0">
                <a:ea typeface="ＭＳ Ｐゴシック" pitchFamily="34" charset="-128"/>
              </a:rPr>
              <a:t>t look like final product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sometimes hard to recognize widgets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End-users can’</a:t>
            </a:r>
            <a:r>
              <a:rPr lang="en-US" altLang="ja-JP" sz="2400" dirty="0" smtClean="0">
                <a:ea typeface="ＭＳ Ｐゴシック" pitchFamily="34" charset="-128"/>
              </a:rPr>
              <a:t>t use by themselves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not in context of user’</a:t>
            </a:r>
            <a:r>
              <a:rPr lang="en-US" altLang="ja-JP" sz="2000" dirty="0" smtClean="0">
                <a:ea typeface="ＭＳ Ｐゴシック" pitchFamily="34" charset="-128"/>
              </a:rPr>
              <a:t>s work environment</a:t>
            </a: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442F-41FC-4F8E-9503-FAA14E71D4F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9094" name="Picture 4" descr="l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109788"/>
            <a:ext cx="356552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54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300" dirty="0" smtClean="0">
                <a:ea typeface="ＭＳ Ｐゴシック" pitchFamily="34" charset="-128"/>
              </a:rPr>
              <a:t>Commercial Tools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E442F-41FC-4F8E-9503-FAA14E71D4F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" name="balsami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139" t="12411" r="8294" b="12057"/>
          <a:stretch/>
        </p:blipFill>
        <p:spPr>
          <a:xfrm>
            <a:off x="868082" y="1299701"/>
            <a:ext cx="3277640" cy="2237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677" y="3507249"/>
            <a:ext cx="28269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Balsamiq</a:t>
            </a:r>
            <a:r>
              <a:rPr lang="en-US" dirty="0" smtClean="0">
                <a:latin typeface="Comic Sans MS"/>
                <a:cs typeface="Comic Sans MS"/>
              </a:rPr>
              <a:t> Mockups</a:t>
            </a:r>
          </a:p>
          <a:p>
            <a:r>
              <a:rPr lang="en-US" sz="700" dirty="0" smtClean="0">
                <a:latin typeface="Comic Sans MS"/>
                <a:cs typeface="Comic Sans MS"/>
              </a:rPr>
              <a:t>see tutorial here</a:t>
            </a:r>
          </a:p>
          <a:p>
            <a:r>
              <a:rPr lang="en-US" sz="700" dirty="0">
                <a:latin typeface="Comic Sans MS"/>
                <a:cs typeface="Comic Sans MS"/>
                <a:hlinkClick r:id="rId8"/>
              </a:rPr>
              <a:t>http://</a:t>
            </a:r>
            <a:r>
              <a:rPr lang="en-US" sz="700" dirty="0" err="1">
                <a:latin typeface="Comic Sans MS"/>
                <a:cs typeface="Comic Sans MS"/>
                <a:hlinkClick r:id="rId8"/>
              </a:rPr>
              <a:t>support.balsamiq.com</a:t>
            </a:r>
            <a:r>
              <a:rPr lang="en-US" sz="700" dirty="0">
                <a:latin typeface="Comic Sans MS"/>
                <a:cs typeface="Comic Sans MS"/>
                <a:hlinkClick r:id="rId8"/>
              </a:rPr>
              <a:t>/customer/portal/articles/</a:t>
            </a:r>
            <a:r>
              <a:rPr lang="en-US" sz="700" dirty="0" smtClean="0">
                <a:latin typeface="Comic Sans MS"/>
                <a:cs typeface="Comic Sans MS"/>
                <a:hlinkClick r:id="rId8"/>
              </a:rPr>
              <a:t>107999</a:t>
            </a:r>
            <a:endParaRPr lang="en-US" sz="700" dirty="0" smtClean="0">
              <a:latin typeface="Comic Sans MS"/>
              <a:cs typeface="Comic Sans MS"/>
            </a:endParaRPr>
          </a:p>
          <a:p>
            <a:endParaRPr lang="en-US" sz="700" dirty="0">
              <a:latin typeface="Comic Sans MS"/>
              <a:cs typeface="Comic Sans MS"/>
            </a:endParaRPr>
          </a:p>
        </p:txBody>
      </p:sp>
      <p:pic>
        <p:nvPicPr>
          <p:cNvPr id="8" name="po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2128" y="1299701"/>
            <a:ext cx="3982720" cy="224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 cmpd="sng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780980" y="3553133"/>
            <a:ext cx="75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POP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8863" y="4092456"/>
            <a:ext cx="1249377" cy="23055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8728" y="5085365"/>
            <a:ext cx="211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Reflector 2.0</a:t>
            </a:r>
          </a:p>
        </p:txBody>
      </p:sp>
    </p:spTree>
    <p:extLst>
      <p:ext uri="{BB962C8B-B14F-4D97-AF65-F5344CB8AC3E}">
        <p14:creationId xmlns:p14="http://schemas.microsoft.com/office/powerpoint/2010/main" val="5537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351838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Summary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P</a:t>
            </a:r>
            <a:r>
              <a:rPr lang="en-US" sz="2800" dirty="0" smtClean="0">
                <a:ea typeface="ＭＳ Ｐゴシック" pitchFamily="34" charset="-128"/>
              </a:rPr>
              <a:t>rototypes are a concrete representation of a design or final product</a:t>
            </a:r>
            <a:br>
              <a:rPr lang="en-US" sz="2800" dirty="0" smtClean="0">
                <a:ea typeface="ＭＳ Ｐゴシック" pitchFamily="34" charset="-128"/>
              </a:rPr>
            </a:br>
            <a:endParaRPr lang="en-US" sz="2800" dirty="0" smtClean="0">
              <a:ea typeface="ＭＳ Ｐゴシック" pitchFamily="3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Low-fi testing allows us to quickly iterate</a:t>
            </a:r>
          </a:p>
          <a:p>
            <a:pPr lvl="1" eaLnBrk="1" hangingPunct="1"/>
            <a:r>
              <a:rPr lang="en-US" sz="2400" dirty="0" smtClean="0">
                <a:ea typeface="ＭＳ Ｐゴシック" pitchFamily="34" charset="-128"/>
              </a:rPr>
              <a:t>get feedback from users &amp; change right away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4"/>
          <p:cNvSpPr>
            <a:spLocks noGrp="1" noChangeArrowheads="1"/>
          </p:cNvSpPr>
          <p:nvPr>
            <p:ph type="title"/>
          </p:nvPr>
        </p:nvSpPr>
        <p:spPr>
          <a:xfrm>
            <a:off x="978853" y="125413"/>
            <a:ext cx="7772400" cy="1143000"/>
          </a:xfrm>
        </p:spPr>
        <p:txBody>
          <a:bodyPr/>
          <a:lstStyle/>
          <a:p>
            <a:pPr algn="r" eaLnBrk="1" hangingPunct="1"/>
            <a:r>
              <a:rPr lang="en-US" dirty="0" smtClean="0">
                <a:ea typeface="ＭＳ Ｐゴシック" pitchFamily="34" charset="-128"/>
              </a:rPr>
              <a:t>Further Reading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sz="2900" i="1" dirty="0" smtClean="0">
                <a:ea typeface="ＭＳ Ｐゴシック" pitchFamily="34" charset="-128"/>
              </a:rPr>
              <a:t>Prototyping</a:t>
            </a:r>
          </a:p>
        </p:txBody>
      </p:sp>
      <p:sp>
        <p:nvSpPr>
          <p:cNvPr id="95234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363663"/>
            <a:ext cx="8599296" cy="50371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Books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  <a:hlinkClick r:id="rId3"/>
              </a:rPr>
              <a:t>Paper Prototyping: The Fast and Easy Way to Design and Refine User Interfaces</a:t>
            </a:r>
            <a:r>
              <a:rPr lang="en-US" sz="2000" dirty="0" smtClean="0">
                <a:ea typeface="ＭＳ Ｐゴシック" pitchFamily="34" charset="-128"/>
              </a:rPr>
              <a:t>, by Carolyn Snyder, Morgan Kaufmann, 2003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Articles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Prototyping for Tiny Fingers</a:t>
            </a:r>
            <a:r>
              <a:rPr lang="ja-JP" altLang="en-US" sz="2000" dirty="0" smtClean="0">
                <a:ea typeface="ＭＳ Ｐゴシック" pitchFamily="34" charset="-128"/>
                <a:hlinkClick r:id="rId4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4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Marc </a:t>
            </a:r>
            <a:r>
              <a:rPr lang="en-US" altLang="ja-JP" sz="2000" dirty="0" err="1" smtClean="0">
                <a:ea typeface="ＭＳ Ｐゴシック" pitchFamily="34" charset="-128"/>
              </a:rPr>
              <a:t>Rettig</a:t>
            </a:r>
            <a:r>
              <a:rPr lang="en-US" altLang="ja-JP" sz="2000" dirty="0" smtClean="0">
                <a:ea typeface="ＭＳ Ｐゴシック" pitchFamily="34" charset="-128"/>
              </a:rPr>
              <a:t>, in </a:t>
            </a:r>
            <a:r>
              <a:rPr lang="en-US" altLang="ja-JP" sz="2000" i="1" dirty="0" smtClean="0">
                <a:ea typeface="ＭＳ Ｐゴシック" pitchFamily="34" charset="-128"/>
              </a:rPr>
              <a:t>Communications of the ACM</a:t>
            </a:r>
            <a:r>
              <a:rPr lang="en-US" altLang="ja-JP" sz="2000" dirty="0" smtClean="0">
                <a:ea typeface="ＭＳ Ｐゴシック" pitchFamily="34" charset="-128"/>
              </a:rPr>
              <a:t>, 1994 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Using Paper Prototypes to Manage Risk</a:t>
            </a:r>
            <a:r>
              <a:rPr lang="ja-JP" altLang="en-US" sz="2000" dirty="0" smtClean="0">
                <a:ea typeface="ＭＳ Ｐゴシック" pitchFamily="34" charset="-128"/>
                <a:hlinkClick r:id="rId5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  <a:hlinkClick r:id="rId5"/>
              </a:rPr>
              <a:t> </a:t>
            </a:r>
            <a:r>
              <a:rPr lang="en-US" altLang="ja-JP" sz="2000" dirty="0" smtClean="0">
                <a:ea typeface="ＭＳ Ｐゴシック" pitchFamily="34" charset="-128"/>
              </a:rPr>
              <a:t>by Carolyn Snyder, http://</a:t>
            </a:r>
            <a:r>
              <a:rPr lang="en-US" altLang="ja-JP" sz="2000" dirty="0" err="1" smtClean="0">
                <a:ea typeface="ＭＳ Ｐゴシック" pitchFamily="34" charset="-128"/>
              </a:rPr>
              <a:t>world.std.com</a:t>
            </a:r>
            <a:r>
              <a:rPr lang="en-US" altLang="ja-JP" sz="2000" dirty="0" smtClean="0">
                <a:ea typeface="ＭＳ Ｐゴシック" pitchFamily="34" charset="-128"/>
              </a:rPr>
              <a:t>/~</a:t>
            </a:r>
            <a:r>
              <a:rPr lang="en-US" altLang="ja-JP" sz="2000" dirty="0" err="1" smtClean="0">
                <a:ea typeface="ＭＳ Ｐゴシック" pitchFamily="34" charset="-128"/>
              </a:rPr>
              <a:t>uieweb</a:t>
            </a:r>
            <a:r>
              <a:rPr lang="en-US" altLang="ja-JP" sz="2000" dirty="0" smtClean="0">
                <a:ea typeface="ＭＳ Ｐゴシック" pitchFamily="34" charset="-128"/>
              </a:rPr>
              <a:t>/</a:t>
            </a:r>
            <a:r>
              <a:rPr lang="en-US" altLang="ja-JP" sz="2000" dirty="0" err="1" smtClean="0">
                <a:ea typeface="ＭＳ Ｐゴシック" pitchFamily="34" charset="-128"/>
              </a:rPr>
              <a:t>paper.htm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“</a:t>
            </a:r>
            <a:r>
              <a:rPr lang="en-US" altLang="ja-JP" sz="2000" dirty="0" smtClean="0">
                <a:ea typeface="ＭＳ Ｐゴシック" pitchFamily="34" charset="-128"/>
                <a:hlinkClick r:id="rId6"/>
              </a:rPr>
              <a:t>The Perils of Prototyping</a:t>
            </a:r>
            <a:r>
              <a:rPr lang="ja-JP" altLang="en-US" sz="2000" dirty="0" smtClean="0">
                <a:ea typeface="ＭＳ Ｐゴシック" pitchFamily="34" charset="-128"/>
                <a:hlinkClick r:id="rId6"/>
              </a:rPr>
              <a:t>”</a:t>
            </a:r>
            <a:r>
              <a:rPr lang="en-US" altLang="ja-JP" sz="2000" dirty="0" smtClean="0">
                <a:ea typeface="ＭＳ Ｐゴシック" pitchFamily="34" charset="-128"/>
              </a:rPr>
              <a:t> by Alan Cooper,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 smtClean="0">
                <a:ea typeface="ＭＳ Ｐゴシック" pitchFamily="34" charset="-128"/>
              </a:rPr>
              <a:t>	http://</a:t>
            </a:r>
            <a:r>
              <a:rPr lang="en-US" sz="2000" dirty="0" err="1" smtClean="0">
                <a:ea typeface="ＭＳ Ｐゴシック" pitchFamily="34" charset="-128"/>
              </a:rPr>
              <a:t>www.chi-sa.org.za</a:t>
            </a:r>
            <a:r>
              <a:rPr lang="en-US" sz="2000" dirty="0" smtClean="0">
                <a:ea typeface="ＭＳ Ｐゴシック" pitchFamily="34" charset="-128"/>
              </a:rPr>
              <a:t>/Documents/articles/</a:t>
            </a:r>
            <a:r>
              <a:rPr lang="en-US" sz="2000" dirty="0" err="1" smtClean="0">
                <a:ea typeface="ＭＳ Ｐゴシック" pitchFamily="34" charset="-128"/>
              </a:rPr>
              <a:t>perils.htm</a:t>
            </a:r>
            <a:endParaRPr lang="en-US" sz="1800" dirty="0" smtClean="0">
              <a:ea typeface="ＭＳ Ｐゴシック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738438" indent="-2738438"/>
            <a:r>
              <a:rPr lang="en-US" dirty="0" smtClean="0"/>
              <a:t>Assignment: Low-fi Prototype &amp; </a:t>
            </a:r>
            <a:br>
              <a:rPr lang="en-US" dirty="0" smtClean="0"/>
            </a:br>
            <a:r>
              <a:rPr lang="en-US" dirty="0" smtClean="0"/>
              <a:t>Pilot 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885" y="1317111"/>
            <a:ext cx="8814115" cy="5297581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15-20 rough sketches (everyone on team contributes) of different design realizations</a:t>
            </a:r>
          </a:p>
          <a:p>
            <a:pPr lvl="1"/>
            <a:r>
              <a:rPr lang="en-US" dirty="0" smtClean="0"/>
              <a:t>think different modalities (e.g., visual, speech, watch) or different visual </a:t>
            </a:r>
            <a:r>
              <a:rPr lang="en-US" dirty="0" err="1" smtClean="0"/>
              <a:t>Uis</a:t>
            </a:r>
            <a:r>
              <a:rPr lang="en-US" dirty="0" smtClean="0"/>
              <a:t> (60 min)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best 2 realizations &amp; storyboard (45min)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best 1 realization, define 3 tasks, &amp; </a:t>
            </a:r>
            <a:br>
              <a:rPr lang="en-US" dirty="0" smtClean="0"/>
            </a:br>
            <a:r>
              <a:rPr lang="en-US" dirty="0" smtClean="0"/>
              <a:t>add details to storyboard (30 min)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low-fi prototype of the best &amp; </a:t>
            </a:r>
            <a:br>
              <a:rPr lang="en-US" dirty="0" smtClean="0"/>
            </a:br>
            <a:r>
              <a:rPr lang="en-US" dirty="0" smtClean="0"/>
              <a:t>test it w/ 3-5 target participants (1/2 day)</a:t>
            </a:r>
          </a:p>
          <a:p>
            <a:pPr marL="0" indent="0">
              <a:buNone/>
            </a:pPr>
            <a:endParaRPr lang="en-US" sz="1900" dirty="0" smtClean="0">
              <a:solidFill>
                <a:srgbClr val="73A4D5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73A4D5"/>
                </a:solidFill>
              </a:rPr>
              <a:t>Present prototype &amp; results in slides Wed </a:t>
            </a:r>
            <a:r>
              <a:rPr lang="en-US" sz="3000" dirty="0">
                <a:solidFill>
                  <a:srgbClr val="73A4D5"/>
                </a:solidFill>
              </a:rPr>
              <a:t>at 11 </a:t>
            </a:r>
            <a:r>
              <a:rPr lang="en-US" sz="3000" dirty="0" smtClean="0">
                <a:solidFill>
                  <a:srgbClr val="73A4D5"/>
                </a:solidFill>
              </a:rPr>
              <a:t>AM</a:t>
            </a:r>
            <a:endParaRPr lang="en-US" sz="3000" dirty="0">
              <a:solidFill>
                <a:srgbClr val="73A4D5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55302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1143000"/>
            <a:ext cx="8662988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Lecture</a:t>
            </a:r>
          </a:p>
          <a:p>
            <a:pPr lvl="1"/>
            <a:r>
              <a:rPr lang="en-US" dirty="0" smtClean="0"/>
              <a:t>TBD</a:t>
            </a:r>
            <a:endParaRPr lang="en-US" dirty="0"/>
          </a:p>
          <a:p>
            <a:pPr eaLnBrk="1" hangingPunct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73CA7-35FD-4F26-8712-3E7EAA6D87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2461">
            <a:off x="4015301" y="435405"/>
            <a:ext cx="4143375" cy="613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ig09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4861">
            <a:off x="1059376" y="162355"/>
            <a:ext cx="3298825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A9E320-70BA-F14F-87F3-1CDC26D72C26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6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pic>
        <p:nvPicPr>
          <p:cNvPr id="849923" name="Picture 3" descr="jedi_bike_story_board_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48725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1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D92D4"/>
                </a:solidFill>
                <a:latin typeface="Helvetica"/>
                <a:cs typeface="Helvetica"/>
              </a:rPr>
              <a:t>Sketches</a:t>
            </a:r>
            <a:r>
              <a:rPr lang="en-US" dirty="0" smtClean="0">
                <a:solidFill>
                  <a:srgbClr val="2D92D4"/>
                </a:solidFill>
              </a:rPr>
              <a:t> </a:t>
            </a:r>
            <a:r>
              <a:rPr lang="en-US" dirty="0" smtClean="0"/>
              <a:t>&amp; Storyboards in UX Design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48900" name="Picture 2052" descr="lecturers-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636713"/>
            <a:ext cx="359568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8903" name="Picture 2055" descr="e-finder-lowfi_the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398588"/>
            <a:ext cx="3759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8904" name="Picture 2056" descr="red-ink-low-f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355725"/>
            <a:ext cx="37719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1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2016/08/01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SCPKU 2016: Designing Solutions to Global Grand Challanges: China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A9E320-70BA-F14F-87F3-1CDC26D72C26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eaLnBrk="1" hangingPunct="1"/>
              <a:t>8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pic>
        <p:nvPicPr>
          <p:cNvPr id="849927" name="Picture 7" descr="storyboard-c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3"/>
          <a:stretch>
            <a:fillRect/>
          </a:stretch>
        </p:blipFill>
        <p:spPr bwMode="auto">
          <a:xfrm>
            <a:off x="76200" y="494226"/>
            <a:ext cx="89916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93888" y="0"/>
            <a:ext cx="7115175" cy="6858000"/>
            <a:chOff x="1193" y="0"/>
            <a:chExt cx="4482" cy="4320"/>
          </a:xfrm>
        </p:grpSpPr>
        <p:pic>
          <p:nvPicPr>
            <p:cNvPr id="35848" name="Picture 2" descr="storyboard-chat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" y="0"/>
              <a:ext cx="33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 Box 4"/>
            <p:cNvSpPr txBox="1">
              <a:spLocks noChangeArrowheads="1"/>
            </p:cNvSpPr>
            <p:nvPr/>
          </p:nvSpPr>
          <p:spPr bwMode="auto">
            <a:xfrm>
              <a:off x="4656" y="1104"/>
              <a:ext cx="1019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kumimoji="1" lang="en-US" sz="3000">
                  <a:latin typeface="Tahoma" charset="0"/>
                </a:rPr>
                <a:t>Ink Chat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51087" y="6082473"/>
            <a:ext cx="683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92D4"/>
                </a:solidFill>
                <a:latin typeface="+mn-lt"/>
              </a:rPr>
              <a:t>Starts to tell a story, but still describes the design</a:t>
            </a:r>
            <a:endParaRPr lang="en-US" dirty="0">
              <a:solidFill>
                <a:srgbClr val="2D92D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Sketches &amp; </a:t>
            </a:r>
            <a:r>
              <a:rPr lang="en-US" b="1" dirty="0" smtClean="0">
                <a:solidFill>
                  <a:srgbClr val="2D92D4"/>
                </a:solidFill>
                <a:latin typeface="Helvetica"/>
                <a:cs typeface="Helvetica"/>
              </a:rPr>
              <a:t>Storyboards in UX Design</a:t>
            </a:r>
            <a:endParaRPr lang="en-US" b="1" dirty="0">
              <a:solidFill>
                <a:srgbClr val="2D92D4"/>
              </a:solidFill>
              <a:latin typeface="Helvetica"/>
              <a:cs typeface="Helvetic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SCPKU 2016: Designing Solutions to Global Grand Challanges: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7834-23CB-3344-B42F-BB3C863F1847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57726" y="959845"/>
            <a:ext cx="7654679" cy="5497101"/>
            <a:chOff x="1611313" y="1644650"/>
            <a:chExt cx="6302375" cy="4525963"/>
          </a:xfrm>
        </p:grpSpPr>
        <p:pic>
          <p:nvPicPr>
            <p:cNvPr id="848901" name="Picture 2053" descr="low-fi-music-on-demand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313" y="1644650"/>
              <a:ext cx="630237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612175" y="1656272"/>
              <a:ext cx="2053087" cy="47445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 smtClean="0">
                  <a:ln>
                    <a:noFill/>
                  </a:ln>
                  <a:solidFill>
                    <a:srgbClr val="0D0D0D"/>
                  </a:solidFill>
                  <a:effectLst/>
                  <a:latin typeface="Segoe Print" panose="02000600000000000000" pitchFamily="2" charset="0"/>
                </a:rPr>
                <a:t>	Task: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900" dirty="0" smtClean="0">
                <a:solidFill>
                  <a:srgbClr val="0D0D0D"/>
                </a:solidFill>
                <a:latin typeface="Segoe Print" panose="02000600000000000000" pitchFamily="2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0D0D0D"/>
                  </a:solidFill>
                  <a:latin typeface="Segoe Print" panose="02000600000000000000" pitchFamily="2" charset="0"/>
                </a:rPr>
                <a:t>Task </a:t>
              </a:r>
              <a:r>
                <a:rPr kumimoji="0" lang="en-US" sz="1800" i="0" u="none" strike="noStrike" cap="none" normalizeH="0" baseline="0" dirty="0" smtClean="0">
                  <a:ln>
                    <a:noFill/>
                  </a:ln>
                  <a:solidFill>
                    <a:srgbClr val="0D0D0D"/>
                  </a:solidFill>
                  <a:effectLst/>
                  <a:latin typeface="Segoe Print" panose="02000600000000000000" pitchFamily="2" charset="0"/>
                </a:rPr>
                <a:t>Flow #1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Summer HCI">
  <a:themeElements>
    <a:clrScheme name="1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0108A"/>
    </a:dk2>
    <a:lt2>
      <a:srgbClr val="F8F8F8"/>
    </a:lt2>
    <a:accent1>
      <a:srgbClr val="A19862"/>
    </a:accent1>
    <a:accent2>
      <a:srgbClr val="70A373"/>
    </a:accent2>
    <a:accent3>
      <a:srgbClr val="AAAAC4"/>
    </a:accent3>
    <a:accent4>
      <a:srgbClr val="DADADA"/>
    </a:accent4>
    <a:accent5>
      <a:srgbClr val="CDCAB7"/>
    </a:accent5>
    <a:accent6>
      <a:srgbClr val="659368"/>
    </a:accent6>
    <a:hlink>
      <a:srgbClr val="468293"/>
    </a:hlink>
    <a:folHlink>
      <a:srgbClr val="876A8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17268</TotalTime>
  <Words>1824</Words>
  <Application>Microsoft Macintosh PowerPoint</Application>
  <PresentationFormat>On-screen Show (4:3)</PresentationFormat>
  <Paragraphs>401</Paragraphs>
  <Slides>46</Slides>
  <Notes>45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1_Summer HCI</vt:lpstr>
      <vt:lpstr>Early Stage Prototyping</vt:lpstr>
      <vt:lpstr>Outline</vt:lpstr>
      <vt:lpstr>Design Process: Exploration</vt:lpstr>
      <vt:lpstr>Sketches &amp; Storyboards</vt:lpstr>
      <vt:lpstr>PowerPoint Presentation</vt:lpstr>
      <vt:lpstr>PowerPoint Presentation</vt:lpstr>
      <vt:lpstr>Sketches &amp; Storyboards in UX Design</vt:lpstr>
      <vt:lpstr>PowerPoint Presentation</vt:lpstr>
      <vt:lpstr>Sketches &amp; Storyboards in UX Design</vt:lpstr>
      <vt:lpstr>What is a Prototype?</vt:lpstr>
      <vt:lpstr>Types of Prototypes</vt:lpstr>
      <vt:lpstr>Types of Prototypes</vt:lpstr>
      <vt:lpstr>Fidelity in Prototyping</vt:lpstr>
      <vt:lpstr>Hi-fi Prototypes Warp</vt:lpstr>
      <vt:lpstr>Why Use Low-fi Prototypes?</vt:lpstr>
      <vt:lpstr>The Basic Materials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Constructing the Model</vt:lpstr>
      <vt:lpstr>Constructing the Model</vt:lpstr>
      <vt:lpstr>Constructing the Model</vt:lpstr>
      <vt:lpstr>Constructing the Model</vt:lpstr>
      <vt:lpstr>Constructing the Model</vt:lpstr>
      <vt:lpstr>Constructing the Model</vt:lpstr>
      <vt:lpstr>Preparing for a Test</vt:lpstr>
      <vt:lpstr>Conducting a Test</vt:lpstr>
      <vt:lpstr>Conducting a Test</vt:lpstr>
      <vt:lpstr>Conducting a Test</vt:lpstr>
      <vt:lpstr>Evaluating Results</vt:lpstr>
      <vt:lpstr>Advantages of Low-fi Prototyping</vt:lpstr>
      <vt:lpstr>Problems with Low-fi Prototypes</vt:lpstr>
      <vt:lpstr>Commercial Tools</vt:lpstr>
      <vt:lpstr>Summary</vt:lpstr>
      <vt:lpstr>Further Reading Prototyping</vt:lpstr>
      <vt:lpstr>Assignment: Low-fi Prototype &amp;  Pilot Usability Test</vt:lpstr>
      <vt:lpstr>Next Time</vt:lpstr>
    </vt:vector>
  </TitlesOfParts>
  <Company>Berkeley Summer Engineering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Stage Prototyping</dc:title>
  <dc:subject>User Interface Design, Prototyping, and Evaluation</dc:subject>
  <dc:creator>James Landay</dc:creator>
  <cp:lastModifiedBy>James Landay</cp:lastModifiedBy>
  <cp:revision>542</cp:revision>
  <cp:lastPrinted>2015-10-29T17:11:24Z</cp:lastPrinted>
  <dcterms:created xsi:type="dcterms:W3CDTF">1997-02-10T23:02:31Z</dcterms:created>
  <dcterms:modified xsi:type="dcterms:W3CDTF">2016-08-02T04:12:57Z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http://bmrc.berkeley.edu/courseware/cs160/fall00/</vt:lpwstr>
  </property>
  <property fmtid="{D5CDD505-2E9C-101B-9397-08002B2CF9AE}" pid="9" name="Other">
    <vt:lpwstr>CS 160, Fall 2000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I:\www\documents\courseware\cs160\fall00\Lectures</vt:lpwstr>
  </property>
</Properties>
</file>