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776" r:id="rId1"/>
  </p:sldMasterIdLst>
  <p:notesMasterIdLst>
    <p:notesMasterId r:id="rId58"/>
  </p:notesMasterIdLst>
  <p:handoutMasterIdLst>
    <p:handoutMasterId r:id="rId59"/>
  </p:handoutMasterIdLst>
  <p:sldIdLst>
    <p:sldId id="433" r:id="rId2"/>
    <p:sldId id="438" r:id="rId3"/>
    <p:sldId id="439" r:id="rId4"/>
    <p:sldId id="498" r:id="rId5"/>
    <p:sldId id="335" r:id="rId6"/>
    <p:sldId id="370" r:id="rId7"/>
    <p:sldId id="421" r:id="rId8"/>
    <p:sldId id="372" r:id="rId9"/>
    <p:sldId id="516" r:id="rId10"/>
    <p:sldId id="517" r:id="rId11"/>
    <p:sldId id="475" r:id="rId12"/>
    <p:sldId id="476" r:id="rId13"/>
    <p:sldId id="555" r:id="rId14"/>
    <p:sldId id="556" r:id="rId15"/>
    <p:sldId id="557" r:id="rId16"/>
    <p:sldId id="558" r:id="rId17"/>
    <p:sldId id="518" r:id="rId18"/>
    <p:sldId id="559" r:id="rId19"/>
    <p:sldId id="519" r:id="rId20"/>
    <p:sldId id="520" r:id="rId21"/>
    <p:sldId id="477" r:id="rId22"/>
    <p:sldId id="532" r:id="rId23"/>
    <p:sldId id="561" r:id="rId24"/>
    <p:sldId id="538" r:id="rId25"/>
    <p:sldId id="539" r:id="rId26"/>
    <p:sldId id="540" r:id="rId27"/>
    <p:sldId id="541" r:id="rId28"/>
    <p:sldId id="562" r:id="rId29"/>
    <p:sldId id="543" r:id="rId30"/>
    <p:sldId id="563" r:id="rId31"/>
    <p:sldId id="545" r:id="rId32"/>
    <p:sldId id="564" r:id="rId33"/>
    <p:sldId id="547" r:id="rId34"/>
    <p:sldId id="565" r:id="rId35"/>
    <p:sldId id="550" r:id="rId36"/>
    <p:sldId id="551" r:id="rId37"/>
    <p:sldId id="552" r:id="rId38"/>
    <p:sldId id="553" r:id="rId39"/>
    <p:sldId id="554" r:id="rId40"/>
    <p:sldId id="521" r:id="rId41"/>
    <p:sldId id="523" r:id="rId42"/>
    <p:sldId id="525" r:id="rId43"/>
    <p:sldId id="526" r:id="rId44"/>
    <p:sldId id="478" r:id="rId45"/>
    <p:sldId id="527" r:id="rId46"/>
    <p:sldId id="528" r:id="rId47"/>
    <p:sldId id="560" r:id="rId48"/>
    <p:sldId id="529" r:id="rId49"/>
    <p:sldId id="504" r:id="rId50"/>
    <p:sldId id="505" r:id="rId51"/>
    <p:sldId id="530" r:id="rId52"/>
    <p:sldId id="531" r:id="rId53"/>
    <p:sldId id="494" r:id="rId54"/>
    <p:sldId id="495" r:id="rId55"/>
    <p:sldId id="496" r:id="rId56"/>
    <p:sldId id="497" r:id="rId57"/>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74">
          <p15:clr>
            <a:srgbClr val="A4A3A4"/>
          </p15:clr>
        </p15:guide>
        <p15:guide id="2" pos="2897">
          <p15:clr>
            <a:srgbClr val="A4A3A4"/>
          </p15:clr>
        </p15:guide>
      </p15:sldGuideLst>
    </p:ext>
    <p:ext uri="{2D200454-40CA-4A62-9FC3-DE9A4176ACB9}">
      <p15:notesGuideLst xmlns:p15="http://schemas.microsoft.com/office/powerpoint/2012/main" xmlns="">
        <p15:guide id="1" orient="horz" pos="2244">
          <p15:clr>
            <a:srgbClr val="A4A3A4"/>
          </p15:clr>
        </p15:guide>
        <p15:guide id="2" pos="301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Landay" initials="J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5CBFF"/>
    <a:srgbClr val="242424"/>
    <a:srgbClr val="000000"/>
    <a:srgbClr val="878787"/>
    <a:srgbClr val="FFFF99"/>
    <a:srgbClr val="FFFFFF"/>
    <a:srgbClr val="FF0000"/>
    <a:srgbClr val="E9F7FF"/>
    <a:srgbClr val="DDF2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58" autoAdjust="0"/>
    <p:restoredTop sz="93671" autoAdjust="0"/>
  </p:normalViewPr>
  <p:slideViewPr>
    <p:cSldViewPr snapToGrid="0">
      <p:cViewPr varScale="1">
        <p:scale>
          <a:sx n="74" d="100"/>
          <a:sy n="74" d="100"/>
        </p:scale>
        <p:origin x="-1472" y="-40"/>
      </p:cViewPr>
      <p:guideLst>
        <p:guide orient="horz" pos="2040"/>
        <p:guide pos="2962"/>
      </p:guideLst>
    </p:cSldViewPr>
  </p:slideViewPr>
  <p:outlineViewPr>
    <p:cViewPr>
      <p:scale>
        <a:sx n="33" d="100"/>
        <a:sy n="33" d="100"/>
      </p:scale>
      <p:origin x="0" y="12488"/>
    </p:cViewPr>
  </p:outlineViewPr>
  <p:notesTextViewPr>
    <p:cViewPr>
      <p:scale>
        <a:sx n="100" d="100"/>
        <a:sy n="100" d="100"/>
      </p:scale>
      <p:origin x="0" y="0"/>
    </p:cViewPr>
  </p:notesTextViewPr>
  <p:sorterViewPr>
    <p:cViewPr>
      <p:scale>
        <a:sx n="137" d="100"/>
        <a:sy n="137" d="100"/>
      </p:scale>
      <p:origin x="0" y="0"/>
    </p:cViewPr>
  </p:sorterViewPr>
  <p:notesViewPr>
    <p:cSldViewPr snapToGrid="0">
      <p:cViewPr>
        <p:scale>
          <a:sx n="100" d="100"/>
          <a:sy n="100" d="100"/>
        </p:scale>
        <p:origin x="-5292" y="-1092"/>
      </p:cViewPr>
      <p:guideLst>
        <p:guide orient="horz" pos="2244"/>
        <p:guide pos="301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commentAuthors" Target="commentAuthors.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588"/>
            <a:ext cx="5901967"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defTabSz="982663" eaLnBrk="0" hangingPunct="0">
              <a:defRPr sz="1100" i="1" dirty="0"/>
            </a:lvl1pPr>
          </a:lstStyle>
          <a:p>
            <a:r>
              <a:rPr lang="en-US" i="0" dirty="0"/>
              <a:t>Designing Solutions to Global Grand Challenges</a:t>
            </a:r>
            <a:br>
              <a:rPr lang="en-US" i="0" dirty="0"/>
            </a:br>
            <a:r>
              <a:rPr lang="en-US" i="0" dirty="0"/>
              <a:t>Instructors: Landay and Wang</a:t>
            </a:r>
            <a:br>
              <a:rPr lang="en-US" i="0" dirty="0"/>
            </a:br>
            <a:r>
              <a:rPr lang="en-US" i="0" dirty="0"/>
              <a:t>Stanford Center at Peking University</a:t>
            </a:r>
            <a:br>
              <a:rPr lang="en-US" i="0" dirty="0"/>
            </a:br>
            <a:r>
              <a:rPr lang="en-US" i="0" dirty="0"/>
              <a:t>Summer 2016</a:t>
            </a:r>
            <a:endParaRPr lang="en-US" i="0" dirty="0"/>
          </a:p>
        </p:txBody>
      </p:sp>
      <p:sp>
        <p:nvSpPr>
          <p:cNvPr id="4099" name="Rectangle 3"/>
          <p:cNvSpPr>
            <a:spLocks noGrp="1" noChangeArrowheads="1"/>
          </p:cNvSpPr>
          <p:nvPr>
            <p:ph type="dt" sz="quarter" idx="1"/>
          </p:nvPr>
        </p:nvSpPr>
        <p:spPr bwMode="auto">
          <a:xfrm>
            <a:off x="5827256" y="-1588"/>
            <a:ext cx="1487943"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algn="r" defTabSz="982663" eaLnBrk="0" hangingPunct="0">
              <a:defRPr sz="1100" i="1"/>
            </a:lvl1pPr>
          </a:lstStyle>
          <a:p>
            <a:pPr>
              <a:defRPr/>
            </a:pPr>
            <a:r>
              <a:rPr lang="en-US" i="0" dirty="0" smtClean="0"/>
              <a:t>2016/07/19</a:t>
            </a:r>
            <a:endParaRPr lang="en-US" i="0" dirty="0"/>
          </a:p>
        </p:txBody>
      </p:sp>
      <p:sp>
        <p:nvSpPr>
          <p:cNvPr id="4101" name="Rectangle 5"/>
          <p:cNvSpPr>
            <a:spLocks noGrp="1" noChangeArrowheads="1"/>
          </p:cNvSpPr>
          <p:nvPr>
            <p:ph type="sldNum" sz="quarter" idx="3"/>
          </p:nvPr>
        </p:nvSpPr>
        <p:spPr bwMode="auto">
          <a:xfrm>
            <a:off x="4146550" y="9118600"/>
            <a:ext cx="3168650" cy="482600"/>
          </a:xfrm>
          <a:prstGeom prst="rect">
            <a:avLst/>
          </a:prstGeom>
          <a:noFill/>
          <a:ln w="9525">
            <a:noFill/>
            <a:miter lim="800000"/>
            <a:headEnd/>
            <a:tailEnd/>
          </a:ln>
          <a:effectLst/>
        </p:spPr>
        <p:txBody>
          <a:bodyPr vert="horz" wrap="square" lIns="19732" tIns="0" rIns="19732" bIns="0" numCol="1" anchor="b" anchorCtr="0" compatLnSpc="1">
            <a:prstTxWarp prst="textNoShape">
              <a:avLst/>
            </a:prstTxWarp>
          </a:bodyPr>
          <a:lstStyle>
            <a:lvl1pPr algn="r" defTabSz="982663" eaLnBrk="0" hangingPunct="0">
              <a:defRPr sz="1100" i="1"/>
            </a:lvl1pPr>
          </a:lstStyle>
          <a:p>
            <a:pPr>
              <a:defRPr/>
            </a:pPr>
            <a:fld id="{94523516-F9CD-436C-BD1B-B5E572FD7F6B}" type="slidenum">
              <a:rPr lang="en-US"/>
              <a:pPr>
                <a:defRPr/>
              </a:pPr>
              <a:t>‹#›</a:t>
            </a:fld>
            <a:endParaRPr lang="en-US"/>
          </a:p>
        </p:txBody>
      </p:sp>
    </p:spTree>
    <p:extLst>
      <p:ext uri="{BB962C8B-B14F-4D97-AF65-F5344CB8AC3E}">
        <p14:creationId xmlns:p14="http://schemas.microsoft.com/office/powerpoint/2010/main" val="19045112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168650"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defTabSz="982663" eaLnBrk="0" hangingPunct="0">
              <a:defRPr sz="1100" i="1"/>
            </a:lvl1pPr>
          </a:lstStyle>
          <a:p>
            <a:pPr>
              <a:defRPr/>
            </a:pPr>
            <a:endParaRPr lang="en-US"/>
          </a:p>
        </p:txBody>
      </p:sp>
      <p:sp>
        <p:nvSpPr>
          <p:cNvPr id="2051" name="Rectangle 3"/>
          <p:cNvSpPr>
            <a:spLocks noGrp="1" noChangeArrowheads="1"/>
          </p:cNvSpPr>
          <p:nvPr>
            <p:ph type="dt" idx="1"/>
          </p:nvPr>
        </p:nvSpPr>
        <p:spPr bwMode="auto">
          <a:xfrm>
            <a:off x="4146550" y="-1588"/>
            <a:ext cx="3168650"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algn="r" defTabSz="982663" eaLnBrk="0" hangingPunct="0">
              <a:defRPr sz="1100" i="1"/>
            </a:lvl1pPr>
          </a:lstStyle>
          <a:p>
            <a:pPr>
              <a:defRPr/>
            </a:pPr>
            <a:endParaRPr lang="en-US"/>
          </a:p>
        </p:txBody>
      </p:sp>
      <p:sp>
        <p:nvSpPr>
          <p:cNvPr id="43012" name="Rectangle 4"/>
          <p:cNvSpPr>
            <a:spLocks noGrp="1" noRot="1" noChangeAspect="1" noChangeArrowheads="1" noTextEdit="1"/>
          </p:cNvSpPr>
          <p:nvPr>
            <p:ph type="sldImg" idx="2"/>
          </p:nvPr>
        </p:nvSpPr>
        <p:spPr bwMode="auto">
          <a:xfrm>
            <a:off x="1266825" y="725488"/>
            <a:ext cx="4783138" cy="35877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4725" y="4559300"/>
            <a:ext cx="5365750" cy="4321175"/>
          </a:xfrm>
          <a:prstGeom prst="rect">
            <a:avLst/>
          </a:prstGeom>
          <a:noFill/>
          <a:ln w="9525">
            <a:noFill/>
            <a:miter lim="800000"/>
            <a:headEnd/>
            <a:tailEnd/>
          </a:ln>
          <a:effectLst/>
        </p:spPr>
        <p:txBody>
          <a:bodyPr vert="horz" wrap="square" lIns="97015" tIns="49330" rIns="97015" bIns="4933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9118600"/>
            <a:ext cx="3168650" cy="482600"/>
          </a:xfrm>
          <a:prstGeom prst="rect">
            <a:avLst/>
          </a:prstGeom>
          <a:noFill/>
          <a:ln w="9525">
            <a:noFill/>
            <a:miter lim="800000"/>
            <a:headEnd/>
            <a:tailEnd/>
          </a:ln>
          <a:effectLst/>
        </p:spPr>
        <p:txBody>
          <a:bodyPr vert="horz" wrap="square" lIns="19732" tIns="0" rIns="19732" bIns="0" numCol="1" anchor="b" anchorCtr="0" compatLnSpc="1">
            <a:prstTxWarp prst="textNoShape">
              <a:avLst/>
            </a:prstTxWarp>
          </a:bodyPr>
          <a:lstStyle>
            <a:lvl1pPr defTabSz="982663" eaLnBrk="0" hangingPunct="0">
              <a:defRPr sz="1100" i="1"/>
            </a:lvl1pPr>
          </a:lstStyle>
          <a:p>
            <a:pPr>
              <a:defRPr/>
            </a:pPr>
            <a:endParaRPr lang="en-US"/>
          </a:p>
        </p:txBody>
      </p:sp>
      <p:sp>
        <p:nvSpPr>
          <p:cNvPr id="2055" name="Rectangle 7"/>
          <p:cNvSpPr>
            <a:spLocks noGrp="1" noChangeArrowheads="1"/>
          </p:cNvSpPr>
          <p:nvPr>
            <p:ph type="sldNum" sz="quarter" idx="5"/>
          </p:nvPr>
        </p:nvSpPr>
        <p:spPr bwMode="auto">
          <a:xfrm>
            <a:off x="4146550" y="9118600"/>
            <a:ext cx="3168650" cy="482600"/>
          </a:xfrm>
          <a:prstGeom prst="rect">
            <a:avLst/>
          </a:prstGeom>
          <a:noFill/>
          <a:ln w="9525">
            <a:noFill/>
            <a:miter lim="800000"/>
            <a:headEnd/>
            <a:tailEnd/>
          </a:ln>
          <a:effectLst/>
        </p:spPr>
        <p:txBody>
          <a:bodyPr vert="horz" wrap="square" lIns="19732" tIns="0" rIns="19732" bIns="0" numCol="1" anchor="b" anchorCtr="0" compatLnSpc="1">
            <a:prstTxWarp prst="textNoShape">
              <a:avLst/>
            </a:prstTxWarp>
          </a:bodyPr>
          <a:lstStyle>
            <a:lvl1pPr algn="r" defTabSz="982663" eaLnBrk="0" hangingPunct="0">
              <a:defRPr sz="1100" i="1"/>
            </a:lvl1pPr>
          </a:lstStyle>
          <a:p>
            <a:pPr>
              <a:defRPr/>
            </a:pPr>
            <a:fld id="{D9EA6F11-1A67-43D5-B7BD-00285BA4EBAC}" type="slidenum">
              <a:rPr lang="en-US"/>
              <a:pPr>
                <a:defRPr/>
              </a:pPr>
              <a:t>‹#›</a:t>
            </a:fld>
            <a:endParaRPr lang="en-US"/>
          </a:p>
        </p:txBody>
      </p:sp>
    </p:spTree>
    <p:extLst>
      <p:ext uri="{BB962C8B-B14F-4D97-AF65-F5344CB8AC3E}">
        <p14:creationId xmlns:p14="http://schemas.microsoft.com/office/powerpoint/2010/main" val="973954964"/>
      </p:ext>
    </p:extLst>
  </p:cSld>
  <p:clrMap bg1="lt1" tx1="dk1" bg2="lt2" tx2="dk2" accent1="accent1" accent2="accent2" accent3="accent3" accent4="accent4" accent5="accent5" accent6="accent6" hlink="hlink" folHlink="folHlink"/>
  <p:hf hdr="0" ftr="0" dt="0"/>
  <p:notesStyle>
    <a:lvl1pPr algn="l" defTabSz="949325" rtl="0" eaLnBrk="0" fontAlgn="base" hangingPunct="0">
      <a:spcBef>
        <a:spcPct val="30000"/>
      </a:spcBef>
      <a:spcAft>
        <a:spcPct val="0"/>
      </a:spcAft>
      <a:defRPr sz="1200" kern="1200">
        <a:solidFill>
          <a:schemeClr val="tx1"/>
        </a:solidFill>
        <a:latin typeface="Arial" charset="0"/>
        <a:ea typeface="+mn-ea"/>
        <a:cs typeface="+mn-cs"/>
      </a:defRPr>
    </a:lvl1pPr>
    <a:lvl2pPr marL="466725" algn="l" defTabSz="949325" rtl="0" eaLnBrk="0" fontAlgn="base" hangingPunct="0">
      <a:spcBef>
        <a:spcPct val="30000"/>
      </a:spcBef>
      <a:spcAft>
        <a:spcPct val="0"/>
      </a:spcAft>
      <a:defRPr sz="1200" kern="1200">
        <a:solidFill>
          <a:schemeClr val="tx1"/>
        </a:solidFill>
        <a:latin typeface="Arial" charset="0"/>
        <a:ea typeface="+mn-ea"/>
        <a:cs typeface="+mn-cs"/>
      </a:defRPr>
    </a:lvl2pPr>
    <a:lvl3pPr marL="931863" algn="l" defTabSz="949325" rtl="0" eaLnBrk="0" fontAlgn="base" hangingPunct="0">
      <a:spcBef>
        <a:spcPct val="30000"/>
      </a:spcBef>
      <a:spcAft>
        <a:spcPct val="0"/>
      </a:spcAft>
      <a:defRPr sz="1200" kern="1200">
        <a:solidFill>
          <a:schemeClr val="tx1"/>
        </a:solidFill>
        <a:latin typeface="Arial" charset="0"/>
        <a:ea typeface="+mn-ea"/>
        <a:cs typeface="+mn-cs"/>
      </a:defRPr>
    </a:lvl3pPr>
    <a:lvl4pPr marL="1398588" algn="l" defTabSz="949325" rtl="0" eaLnBrk="0" fontAlgn="base" hangingPunct="0">
      <a:spcBef>
        <a:spcPct val="30000"/>
      </a:spcBef>
      <a:spcAft>
        <a:spcPct val="0"/>
      </a:spcAft>
      <a:defRPr sz="1200" kern="1200">
        <a:solidFill>
          <a:schemeClr val="tx1"/>
        </a:solidFill>
        <a:latin typeface="Arial" charset="0"/>
        <a:ea typeface="+mn-ea"/>
        <a:cs typeface="+mn-cs"/>
      </a:defRPr>
    </a:lvl4pPr>
    <a:lvl5pPr marL="1863725" algn="l" defTabSz="949325"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FCA4F84-BDFD-460A-B143-A86054ABB66B}" type="slidenum">
              <a:rPr lang="en-US" sz="1100" smtClean="0"/>
              <a:pPr/>
              <a:t>1</a:t>
            </a:fld>
            <a:endParaRPr lang="en-US" sz="1100" smtClean="0"/>
          </a:p>
        </p:txBody>
      </p:sp>
      <p:sp>
        <p:nvSpPr>
          <p:cNvPr id="44035" name="Rectangle 2"/>
          <p:cNvSpPr>
            <a:spLocks noGrp="1" noRot="1" noChangeAspect="1" noChangeArrowheads="1" noTextEdit="1"/>
          </p:cNvSpPr>
          <p:nvPr>
            <p:ph type="sldImg"/>
          </p:nvPr>
        </p:nvSpPr>
        <p:spPr>
          <a:ln cap="flat"/>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baseline="0" dirty="0" smtClean="0"/>
              <a:t>Took 1.hour 45 </a:t>
            </a:r>
            <a:r>
              <a:rPr lang="en-US" baseline="0" dirty="0" err="1" smtClean="0"/>
              <a:t>mintues</a:t>
            </a:r>
            <a:r>
              <a:rPr lang="en-US" baseline="0" dirty="0" smtClean="0"/>
              <a:t>  </a:t>
            </a:r>
            <a:r>
              <a:rPr lang="en-US" baseline="0" smtClean="0"/>
              <a:t>for lecture -- good</a:t>
            </a:r>
            <a:endParaRPr lang="en-US" baseline="0" dirty="0" smtClean="0"/>
          </a:p>
        </p:txBody>
      </p:sp>
    </p:spTree>
    <p:extLst>
      <p:ext uri="{BB962C8B-B14F-4D97-AF65-F5344CB8AC3E}">
        <p14:creationId xmlns:p14="http://schemas.microsoft.com/office/powerpoint/2010/main" val="2027572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lIns="96661" tIns="48331" rIns="96661" bIns="48331"/>
          <a:lstStyle/>
          <a:p>
            <a:pPr lvl="0"/>
            <a:endParaRPr/>
          </a:p>
        </p:txBody>
      </p:sp>
      <p:sp>
        <p:nvSpPr>
          <p:cNvPr id="264" name="Shape 264"/>
          <p:cNvSpPr>
            <a:spLocks noGrp="1"/>
          </p:cNvSpPr>
          <p:nvPr>
            <p:ph type="body" sz="quarter" idx="1"/>
          </p:nvPr>
        </p:nvSpPr>
        <p:spPr>
          <a:prstGeom prst="rect">
            <a:avLst/>
          </a:prstGeom>
        </p:spPr>
        <p:txBody>
          <a:bodyPr/>
          <a:lstStyle>
            <a:lvl1pPr>
              <a:buClr>
                <a:srgbClr val="000000"/>
              </a:buClr>
              <a:buFont typeface="Helvetica"/>
            </a:lvl1pPr>
          </a:lstStyle>
          <a:p>
            <a:pPr lvl="0">
              <a:defRPr sz="1800"/>
            </a:pPr>
            <a:r>
              <a:rPr sz="1700"/>
              <a:t>The techniques in this lecture are inspired by the fieldwork strategies that anthropologists use to learn about and document culture. In 1914, Bronislaw Malinowski traveled to Papua New Guinea), where he conducted fieldwork at Mailu and the Trobriand Islands. While he’s there, World War I breaks out. He has two options: hang out in the Trobriand islands or face internment since he’s Austrian. I think you can guess which option he picked. During this period, he developed the practices of participant observation, which remains a hallmark of ethnographic research to this day. In this photograph, Malinowski is being taught to play a string instrument.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11</a:t>
            </a:fld>
            <a:endParaRPr lang="en-US"/>
          </a:p>
        </p:txBody>
      </p:sp>
    </p:spTree>
    <p:extLst>
      <p:ext uri="{BB962C8B-B14F-4D97-AF65-F5344CB8AC3E}">
        <p14:creationId xmlns:p14="http://schemas.microsoft.com/office/powerpoint/2010/main" val="3415418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12</a:t>
            </a:fld>
            <a:endParaRPr lang="en-US"/>
          </a:p>
        </p:txBody>
      </p:sp>
    </p:spTree>
    <p:extLst>
      <p:ext uri="{BB962C8B-B14F-4D97-AF65-F5344CB8AC3E}">
        <p14:creationId xmlns:p14="http://schemas.microsoft.com/office/powerpoint/2010/main" val="3791426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800">
                <a:solidFill>
                  <a:srgbClr val="6666FF"/>
                </a:solidFill>
                <a:latin typeface="Arial" charset="0"/>
                <a:ea typeface="MS PGothic" charset="0"/>
                <a:cs typeface="MS PGothic" charset="0"/>
              </a:defRPr>
            </a:lvl1pPr>
            <a:lvl2pPr marL="785372" indent="-302066">
              <a:defRPr sz="3800">
                <a:solidFill>
                  <a:srgbClr val="6666FF"/>
                </a:solidFill>
                <a:latin typeface="Arial" charset="0"/>
                <a:ea typeface="MS PGothic" charset="0"/>
                <a:cs typeface="MS PGothic" charset="0"/>
              </a:defRPr>
            </a:lvl2pPr>
            <a:lvl3pPr marL="1208265" indent="-241653">
              <a:defRPr sz="3800">
                <a:solidFill>
                  <a:srgbClr val="6666FF"/>
                </a:solidFill>
                <a:latin typeface="Arial" charset="0"/>
                <a:ea typeface="MS PGothic" charset="0"/>
                <a:cs typeface="MS PGothic" charset="0"/>
              </a:defRPr>
            </a:lvl3pPr>
            <a:lvl4pPr marL="1691571" indent="-241653">
              <a:defRPr sz="3800">
                <a:solidFill>
                  <a:srgbClr val="6666FF"/>
                </a:solidFill>
                <a:latin typeface="Arial" charset="0"/>
                <a:ea typeface="MS PGothic" charset="0"/>
                <a:cs typeface="MS PGothic" charset="0"/>
              </a:defRPr>
            </a:lvl4pPr>
            <a:lvl5pPr marL="2174878" indent="-241653">
              <a:defRPr sz="3800">
                <a:solidFill>
                  <a:srgbClr val="6666FF"/>
                </a:solidFill>
                <a:latin typeface="Arial" charset="0"/>
                <a:ea typeface="MS PGothic" charset="0"/>
                <a:cs typeface="MS PGothic" charset="0"/>
              </a:defRPr>
            </a:lvl5pPr>
            <a:lvl6pPr marL="2658184" indent="-241653" eaLnBrk="0" fontAlgn="base" hangingPunct="0">
              <a:spcBef>
                <a:spcPct val="0"/>
              </a:spcBef>
              <a:spcAft>
                <a:spcPct val="0"/>
              </a:spcAft>
              <a:defRPr sz="3800">
                <a:solidFill>
                  <a:srgbClr val="6666FF"/>
                </a:solidFill>
                <a:latin typeface="Arial" charset="0"/>
                <a:ea typeface="MS PGothic" charset="0"/>
                <a:cs typeface="MS PGothic" charset="0"/>
              </a:defRPr>
            </a:lvl6pPr>
            <a:lvl7pPr marL="3141490" indent="-241653" eaLnBrk="0" fontAlgn="base" hangingPunct="0">
              <a:spcBef>
                <a:spcPct val="0"/>
              </a:spcBef>
              <a:spcAft>
                <a:spcPct val="0"/>
              </a:spcAft>
              <a:defRPr sz="3800">
                <a:solidFill>
                  <a:srgbClr val="6666FF"/>
                </a:solidFill>
                <a:latin typeface="Arial" charset="0"/>
                <a:ea typeface="MS PGothic" charset="0"/>
                <a:cs typeface="MS PGothic" charset="0"/>
              </a:defRPr>
            </a:lvl7pPr>
            <a:lvl8pPr marL="3624796" indent="-241653" eaLnBrk="0" fontAlgn="base" hangingPunct="0">
              <a:spcBef>
                <a:spcPct val="0"/>
              </a:spcBef>
              <a:spcAft>
                <a:spcPct val="0"/>
              </a:spcAft>
              <a:defRPr sz="3800">
                <a:solidFill>
                  <a:srgbClr val="6666FF"/>
                </a:solidFill>
                <a:latin typeface="Arial" charset="0"/>
                <a:ea typeface="MS PGothic" charset="0"/>
                <a:cs typeface="MS PGothic" charset="0"/>
              </a:defRPr>
            </a:lvl8pPr>
            <a:lvl9pPr marL="4108102" indent="-241653" eaLnBrk="0" fontAlgn="base" hangingPunct="0">
              <a:spcBef>
                <a:spcPct val="0"/>
              </a:spcBef>
              <a:spcAft>
                <a:spcPct val="0"/>
              </a:spcAft>
              <a:defRPr sz="3800">
                <a:solidFill>
                  <a:srgbClr val="6666FF"/>
                </a:solidFill>
                <a:latin typeface="Arial" charset="0"/>
                <a:ea typeface="MS PGothic" charset="0"/>
                <a:cs typeface="MS PGothic" charset="0"/>
              </a:defRPr>
            </a:lvl9pPr>
          </a:lstStyle>
          <a:p>
            <a:fld id="{FB15D326-3911-364E-8361-BB7827E3E101}" type="slidenum">
              <a:rPr lang="en-US" sz="1300">
                <a:solidFill>
                  <a:schemeClr val="tx1"/>
                </a:solidFill>
                <a:latin typeface="Times New Roman" charset="0"/>
                <a:ea typeface="ＭＳ Ｐゴシック" charset="0"/>
                <a:cs typeface="ＭＳ Ｐゴシック" charset="0"/>
              </a:rPr>
              <a:pPr/>
              <a:t>13</a:t>
            </a:fld>
            <a:endParaRPr lang="en-US" sz="1300">
              <a:solidFill>
                <a:schemeClr val="tx1"/>
              </a:solidFill>
              <a:latin typeface="Times New Roman" charset="0"/>
              <a:ea typeface="ＭＳ Ｐゴシック" charset="0"/>
              <a:cs typeface="ＭＳ Ｐゴシック"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800">
                <a:solidFill>
                  <a:srgbClr val="6666FF"/>
                </a:solidFill>
                <a:latin typeface="Arial" charset="0"/>
                <a:ea typeface="MS PGothic" charset="0"/>
                <a:cs typeface="MS PGothic" charset="0"/>
              </a:defRPr>
            </a:lvl1pPr>
            <a:lvl2pPr marL="785372" indent="-302066">
              <a:defRPr sz="3800">
                <a:solidFill>
                  <a:srgbClr val="6666FF"/>
                </a:solidFill>
                <a:latin typeface="Arial" charset="0"/>
                <a:ea typeface="MS PGothic" charset="0"/>
                <a:cs typeface="MS PGothic" charset="0"/>
              </a:defRPr>
            </a:lvl2pPr>
            <a:lvl3pPr marL="1208265" indent="-241653">
              <a:defRPr sz="3800">
                <a:solidFill>
                  <a:srgbClr val="6666FF"/>
                </a:solidFill>
                <a:latin typeface="Arial" charset="0"/>
                <a:ea typeface="MS PGothic" charset="0"/>
                <a:cs typeface="MS PGothic" charset="0"/>
              </a:defRPr>
            </a:lvl3pPr>
            <a:lvl4pPr marL="1691571" indent="-241653">
              <a:defRPr sz="3800">
                <a:solidFill>
                  <a:srgbClr val="6666FF"/>
                </a:solidFill>
                <a:latin typeface="Arial" charset="0"/>
                <a:ea typeface="MS PGothic" charset="0"/>
                <a:cs typeface="MS PGothic" charset="0"/>
              </a:defRPr>
            </a:lvl4pPr>
            <a:lvl5pPr marL="2174878" indent="-241653">
              <a:defRPr sz="3800">
                <a:solidFill>
                  <a:srgbClr val="6666FF"/>
                </a:solidFill>
                <a:latin typeface="Arial" charset="0"/>
                <a:ea typeface="MS PGothic" charset="0"/>
                <a:cs typeface="MS PGothic" charset="0"/>
              </a:defRPr>
            </a:lvl5pPr>
            <a:lvl6pPr marL="2658184" indent="-241653" eaLnBrk="0" fontAlgn="base" hangingPunct="0">
              <a:spcBef>
                <a:spcPct val="0"/>
              </a:spcBef>
              <a:spcAft>
                <a:spcPct val="0"/>
              </a:spcAft>
              <a:defRPr sz="3800">
                <a:solidFill>
                  <a:srgbClr val="6666FF"/>
                </a:solidFill>
                <a:latin typeface="Arial" charset="0"/>
                <a:ea typeface="MS PGothic" charset="0"/>
                <a:cs typeface="MS PGothic" charset="0"/>
              </a:defRPr>
            </a:lvl6pPr>
            <a:lvl7pPr marL="3141490" indent="-241653" eaLnBrk="0" fontAlgn="base" hangingPunct="0">
              <a:spcBef>
                <a:spcPct val="0"/>
              </a:spcBef>
              <a:spcAft>
                <a:spcPct val="0"/>
              </a:spcAft>
              <a:defRPr sz="3800">
                <a:solidFill>
                  <a:srgbClr val="6666FF"/>
                </a:solidFill>
                <a:latin typeface="Arial" charset="0"/>
                <a:ea typeface="MS PGothic" charset="0"/>
                <a:cs typeface="MS PGothic" charset="0"/>
              </a:defRPr>
            </a:lvl7pPr>
            <a:lvl8pPr marL="3624796" indent="-241653" eaLnBrk="0" fontAlgn="base" hangingPunct="0">
              <a:spcBef>
                <a:spcPct val="0"/>
              </a:spcBef>
              <a:spcAft>
                <a:spcPct val="0"/>
              </a:spcAft>
              <a:defRPr sz="3800">
                <a:solidFill>
                  <a:srgbClr val="6666FF"/>
                </a:solidFill>
                <a:latin typeface="Arial" charset="0"/>
                <a:ea typeface="MS PGothic" charset="0"/>
                <a:cs typeface="MS PGothic" charset="0"/>
              </a:defRPr>
            </a:lvl8pPr>
            <a:lvl9pPr marL="4108102" indent="-241653" eaLnBrk="0" fontAlgn="base" hangingPunct="0">
              <a:spcBef>
                <a:spcPct val="0"/>
              </a:spcBef>
              <a:spcAft>
                <a:spcPct val="0"/>
              </a:spcAft>
              <a:defRPr sz="3800">
                <a:solidFill>
                  <a:srgbClr val="6666FF"/>
                </a:solidFill>
                <a:latin typeface="Arial" charset="0"/>
                <a:ea typeface="MS PGothic" charset="0"/>
                <a:cs typeface="MS PGothic" charset="0"/>
              </a:defRPr>
            </a:lvl9pPr>
          </a:lstStyle>
          <a:p>
            <a:fld id="{136646DC-7097-9842-9FB1-DD25A1A6C1D7}" type="slidenum">
              <a:rPr lang="en-US" sz="1300">
                <a:solidFill>
                  <a:schemeClr val="tx1"/>
                </a:solidFill>
                <a:latin typeface="Times New Roman" charset="0"/>
                <a:ea typeface="ＭＳ Ｐゴシック" charset="0"/>
                <a:cs typeface="ＭＳ Ｐゴシック" charset="0"/>
              </a:rPr>
              <a:pPr/>
              <a:t>14</a:t>
            </a:fld>
            <a:endParaRPr lang="en-US" sz="1300">
              <a:solidFill>
                <a:schemeClr val="tx1"/>
              </a:solidFill>
              <a:latin typeface="Times New Roman" charset="0"/>
              <a:ea typeface="ＭＳ Ｐゴシック" charset="0"/>
              <a:cs typeface="ＭＳ Ｐゴシック"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800">
                <a:solidFill>
                  <a:srgbClr val="6666FF"/>
                </a:solidFill>
                <a:latin typeface="Arial" charset="0"/>
                <a:ea typeface="MS PGothic" charset="0"/>
                <a:cs typeface="MS PGothic" charset="0"/>
              </a:defRPr>
            </a:lvl1pPr>
            <a:lvl2pPr marL="785372" indent="-302066">
              <a:defRPr sz="3800">
                <a:solidFill>
                  <a:srgbClr val="6666FF"/>
                </a:solidFill>
                <a:latin typeface="Arial" charset="0"/>
                <a:ea typeface="MS PGothic" charset="0"/>
                <a:cs typeface="MS PGothic" charset="0"/>
              </a:defRPr>
            </a:lvl2pPr>
            <a:lvl3pPr marL="1208265" indent="-241653">
              <a:defRPr sz="3800">
                <a:solidFill>
                  <a:srgbClr val="6666FF"/>
                </a:solidFill>
                <a:latin typeface="Arial" charset="0"/>
                <a:ea typeface="MS PGothic" charset="0"/>
                <a:cs typeface="MS PGothic" charset="0"/>
              </a:defRPr>
            </a:lvl3pPr>
            <a:lvl4pPr marL="1691571" indent="-241653">
              <a:defRPr sz="3800">
                <a:solidFill>
                  <a:srgbClr val="6666FF"/>
                </a:solidFill>
                <a:latin typeface="Arial" charset="0"/>
                <a:ea typeface="MS PGothic" charset="0"/>
                <a:cs typeface="MS PGothic" charset="0"/>
              </a:defRPr>
            </a:lvl4pPr>
            <a:lvl5pPr marL="2174878" indent="-241653">
              <a:defRPr sz="3800">
                <a:solidFill>
                  <a:srgbClr val="6666FF"/>
                </a:solidFill>
                <a:latin typeface="Arial" charset="0"/>
                <a:ea typeface="MS PGothic" charset="0"/>
                <a:cs typeface="MS PGothic" charset="0"/>
              </a:defRPr>
            </a:lvl5pPr>
            <a:lvl6pPr marL="2658184" indent="-241653" eaLnBrk="0" fontAlgn="base" hangingPunct="0">
              <a:spcBef>
                <a:spcPct val="0"/>
              </a:spcBef>
              <a:spcAft>
                <a:spcPct val="0"/>
              </a:spcAft>
              <a:defRPr sz="3800">
                <a:solidFill>
                  <a:srgbClr val="6666FF"/>
                </a:solidFill>
                <a:latin typeface="Arial" charset="0"/>
                <a:ea typeface="MS PGothic" charset="0"/>
                <a:cs typeface="MS PGothic" charset="0"/>
              </a:defRPr>
            </a:lvl6pPr>
            <a:lvl7pPr marL="3141490" indent="-241653" eaLnBrk="0" fontAlgn="base" hangingPunct="0">
              <a:spcBef>
                <a:spcPct val="0"/>
              </a:spcBef>
              <a:spcAft>
                <a:spcPct val="0"/>
              </a:spcAft>
              <a:defRPr sz="3800">
                <a:solidFill>
                  <a:srgbClr val="6666FF"/>
                </a:solidFill>
                <a:latin typeface="Arial" charset="0"/>
                <a:ea typeface="MS PGothic" charset="0"/>
                <a:cs typeface="MS PGothic" charset="0"/>
              </a:defRPr>
            </a:lvl7pPr>
            <a:lvl8pPr marL="3624796" indent="-241653" eaLnBrk="0" fontAlgn="base" hangingPunct="0">
              <a:spcBef>
                <a:spcPct val="0"/>
              </a:spcBef>
              <a:spcAft>
                <a:spcPct val="0"/>
              </a:spcAft>
              <a:defRPr sz="3800">
                <a:solidFill>
                  <a:srgbClr val="6666FF"/>
                </a:solidFill>
                <a:latin typeface="Arial" charset="0"/>
                <a:ea typeface="MS PGothic" charset="0"/>
                <a:cs typeface="MS PGothic" charset="0"/>
              </a:defRPr>
            </a:lvl8pPr>
            <a:lvl9pPr marL="4108102" indent="-241653" eaLnBrk="0" fontAlgn="base" hangingPunct="0">
              <a:spcBef>
                <a:spcPct val="0"/>
              </a:spcBef>
              <a:spcAft>
                <a:spcPct val="0"/>
              </a:spcAft>
              <a:defRPr sz="3800">
                <a:solidFill>
                  <a:srgbClr val="6666FF"/>
                </a:solidFill>
                <a:latin typeface="Arial" charset="0"/>
                <a:ea typeface="MS PGothic" charset="0"/>
                <a:cs typeface="MS PGothic" charset="0"/>
              </a:defRPr>
            </a:lvl9pPr>
          </a:lstStyle>
          <a:p>
            <a:fld id="{80A7FCDD-CA53-3344-A445-79C0C8C959B2}" type="slidenum">
              <a:rPr lang="en-US" sz="1300">
                <a:solidFill>
                  <a:schemeClr val="tx1"/>
                </a:solidFill>
                <a:latin typeface="Times New Roman" charset="0"/>
                <a:ea typeface="ＭＳ Ｐゴシック" charset="0"/>
                <a:cs typeface="ＭＳ Ｐゴシック" charset="0"/>
              </a:rPr>
              <a:pPr/>
              <a:t>15</a:t>
            </a:fld>
            <a:endParaRPr lang="en-US" sz="1300">
              <a:solidFill>
                <a:schemeClr val="tx1"/>
              </a:solidFill>
              <a:latin typeface="Times New Roman" charset="0"/>
              <a:ea typeface="ＭＳ Ｐゴシック" charset="0"/>
              <a:cs typeface="ＭＳ Ｐゴシック"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800">
                <a:solidFill>
                  <a:srgbClr val="6666FF"/>
                </a:solidFill>
                <a:latin typeface="Arial" charset="0"/>
                <a:ea typeface="MS PGothic" charset="0"/>
                <a:cs typeface="MS PGothic" charset="0"/>
              </a:defRPr>
            </a:lvl1pPr>
            <a:lvl2pPr marL="785372" indent="-302066">
              <a:defRPr sz="3800">
                <a:solidFill>
                  <a:srgbClr val="6666FF"/>
                </a:solidFill>
                <a:latin typeface="Arial" charset="0"/>
                <a:ea typeface="MS PGothic" charset="0"/>
                <a:cs typeface="MS PGothic" charset="0"/>
              </a:defRPr>
            </a:lvl2pPr>
            <a:lvl3pPr marL="1208265" indent="-241653">
              <a:defRPr sz="3800">
                <a:solidFill>
                  <a:srgbClr val="6666FF"/>
                </a:solidFill>
                <a:latin typeface="Arial" charset="0"/>
                <a:ea typeface="MS PGothic" charset="0"/>
                <a:cs typeface="MS PGothic" charset="0"/>
              </a:defRPr>
            </a:lvl3pPr>
            <a:lvl4pPr marL="1691571" indent="-241653">
              <a:defRPr sz="3800">
                <a:solidFill>
                  <a:srgbClr val="6666FF"/>
                </a:solidFill>
                <a:latin typeface="Arial" charset="0"/>
                <a:ea typeface="MS PGothic" charset="0"/>
                <a:cs typeface="MS PGothic" charset="0"/>
              </a:defRPr>
            </a:lvl4pPr>
            <a:lvl5pPr marL="2174878" indent="-241653">
              <a:defRPr sz="3800">
                <a:solidFill>
                  <a:srgbClr val="6666FF"/>
                </a:solidFill>
                <a:latin typeface="Arial" charset="0"/>
                <a:ea typeface="MS PGothic" charset="0"/>
                <a:cs typeface="MS PGothic" charset="0"/>
              </a:defRPr>
            </a:lvl5pPr>
            <a:lvl6pPr marL="2658184" indent="-241653" eaLnBrk="0" fontAlgn="base" hangingPunct="0">
              <a:spcBef>
                <a:spcPct val="0"/>
              </a:spcBef>
              <a:spcAft>
                <a:spcPct val="0"/>
              </a:spcAft>
              <a:defRPr sz="3800">
                <a:solidFill>
                  <a:srgbClr val="6666FF"/>
                </a:solidFill>
                <a:latin typeface="Arial" charset="0"/>
                <a:ea typeface="MS PGothic" charset="0"/>
                <a:cs typeface="MS PGothic" charset="0"/>
              </a:defRPr>
            </a:lvl6pPr>
            <a:lvl7pPr marL="3141490" indent="-241653" eaLnBrk="0" fontAlgn="base" hangingPunct="0">
              <a:spcBef>
                <a:spcPct val="0"/>
              </a:spcBef>
              <a:spcAft>
                <a:spcPct val="0"/>
              </a:spcAft>
              <a:defRPr sz="3800">
                <a:solidFill>
                  <a:srgbClr val="6666FF"/>
                </a:solidFill>
                <a:latin typeface="Arial" charset="0"/>
                <a:ea typeface="MS PGothic" charset="0"/>
                <a:cs typeface="MS PGothic" charset="0"/>
              </a:defRPr>
            </a:lvl7pPr>
            <a:lvl8pPr marL="3624796" indent="-241653" eaLnBrk="0" fontAlgn="base" hangingPunct="0">
              <a:spcBef>
                <a:spcPct val="0"/>
              </a:spcBef>
              <a:spcAft>
                <a:spcPct val="0"/>
              </a:spcAft>
              <a:defRPr sz="3800">
                <a:solidFill>
                  <a:srgbClr val="6666FF"/>
                </a:solidFill>
                <a:latin typeface="Arial" charset="0"/>
                <a:ea typeface="MS PGothic" charset="0"/>
                <a:cs typeface="MS PGothic" charset="0"/>
              </a:defRPr>
            </a:lvl8pPr>
            <a:lvl9pPr marL="4108102" indent="-241653" eaLnBrk="0" fontAlgn="base" hangingPunct="0">
              <a:spcBef>
                <a:spcPct val="0"/>
              </a:spcBef>
              <a:spcAft>
                <a:spcPct val="0"/>
              </a:spcAft>
              <a:defRPr sz="3800">
                <a:solidFill>
                  <a:srgbClr val="6666FF"/>
                </a:solidFill>
                <a:latin typeface="Arial" charset="0"/>
                <a:ea typeface="MS PGothic" charset="0"/>
                <a:cs typeface="MS PGothic" charset="0"/>
              </a:defRPr>
            </a:lvl9pPr>
          </a:lstStyle>
          <a:p>
            <a:fld id="{1A73860E-EB69-944A-8A42-41964CC67EE4}" type="slidenum">
              <a:rPr lang="en-US" sz="1300">
                <a:solidFill>
                  <a:schemeClr val="tx1"/>
                </a:solidFill>
                <a:latin typeface="Times New Roman" charset="0"/>
                <a:ea typeface="ＭＳ Ｐゴシック" charset="0"/>
                <a:cs typeface="ＭＳ Ｐゴシック" charset="0"/>
              </a:rPr>
              <a:pPr/>
              <a:t>16</a:t>
            </a:fld>
            <a:endParaRPr lang="en-US" sz="1300">
              <a:solidFill>
                <a:schemeClr val="tx1"/>
              </a:solidFill>
              <a:latin typeface="Times New Roman" charset="0"/>
              <a:ea typeface="ＭＳ Ｐゴシック" charset="0"/>
              <a:cs typeface="ＭＳ Ｐゴシック"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prstGeom prst="rect">
            <a:avLst/>
          </a:prstGeom>
        </p:spPr>
        <p:txBody>
          <a:bodyPr lIns="96661" tIns="48331" rIns="96661" bIns="48331"/>
          <a:lstStyle/>
          <a:p>
            <a:pPr lvl="0"/>
            <a:endParaRPr/>
          </a:p>
        </p:txBody>
      </p:sp>
      <p:sp>
        <p:nvSpPr>
          <p:cNvPr id="318" name="Shape 318"/>
          <p:cNvSpPr>
            <a:spLocks noGrp="1"/>
          </p:cNvSpPr>
          <p:nvPr>
            <p:ph type="body" sz="quarter" idx="1"/>
          </p:nvPr>
        </p:nvSpPr>
        <p:spPr>
          <a:prstGeom prst="rect">
            <a:avLst/>
          </a:prstGeom>
        </p:spPr>
        <p:txBody>
          <a:bodyPr/>
          <a:lstStyle/>
          <a:p>
            <a:pPr lvl="0">
              <a:defRPr sz="1800"/>
            </a:pPr>
            <a:r>
              <a:rPr sz="1700"/>
              <a:t>“I am not a fan of undirected, explorative ethnography. This is an excellent procedure for developing our scientific understanding of human behavior, but it is too diffuse for practical application. I prefer directed observation: search out the workarounds, hacks, and clever improvisations of everyday life. That’s where the answers lie: someone else has already encountered the need, someone else has already hinted at a solution.”</a:t>
            </a:r>
          </a:p>
          <a:p>
            <a:pPr lvl="0">
              <a:defRPr sz="1800"/>
            </a:pPr>
            <a:r>
              <a:rPr sz="1700"/>
              <a:t> - from Don Norman’s http://jnd.org/dn.mss/workarounds_-_leading_edge_of_innovation.html</a:t>
            </a:r>
          </a:p>
          <a:p>
            <a:pPr lvl="0">
              <a:defRPr sz="1800"/>
            </a:pPr>
            <a:endParaRPr sz="1700"/>
          </a:p>
          <a:p>
            <a:pPr lvl="0">
              <a:defRPr sz="1800"/>
            </a:pPr>
            <a:r>
              <a:rPr sz="1700"/>
              <a:t>A personal favorite of mine: post-it notes. Fax machines seem especially fond of growing these yellow cheat-sheets.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lIns="96661" tIns="48331" rIns="96661" bIns="48331"/>
          <a:lstStyle/>
          <a:p>
            <a:pPr lvl="0"/>
            <a:endParaRPr/>
          </a:p>
        </p:txBody>
      </p:sp>
      <p:sp>
        <p:nvSpPr>
          <p:cNvPr id="349" name="Shape 349"/>
          <p:cNvSpPr>
            <a:spLocks noGrp="1"/>
          </p:cNvSpPr>
          <p:nvPr>
            <p:ph type="body" sz="quarter" idx="1"/>
          </p:nvPr>
        </p:nvSpPr>
        <p:spPr>
          <a:prstGeom prst="rect">
            <a:avLst/>
          </a:prstGeom>
        </p:spPr>
        <p:txBody>
          <a:bodyPr/>
          <a:lstStyle/>
          <a:p>
            <a:pPr lvl="0">
              <a:defRPr sz="1800"/>
            </a:pPr>
            <a:r>
              <a:rPr sz="1700"/>
              <a:t>job-specific vocab / knowledge, tasks; system intended for doctors; get medical students; system intended for engineers; get engineering students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20</a:t>
            </a:fld>
            <a:endParaRPr lang="en-US"/>
          </a:p>
        </p:txBody>
      </p:sp>
    </p:spTree>
    <p:extLst>
      <p:ext uri="{BB962C8B-B14F-4D97-AF65-F5344CB8AC3E}">
        <p14:creationId xmlns:p14="http://schemas.microsoft.com/office/powerpoint/2010/main" val="101397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16FC9E5-4F93-4F6A-9368-9ADE7CCE896A}" type="slidenum">
              <a:rPr lang="en-US" sz="1000" smtClean="0"/>
              <a:pPr/>
              <a:t>2</a:t>
            </a:fld>
            <a:endParaRPr lang="en-US" sz="1000" smtClean="0"/>
          </a:p>
        </p:txBody>
      </p:sp>
      <p:sp>
        <p:nvSpPr>
          <p:cNvPr id="44035" name="Rectangle 2"/>
          <p:cNvSpPr>
            <a:spLocks noGrp="1" noRot="1" noChangeAspect="1" noChangeArrowheads="1" noTextEdit="1"/>
          </p:cNvSpPr>
          <p:nvPr>
            <p:ph type="sldImg"/>
          </p:nvPr>
        </p:nvSpPr>
        <p:spPr>
          <a:xfrm>
            <a:off x="1270000" y="727075"/>
            <a:ext cx="4781550" cy="3586163"/>
          </a:xfrm>
          <a:ln/>
        </p:spPr>
      </p:sp>
      <p:sp>
        <p:nvSpPr>
          <p:cNvPr id="44036"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1" tIns="46655" rIns="93311" bIns="46655"/>
          <a:lstStyle/>
          <a:p>
            <a:pPr defTabSz="914400" eaLnBrk="1" hangingPunct="1"/>
            <a:endParaRPr lang="en-US" smtClean="0"/>
          </a:p>
        </p:txBody>
      </p:sp>
    </p:spTree>
    <p:extLst>
      <p:ext uri="{BB962C8B-B14F-4D97-AF65-F5344CB8AC3E}">
        <p14:creationId xmlns:p14="http://schemas.microsoft.com/office/powerpoint/2010/main" val="2361707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Observe WHAT they are doing (facts)</a:t>
            </a:r>
          </a:p>
          <a:p>
            <a:r>
              <a:rPr lang="en-US" dirty="0" smtClean="0"/>
              <a:t>HOW</a:t>
            </a:r>
            <a:r>
              <a:rPr lang="en-US" baseline="0" dirty="0" smtClean="0"/>
              <a:t> are they doing it?</a:t>
            </a:r>
          </a:p>
          <a:p>
            <a:r>
              <a:rPr lang="en-US" baseline="0" dirty="0" smtClean="0"/>
              <a:t>WHY are they doing it the way they are?</a:t>
            </a:r>
            <a:endParaRPr lang="en-US" dirty="0"/>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21</a:t>
            </a:fld>
            <a:endParaRPr lang="en-US"/>
          </a:p>
        </p:txBody>
      </p:sp>
    </p:spTree>
    <p:extLst>
      <p:ext uri="{BB962C8B-B14F-4D97-AF65-F5344CB8AC3E}">
        <p14:creationId xmlns:p14="http://schemas.microsoft.com/office/powerpoint/2010/main" val="196203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Observe WHAT they are doing (facts)</a:t>
            </a:r>
          </a:p>
          <a:p>
            <a:r>
              <a:rPr lang="en-US" dirty="0" smtClean="0"/>
              <a:t>HOW</a:t>
            </a:r>
            <a:r>
              <a:rPr lang="en-US" baseline="0" dirty="0" smtClean="0"/>
              <a:t> are they doing it?</a:t>
            </a:r>
          </a:p>
          <a:p>
            <a:r>
              <a:rPr lang="en-US" baseline="0" dirty="0" smtClean="0"/>
              <a:t>WHY are they doing it the way they are?</a:t>
            </a:r>
            <a:endParaRPr lang="en-US" dirty="0"/>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22</a:t>
            </a:fld>
            <a:endParaRPr lang="en-US"/>
          </a:p>
        </p:txBody>
      </p:sp>
    </p:spTree>
    <p:extLst>
      <p:ext uri="{BB962C8B-B14F-4D97-AF65-F5344CB8AC3E}">
        <p14:creationId xmlns:p14="http://schemas.microsoft.com/office/powerpoint/2010/main" val="196203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23</a:t>
            </a:fld>
            <a:endParaRPr lang="en-US"/>
          </a:p>
        </p:txBody>
      </p:sp>
    </p:spTree>
    <p:extLst>
      <p:ext uri="{BB962C8B-B14F-4D97-AF65-F5344CB8AC3E}">
        <p14:creationId xmlns:p14="http://schemas.microsoft.com/office/powerpoint/2010/main" val="3733650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prstGeom prst="rect">
            <a:avLst/>
          </a:prstGeom>
        </p:spPr>
        <p:txBody>
          <a:bodyPr lIns="96661" tIns="48331" rIns="96661" bIns="48331"/>
          <a:lstStyle/>
          <a:p>
            <a:pPr lvl="0"/>
            <a:endParaRPr/>
          </a:p>
        </p:txBody>
      </p:sp>
      <p:sp>
        <p:nvSpPr>
          <p:cNvPr id="436" name="Shape 436"/>
          <p:cNvSpPr>
            <a:spLocks noGrp="1"/>
          </p:cNvSpPr>
          <p:nvPr>
            <p:ph type="body" sz="quarter" idx="1"/>
          </p:nvPr>
        </p:nvSpPr>
        <p:spPr>
          <a:prstGeom prst="rect">
            <a:avLst/>
          </a:prstGeom>
        </p:spPr>
        <p:txBody>
          <a:bodyPr/>
          <a:lstStyle/>
          <a:p>
            <a:pPr lvl="0">
              <a:defRPr sz="1800"/>
            </a:pPr>
            <a:r>
              <a:rPr sz="1700"/>
              <a:t>The last time they did something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prstGeom prst="rect">
            <a:avLst/>
          </a:prstGeom>
        </p:spPr>
        <p:txBody>
          <a:bodyPr lIns="96661" tIns="48331" rIns="96661" bIns="48331"/>
          <a:lstStyle/>
          <a:p>
            <a:pPr lvl="0"/>
            <a:endParaRPr/>
          </a:p>
        </p:txBody>
      </p:sp>
      <p:sp>
        <p:nvSpPr>
          <p:cNvPr id="456" name="Shape 456"/>
          <p:cNvSpPr>
            <a:spLocks noGrp="1"/>
          </p:cNvSpPr>
          <p:nvPr>
            <p:ph type="body" sz="quarter" idx="1"/>
          </p:nvPr>
        </p:nvSpPr>
        <p:spPr>
          <a:prstGeom prst="rect">
            <a:avLst/>
          </a:prstGeom>
        </p:spPr>
        <p:txBody>
          <a:bodyPr/>
          <a:lstStyle/>
          <a:p>
            <a:pPr lvl="0">
              <a:defRPr sz="1800"/>
            </a:pPr>
            <a:r>
              <a:rPr sz="1700"/>
              <a:t>Especially at the beginning of an interview, I recommend open-ended questions.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42</a:t>
            </a:fld>
            <a:endParaRPr lang="en-US"/>
          </a:p>
        </p:txBody>
      </p:sp>
    </p:spTree>
    <p:extLst>
      <p:ext uri="{BB962C8B-B14F-4D97-AF65-F5344CB8AC3E}">
        <p14:creationId xmlns:p14="http://schemas.microsoft.com/office/powerpoint/2010/main" val="2463814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prstGeom prst="rect">
            <a:avLst/>
          </a:prstGeom>
        </p:spPr>
        <p:txBody>
          <a:bodyPr lIns="96661" tIns="48331" rIns="96661" bIns="48331"/>
          <a:lstStyle/>
          <a:p>
            <a:pPr lvl="0"/>
            <a:endParaRPr/>
          </a:p>
        </p:txBody>
      </p:sp>
      <p:sp>
        <p:nvSpPr>
          <p:cNvPr id="484" name="Shape 484"/>
          <p:cNvSpPr>
            <a:spLocks noGrp="1"/>
          </p:cNvSpPr>
          <p:nvPr>
            <p:ph type="body" sz="quarter" idx="1"/>
          </p:nvPr>
        </p:nvSpPr>
        <p:spPr>
          <a:prstGeom prst="rect">
            <a:avLst/>
          </a:prstGeom>
        </p:spPr>
        <p:txBody>
          <a:bodyPr/>
          <a:lstStyle/>
          <a:p>
            <a:pPr lvl="0">
              <a:defRPr sz="1800"/>
            </a:pPr>
            <a:r>
              <a:rPr sz="1700"/>
              <a:t>Prepare a set of questions, but don’t be constrained by them</a:t>
            </a:r>
          </a:p>
          <a:p>
            <a:pPr lvl="0">
              <a:defRPr sz="1800"/>
            </a:pPr>
            <a:r>
              <a:rPr sz="1700"/>
              <a:t>Begin with Open-ended questions</a:t>
            </a:r>
          </a:p>
          <a:p>
            <a:pPr lvl="0">
              <a:defRPr sz="1800"/>
            </a:pPr>
            <a:r>
              <a:rPr sz="1700"/>
              <a:t>Restate answers, follow up, and probe further</a:t>
            </a:r>
          </a:p>
          <a:p>
            <a:pPr lvl="0">
              <a:defRPr sz="1800"/>
            </a:pPr>
            <a:r>
              <a:rPr sz="1700"/>
              <a:t>Don’t be afraid to call people out</a:t>
            </a:r>
          </a:p>
          <a:p>
            <a:pPr lvl="0">
              <a:defRPr sz="1800"/>
            </a:pPr>
            <a:r>
              <a:rPr sz="1700"/>
              <a:t>Ground questions with artifacts and specific instances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smtClean="0"/>
              <a:t>Email: some people get 1000 emails a day they need to deal with. Others only check their email once a month. Both can provide insights or inspire designs.</a:t>
            </a:r>
          </a:p>
          <a:p>
            <a:pPr lvl="0">
              <a:defRPr sz="1800"/>
            </a:pPr>
            <a:r>
              <a:rPr lang="en-US" sz="1200" dirty="0" smtClean="0"/>
              <a:t>[[Question: what might Ms. Monthly lead you to? Possible answer: programs for people going on vacations and needing to catch up once back.]]</a:t>
            </a:r>
          </a:p>
          <a:p>
            <a:pPr lvl="0">
              <a:defRPr sz="1800"/>
            </a:pPr>
            <a:endParaRPr lang="en-US" sz="1200" dirty="0" smtClean="0"/>
          </a:p>
          <a:p>
            <a:pPr lvl="0">
              <a:defRPr sz="1800"/>
            </a:pPr>
            <a:r>
              <a:rPr lang="en-US" sz="1200" dirty="0" smtClean="0"/>
              <a:t>If possible, try to interview several different experts with different point of views</a:t>
            </a:r>
          </a:p>
          <a:p>
            <a:pPr lvl="0">
              <a:defRPr sz="1800"/>
            </a:pPr>
            <a:r>
              <a:rPr lang="en-US" sz="1200" dirty="0" smtClean="0"/>
              <a:t>Remember that the real “experts” are the users you are designing for. Don’t ask experts for solutions, or take their ideas as a final solution</a:t>
            </a:r>
          </a:p>
          <a:p>
            <a:endParaRPr lang="en-US" dirty="0"/>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44</a:t>
            </a:fld>
            <a:endParaRPr lang="en-US"/>
          </a:p>
        </p:txBody>
      </p:sp>
    </p:spTree>
    <p:extLst>
      <p:ext uri="{BB962C8B-B14F-4D97-AF65-F5344CB8AC3E}">
        <p14:creationId xmlns:p14="http://schemas.microsoft.com/office/powerpoint/2010/main" val="3824071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45</a:t>
            </a:fld>
            <a:endParaRPr lang="en-US"/>
          </a:p>
        </p:txBody>
      </p:sp>
    </p:spTree>
    <p:extLst>
      <p:ext uri="{BB962C8B-B14F-4D97-AF65-F5344CB8AC3E}">
        <p14:creationId xmlns:p14="http://schemas.microsoft.com/office/powerpoint/2010/main" val="1568896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9325" rtl="0" eaLnBrk="0" fontAlgn="base" latinLnBrk="0" hangingPunct="0">
              <a:lnSpc>
                <a:spcPct val="100000"/>
              </a:lnSpc>
              <a:spcBef>
                <a:spcPct val="30000"/>
              </a:spcBef>
              <a:spcAft>
                <a:spcPct val="0"/>
              </a:spcAft>
              <a:buClrTx/>
              <a:buSzTx/>
              <a:buFontTx/>
              <a:buNone/>
              <a:tabLst/>
              <a:defRPr/>
            </a:pPr>
            <a:r>
              <a:rPr lang="en-US" sz="1200" dirty="0" smtClean="0"/>
              <a:t>So what do you do? You have tons of notes, pictures, stories. How do you make sure you keep it in mind throughout the process?</a:t>
            </a:r>
          </a:p>
          <a:p>
            <a:endParaRPr lang="en-US" dirty="0" smtClean="0"/>
          </a:p>
          <a:p>
            <a:r>
              <a:rPr lang="en-US" dirty="0" smtClean="0"/>
              <a:t>We will talk about that more next lecture.</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9EA6F11-1A67-43D5-B7BD-00285BA4EBAC}" type="slidenum">
              <a:rPr lang="en-US" smtClean="0"/>
              <a:pPr>
                <a:defRPr/>
              </a:pPr>
              <a:t>46</a:t>
            </a:fld>
            <a:endParaRPr lang="en-US"/>
          </a:p>
        </p:txBody>
      </p:sp>
    </p:spTree>
    <p:extLst>
      <p:ext uri="{BB962C8B-B14F-4D97-AF65-F5344CB8AC3E}">
        <p14:creationId xmlns:p14="http://schemas.microsoft.com/office/powerpoint/2010/main" val="3111252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BFC6984B-C72C-44D3-8BA3-02A40ED8C73D}" type="slidenum">
              <a:rPr lang="en-US" sz="1000" smtClean="0"/>
              <a:pPr/>
              <a:t>3</a:t>
            </a:fld>
            <a:endParaRPr lang="en-US" sz="1000" smtClean="0"/>
          </a:p>
        </p:txBody>
      </p:sp>
      <p:sp>
        <p:nvSpPr>
          <p:cNvPr id="45059" name="Rectangle 2"/>
          <p:cNvSpPr>
            <a:spLocks noGrp="1" noRot="1" noChangeAspect="1" noChangeArrowheads="1" noTextEdit="1"/>
          </p:cNvSpPr>
          <p:nvPr>
            <p:ph type="sldImg"/>
          </p:nvPr>
        </p:nvSpPr>
        <p:spPr>
          <a:xfrm>
            <a:off x="1270000" y="727075"/>
            <a:ext cx="4781550" cy="3586163"/>
          </a:xfrm>
          <a:ln/>
        </p:spPr>
      </p:sp>
      <p:sp>
        <p:nvSpPr>
          <p:cNvPr id="45060"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1" tIns="46655" rIns="93311" bIns="46655"/>
          <a:lstStyle/>
          <a:p>
            <a:pPr defTabSz="914400" eaLnBrk="1" hangingPunct="1"/>
            <a:r>
              <a:rPr lang="en-US" dirty="0" smtClean="0"/>
              <a:t>How could we fix this?</a:t>
            </a:r>
          </a:p>
        </p:txBody>
      </p:sp>
    </p:spTree>
    <p:extLst>
      <p:ext uri="{BB962C8B-B14F-4D97-AF65-F5344CB8AC3E}">
        <p14:creationId xmlns:p14="http://schemas.microsoft.com/office/powerpoint/2010/main" val="3867424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EB38B66-877A-40EA-B1B6-B6A1E8148053}" type="slidenum">
              <a:rPr lang="en-US" sz="1000"/>
              <a:pPr/>
              <a:t>48</a:t>
            </a:fld>
            <a:endParaRPr lang="en-US" sz="10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76313" y="4556125"/>
            <a:ext cx="536257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8" tIns="47338" rIns="94678" bIns="47338"/>
          <a:lstStyle/>
          <a:p>
            <a:pPr marL="0" marR="0" lvl="0" indent="0" algn="l" defTabSz="949325" rtl="0" eaLnBrk="1" fontAlgn="base" latinLnBrk="0" hangingPunct="1">
              <a:lnSpc>
                <a:spcPct val="100000"/>
              </a:lnSpc>
              <a:spcBef>
                <a:spcPct val="30000"/>
              </a:spcBef>
              <a:spcAft>
                <a:spcPct val="0"/>
              </a:spcAft>
              <a:buClrTx/>
              <a:buSzTx/>
              <a:buFontTx/>
              <a:buNone/>
              <a:tabLst/>
              <a:defRPr/>
            </a:pPr>
            <a:r>
              <a:rPr lang="en-US" sz="1200" dirty="0" smtClean="0"/>
              <a:t>So what do you do? You have tons of notes, pictures, stories. How do you make sure you keep it in mind throughout the process?</a:t>
            </a: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708390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DEA31CF-0589-4560-9185-4A775CDBBD7C}" type="slidenum">
              <a:rPr lang="en-US" sz="1000"/>
              <a:pPr/>
              <a:t>49</a:t>
            </a:fld>
            <a:endParaRPr lang="en-US" sz="10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828310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ADA080B-6967-4EB9-AF7A-2524335F6024}" type="slidenum">
              <a:rPr lang="en-US" sz="1000"/>
              <a:pPr/>
              <a:t>50</a:t>
            </a:fld>
            <a:endParaRPr lang="en-US" sz="10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676422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prstGeom prst="rect">
            <a:avLst/>
          </a:prstGeom>
        </p:spPr>
        <p:txBody>
          <a:bodyPr lIns="96661" tIns="48331" rIns="96661" bIns="48331"/>
          <a:lstStyle/>
          <a:p>
            <a:pPr lvl="0"/>
            <a:endParaRPr/>
          </a:p>
        </p:txBody>
      </p:sp>
      <p:sp>
        <p:nvSpPr>
          <p:cNvPr id="662" name="Shape 662"/>
          <p:cNvSpPr>
            <a:spLocks noGrp="1"/>
          </p:cNvSpPr>
          <p:nvPr>
            <p:ph type="body" sz="quarter" idx="1"/>
          </p:nvPr>
        </p:nvSpPr>
        <p:spPr>
          <a:prstGeom prst="rect">
            <a:avLst/>
          </a:prstGeom>
        </p:spPr>
        <p:txBody>
          <a:bodyPr/>
          <a:lstStyle/>
          <a:p>
            <a:pPr lvl="0">
              <a:defRPr sz="1800"/>
            </a:pPr>
            <a:r>
              <a:rPr sz="1700" dirty="0"/>
              <a:t>This is a term of art.</a:t>
            </a:r>
          </a:p>
          <a:p>
            <a:pPr lvl="0">
              <a:defRPr sz="1800"/>
            </a:pPr>
            <a:endParaRPr sz="1700" dirty="0"/>
          </a:p>
          <a:p>
            <a:pPr lvl="0">
              <a:defRPr sz="1800"/>
            </a:pPr>
            <a:r>
              <a:rPr sz="1700" dirty="0"/>
              <a:t>It’s your rallying cry: an actionable problem statement. Rather than trying to solve getting to Stanford, you are…making it easier for Stanford students and staff who live in SF to commute</a:t>
            </a:r>
            <a:r>
              <a:rPr sz="1700" dirty="0" smtClean="0"/>
              <a:t>.</a:t>
            </a:r>
            <a:endParaRPr lang="en-US" sz="1700" dirty="0" smtClean="0"/>
          </a:p>
          <a:p>
            <a:pPr lvl="0">
              <a:defRPr sz="1800"/>
            </a:pPr>
            <a:r>
              <a:rPr lang="en-US" sz="1700" dirty="0" smtClean="0"/>
              <a:t>It encapsulates</a:t>
            </a:r>
            <a:r>
              <a:rPr lang="en-US" sz="1700" baseline="0" dirty="0" smtClean="0"/>
              <a:t> a specific person or set of people and how you can make a breakthrough in their lives.</a:t>
            </a:r>
            <a:endParaRPr sz="1700" dirty="0"/>
          </a:p>
          <a:p>
            <a:pPr lvl="0">
              <a:defRPr sz="1800"/>
            </a:pPr>
            <a:endParaRPr sz="1700" dirty="0"/>
          </a:p>
          <a:p>
            <a:pPr lvl="0">
              <a:defRPr sz="1800"/>
            </a:pPr>
            <a:r>
              <a:rPr sz="1700" dirty="0"/>
              <a:t>What’s the most important, specific, problem that you can solve?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a:spLocks noGrp="1" noRot="1" noChangeAspect="1"/>
          </p:cNvSpPr>
          <p:nvPr>
            <p:ph type="sldImg"/>
          </p:nvPr>
        </p:nvSpPr>
        <p:spPr>
          <a:prstGeom prst="rect">
            <a:avLst/>
          </a:prstGeom>
        </p:spPr>
        <p:txBody>
          <a:bodyPr lIns="96661" tIns="48331" rIns="96661" bIns="48331"/>
          <a:lstStyle/>
          <a:p>
            <a:pPr lvl="0"/>
            <a:endParaRPr/>
          </a:p>
        </p:txBody>
      </p:sp>
      <p:sp>
        <p:nvSpPr>
          <p:cNvPr id="666" name="Shape 666"/>
          <p:cNvSpPr>
            <a:spLocks noGrp="1"/>
          </p:cNvSpPr>
          <p:nvPr>
            <p:ph type="body" sz="quarter" idx="1"/>
          </p:nvPr>
        </p:nvSpPr>
        <p:spPr>
          <a:prstGeom prst="rect">
            <a:avLst/>
          </a:prstGeom>
        </p:spPr>
        <p:txBody>
          <a:bodyPr/>
          <a:lstStyle/>
          <a:p>
            <a:pPr lvl="0">
              <a:defRPr sz="1800"/>
            </a:pPr>
            <a:r>
              <a:rPr sz="1700" dirty="0"/>
              <a:t>This is going to be the first time you’ll come across one of the themes of the course: flare, then focus. Generate as many observations as you can, then group them, extract higher-level themes, use those to lead to new ideas. And eventually pick the ones you like the best.</a:t>
            </a:r>
          </a:p>
          <a:p>
            <a:pPr lvl="0">
              <a:defRPr sz="1800"/>
            </a:pPr>
            <a:endParaRPr sz="1700" dirty="0"/>
          </a:p>
          <a:p>
            <a:pPr lvl="0">
              <a:defRPr sz="1800"/>
            </a:pPr>
            <a:r>
              <a:rPr sz="1700" dirty="0"/>
              <a:t>This idea will come back again, for example </a:t>
            </a:r>
            <a:r>
              <a:rPr lang="en-US" sz="1700" dirty="0" smtClean="0"/>
              <a:t>when we start talking about ideation and then again when </a:t>
            </a:r>
            <a:r>
              <a:rPr sz="1700" dirty="0" smtClean="0"/>
              <a:t>prototyping</a:t>
            </a:r>
            <a:r>
              <a:rPr sz="1700" dirty="0"/>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853E14B-EF7A-4D7E-B3B5-2D7D25165E7A}" type="slidenum">
              <a:rPr lang="en-US" sz="1000"/>
              <a:pPr/>
              <a:t>53</a:t>
            </a:fld>
            <a:endParaRPr lang="en-US" sz="10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976313" y="4556125"/>
            <a:ext cx="536257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8" tIns="47338" rIns="94678" bIns="47338"/>
          <a:lstStyle/>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smtClean="0"/>
              <a:t>get a sense of organization &amp; bond w/ interviewee</a:t>
            </a:r>
          </a:p>
          <a:p>
            <a:pPr lvl="0"/>
            <a:endParaRPr lang="en-US" dirty="0" smtClean="0"/>
          </a:p>
          <a:p>
            <a:pPr lvl="0"/>
            <a:r>
              <a:rPr lang="en-US" dirty="0" smtClean="0"/>
              <a:t>not system customers </a:t>
            </a:r>
            <a:r>
              <a:rPr lang="en-US" i="1" dirty="0" smtClean="0">
                <a:solidFill>
                  <a:srgbClr val="00B0F0"/>
                </a:solidFill>
              </a:rPr>
              <a:t>say</a:t>
            </a:r>
            <a:r>
              <a:rPr lang="en-US" dirty="0" smtClean="0">
                <a:solidFill>
                  <a:srgbClr val="00B0F0"/>
                </a:solidFill>
              </a:rPr>
              <a:t> </a:t>
            </a:r>
            <a:r>
              <a:rPr lang="en-US" dirty="0" smtClean="0"/>
              <a:t>they want</a:t>
            </a:r>
          </a:p>
          <a:p>
            <a:pPr lvl="0"/>
            <a:r>
              <a:rPr lang="en-US" dirty="0" smtClean="0"/>
              <a:t>be very careful about this (you are outsider)</a:t>
            </a:r>
          </a:p>
          <a:p>
            <a:pPr lvl="1"/>
            <a:r>
              <a:rPr lang="en-US" dirty="0" smtClean="0"/>
              <a:t>if you can’</a:t>
            </a:r>
            <a:r>
              <a:rPr lang="en-US" altLang="ja-JP" dirty="0" smtClean="0"/>
              <a:t>t get customers interested in your hot idea, you’re probably missing something</a:t>
            </a: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675982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F7330CA3-073B-4386-82E6-05A1944DCFAB}" type="slidenum">
              <a:rPr lang="en-US" sz="1000" smtClean="0"/>
              <a:pPr/>
              <a:t>54</a:t>
            </a:fld>
            <a:endParaRPr lang="en-US" sz="10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p>
        </p:txBody>
      </p:sp>
    </p:spTree>
    <p:extLst>
      <p:ext uri="{BB962C8B-B14F-4D97-AF65-F5344CB8AC3E}">
        <p14:creationId xmlns:p14="http://schemas.microsoft.com/office/powerpoint/2010/main" val="2372136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EB6BA2F-A859-426C-A9DC-A185EA9BF89E}" type="slidenum">
              <a:rPr lang="en-US" sz="1000"/>
              <a:pPr/>
              <a:t>55</a:t>
            </a:fld>
            <a:endParaRPr lang="en-US" sz="1000"/>
          </a:p>
        </p:txBody>
      </p:sp>
      <p:sp>
        <p:nvSpPr>
          <p:cNvPr id="139266" name="Rectangle 2"/>
          <p:cNvSpPr>
            <a:spLocks noGrp="1" noRot="1" noChangeAspect="1" noChangeArrowheads="1" noTextEdit="1"/>
          </p:cNvSpPr>
          <p:nvPr>
            <p:ph type="sldImg"/>
          </p:nvPr>
        </p:nvSpPr>
        <p:spPr>
          <a:ln cap="flat"/>
        </p:spPr>
      </p:sp>
      <p:sp>
        <p:nvSpPr>
          <p:cNvPr id="13926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9" tIns="49318" rIns="96989" bIns="49318"/>
          <a:lstStyle/>
          <a:p>
            <a:pPr marL="0" marR="0" lvl="1" indent="0" algn="l" defTabSz="949325" rtl="0" eaLnBrk="1" fontAlgn="base" latinLnBrk="0" hangingPunct="1">
              <a:lnSpc>
                <a:spcPct val="100000"/>
              </a:lnSpc>
              <a:spcBef>
                <a:spcPct val="30000"/>
              </a:spcBef>
              <a:spcAft>
                <a:spcPct val="0"/>
              </a:spcAft>
              <a:buClrTx/>
              <a:buSzTx/>
              <a:buFontTx/>
              <a:buNone/>
              <a:tabLst/>
              <a:defRPr/>
            </a:pPr>
            <a:r>
              <a:rPr lang="en-US" dirty="0" smtClean="0">
                <a:latin typeface="Arial" pitchFamily="34" charset="0"/>
                <a:ea typeface="ＭＳ Ｐゴシック" pitchFamily="34" charset="-128"/>
              </a:rPr>
              <a:t>CI is </a:t>
            </a:r>
            <a:r>
              <a:rPr lang="en-US" sz="2400" dirty="0" smtClean="0">
                <a:ea typeface="ＭＳ Ｐゴシック" pitchFamily="34" charset="-128"/>
              </a:rPr>
              <a:t>specific interviewing method used in </a:t>
            </a:r>
            <a:r>
              <a:rPr lang="en-US" sz="2400" dirty="0" err="1" smtClean="0">
                <a:ea typeface="ＭＳ Ｐゴシック" pitchFamily="34" charset="-128"/>
              </a:rPr>
              <a:t>needfinding</a:t>
            </a:r>
            <a:endParaRPr lang="en-US" sz="2400" dirty="0" smtClean="0">
              <a:ea typeface="ＭＳ Ｐゴシック" pitchFamily="34" charset="-128"/>
            </a:endParaRP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5158213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193272EF-A0E8-4122-BCF3-FCA4B172AC73}" type="slidenum">
              <a:rPr lang="en-US" sz="1100" smtClean="0"/>
              <a:pPr/>
              <a:t>56</a:t>
            </a:fld>
            <a:endParaRPr lang="en-US" sz="11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060275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FCA4F84-BDFD-460A-B143-A86054ABB66B}" type="slidenum">
              <a:rPr lang="en-US" sz="1100" smtClean="0"/>
              <a:pPr/>
              <a:t>4</a:t>
            </a:fld>
            <a:endParaRPr lang="en-US" sz="1100" smtClean="0"/>
          </a:p>
        </p:txBody>
      </p:sp>
      <p:sp>
        <p:nvSpPr>
          <p:cNvPr id="44035" name="Rectangle 2"/>
          <p:cNvSpPr>
            <a:spLocks noGrp="1" noRot="1" noChangeAspect="1" noChangeArrowheads="1" noTextEdit="1"/>
          </p:cNvSpPr>
          <p:nvPr>
            <p:ph type="sldImg"/>
          </p:nvPr>
        </p:nvSpPr>
        <p:spPr>
          <a:ln cap="flat"/>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baseline="0" dirty="0" smtClean="0"/>
              <a:t>Took 1.5 hour for lecture Too long! (cut more lecture material)</a:t>
            </a:r>
          </a:p>
        </p:txBody>
      </p:sp>
    </p:spTree>
    <p:extLst>
      <p:ext uri="{BB962C8B-B14F-4D97-AF65-F5344CB8AC3E}">
        <p14:creationId xmlns:p14="http://schemas.microsoft.com/office/powerpoint/2010/main" val="21175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C32BDB0-0917-4BE0-8E43-A3BAE2E5CF23}" type="slidenum">
              <a:rPr lang="en-US" sz="1100" smtClean="0"/>
              <a:pPr/>
              <a:t>5</a:t>
            </a:fld>
            <a:endParaRPr lang="en-US" sz="1100" smtClean="0"/>
          </a:p>
        </p:txBody>
      </p:sp>
      <p:sp>
        <p:nvSpPr>
          <p:cNvPr id="49155" name="Rectangle 2"/>
          <p:cNvSpPr>
            <a:spLocks noGrp="1" noRot="1" noChangeAspect="1" noChangeArrowheads="1" noTextEdit="1"/>
          </p:cNvSpPr>
          <p:nvPr>
            <p:ph type="sldImg"/>
          </p:nvPr>
        </p:nvSpPr>
        <p:spPr>
          <a:ln cap="flat"/>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53901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FD63938-2D81-4435-A911-F72851565ABB}" type="slidenum">
              <a:rPr lang="en-US" sz="1000"/>
              <a:pPr/>
              <a:t>6</a:t>
            </a:fld>
            <a:endParaRPr lang="en-US" sz="1000"/>
          </a:p>
        </p:txBody>
      </p:sp>
      <p:sp>
        <p:nvSpPr>
          <p:cNvPr id="41986" name="Rectangle 2"/>
          <p:cNvSpPr>
            <a:spLocks noGrp="1" noRot="1" noChangeAspect="1" noChangeArrowheads="1" noTextEdit="1"/>
          </p:cNvSpPr>
          <p:nvPr>
            <p:ph type="sldImg"/>
          </p:nvPr>
        </p:nvSpPr>
        <p:spPr>
          <a:ln cap="flat"/>
        </p:spPr>
      </p:sp>
      <p:sp>
        <p:nvSpPr>
          <p:cNvPr id="4198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9" tIns="49318" rIns="96989" bIns="49318"/>
          <a:lstStyle/>
          <a:p>
            <a:pPr marL="0" marR="0" indent="0" algn="l" defTabSz="949325" rtl="0" eaLnBrk="1" fontAlgn="base" latinLnBrk="0" hangingPunct="1">
              <a:lnSpc>
                <a:spcPct val="100000"/>
              </a:lnSpc>
              <a:spcBef>
                <a:spcPct val="30000"/>
              </a:spcBef>
              <a:spcAft>
                <a:spcPct val="0"/>
              </a:spcAft>
              <a:buClrTx/>
              <a:buSzTx/>
              <a:buFontTx/>
              <a:buNone/>
              <a:tabLst/>
              <a:defRPr/>
            </a:pPr>
            <a:r>
              <a:rPr lang="en-US" dirty="0" smtClean="0">
                <a:ea typeface="ＭＳ Ｐゴシック" pitchFamily="34" charset="-128"/>
              </a:rPr>
              <a:t>Easy to make mistaken assumptions</a:t>
            </a: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131164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7</a:t>
            </a:fld>
            <a:endParaRPr lang="en-US" sz="1000"/>
          </a:p>
        </p:txBody>
      </p:sp>
      <p:sp>
        <p:nvSpPr>
          <p:cNvPr id="44034" name="Rectangle 2"/>
          <p:cNvSpPr>
            <a:spLocks noGrp="1" noRot="1" noChangeAspect="1" noChangeArrowheads="1" noTextEdit="1"/>
          </p:cNvSpPr>
          <p:nvPr>
            <p:ph type="sldImg"/>
          </p:nvPr>
        </p:nvSpPr>
        <p:spPr>
          <a:xfrm>
            <a:off x="1258888" y="720725"/>
            <a:ext cx="4799012" cy="3598863"/>
          </a:xfrm>
          <a:ln/>
        </p:spPr>
      </p:sp>
      <p:sp>
        <p:nvSpPr>
          <p:cNvPr id="4403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r>
              <a:rPr lang="en-US" dirty="0" smtClean="0">
                <a:latin typeface="Arial" pitchFamily="34" charset="0"/>
                <a:ea typeface="ＭＳ Ｐゴシック" pitchFamily="34" charset="-128"/>
              </a:rPr>
              <a:t>To address this, we need to put our self in the customer's shoes.</a:t>
            </a:r>
          </a:p>
          <a:p>
            <a:pPr eaLnBrk="1" hangingPunct="1"/>
            <a:r>
              <a:rPr lang="en-US" dirty="0" smtClean="0">
                <a:latin typeface="Arial" pitchFamily="34" charset="0"/>
                <a:ea typeface="ＭＳ Ｐゴシック" pitchFamily="34" charset="-128"/>
              </a:rPr>
              <a:t>To find empathy for their problems and needs.</a:t>
            </a:r>
          </a:p>
          <a:p>
            <a:pPr eaLnBrk="1" hangingPunct="1"/>
            <a:endParaRPr lang="en-US" dirty="0" smtClean="0">
              <a:latin typeface="Arial" pitchFamily="34" charset="0"/>
              <a:ea typeface="ＭＳ Ｐゴシック" pitchFamily="34" charset="-128"/>
            </a:endParaRPr>
          </a:p>
          <a:p>
            <a:pPr eaLnBrk="1" hangingPunct="1"/>
            <a:r>
              <a:rPr lang="en-US" dirty="0" smtClean="0">
                <a:latin typeface="Arial" pitchFamily="34" charset="0"/>
                <a:ea typeface="ＭＳ Ｐゴシック" pitchFamily="34" charset="-128"/>
              </a:rPr>
              <a:t>This type of work starts at the "Design Discovery" stage of the design process.</a:t>
            </a: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2325158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AA994DD-1F8E-47CE-855E-28AACD5ABC5D}" type="slidenum">
              <a:rPr lang="en-US" sz="1000"/>
              <a:pPr/>
              <a:t>8</a:t>
            </a:fld>
            <a:endParaRPr lang="en-US" sz="10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dirty="0" smtClean="0">
                <a:ea typeface="ＭＳ Ｐゴシック" pitchFamily="34" charset="-128"/>
              </a:rPr>
              <a:t>Naturalistic data collection methods</a:t>
            </a:r>
            <a:r>
              <a:rPr lang="en-US" sz="2000" dirty="0" smtClean="0">
                <a:ea typeface="ＭＳ Ｐゴシック" pitchFamily="34" charset="-128"/>
              </a:rPr>
              <a:t/>
            </a:r>
            <a:br>
              <a:rPr lang="en-US" sz="2000" dirty="0" smtClean="0">
                <a:ea typeface="ＭＳ Ｐゴシック" pitchFamily="34" charset="-128"/>
              </a:rPr>
            </a:br>
            <a:endParaRPr lang="en-US" sz="2000" dirty="0" smtClean="0">
              <a:ea typeface="ＭＳ Ｐゴシック" pitchFamily="34" charset="-128"/>
            </a:endParaRPr>
          </a:p>
          <a:p>
            <a:pPr eaLnBrk="1" hangingPunct="1"/>
            <a:r>
              <a:rPr lang="en-US" sz="2400" baseline="0" dirty="0" smtClean="0">
                <a:ea typeface="ＭＳ Ｐゴシック" pitchFamily="34" charset="-128"/>
              </a:rPr>
              <a:t>     </a:t>
            </a:r>
            <a:r>
              <a:rPr lang="en-US" sz="2400" dirty="0" smtClean="0">
                <a:ea typeface="ＭＳ Ｐゴシック" pitchFamily="34" charset="-128"/>
              </a:rPr>
              <a:t>Key for places we will deploy contextually-aware and/or mobile apps</a:t>
            </a: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61640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lIns="96661" tIns="48331" rIns="96661" bIns="48331"/>
          <a:lstStyle/>
          <a:p>
            <a:pPr lvl="0"/>
            <a:endParaRPr/>
          </a:p>
        </p:txBody>
      </p:sp>
      <p:sp>
        <p:nvSpPr>
          <p:cNvPr id="253" name="Shape 253"/>
          <p:cNvSpPr>
            <a:spLocks noGrp="1"/>
          </p:cNvSpPr>
          <p:nvPr>
            <p:ph type="body" sz="quarter" idx="1"/>
          </p:nvPr>
        </p:nvSpPr>
        <p:spPr>
          <a:prstGeom prst="rect">
            <a:avLst/>
          </a:prstGeom>
        </p:spPr>
        <p:txBody>
          <a:bodyPr/>
          <a:lstStyle>
            <a:lvl1pPr>
              <a:buClr>
                <a:srgbClr val="000000"/>
              </a:buClr>
              <a:buFont typeface="Helvetica"/>
            </a:lvl1pPr>
          </a:lstStyle>
          <a:p>
            <a:pPr lvl="0">
              <a:defRPr sz="1800"/>
            </a:pPr>
            <a:r>
              <a:rPr sz="1700"/>
              <a:t>As Yogi Berra supposedly said, you can observe a lot just by watching. What we’re going to talk about today is participant observation techniques for standing in someone else’s shoes. Of course, observing people isn’t the only way to begin designing an effective user interface. Great designs emerge through all sorts of approaches. That said, it’s often a good strategy to begin your design process by attuning yourself to your users.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1200328"/>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smtClean="0">
                <a:solidFill>
                  <a:srgbClr val="6D6D6D"/>
                </a:solidFill>
                <a:latin typeface="Helvetica"/>
                <a:ea typeface="+mn-ea"/>
                <a:cs typeface="Helvetica"/>
              </a:rPr>
              <a:t>Computer Science Department</a:t>
            </a:r>
          </a:p>
          <a:p>
            <a:pPr algn="l">
              <a:defRPr/>
            </a:pPr>
            <a:r>
              <a:rPr lang="en-US" dirty="0" smtClean="0">
                <a:solidFill>
                  <a:srgbClr val="6D6D6D"/>
                </a:solidFill>
                <a:latin typeface="Helvetica"/>
                <a:ea typeface="+mn-ea"/>
                <a:cs typeface="Helvetica"/>
              </a:rPr>
              <a:t>Stanford University</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hasCustomPrompt="1"/>
          </p:nvPr>
        </p:nvSpPr>
        <p:spPr>
          <a:xfrm>
            <a:off x="753998" y="2102662"/>
            <a:ext cx="8077200" cy="1143000"/>
          </a:xfrm>
        </p:spPr>
        <p:txBody>
          <a:bodyPr/>
          <a:lstStyle>
            <a:lvl1pPr>
              <a:defRPr>
                <a:solidFill>
                  <a:srgbClr val="5A5A5A"/>
                </a:solidFill>
              </a:defRPr>
            </a:lvl1pPr>
          </a:lstStyle>
          <a:p>
            <a:r>
              <a:rPr lang="en-US" dirty="0" smtClean="0"/>
              <a:t>TITLE</a:t>
            </a:r>
            <a:endParaRPr lang="en-US" dirty="0"/>
          </a:p>
        </p:txBody>
      </p:sp>
      <p:sp>
        <p:nvSpPr>
          <p:cNvPr id="6" name="Text Box 3"/>
          <p:cNvSpPr txBox="1">
            <a:spLocks noChangeArrowheads="1"/>
          </p:cNvSpPr>
          <p:nvPr/>
        </p:nvSpPr>
        <p:spPr bwMode="auto">
          <a:xfrm>
            <a:off x="753998" y="4922792"/>
            <a:ext cx="5983653" cy="830997"/>
          </a:xfrm>
          <a:prstGeom prst="rect">
            <a:avLst/>
          </a:prstGeom>
          <a:noFill/>
          <a:ln w="9525">
            <a:noFill/>
            <a:miter lim="800000"/>
            <a:headEnd/>
            <a:tailEnd/>
          </a:ln>
          <a:effectLst/>
        </p:spPr>
        <p:txBody>
          <a:bodyPr wrap="square">
            <a:spAutoFit/>
          </a:bodyPr>
          <a:lstStyle/>
          <a:p>
            <a:pPr algn="r">
              <a:defRPr/>
            </a:pPr>
            <a:endParaRPr lang="en-US" dirty="0" smtClean="0">
              <a:solidFill>
                <a:srgbClr val="6D6D6D"/>
              </a:solidFill>
              <a:latin typeface="Helvetica"/>
              <a:ea typeface="+mn-ea"/>
              <a:cs typeface="Helvetica"/>
            </a:endParaRPr>
          </a:p>
          <a:p>
            <a:pPr algn="l">
              <a:defRPr/>
            </a:pPr>
            <a:r>
              <a:rPr lang="en-US" dirty="0" smtClean="0">
                <a:solidFill>
                  <a:srgbClr val="6D6D6D"/>
                </a:solidFill>
                <a:latin typeface="Helvetica"/>
                <a:ea typeface="+mn-ea"/>
                <a:cs typeface="Helvetica"/>
              </a:rPr>
              <a:t>Summer 2016</a:t>
            </a:r>
          </a:p>
        </p:txBody>
      </p:sp>
      <p:sp>
        <p:nvSpPr>
          <p:cNvPr id="8" name="Rectangle 2"/>
          <p:cNvSpPr txBox="1">
            <a:spLocks noChangeArrowheads="1"/>
          </p:cNvSpPr>
          <p:nvPr/>
        </p:nvSpPr>
        <p:spPr bwMode="auto">
          <a:xfrm>
            <a:off x="593609" y="34740"/>
            <a:ext cx="8550389" cy="40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1500" baseline="0" dirty="0" smtClean="0"/>
              <a:t>DESIGNING SOLUTIONS TO GLOBAL GRAND CHALLENGES</a:t>
            </a:r>
            <a:endParaRPr lang="en-US" sz="1500" dirty="0"/>
          </a:p>
        </p:txBody>
      </p:sp>
      <p:sp>
        <p:nvSpPr>
          <p:cNvPr id="10" name="Shape 309"/>
          <p:cNvSpPr/>
          <p:nvPr userDrawn="1"/>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1" name="Shape 310"/>
          <p:cNvSpPr/>
          <p:nvPr userDrawn="1"/>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2" name="Shape 311"/>
          <p:cNvSpPr/>
          <p:nvPr userDrawn="1"/>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3" name="Shape 312"/>
          <p:cNvSpPr/>
          <p:nvPr userDrawn="1"/>
        </p:nvSpPr>
        <p:spPr>
          <a:xfrm rot="5400000">
            <a:off x="8944875"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Tree>
    <p:extLst>
      <p:ext uri="{BB962C8B-B14F-4D97-AF65-F5344CB8AC3E}">
        <p14:creationId xmlns:p14="http://schemas.microsoft.com/office/powerpoint/2010/main" val="2814769512"/>
      </p:ext>
    </p:extLst>
  </p:cSld>
  <p:clrMapOvr>
    <a:masterClrMapping/>
  </p:clrMapOvr>
  <p:transition xmlns:p14="http://schemas.microsoft.com/office/powerpoint/2010/mai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2016/07/19</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Designing Solutions to Global Challenges</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a:p>
        </p:txBody>
      </p:sp>
    </p:spTree>
    <p:extLst>
      <p:ext uri="{BB962C8B-B14F-4D97-AF65-F5344CB8AC3E}">
        <p14:creationId xmlns:p14="http://schemas.microsoft.com/office/powerpoint/2010/main" val="102276068"/>
      </p:ext>
    </p:extLst>
  </p:cSld>
  <p:clrMapOvr>
    <a:masterClrMapping/>
  </p:clrMapOvr>
  <p:transition xmlns:p14="http://schemas.microsoft.com/office/powerpoint/2010/mai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5"/>
            <a:ext cx="2165350" cy="5972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25" y="352425"/>
            <a:ext cx="6346825" cy="5972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2016/07/19</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Designing Solutions to Global Challenges</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a:p>
        </p:txBody>
      </p:sp>
    </p:spTree>
    <p:extLst>
      <p:ext uri="{BB962C8B-B14F-4D97-AF65-F5344CB8AC3E}">
        <p14:creationId xmlns:p14="http://schemas.microsoft.com/office/powerpoint/2010/main" val="2763982318"/>
      </p:ext>
    </p:extLst>
  </p:cSld>
  <p:clrMapOvr>
    <a:masterClrMapping/>
  </p:clrMapOvr>
  <p:transition xmlns:p14="http://schemas.microsoft.com/office/powerpoint/2010/mai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hart Placeholder 2"/>
          <p:cNvSpPr>
            <a:spLocks noGrp="1"/>
          </p:cNvSpPr>
          <p:nvPr>
            <p:ph type="chart" sz="half" idx="1"/>
          </p:nvPr>
        </p:nvSpPr>
        <p:spPr>
          <a:xfrm>
            <a:off x="685800" y="1600200"/>
            <a:ext cx="3810000" cy="4724400"/>
          </a:xfrm>
        </p:spPr>
        <p:txBody>
          <a:bodyPr/>
          <a:lstStyle/>
          <a:p>
            <a:pPr lvl="0"/>
            <a:r>
              <a:rPr lang="en-US" noProof="0" smtClean="0"/>
              <a:t>Click icon to add chart</a:t>
            </a:r>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2016/07/19</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Designing Solutions to Global Challenges</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F29C6DC-12A6-494B-BB35-B64D0359AA21}" type="slidenum">
              <a:rPr lang="en-US" smtClean="0"/>
              <a:pPr>
                <a:defRPr/>
              </a:pPr>
              <a:t>‹#›</a:t>
            </a:fld>
            <a:endParaRPr lang="en-US"/>
          </a:p>
        </p:txBody>
      </p:sp>
    </p:spTree>
    <p:extLst>
      <p:ext uri="{BB962C8B-B14F-4D97-AF65-F5344CB8AC3E}">
        <p14:creationId xmlns:p14="http://schemas.microsoft.com/office/powerpoint/2010/main" val="151429866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724400"/>
          </a:xfrm>
        </p:spPr>
        <p:txBody>
          <a:bodyPr/>
          <a:lstStyle/>
          <a:p>
            <a:pPr lvl="0"/>
            <a:r>
              <a:rPr lang="en-US" noProof="0" smtClean="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2016/07/19</a:t>
            </a:r>
            <a:endParaRPr lang="de-DE"/>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Designing Solutions to Global Challenges</a:t>
            </a:r>
            <a:endParaRPr lang="en-US"/>
          </a:p>
        </p:txBody>
      </p:sp>
      <p:sp>
        <p:nvSpPr>
          <p:cNvPr id="7" name="Rectangle 7"/>
          <p:cNvSpPr>
            <a:spLocks noGrp="1" noChangeArrowheads="1"/>
          </p:cNvSpPr>
          <p:nvPr>
            <p:ph type="sldNum" sz="quarter" idx="12"/>
          </p:nvPr>
        </p:nvSpPr>
        <p:spPr>
          <a:ln/>
        </p:spPr>
        <p:txBody>
          <a:bodyPr/>
          <a:lstStyle>
            <a:lvl1pPr>
              <a:defRPr/>
            </a:lvl1pPr>
          </a:lstStyle>
          <a:p>
            <a:fld id="{89047184-4520-40F7-AF12-E54A7A6BC2B6}" type="slidenum">
              <a:rPr lang="en-US" smtClean="0"/>
              <a:pPr/>
              <a:t>‹#›</a:t>
            </a:fld>
            <a:endParaRPr lang="en-US"/>
          </a:p>
        </p:txBody>
      </p:sp>
    </p:spTree>
    <p:extLst>
      <p:ext uri="{BB962C8B-B14F-4D97-AF65-F5344CB8AC3E}">
        <p14:creationId xmlns:p14="http://schemas.microsoft.com/office/powerpoint/2010/main" val="2479682519"/>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2016/07/19</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Designing Solutions to Global Challenges</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a:p>
        </p:txBody>
      </p:sp>
    </p:spTree>
    <p:extLst>
      <p:ext uri="{BB962C8B-B14F-4D97-AF65-F5344CB8AC3E}">
        <p14:creationId xmlns:p14="http://schemas.microsoft.com/office/powerpoint/2010/main" val="277610078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2016/07/19</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Designing Solutions to Global Challenges</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927895816"/>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quarter" idx="1"/>
          </p:nvPr>
        </p:nvSpPr>
        <p:spPr>
          <a:xfrm>
            <a:off x="6858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2016/07/19</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Designing Solutions to Global Challenges</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58703568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385763" y="2281237"/>
            <a:ext cx="8385175" cy="1116013"/>
          </a:xfrm>
          <a:prstGeom prst="rect">
            <a:avLst/>
          </a:prstGeom>
        </p:spPr>
        <p:txBody>
          <a:bodyPr/>
          <a:lstStyle>
            <a:lvl1pPr algn="ctr">
              <a:defRPr sz="8800"/>
            </a:lvl1pPr>
          </a:lstStyle>
          <a:p>
            <a:pPr lvl="0">
              <a:defRPr sz="1800">
                <a:solidFill>
                  <a:srgbClr val="000000"/>
                </a:solidFill>
                <a:uFillTx/>
              </a:defRPr>
            </a:pPr>
            <a:r>
              <a:rPr sz="8800">
                <a:solidFill>
                  <a:srgbClr val="FFFFFF"/>
                </a:solidFill>
                <a:uFill>
                  <a:solidFill>
                    <a:srgbClr val="FFFFFF"/>
                  </a:solidFill>
                </a:uFill>
              </a:rPr>
              <a:t>Title Text</a:t>
            </a:r>
          </a:p>
        </p:txBody>
      </p:sp>
    </p:spTree>
    <p:extLst>
      <p:ext uri="{BB962C8B-B14F-4D97-AF65-F5344CB8AC3E}">
        <p14:creationId xmlns:p14="http://schemas.microsoft.com/office/powerpoint/2010/main" val="2586580052"/>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sz="4000">
                <a:solidFill>
                  <a:srgbClr val="FFFFFF"/>
                </a:solidFill>
                <a:uFill>
                  <a:solidFill>
                    <a:srgbClr val="FFFFFF"/>
                  </a:solidFill>
                </a:uFill>
              </a:rPr>
              <a:t>Title Text</a:t>
            </a:r>
          </a:p>
        </p:txBody>
      </p:sp>
      <p:sp>
        <p:nvSpPr>
          <p:cNvPr id="20" name="Shape 20"/>
          <p:cNvSpPr>
            <a:spLocks noGrp="1"/>
          </p:cNvSpPr>
          <p:nvPr>
            <p:ph type="body" idx="1"/>
          </p:nvPr>
        </p:nvSpPr>
        <p:spPr>
          <a:prstGeom prst="rect">
            <a:avLst/>
          </a:prstGeom>
        </p:spPr>
        <p:txBody>
          <a:bodyPr/>
          <a:lstStyle>
            <a:lvl2pPr marL="293336" indent="-92309">
              <a:spcBef>
                <a:spcPts val="485"/>
              </a:spcBef>
              <a:defRPr sz="2300"/>
            </a:lvl2pPr>
            <a:lvl3pPr marL="457440" indent="-71796">
              <a:spcBef>
                <a:spcPts val="404"/>
              </a:spcBef>
              <a:defRPr sz="2100"/>
            </a:lvl3pPr>
            <a:lvl4pPr marL="642058" indent="-71796">
              <a:spcBef>
                <a:spcPts val="323"/>
              </a:spcBef>
              <a:defRPr sz="1700"/>
            </a:lvl4pPr>
            <a:lvl5pPr marL="826675" indent="-71796">
              <a:spcBef>
                <a:spcPts val="323"/>
              </a:spcBef>
              <a:defRPr sz="1700"/>
            </a:lvl5pPr>
          </a:lstStyle>
          <a:p>
            <a:pPr lvl="0">
              <a:defRPr sz="1800">
                <a:solidFill>
                  <a:srgbClr val="000000"/>
                </a:solidFill>
                <a:uFillTx/>
              </a:defRPr>
            </a:pPr>
            <a:r>
              <a:rPr sz="2700">
                <a:solidFill>
                  <a:srgbClr val="FFFFFF"/>
                </a:solidFill>
                <a:uFill>
                  <a:solidFill>
                    <a:srgbClr val="FFFFFF"/>
                  </a:solidFill>
                </a:uFill>
              </a:rPr>
              <a:t>Body Level One</a:t>
            </a:r>
          </a:p>
          <a:p>
            <a:pPr lvl="1">
              <a:defRPr sz="1800">
                <a:solidFill>
                  <a:srgbClr val="000000"/>
                </a:solidFill>
                <a:uFillTx/>
              </a:defRPr>
            </a:pPr>
            <a:r>
              <a:rPr sz="2300">
                <a:solidFill>
                  <a:srgbClr val="FFFFFF"/>
                </a:solidFill>
                <a:uFill>
                  <a:solidFill>
                    <a:srgbClr val="FFFFFF"/>
                  </a:solidFill>
                </a:uFill>
              </a:rPr>
              <a:t>Body Level Two</a:t>
            </a:r>
          </a:p>
          <a:p>
            <a:pPr lvl="2">
              <a:defRPr sz="1800">
                <a:solidFill>
                  <a:srgbClr val="000000"/>
                </a:solidFill>
                <a:uFillTx/>
              </a:defRPr>
            </a:pPr>
            <a:r>
              <a:rPr sz="2100">
                <a:solidFill>
                  <a:srgbClr val="FFFFFF"/>
                </a:solidFill>
                <a:uFill>
                  <a:solidFill>
                    <a:srgbClr val="FFFFFF"/>
                  </a:solidFill>
                </a:uFill>
              </a:rPr>
              <a:t>Body Level Three</a:t>
            </a:r>
          </a:p>
          <a:p>
            <a:pPr lvl="3">
              <a:defRPr sz="1800">
                <a:solidFill>
                  <a:srgbClr val="000000"/>
                </a:solidFill>
                <a:uFillTx/>
              </a:defRPr>
            </a:pPr>
            <a:r>
              <a:rPr sz="1700">
                <a:solidFill>
                  <a:srgbClr val="FFFFFF"/>
                </a:solidFill>
                <a:uFill>
                  <a:solidFill>
                    <a:srgbClr val="FFFFFF"/>
                  </a:solidFill>
                </a:uFill>
              </a:rPr>
              <a:t>Body Level Four</a:t>
            </a:r>
          </a:p>
          <a:p>
            <a:pPr lvl="4">
              <a:defRPr sz="1800">
                <a:solidFill>
                  <a:srgbClr val="000000"/>
                </a:solidFill>
                <a:uFillTx/>
              </a:defRPr>
            </a:pPr>
            <a:r>
              <a:rPr sz="1700">
                <a:solidFill>
                  <a:srgbClr val="FFFFFF"/>
                </a:solidFill>
                <a:uFill>
                  <a:solidFill>
                    <a:srgbClr val="FFFFFF"/>
                  </a:solidFill>
                </a:uFill>
              </a:rPr>
              <a:t>Body Level Five</a:t>
            </a:r>
          </a:p>
        </p:txBody>
      </p:sp>
    </p:spTree>
    <p:extLst>
      <p:ext uri="{BB962C8B-B14F-4D97-AF65-F5344CB8AC3E}">
        <p14:creationId xmlns:p14="http://schemas.microsoft.com/office/powerpoint/2010/main" val="3554189544"/>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36550" y="1425577"/>
            <a:ext cx="8457826"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14"/>
          <p:cNvSpPr>
            <a:spLocks noGrp="1"/>
          </p:cNvSpPr>
          <p:nvPr>
            <p:ph type="body" sz="quarter" idx="15" hasCustomPrompt="1"/>
          </p:nvPr>
        </p:nvSpPr>
        <p:spPr>
          <a:xfrm>
            <a:off x="2385374" y="186136"/>
            <a:ext cx="6610350" cy="609600"/>
          </a:xfrm>
          <a:prstGeom prst="rect">
            <a:avLst/>
          </a:prstGeom>
        </p:spPr>
        <p:txBody>
          <a:bodyPr>
            <a:noAutofit/>
          </a:bodyPr>
          <a:lstStyle>
            <a:lvl1pPr marL="0" indent="0" algn="r">
              <a:buNone/>
              <a:defRPr sz="3200" baseline="0">
                <a:solidFill>
                  <a:schemeClr val="bg1">
                    <a:lumMod val="65000"/>
                  </a:schemeClr>
                </a:solidFill>
                <a:latin typeface="+mn-lt"/>
              </a:defRPr>
            </a:lvl1pPr>
          </a:lstStyle>
          <a:p>
            <a:pPr lvl="0"/>
            <a:r>
              <a:rPr lang="en-US" dirty="0" smtClean="0"/>
              <a:t>secondary title</a:t>
            </a:r>
            <a:endParaRPr lang="en-US" dirty="0"/>
          </a:p>
        </p:txBody>
      </p:sp>
      <p:sp>
        <p:nvSpPr>
          <p:cNvPr id="8" name="Title 1"/>
          <p:cNvSpPr>
            <a:spLocks noGrp="1"/>
          </p:cNvSpPr>
          <p:nvPr>
            <p:ph type="title" hasCustomPrompt="1"/>
          </p:nvPr>
        </p:nvSpPr>
        <p:spPr>
          <a:xfrm>
            <a:off x="114300" y="-27296"/>
            <a:ext cx="8456494" cy="1143000"/>
          </a:xfrm>
          <a:prstGeom prst="rect">
            <a:avLst/>
          </a:prstGeom>
        </p:spPr>
        <p:txBody>
          <a:bodyPr>
            <a:noAutofit/>
          </a:bodyPr>
          <a:lstStyle>
            <a:lvl1pPr algn="l">
              <a:defRPr sz="4200" b="0" baseline="0">
                <a:solidFill>
                  <a:srgbClr val="767676"/>
                </a:solidFill>
                <a:latin typeface="+mn-lt"/>
              </a:defRPr>
            </a:lvl1pPr>
          </a:lstStyle>
          <a:p>
            <a:r>
              <a:rPr lang="en-US" dirty="0" smtClean="0"/>
              <a:t>title goes here</a:t>
            </a:r>
            <a:endParaRPr lang="en-US" dirty="0"/>
          </a:p>
        </p:txBody>
      </p:sp>
    </p:spTree>
    <p:extLst>
      <p:ext uri="{BB962C8B-B14F-4D97-AF65-F5344CB8AC3E}">
        <p14:creationId xmlns:p14="http://schemas.microsoft.com/office/powerpoint/2010/main" val="218531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2016/07/19</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Designing Solutions to Global Challenges</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0E1F3F99-1E68-4047-B307-0AAED4DA5926}"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10424871"/>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21345721"/>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2016/07/19</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Designing Solutions to Global Challenges</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a:p>
        </p:txBody>
      </p:sp>
      <p:sp>
        <p:nvSpPr>
          <p:cNvPr id="8" name="Rectangle 7"/>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22294644"/>
      </p:ext>
    </p:extLst>
  </p:cSld>
  <p:clrMapOvr>
    <a:masterClrMapping/>
  </p:clrMapOvr>
  <p:transition xmlns:p14="http://schemas.microsoft.com/office/powerpoint/2010/mai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2016/07/19</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Designing Solutions to Global Challenges</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a:p>
        </p:txBody>
      </p:sp>
    </p:spTree>
    <p:extLst>
      <p:ext uri="{BB962C8B-B14F-4D97-AF65-F5344CB8AC3E}">
        <p14:creationId xmlns:p14="http://schemas.microsoft.com/office/powerpoint/2010/main" val="3029921985"/>
      </p:ext>
    </p:extLst>
  </p:cSld>
  <p:clrMapOvr>
    <a:masterClrMapping/>
  </p:clrMapOvr>
  <p:transition xmlns:p14="http://schemas.microsoft.com/office/powerpoint/2010/mai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2016/07/19</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Designing Solutions to Global Challenges</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a:p>
        </p:txBody>
      </p:sp>
      <p:sp>
        <p:nvSpPr>
          <p:cNvPr id="6" name="Rectangle 5"/>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2781365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2016/07/19</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Designing Solutions to Global Challenges</a:t>
            </a:r>
            <a:endParaRPr lang="en-US" dirty="0" smtClean="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3058124381"/>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2016/07/19</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Designing Solutions to Global Challenges</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a:p>
        </p:txBody>
      </p:sp>
    </p:spTree>
    <p:extLst>
      <p:ext uri="{BB962C8B-B14F-4D97-AF65-F5344CB8AC3E}">
        <p14:creationId xmlns:p14="http://schemas.microsoft.com/office/powerpoint/2010/main" val="398565679"/>
      </p:ext>
    </p:extLst>
  </p:cSld>
  <p:clrMapOvr>
    <a:masterClrMapping/>
  </p:clrMapOvr>
  <p:transition xmlns:p14="http://schemas.microsoft.com/office/powerpoint/2010/mai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2016/07/19</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Designing Solutions to Global Challenges</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a:p>
        </p:txBody>
      </p:sp>
    </p:spTree>
    <p:extLst>
      <p:ext uri="{BB962C8B-B14F-4D97-AF65-F5344CB8AC3E}">
        <p14:creationId xmlns:p14="http://schemas.microsoft.com/office/powerpoint/2010/main" val="231038081"/>
      </p:ext>
    </p:extLst>
  </p:cSld>
  <p:clrMapOvr>
    <a:masterClrMapping/>
  </p:clrMapOvr>
  <p:transition xmlns:p14="http://schemas.microsoft.com/office/powerpoint/2010/main">
    <p:dissolv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479425" y="0"/>
            <a:ext cx="866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7172" name="Rectangle 4"/>
          <p:cNvSpPr>
            <a:spLocks noGrp="1" noChangeArrowheads="1"/>
          </p:cNvSpPr>
          <p:nvPr>
            <p:ph type="body" idx="1"/>
          </p:nvPr>
        </p:nvSpPr>
        <p:spPr bwMode="auto">
          <a:xfrm>
            <a:off x="685800" y="16002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6965"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2016/07/19</a:t>
            </a:r>
            <a:endParaRPr lang="en-US" dirty="0"/>
          </a:p>
        </p:txBody>
      </p:sp>
      <p:sp>
        <p:nvSpPr>
          <p:cNvPr id="296966"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latin typeface="Lucida Grande"/>
                <a:ea typeface="Lucida Grande"/>
                <a:cs typeface="Lucida Grande"/>
              </a:rPr>
              <a:t>Designing Solutions to Global Challenges</a:t>
            </a:r>
            <a:endParaRPr lang="en-US" dirty="0"/>
          </a:p>
        </p:txBody>
      </p:sp>
      <p:sp>
        <p:nvSpPr>
          <p:cNvPr id="296967"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
        <p:nvSpPr>
          <p:cNvPr id="7" name="Shape 309"/>
          <p:cNvSpPr/>
          <p:nvPr userDrawn="1"/>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8" name="Shape 310"/>
          <p:cNvSpPr/>
          <p:nvPr userDrawn="1"/>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9" name="Shape 311"/>
          <p:cNvSpPr/>
          <p:nvPr userDrawn="1"/>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0" name="Shape 312"/>
          <p:cNvSpPr/>
          <p:nvPr userDrawn="1"/>
        </p:nvSpPr>
        <p:spPr>
          <a:xfrm rot="5400000">
            <a:off x="8944875"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Tree>
    <p:extLst>
      <p:ext uri="{BB962C8B-B14F-4D97-AF65-F5344CB8AC3E}">
        <p14:creationId xmlns:p14="http://schemas.microsoft.com/office/powerpoint/2010/main" val="233700483"/>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5" r:id="rId17"/>
    <p:sldLayoutId id="2147483796" r:id="rId18"/>
    <p:sldLayoutId id="2147483797" r:id="rId19"/>
  </p:sldLayoutIdLst>
  <p:transition xmlns:p14="http://schemas.microsoft.com/office/powerpoint/2010/main">
    <p:dissolve/>
  </p:transition>
  <p:timing>
    <p:tnLst>
      <p:par>
        <p:cTn xmlns:p14="http://schemas.microsoft.com/office/powerpoint/2010/main" id="1" dur="indefinite" restart="never" nodeType="tmRoot"/>
      </p:par>
    </p:tnLst>
  </p:timing>
  <p:hf hdr="0"/>
  <p:txStyles>
    <p:titleStyle>
      <a:lvl1pPr algn="l" rtl="0" eaLnBrk="1" fontAlgn="base" hangingPunct="1">
        <a:spcBef>
          <a:spcPct val="0"/>
        </a:spcBef>
        <a:spcAft>
          <a:spcPct val="0"/>
        </a:spcAft>
        <a:defRPr sz="37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p:titleStyle>
    <p:body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hyperlink" Target="http://en.wikipedia.org/wiki/File:Wmalinowski_triobriand_isles_1918.jpg" TargetMode="Externa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png"/><Relationship Id="rId5" Type="http://schemas.openxmlformats.org/officeDocument/2006/relationships/image" Target="../media/image12.jpeg"/><Relationship Id="rId1" Type="http://schemas.openxmlformats.org/officeDocument/2006/relationships/themeOverride" Target="../theme/themeOverride1.x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png"/><Relationship Id="rId5" Type="http://schemas.openxmlformats.org/officeDocument/2006/relationships/image" Target="../media/image12.jpeg"/><Relationship Id="rId1" Type="http://schemas.openxmlformats.org/officeDocument/2006/relationships/themeOverride" Target="../theme/themeOverride2.x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pn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themeOverride" Target="../theme/themeOverride3.x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dschool.stanford.edu"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6.xml.rels><?xml version="1.0" encoding="UTF-8" standalone="yes"?>
<Relationships xmlns="http://schemas.openxmlformats.org/package/2006/relationships"><Relationship Id="rId3" Type="http://schemas.openxmlformats.org/officeDocument/2006/relationships/hyperlink" Target="http://hci.stanford.edu/courses/cs147/2014/au/videos/ABCNews-Nightline_IDEO_July1999.mp4" TargetMode="External"/><Relationship Id="rId4" Type="http://schemas.openxmlformats.org/officeDocument/2006/relationships/hyperlink" Target="http://hci.stanford.edu/courses/cs147/2014/au/videos/60Minutes_IDEO_January2013.mp4" TargetMode="External"/><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53998" y="2102662"/>
            <a:ext cx="8261842" cy="1143000"/>
          </a:xfrm>
        </p:spPr>
        <p:txBody>
          <a:bodyPr/>
          <a:lstStyle/>
          <a:p>
            <a:r>
              <a:rPr lang="en-US" dirty="0" smtClean="0"/>
              <a:t>Design Discovery</a:t>
            </a:r>
            <a:endParaRPr lang="en-US" i="1" dirty="0" smtClean="0"/>
          </a:p>
        </p:txBody>
      </p:sp>
      <p:sp>
        <p:nvSpPr>
          <p:cNvPr id="5" name="Text Box 3"/>
          <p:cNvSpPr txBox="1">
            <a:spLocks noChangeArrowheads="1"/>
          </p:cNvSpPr>
          <p:nvPr/>
        </p:nvSpPr>
        <p:spPr bwMode="auto">
          <a:xfrm>
            <a:off x="753997" y="5812685"/>
            <a:ext cx="640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solidFill>
                  <a:srgbClr val="878787"/>
                </a:solidFill>
                <a:latin typeface="Helvetica"/>
                <a:cs typeface="Helvetica"/>
              </a:rPr>
              <a:t>July 19, 2016</a:t>
            </a:r>
          </a:p>
        </p:txBody>
      </p:sp>
      <p:sp>
        <p:nvSpPr>
          <p:cNvPr id="2" name="TextBox 1"/>
          <p:cNvSpPr txBox="1"/>
          <p:nvPr/>
        </p:nvSpPr>
        <p:spPr>
          <a:xfrm>
            <a:off x="739028" y="6298119"/>
            <a:ext cx="7926294" cy="400110"/>
          </a:xfrm>
          <a:prstGeom prst="rect">
            <a:avLst/>
          </a:prstGeom>
          <a:noFill/>
        </p:spPr>
        <p:txBody>
          <a:bodyPr wrap="none" rtlCol="0">
            <a:spAutoFit/>
          </a:bodyPr>
          <a:lstStyle/>
          <a:p>
            <a:r>
              <a:rPr lang="en-US" sz="2000" dirty="0">
                <a:solidFill>
                  <a:srgbClr val="878787"/>
                </a:solidFill>
                <a:latin typeface="Helvetica"/>
                <a:ea typeface="ＭＳ Ｐゴシック" charset="0"/>
                <a:cs typeface="Helvetica"/>
              </a:rPr>
              <a:t>* some slides based on those of Julie Stanford, Sliced Bread Design</a:t>
            </a:r>
            <a:endParaRPr lang="en-US" sz="2000" dirty="0">
              <a:solidFill>
                <a:srgbClr val="878787"/>
              </a:solidFill>
              <a:latin typeface="Helvetica"/>
              <a:ea typeface="ＭＳ Ｐゴシック" charset="0"/>
              <a:cs typeface="Helvetica"/>
            </a:endParaRPr>
          </a:p>
        </p:txBody>
      </p:sp>
    </p:spTree>
    <p:extLst>
      <p:ext uri="{BB962C8B-B14F-4D97-AF65-F5344CB8AC3E}">
        <p14:creationId xmlns:p14="http://schemas.microsoft.com/office/powerpoint/2010/main" val="553558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p:nvPr/>
        </p:nvSpPr>
        <p:spPr>
          <a:xfrm>
            <a:off x="0" y="0"/>
            <a:ext cx="9144000" cy="6858000"/>
          </a:xfrm>
          <a:prstGeom prst="roundRect">
            <a:avLst>
              <a:gd name="adj" fmla="val 0"/>
            </a:avLst>
          </a:prstGeom>
          <a:solidFill>
            <a:srgbClr val="414141"/>
          </a:solidFill>
          <a:ln w="12700">
            <a:solidFill/>
            <a:miter lim="400000"/>
          </a:ln>
        </p:spPr>
        <p:txBody>
          <a:bodyPr lIns="0" tIns="0" rIns="0" bIns="0" anchor="ctr"/>
          <a:lstStyle/>
          <a:p>
            <a:pPr lvl="0">
              <a:defRPr sz="5200" b="0"/>
            </a:pPr>
            <a:endParaRPr/>
          </a:p>
        </p:txBody>
      </p:sp>
      <p:sp>
        <p:nvSpPr>
          <p:cNvPr id="256" name="Shape 256"/>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257" name="Shape 257"/>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258" name="Shape 258"/>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259" name="Shape 259"/>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pic>
        <p:nvPicPr>
          <p:cNvPr id="260" name="Wmalinowski_triobriand_isles_1918.jpg"/>
          <p:cNvPicPr/>
          <p:nvPr/>
        </p:nvPicPr>
        <p:blipFill>
          <a:blip r:embed="rId3">
            <a:extLst/>
          </a:blip>
          <a:stretch>
            <a:fillRect/>
          </a:stretch>
        </p:blipFill>
        <p:spPr>
          <a:xfrm>
            <a:off x="0" y="0"/>
            <a:ext cx="9144001" cy="6379535"/>
          </a:xfrm>
          <a:prstGeom prst="rect">
            <a:avLst/>
          </a:prstGeom>
          <a:ln>
            <a:round/>
          </a:ln>
        </p:spPr>
      </p:pic>
      <p:sp>
        <p:nvSpPr>
          <p:cNvPr id="261" name="Shape 261"/>
          <p:cNvSpPr/>
          <p:nvPr/>
        </p:nvSpPr>
        <p:spPr>
          <a:xfrm>
            <a:off x="0" y="6589395"/>
            <a:ext cx="9144000" cy="15388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400" b="0">
                <a:latin typeface="Gill Sans SemiBold"/>
                <a:ea typeface="Gill Sans SemiBold"/>
                <a:cs typeface="Gill Sans SemiBold"/>
                <a:sym typeface="Gill Sans SemiBold"/>
                <a:hlinkClick r:id="rId4"/>
              </a:defRPr>
            </a:lvl1pPr>
          </a:lstStyle>
          <a:p>
            <a:pPr lvl="0">
              <a:defRPr sz="1800">
                <a:solidFill>
                  <a:srgbClr val="000000"/>
                </a:solidFill>
                <a:uFillTx/>
              </a:defRPr>
            </a:pPr>
            <a:r>
              <a:rPr sz="1000">
                <a:solidFill>
                  <a:srgbClr val="FFFFFF"/>
                </a:solidFill>
                <a:uFill>
                  <a:solidFill>
                    <a:srgbClr val="FFFFFF"/>
                  </a:solidFill>
                </a:uFill>
              </a:rPr>
              <a:t>Image Courtesy Wikipedia: http://en.wikipedia.org/wiki/File:Wmalinowski_triobriand_isles_1918.jpg</a:t>
            </a: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10</a:t>
            </a:fld>
            <a:endParaRPr lang="en-US"/>
          </a:p>
        </p:txBody>
      </p:sp>
    </p:spTree>
    <p:extLst>
      <p:ext uri="{BB962C8B-B14F-4D97-AF65-F5344CB8AC3E}">
        <p14:creationId xmlns:p14="http://schemas.microsoft.com/office/powerpoint/2010/main" val="14637372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t>
            </a:r>
            <a:r>
              <a:rPr lang="en-US" dirty="0" smtClean="0"/>
              <a:t>esign Thinking Process</a:t>
            </a:r>
            <a:endParaRPr lang="en-US" dirty="0"/>
          </a:p>
        </p:txBody>
      </p:sp>
      <p:pic>
        <p:nvPicPr>
          <p:cNvPr id="5" name="Picture 4"/>
          <p:cNvPicPr>
            <a:picLocks noChangeAspect="1"/>
          </p:cNvPicPr>
          <p:nvPr/>
        </p:nvPicPr>
        <p:blipFill>
          <a:blip r:embed="rId3"/>
          <a:stretch>
            <a:fillRect/>
          </a:stretch>
        </p:blipFill>
        <p:spPr>
          <a:xfrm>
            <a:off x="0" y="1717365"/>
            <a:ext cx="9144000" cy="4559285"/>
          </a:xfrm>
          <a:prstGeom prst="rect">
            <a:avLst/>
          </a:prstGeom>
        </p:spPr>
      </p:pic>
      <p:sp>
        <p:nvSpPr>
          <p:cNvPr id="2" name="Hexagon 1"/>
          <p:cNvSpPr/>
          <p:nvPr/>
        </p:nvSpPr>
        <p:spPr bwMode="auto">
          <a:xfrm>
            <a:off x="381000" y="2246313"/>
            <a:ext cx="1992312" cy="1738312"/>
          </a:xfrm>
          <a:prstGeom prst="hexagon">
            <a:avLst>
              <a:gd name="adj" fmla="val 29110"/>
              <a:gd name="vf" fmla="val 115470"/>
            </a:avLst>
          </a:prstGeom>
          <a:noFill/>
          <a:ln w="152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Date Placeholder 2"/>
          <p:cNvSpPr>
            <a:spLocks noGrp="1"/>
          </p:cNvSpPr>
          <p:nvPr>
            <p:ph type="dt" sz="half" idx="10"/>
          </p:nvPr>
        </p:nvSpPr>
        <p:spPr/>
        <p:txBody>
          <a:bodyPr/>
          <a:lstStyle/>
          <a:p>
            <a:pPr>
              <a:defRPr/>
            </a:pPr>
            <a:r>
              <a:rPr lang="en-US" smtClean="0"/>
              <a:t>2016/07/19</a:t>
            </a:r>
            <a:endParaRPr lang="en-US"/>
          </a:p>
        </p:txBody>
      </p:sp>
      <p:sp>
        <p:nvSpPr>
          <p:cNvPr id="6" name="Footer Placeholder 5"/>
          <p:cNvSpPr>
            <a:spLocks noGrp="1"/>
          </p:cNvSpPr>
          <p:nvPr>
            <p:ph type="ftr" sz="quarter" idx="11"/>
          </p:nvPr>
        </p:nvSpPr>
        <p:spPr/>
        <p:txBody>
          <a:bodyPr/>
          <a:lstStyle/>
          <a:p>
            <a:pPr>
              <a:defRPr/>
            </a:pPr>
            <a:r>
              <a:rPr lang="en-US" smtClean="0"/>
              <a:t>Designing Solutions to Global Challenges</a:t>
            </a:r>
            <a:endParaRPr lang="en-US"/>
          </a:p>
        </p:txBody>
      </p:sp>
      <p:sp>
        <p:nvSpPr>
          <p:cNvPr id="7" name="Slide Number Placeholder 6"/>
          <p:cNvSpPr>
            <a:spLocks noGrp="1"/>
          </p:cNvSpPr>
          <p:nvPr>
            <p:ph type="sldNum" sz="quarter" idx="12"/>
          </p:nvPr>
        </p:nvSpPr>
        <p:spPr/>
        <p:txBody>
          <a:bodyPr/>
          <a:lstStyle/>
          <a:p>
            <a:pPr>
              <a:defRPr/>
            </a:pPr>
            <a:fld id="{7765F609-13D8-427A-A637-8F1D1F077692}" type="slidenum">
              <a:rPr lang="en-US" smtClean="0"/>
              <a:pPr>
                <a:defRPr/>
              </a:pPr>
              <a:t>11</a:t>
            </a:fld>
            <a:endParaRPr lang="en-US"/>
          </a:p>
        </p:txBody>
      </p:sp>
    </p:spTree>
    <p:extLst>
      <p:ext uri="{BB962C8B-B14F-4D97-AF65-F5344CB8AC3E}">
        <p14:creationId xmlns:p14="http://schemas.microsoft.com/office/powerpoint/2010/main" val="3320747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Empathy: Feel what they feel</a:t>
            </a:r>
            <a:endParaRPr lang="en-US" dirty="0"/>
          </a:p>
        </p:txBody>
      </p:sp>
      <p:sp>
        <p:nvSpPr>
          <p:cNvPr id="11" name="Text Placeholder 10"/>
          <p:cNvSpPr>
            <a:spLocks noGrp="1"/>
          </p:cNvSpPr>
          <p:nvPr>
            <p:ph type="body" idx="1"/>
          </p:nvPr>
        </p:nvSpPr>
        <p:spPr>
          <a:xfrm>
            <a:off x="5476875" y="1535113"/>
            <a:ext cx="3209925" cy="639762"/>
          </a:xfrm>
        </p:spPr>
        <p:txBody>
          <a:bodyPr/>
          <a:lstStyle/>
          <a:p>
            <a:r>
              <a:rPr lang="en-US" sz="2800" b="0" dirty="0" smtClean="0"/>
              <a:t>Principles</a:t>
            </a:r>
            <a:endParaRPr lang="en-US" b="0" dirty="0"/>
          </a:p>
        </p:txBody>
      </p:sp>
      <p:sp>
        <p:nvSpPr>
          <p:cNvPr id="12" name="Content Placeholder 11"/>
          <p:cNvSpPr>
            <a:spLocks noGrp="1"/>
          </p:cNvSpPr>
          <p:nvPr>
            <p:ph sz="half" idx="2"/>
          </p:nvPr>
        </p:nvSpPr>
        <p:spPr>
          <a:xfrm>
            <a:off x="5683250" y="2325687"/>
            <a:ext cx="3309938" cy="3800475"/>
          </a:xfrm>
        </p:spPr>
        <p:txBody>
          <a:bodyPr/>
          <a:lstStyle/>
          <a:p>
            <a:pPr marL="457200" indent="-457200">
              <a:buFont typeface="+mj-lt"/>
              <a:buAutoNum type="arabicParenR"/>
            </a:pPr>
            <a:r>
              <a:rPr lang="en-US" dirty="0" smtClean="0"/>
              <a:t>Immerse</a:t>
            </a:r>
          </a:p>
          <a:p>
            <a:pPr marL="457200" indent="-457200">
              <a:buFont typeface="+mj-lt"/>
              <a:buAutoNum type="arabicParenR"/>
            </a:pPr>
            <a:endParaRPr lang="en-US" dirty="0"/>
          </a:p>
          <a:p>
            <a:pPr marL="457200" indent="-457200">
              <a:buFont typeface="+mj-lt"/>
              <a:buAutoNum type="arabicParenR"/>
            </a:pPr>
            <a:r>
              <a:rPr lang="en-US" dirty="0" smtClean="0"/>
              <a:t>Observe</a:t>
            </a:r>
          </a:p>
          <a:p>
            <a:pPr marL="457200" indent="-457200">
              <a:buFont typeface="+mj-lt"/>
              <a:buAutoNum type="arabicParenR"/>
            </a:pPr>
            <a:endParaRPr lang="en-US" dirty="0"/>
          </a:p>
          <a:p>
            <a:pPr marL="457200" indent="-457200">
              <a:buFont typeface="+mj-lt"/>
              <a:buAutoNum type="arabicParenR"/>
            </a:pPr>
            <a:r>
              <a:rPr lang="en-US" dirty="0" smtClean="0"/>
              <a:t>Engage</a:t>
            </a:r>
            <a:endParaRPr lang="en-US" dirty="0"/>
          </a:p>
        </p:txBody>
      </p:sp>
      <p:pic>
        <p:nvPicPr>
          <p:cNvPr id="8" name="Picture 3"/>
          <p:cNvPicPr>
            <a:picLocks noChangeAspect="1" noChangeArrowheads="1"/>
          </p:cNvPicPr>
          <p:nvPr/>
        </p:nvPicPr>
        <p:blipFill>
          <a:blip r:embed="rId3"/>
          <a:srcRect/>
          <a:stretch>
            <a:fillRect/>
          </a:stretch>
        </p:blipFill>
        <p:spPr bwMode="auto">
          <a:xfrm>
            <a:off x="515938" y="1693613"/>
            <a:ext cx="4278312" cy="4709952"/>
          </a:xfrm>
          <a:prstGeom prst="rect">
            <a:avLst/>
          </a:prstGeom>
          <a:noFill/>
        </p:spPr>
      </p:pic>
      <p:sp>
        <p:nvSpPr>
          <p:cNvPr id="2" name="TextBox 1"/>
          <p:cNvSpPr txBox="1"/>
          <p:nvPr/>
        </p:nvSpPr>
        <p:spPr>
          <a:xfrm>
            <a:off x="343362" y="6484496"/>
            <a:ext cx="8457276" cy="307777"/>
          </a:xfrm>
          <a:prstGeom prst="rect">
            <a:avLst/>
          </a:prstGeom>
          <a:noFill/>
        </p:spPr>
        <p:txBody>
          <a:bodyPr wrap="none" rtlCol="0">
            <a:spAutoFit/>
          </a:bodyPr>
          <a:lstStyle/>
          <a:p>
            <a:r>
              <a:rPr lang="en-US" sz="1400" dirty="0">
                <a:latin typeface="Helvetica"/>
                <a:cs typeface="Helvetica"/>
              </a:rPr>
              <a:t>http://</a:t>
            </a:r>
            <a:r>
              <a:rPr lang="en-US" sz="1400" dirty="0" err="1">
                <a:latin typeface="Helvetica"/>
                <a:cs typeface="Helvetica"/>
              </a:rPr>
              <a:t>hci.stanford.edu</a:t>
            </a:r>
            <a:r>
              <a:rPr lang="en-US" sz="1400" dirty="0">
                <a:latin typeface="Helvetica"/>
                <a:cs typeface="Helvetica"/>
              </a:rPr>
              <a:t>/courses/cs147/2015/au/readings/FIELDGUIDE-Screen-DTBC-March-2015-V2.pdf</a:t>
            </a:r>
          </a:p>
        </p:txBody>
      </p:sp>
      <p:sp>
        <p:nvSpPr>
          <p:cNvPr id="3" name="Date Placeholder 2"/>
          <p:cNvSpPr>
            <a:spLocks noGrp="1"/>
          </p:cNvSpPr>
          <p:nvPr>
            <p:ph type="dt" sz="half" idx="10"/>
          </p:nvPr>
        </p:nvSpPr>
        <p:spPr/>
        <p:txBody>
          <a:bodyPr/>
          <a:lstStyle/>
          <a:p>
            <a:pPr>
              <a:defRPr/>
            </a:pPr>
            <a:r>
              <a:rPr lang="en-US" smtClean="0"/>
              <a:t>2016/07/19</a:t>
            </a:r>
            <a:endParaRPr lang="en-US"/>
          </a:p>
        </p:txBody>
      </p:sp>
      <p:sp>
        <p:nvSpPr>
          <p:cNvPr id="5" name="Footer Placeholder 4"/>
          <p:cNvSpPr>
            <a:spLocks noGrp="1"/>
          </p:cNvSpPr>
          <p:nvPr>
            <p:ph type="ftr" sz="quarter" idx="11"/>
          </p:nvPr>
        </p:nvSpPr>
        <p:spPr/>
        <p:txBody>
          <a:bodyPr/>
          <a:lstStyle/>
          <a:p>
            <a:pPr>
              <a:defRPr/>
            </a:pPr>
            <a:r>
              <a:rPr lang="en-US" smtClean="0"/>
              <a:t>Designing Solutions to Global Challenges</a:t>
            </a:r>
            <a:endParaRPr lang="en-US"/>
          </a:p>
        </p:txBody>
      </p:sp>
      <p:sp>
        <p:nvSpPr>
          <p:cNvPr id="6" name="Slide Number Placeholder 5"/>
          <p:cNvSpPr>
            <a:spLocks noGrp="1"/>
          </p:cNvSpPr>
          <p:nvPr>
            <p:ph type="sldNum" sz="quarter" idx="12"/>
          </p:nvPr>
        </p:nvSpPr>
        <p:spPr/>
        <p:txBody>
          <a:bodyPr/>
          <a:lstStyle/>
          <a:p>
            <a:pPr>
              <a:defRPr/>
            </a:pPr>
            <a:fld id="{028914E8-E2B2-42F6-9A08-A855A750FDE0}" type="slidenum">
              <a:rPr lang="en-US" smtClean="0"/>
              <a:pPr>
                <a:defRPr/>
              </a:pPr>
              <a:t>12</a:t>
            </a:fld>
            <a:endParaRPr lang="en-US"/>
          </a:p>
        </p:txBody>
      </p:sp>
    </p:spTree>
    <p:extLst>
      <p:ext uri="{BB962C8B-B14F-4D97-AF65-F5344CB8AC3E}">
        <p14:creationId xmlns:p14="http://schemas.microsoft.com/office/powerpoint/2010/main" val="3669088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4648200" y="1408559"/>
            <a:ext cx="3695700" cy="384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spAutoFit/>
          </a:bodyPr>
          <a:lstStyle/>
          <a:p>
            <a:pPr eaLnBrk="1" hangingPunct="1">
              <a:defRPr/>
            </a:pPr>
            <a:r>
              <a:rPr lang="en-US" sz="6100" dirty="0">
                <a:solidFill>
                  <a:srgbClr val="FF0000"/>
                </a:solidFill>
                <a:uFill>
                  <a:solidFill>
                    <a:srgbClr val="FFFFFF"/>
                  </a:solidFill>
                </a:uFill>
                <a:latin typeface="Helvetica Light"/>
                <a:ea typeface="Gill Sans Light"/>
                <a:cs typeface="Helvetica Light"/>
                <a:sym typeface="Gill Sans Light"/>
              </a:rPr>
              <a:t>Needs</a:t>
            </a:r>
            <a:r>
              <a:rPr lang="en-US" sz="6100" dirty="0">
                <a:solidFill>
                  <a:srgbClr val="FFFFFF"/>
                </a:solidFill>
                <a:uFill>
                  <a:solidFill>
                    <a:srgbClr val="FFFFFF"/>
                  </a:solidFill>
                </a:uFill>
                <a:latin typeface="Helvetica Light"/>
                <a:ea typeface="Gill Sans Light"/>
                <a:cs typeface="Helvetica Light"/>
                <a:sym typeface="Gill Sans Light"/>
              </a:rPr>
              <a:t>:</a:t>
            </a:r>
            <a:br>
              <a:rPr lang="en-US" sz="6100" dirty="0">
                <a:solidFill>
                  <a:srgbClr val="FFFFFF"/>
                </a:solidFill>
                <a:uFill>
                  <a:solidFill>
                    <a:srgbClr val="FFFFFF"/>
                  </a:solidFill>
                </a:uFill>
                <a:latin typeface="Helvetica Light"/>
                <a:ea typeface="Gill Sans Light"/>
                <a:cs typeface="Helvetica Light"/>
                <a:sym typeface="Gill Sans Light"/>
              </a:rPr>
            </a:br>
            <a:r>
              <a:rPr lang="en-US" sz="6100" dirty="0">
                <a:solidFill>
                  <a:srgbClr val="FFFFFF"/>
                </a:solidFill>
                <a:uFill>
                  <a:solidFill>
                    <a:srgbClr val="FFFFFF"/>
                  </a:solidFill>
                </a:uFill>
                <a:latin typeface="Helvetica Light"/>
                <a:ea typeface="Gill Sans Light"/>
                <a:cs typeface="Helvetica Light"/>
                <a:sym typeface="Gill Sans Light"/>
              </a:rPr>
              <a:t>gaps within a system</a:t>
            </a:r>
          </a:p>
        </p:txBody>
      </p:sp>
      <p:pic>
        <p:nvPicPr>
          <p:cNvPr id="86018" name="Picture 3" descr="bwbg2400000544"/>
          <p:cNvPicPr>
            <a:picLocks noChangeAspect="1" noChangeArrowheads="1"/>
          </p:cNvPicPr>
          <p:nvPr/>
        </p:nvPicPr>
        <p:blipFill>
          <a:blip r:embed="rId3">
            <a:extLst>
              <a:ext uri="{28A0092B-C50C-407E-A947-70E740481C1C}">
                <a14:useLocalDpi xmlns:a14="http://schemas.microsoft.com/office/drawing/2010/main" val="0"/>
              </a:ext>
            </a:extLst>
          </a:blip>
          <a:srcRect l="15193" t="9091" r="6451"/>
          <a:stretch>
            <a:fillRect/>
          </a:stretch>
        </p:blipFill>
        <p:spPr bwMode="auto">
          <a:xfrm>
            <a:off x="685800" y="381000"/>
            <a:ext cx="3886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13</a:t>
            </a:fld>
            <a:endParaRPr lang="en-US"/>
          </a:p>
        </p:txBody>
      </p:sp>
    </p:spTree>
    <p:extLst>
      <p:ext uri="{BB962C8B-B14F-4D97-AF65-F5344CB8AC3E}">
        <p14:creationId xmlns:p14="http://schemas.microsoft.com/office/powerpoint/2010/main" val="299736818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4686299" y="1357310"/>
            <a:ext cx="4457701" cy="394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7" rIns="92075" bIns="46037" anchor="ctr">
            <a:spAutoFit/>
          </a:bodyPr>
          <a:lstStyle/>
          <a:p>
            <a:pPr eaLnBrk="1" hangingPunct="1">
              <a:defRPr/>
            </a:pPr>
            <a:r>
              <a:rPr lang="en-US" sz="5000" dirty="0" err="1">
                <a:solidFill>
                  <a:srgbClr val="FF0000"/>
                </a:solidFill>
                <a:uFill>
                  <a:solidFill>
                    <a:srgbClr val="FFFFFF"/>
                  </a:solidFill>
                </a:uFill>
                <a:latin typeface="Helvetica Light"/>
                <a:ea typeface="Gill Sans Light"/>
                <a:cs typeface="Helvetica Light"/>
                <a:sym typeface="Gill Sans Light"/>
              </a:rPr>
              <a:t>Needfinding</a:t>
            </a:r>
            <a:r>
              <a:rPr lang="en-US" sz="5000" dirty="0">
                <a:solidFill>
                  <a:srgbClr val="FFFFFF"/>
                </a:solidFill>
                <a:uFill>
                  <a:solidFill>
                    <a:srgbClr val="FFFFFF"/>
                  </a:solidFill>
                </a:uFill>
                <a:latin typeface="Helvetica Light"/>
                <a:ea typeface="Gill Sans Light"/>
                <a:cs typeface="Helvetica Light"/>
                <a:sym typeface="Gill Sans Light"/>
              </a:rPr>
              <a:t/>
            </a:r>
            <a:br>
              <a:rPr lang="en-US" sz="5000" dirty="0">
                <a:solidFill>
                  <a:srgbClr val="FFFFFF"/>
                </a:solidFill>
                <a:uFill>
                  <a:solidFill>
                    <a:srgbClr val="FFFFFF"/>
                  </a:solidFill>
                </a:uFill>
                <a:latin typeface="Helvetica Light"/>
                <a:ea typeface="Gill Sans Light"/>
                <a:cs typeface="Helvetica Light"/>
                <a:sym typeface="Gill Sans Light"/>
              </a:rPr>
            </a:br>
            <a:r>
              <a:rPr lang="en-US" sz="5000" dirty="0">
                <a:solidFill>
                  <a:srgbClr val="FFFFFF"/>
                </a:solidFill>
                <a:uFill>
                  <a:solidFill>
                    <a:srgbClr val="FFFFFF"/>
                  </a:solidFill>
                </a:uFill>
                <a:latin typeface="Helvetica Light"/>
                <a:ea typeface="Gill Sans Light"/>
                <a:cs typeface="Helvetica Light"/>
                <a:sym typeface="Gill Sans Light"/>
              </a:rPr>
              <a:t>discovering opportunities by recognizing those gaps</a:t>
            </a:r>
          </a:p>
        </p:txBody>
      </p:sp>
      <p:pic>
        <p:nvPicPr>
          <p:cNvPr id="88066" name="Picture 3" descr="bwbg2400000544"/>
          <p:cNvPicPr>
            <a:picLocks noChangeAspect="1" noChangeArrowheads="1"/>
          </p:cNvPicPr>
          <p:nvPr/>
        </p:nvPicPr>
        <p:blipFill>
          <a:blip r:embed="rId5">
            <a:extLst>
              <a:ext uri="{28A0092B-C50C-407E-A947-70E740481C1C}">
                <a14:useLocalDpi xmlns:a14="http://schemas.microsoft.com/office/drawing/2010/main" val="0"/>
              </a:ext>
            </a:extLst>
          </a:blip>
          <a:srcRect l="15193" t="9091" r="6451"/>
          <a:stretch>
            <a:fillRect/>
          </a:stretch>
        </p:blipFill>
        <p:spPr bwMode="auto">
          <a:xfrm>
            <a:off x="685800" y="381000"/>
            <a:ext cx="3886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14</a:t>
            </a:fld>
            <a:endParaRPr lang="en-US"/>
          </a:p>
        </p:txBody>
      </p:sp>
    </p:spTree>
    <p:extLst>
      <p:ext uri="{BB962C8B-B14F-4D97-AF65-F5344CB8AC3E}">
        <p14:creationId xmlns:p14="http://schemas.microsoft.com/office/powerpoint/2010/main" val="2039137870"/>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90113" name="Picture 3" descr="bwbg2400000544"/>
          <p:cNvPicPr>
            <a:picLocks noChangeAspect="1" noChangeArrowheads="1"/>
          </p:cNvPicPr>
          <p:nvPr/>
        </p:nvPicPr>
        <p:blipFill>
          <a:blip r:embed="rId5">
            <a:extLst>
              <a:ext uri="{28A0092B-C50C-407E-A947-70E740481C1C}">
                <a14:useLocalDpi xmlns:a14="http://schemas.microsoft.com/office/drawing/2010/main" val="0"/>
              </a:ext>
            </a:extLst>
          </a:blip>
          <a:srcRect l="15193" t="9091" r="6451"/>
          <a:stretch>
            <a:fillRect/>
          </a:stretch>
        </p:blipFill>
        <p:spPr bwMode="auto">
          <a:xfrm>
            <a:off x="685800" y="381000"/>
            <a:ext cx="3886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8468" name="Text Box 4"/>
          <p:cNvSpPr txBox="1">
            <a:spLocks noChangeArrowheads="1"/>
          </p:cNvSpPr>
          <p:nvPr/>
        </p:nvSpPr>
        <p:spPr bwMode="auto">
          <a:xfrm>
            <a:off x="4648200" y="1737589"/>
            <a:ext cx="3886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Aft>
                <a:spcPct val="25000"/>
              </a:spcAft>
            </a:pPr>
            <a:r>
              <a:rPr lang="en-US" sz="5000" dirty="0">
                <a:solidFill>
                  <a:srgbClr val="FFFFFF"/>
                </a:solidFill>
                <a:uFill>
                  <a:solidFill>
                    <a:srgbClr val="FFFFFF"/>
                  </a:solidFill>
                </a:uFill>
                <a:latin typeface="Helvetica Light"/>
                <a:ea typeface="Gill Sans Light"/>
                <a:cs typeface="Helvetica Light"/>
              </a:rPr>
              <a:t>Figure out the story of what and why…</a:t>
            </a: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15</a:t>
            </a:fld>
            <a:endParaRPr lang="en-US"/>
          </a:p>
        </p:txBody>
      </p:sp>
    </p:spTree>
    <p:extLst>
      <p:ext uri="{BB962C8B-B14F-4D97-AF65-F5344CB8AC3E}">
        <p14:creationId xmlns:p14="http://schemas.microsoft.com/office/powerpoint/2010/main" val="52404839"/>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236426" name="Picture 10" descr="bwbg2400000544"/>
          <p:cNvPicPr>
            <a:picLocks noChangeAspect="1" noChangeArrowheads="1"/>
          </p:cNvPicPr>
          <p:nvPr/>
        </p:nvPicPr>
        <p:blipFill>
          <a:blip r:embed="rId5">
            <a:extLst>
              <a:ext uri="{28A0092B-C50C-407E-A947-70E740481C1C}">
                <a14:useLocalDpi xmlns:a14="http://schemas.microsoft.com/office/drawing/2010/main" val="0"/>
              </a:ext>
            </a:extLst>
          </a:blip>
          <a:srcRect l="15193" t="9091" r="6451"/>
          <a:stretch>
            <a:fillRect/>
          </a:stretch>
        </p:blipFill>
        <p:spPr bwMode="auto">
          <a:xfrm>
            <a:off x="685800" y="381000"/>
            <a:ext cx="3886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6424" name="Text Box 8"/>
          <p:cNvSpPr txBox="1">
            <a:spLocks noChangeArrowheads="1"/>
          </p:cNvSpPr>
          <p:nvPr/>
        </p:nvSpPr>
        <p:spPr bwMode="auto">
          <a:xfrm>
            <a:off x="4724400" y="2507030"/>
            <a:ext cx="35052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Aft>
                <a:spcPct val="25000"/>
              </a:spcAft>
            </a:pPr>
            <a:r>
              <a:rPr lang="en-US" sz="5000" dirty="0">
                <a:solidFill>
                  <a:srgbClr val="FFFFFF"/>
                </a:solidFill>
                <a:uFill>
                  <a:solidFill>
                    <a:srgbClr val="FFFFFF"/>
                  </a:solidFill>
                </a:uFill>
                <a:latin typeface="Helvetica Light"/>
                <a:ea typeface="Gill Sans Light"/>
                <a:cs typeface="Helvetica Light"/>
              </a:rPr>
              <a:t>And tell a new one</a:t>
            </a:r>
          </a:p>
        </p:txBody>
      </p:sp>
      <p:pic>
        <p:nvPicPr>
          <p:cNvPr id="2236425" name="Picture 9" descr="200456262-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81000"/>
            <a:ext cx="3886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16</a:t>
            </a:fld>
            <a:endParaRPr lang="en-US"/>
          </a:p>
        </p:txBody>
      </p:sp>
    </p:spTree>
    <p:extLst>
      <p:ext uri="{BB962C8B-B14F-4D97-AF65-F5344CB8AC3E}">
        <p14:creationId xmlns:p14="http://schemas.microsoft.com/office/powerpoint/2010/main" val="845959553"/>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310" name="Shape 310"/>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311" name="Shape 311"/>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312" name="Shape 312"/>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313" name="Shape 313"/>
          <p:cNvSpPr>
            <a:spLocks noGrp="1"/>
          </p:cNvSpPr>
          <p:nvPr>
            <p:ph type="title" idx="4294967295"/>
          </p:nvPr>
        </p:nvSpPr>
        <p:spPr>
          <a:xfrm>
            <a:off x="758825" y="2571750"/>
            <a:ext cx="8385175" cy="1116013"/>
          </a:xfrm>
          <a:prstGeom prst="rect">
            <a:avLst/>
          </a:prstGeom>
        </p:spPr>
        <p:txBody>
          <a:bodyPr>
            <a:noAutofit/>
          </a:bodyPr>
          <a:lstStyle>
            <a:lvl1pPr marL="58702" marR="58702" defTabSz="1312544">
              <a:defRPr sz="14170">
                <a:latin typeface="Gill Sans Light"/>
                <a:ea typeface="Gill Sans Light"/>
                <a:cs typeface="Gill Sans Light"/>
                <a:sym typeface="Gill Sans Light"/>
              </a:defRPr>
            </a:lvl1pPr>
          </a:lstStyle>
          <a:p>
            <a:pPr lvl="0">
              <a:defRPr sz="1800">
                <a:solidFill>
                  <a:srgbClr val="000000"/>
                </a:solidFill>
                <a:uFillTx/>
              </a:defRPr>
            </a:pPr>
            <a:r>
              <a:rPr sz="4600" dirty="0">
                <a:solidFill>
                  <a:srgbClr val="FFFFFF"/>
                </a:solidFill>
                <a:uFill>
                  <a:solidFill>
                    <a:srgbClr val="FFFFFF"/>
                  </a:solidFill>
                </a:uFill>
                <a:latin typeface="Helvetica Light"/>
                <a:cs typeface="Helvetica Light"/>
              </a:rPr>
              <a:t>Look for workarounds &amp; hacks</a:t>
            </a:r>
          </a:p>
        </p:txBody>
      </p:sp>
      <p:sp>
        <p:nvSpPr>
          <p:cNvPr id="315" name="Shape 315"/>
          <p:cNvSpPr/>
          <p:nvPr/>
        </p:nvSpPr>
        <p:spPr>
          <a:xfrm>
            <a:off x="385763" y="3714750"/>
            <a:ext cx="8385175" cy="111601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92500"/>
          </a:bodyPr>
          <a:lstStyle>
            <a:lvl1pPr marL="67733" marR="67733" algn="ctr" defTabSz="1514475">
              <a:defRPr sz="16350" b="0">
                <a:latin typeface="Gill Sans Light"/>
                <a:ea typeface="Gill Sans Light"/>
                <a:cs typeface="Gill Sans Light"/>
                <a:sym typeface="Gill Sans Light"/>
              </a:defRPr>
            </a:lvl1pPr>
          </a:lstStyle>
          <a:p>
            <a:pPr lvl="0">
              <a:defRPr sz="1800">
                <a:solidFill>
                  <a:srgbClr val="000000"/>
                </a:solidFill>
                <a:uFillTx/>
              </a:defRPr>
            </a:pPr>
            <a:r>
              <a:rPr sz="6600" dirty="0">
                <a:solidFill>
                  <a:srgbClr val="FFFFFF"/>
                </a:solidFill>
                <a:uFill>
                  <a:solidFill>
                    <a:srgbClr val="FFFFFF"/>
                  </a:solidFill>
                </a:uFill>
                <a:latin typeface="Helvetica Light"/>
                <a:cs typeface="Helvetica Light"/>
              </a:rPr>
              <a:t>“Errors” are a goldmine</a:t>
            </a:r>
          </a:p>
        </p:txBody>
      </p:sp>
      <p:sp>
        <p:nvSpPr>
          <p:cNvPr id="316" name="Shape 316"/>
          <p:cNvSpPr/>
          <p:nvPr/>
        </p:nvSpPr>
        <p:spPr>
          <a:xfrm>
            <a:off x="385763" y="1428750"/>
            <a:ext cx="8385175" cy="111601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85000" lnSpcReduction="10000"/>
          </a:bodyPr>
          <a:lstStyle/>
          <a:p>
            <a:pPr marL="23704" marR="23704" algn="ctr" defTabSz="530005">
              <a:defRPr sz="1800" b="0">
                <a:solidFill>
                  <a:srgbClr val="000000"/>
                </a:solidFill>
                <a:uFillTx/>
              </a:defRPr>
            </a:pPr>
            <a:r>
              <a:rPr sz="5700" dirty="0">
                <a:solidFill>
                  <a:srgbClr val="FFFFFF"/>
                </a:solidFill>
                <a:uFill>
                  <a:solidFill>
                    <a:srgbClr val="FFFFFF"/>
                  </a:solidFill>
                </a:uFill>
                <a:latin typeface="Helvetica Light"/>
                <a:ea typeface="Gill Sans Light"/>
                <a:cs typeface="Helvetica Light"/>
                <a:sym typeface="Gill Sans Light"/>
              </a:rPr>
              <a:t>Pay attention to </a:t>
            </a:r>
            <a:r>
              <a:rPr sz="5700" i="1" dirty="0">
                <a:solidFill>
                  <a:srgbClr val="FFFFFF"/>
                </a:solidFill>
                <a:uFill>
                  <a:solidFill>
                    <a:srgbClr val="FFFFFF"/>
                  </a:solidFill>
                </a:uFill>
                <a:latin typeface="Helvetica Light"/>
                <a:ea typeface="Gill Sans Light"/>
                <a:cs typeface="Helvetica Light"/>
                <a:sym typeface="Gill Sans Light"/>
              </a:rPr>
              <a:t>all </a:t>
            </a:r>
            <a:r>
              <a:rPr sz="5700" dirty="0">
                <a:solidFill>
                  <a:srgbClr val="FFFFFF"/>
                </a:solidFill>
                <a:uFill>
                  <a:solidFill>
                    <a:srgbClr val="FFFFFF"/>
                  </a:solidFill>
                </a:uFill>
                <a:latin typeface="Helvetica Light"/>
                <a:ea typeface="Gill Sans Light"/>
                <a:cs typeface="Helvetica Light"/>
                <a:sym typeface="Gill Sans Light"/>
              </a:rPr>
              <a:t>the artifacts</a:t>
            </a: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17</a:t>
            </a:fld>
            <a:endParaRPr lang="en-US"/>
          </a:p>
        </p:txBody>
      </p:sp>
    </p:spTree>
    <p:extLst>
      <p:ext uri="{BB962C8B-B14F-4D97-AF65-F5344CB8AC3E}">
        <p14:creationId xmlns:p14="http://schemas.microsoft.com/office/powerpoint/2010/main" val="23712795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6" descr="IMG_162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470" y="0"/>
            <a:ext cx="5764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itle 3"/>
          <p:cNvSpPr>
            <a:spLocks noGrp="1"/>
          </p:cNvSpPr>
          <p:nvPr>
            <p:ph type="title"/>
          </p:nvPr>
        </p:nvSpPr>
        <p:spPr/>
        <p:txBody>
          <a:bodyPr/>
          <a:lstStyle/>
          <a:p>
            <a:r>
              <a:rPr lang="en-US" dirty="0" smtClean="0">
                <a:solidFill>
                  <a:srgbClr val="FFFFFF"/>
                </a:solidFill>
              </a:rPr>
              <a:t>Getting to WHY</a:t>
            </a:r>
            <a:endParaRPr lang="en-US" dirty="0">
              <a:solidFill>
                <a:srgbClr val="FFFFFF"/>
              </a:solidFill>
            </a:endParaRPr>
          </a:p>
        </p:txBody>
      </p:sp>
      <p:sp>
        <p:nvSpPr>
          <p:cNvPr id="278533" name="Content Placeholder 4"/>
          <p:cNvSpPr>
            <a:spLocks noGrp="1"/>
          </p:cNvSpPr>
          <p:nvPr>
            <p:ph idx="1"/>
          </p:nvPr>
        </p:nvSpPr>
        <p:spPr>
          <a:xfrm>
            <a:off x="5356559" y="293042"/>
            <a:ext cx="3858674" cy="6251566"/>
          </a:xfrm>
        </p:spPr>
        <p:txBody>
          <a:bodyPr>
            <a:normAutofit lnSpcReduction="10000"/>
          </a:bodyPr>
          <a:lstStyle/>
          <a:p>
            <a:pPr marL="0" indent="0">
              <a:buNone/>
            </a:pPr>
            <a:r>
              <a:rPr lang="en-US" sz="2800" dirty="0" err="1" smtClean="0"/>
              <a:t>Needfinding</a:t>
            </a:r>
            <a:r>
              <a:rPr lang="en-US" sz="2800" dirty="0" smtClean="0"/>
              <a:t> starts with basic questions of everyday experiences</a:t>
            </a:r>
          </a:p>
          <a:p>
            <a:pPr marL="0" indent="0">
              <a:buNone/>
            </a:pPr>
            <a:endParaRPr lang="en-US" sz="2800" dirty="0" smtClean="0"/>
          </a:p>
          <a:p>
            <a:pPr marL="0" indent="0">
              <a:buNone/>
            </a:pPr>
            <a:r>
              <a:rPr lang="en-US" sz="2800" dirty="0" smtClean="0"/>
              <a:t>But moves from: </a:t>
            </a:r>
          </a:p>
          <a:p>
            <a:pPr lvl="1"/>
            <a:r>
              <a:rPr lang="en-US" sz="2400" dirty="0" smtClean="0"/>
              <a:t>closed ended questions to open ended questions</a:t>
            </a:r>
          </a:p>
          <a:p>
            <a:pPr lvl="1"/>
            <a:r>
              <a:rPr lang="en-US" sz="2400" dirty="0" smtClean="0"/>
              <a:t>“</a:t>
            </a:r>
            <a:r>
              <a:rPr lang="en-US" altLang="ja-JP" sz="2400" dirty="0" err="1" smtClean="0"/>
              <a:t>whats</a:t>
            </a:r>
            <a:r>
              <a:rPr lang="en-US" altLang="ja-JP" sz="2400" dirty="0" smtClean="0"/>
              <a:t>” to </a:t>
            </a:r>
            <a:r>
              <a:rPr lang="en-US" sz="2400" dirty="0" smtClean="0"/>
              <a:t>“</a:t>
            </a:r>
            <a:r>
              <a:rPr lang="en-US" altLang="ja-JP" sz="2400" dirty="0" smtClean="0"/>
              <a:t>whys”</a:t>
            </a:r>
            <a:endParaRPr lang="en-US" sz="2400" dirty="0" smtClean="0"/>
          </a:p>
          <a:p>
            <a:pPr lvl="1"/>
            <a:r>
              <a:rPr lang="en-US" sz="2400" dirty="0" smtClean="0"/>
              <a:t>actions to feelings</a:t>
            </a:r>
          </a:p>
          <a:p>
            <a:endParaRPr lang="en-US" sz="2800" dirty="0" smtClean="0"/>
          </a:p>
          <a:p>
            <a:r>
              <a:rPr lang="en-US" sz="2800" dirty="0" smtClean="0"/>
              <a:t>Engage people in their environment</a:t>
            </a:r>
            <a:endParaRPr lang="en-US" sz="2800" dirty="0" smtClean="0">
              <a:sym typeface="Symbol" charset="0"/>
            </a:endParaRPr>
          </a:p>
          <a:p>
            <a:r>
              <a:rPr lang="en-US" sz="2800" dirty="0" smtClean="0">
                <a:sym typeface="Symbol" charset="0"/>
              </a:rPr>
              <a:t>Remember that people make sense</a:t>
            </a: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18</a:t>
            </a:fld>
            <a:endParaRPr lang="en-US" dirty="0"/>
          </a:p>
        </p:txBody>
      </p:sp>
    </p:spTree>
    <p:extLst>
      <p:ext uri="{BB962C8B-B14F-4D97-AF65-F5344CB8AC3E}">
        <p14:creationId xmlns:p14="http://schemas.microsoft.com/office/powerpoint/2010/main" val="368637434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342" name="Shape 342"/>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343" name="Shape 343"/>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344" name="Shape 344"/>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345" name="Shape 345"/>
          <p:cNvSpPr>
            <a:spLocks noGrp="1"/>
          </p:cNvSpPr>
          <p:nvPr>
            <p:ph type="title"/>
          </p:nvPr>
        </p:nvSpPr>
        <p:spPr/>
        <p:txBody>
          <a:bodyPr/>
          <a:lstStyle>
            <a:lvl1pPr>
              <a:defRPr>
                <a:latin typeface="Helvetica"/>
                <a:ea typeface="Helvetica"/>
                <a:cs typeface="Helvetica"/>
                <a:sym typeface="Helvetica"/>
              </a:defRPr>
            </a:lvl1pPr>
          </a:lstStyle>
          <a:p>
            <a:pPr lvl="0"/>
            <a:r>
              <a:rPr lang="en-US" dirty="0" smtClean="0"/>
              <a:t>Choosing Participants</a:t>
            </a:r>
            <a:endParaRPr lang="en-US" dirty="0"/>
          </a:p>
        </p:txBody>
      </p:sp>
      <p:sp>
        <p:nvSpPr>
          <p:cNvPr id="346" name="Shape 346"/>
          <p:cNvSpPr>
            <a:spLocks noGrp="1"/>
          </p:cNvSpPr>
          <p:nvPr>
            <p:ph idx="1"/>
          </p:nvPr>
        </p:nvSpPr>
        <p:spPr>
          <a:xfrm>
            <a:off x="685799" y="1600200"/>
            <a:ext cx="8249241" cy="4724400"/>
          </a:xfrm>
        </p:spPr>
        <p:txBody>
          <a:bodyPr/>
          <a:lstStyle/>
          <a:p>
            <a:pPr lvl="0"/>
            <a:r>
              <a:rPr lang="en-US" dirty="0" smtClean="0">
                <a:sym typeface="Helvetica"/>
              </a:rPr>
              <a:t>Representative of target users</a:t>
            </a:r>
          </a:p>
          <a:p>
            <a:pPr lvl="0"/>
            <a:r>
              <a:rPr lang="en-US" dirty="0" smtClean="0">
                <a:sym typeface="Helvetica"/>
              </a:rPr>
              <a:t>May be current users of a similar system</a:t>
            </a:r>
          </a:p>
          <a:p>
            <a:pPr lvl="0"/>
            <a:r>
              <a:rPr lang="en-US" dirty="0" smtClean="0">
                <a:sym typeface="Helvetica"/>
              </a:rPr>
              <a:t>Might also be the non-users</a:t>
            </a:r>
            <a:endParaRPr lang="en-US" dirty="0">
              <a:sym typeface="Helvetica"/>
            </a:endParaRP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19</a:t>
            </a:fld>
            <a:endParaRPr lang="en-US" dirty="0"/>
          </a:p>
        </p:txBody>
      </p:sp>
    </p:spTree>
    <p:extLst>
      <p:ext uri="{BB962C8B-B14F-4D97-AF65-F5344CB8AC3E}">
        <p14:creationId xmlns:p14="http://schemas.microsoft.com/office/powerpoint/2010/main" val="42654762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7202659"/>
          </a:xfrm>
          <a:prstGeom prst="rect">
            <a:avLst/>
          </a:prstGeom>
        </p:spPr>
      </p:pic>
      <p:sp>
        <p:nvSpPr>
          <p:cNvPr id="11" name="Rectangle 10"/>
          <p:cNvSpPr/>
          <p:nvPr/>
        </p:nvSpPr>
        <p:spPr bwMode="auto">
          <a:xfrm>
            <a:off x="-1" y="2686263"/>
            <a:ext cx="4656853" cy="1399986"/>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elvetica"/>
              <a:cs typeface="Helvetica"/>
            </a:endParaRPr>
          </a:p>
        </p:txBody>
      </p:sp>
      <p:sp>
        <p:nvSpPr>
          <p:cNvPr id="12" name="Content Placeholder 6"/>
          <p:cNvSpPr txBox="1">
            <a:spLocks/>
          </p:cNvSpPr>
          <p:nvPr/>
        </p:nvSpPr>
        <p:spPr bwMode="auto">
          <a:xfrm>
            <a:off x="1124066" y="3394170"/>
            <a:ext cx="3308663" cy="124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0" fontAlgn="base" hangingPunct="0">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0" fontAlgn="base" hangingPunct="0">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0" fontAlgn="base" hangingPunct="0">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lgn="r">
              <a:buFontTx/>
              <a:buNone/>
            </a:pPr>
            <a:r>
              <a:rPr lang="en-US" sz="2000" dirty="0" smtClean="0">
                <a:latin typeface="Helvetica"/>
                <a:cs typeface="Helvetica"/>
              </a:rPr>
              <a:t>By Philippe Stark</a:t>
            </a:r>
            <a:endParaRPr lang="en-US" sz="2000" dirty="0">
              <a:latin typeface="Helvetica"/>
              <a:cs typeface="Helvetica"/>
            </a:endParaRPr>
          </a:p>
        </p:txBody>
      </p:sp>
      <p:sp>
        <p:nvSpPr>
          <p:cNvPr id="5" name="Rectangle 4"/>
          <p:cNvSpPr/>
          <p:nvPr/>
        </p:nvSpPr>
        <p:spPr>
          <a:xfrm>
            <a:off x="254171" y="2920781"/>
            <a:ext cx="4275529" cy="461665"/>
          </a:xfrm>
          <a:prstGeom prst="rect">
            <a:avLst/>
          </a:prstGeom>
        </p:spPr>
        <p:txBody>
          <a:bodyPr wrap="none">
            <a:spAutoFit/>
          </a:bodyPr>
          <a:lstStyle/>
          <a:p>
            <a:r>
              <a:rPr lang="pl-PL" dirty="0" err="1">
                <a:latin typeface="Helvetica"/>
                <a:cs typeface="Helvetica"/>
              </a:rPr>
              <a:t>Alessi</a:t>
            </a:r>
            <a:r>
              <a:rPr lang="pl-PL" dirty="0">
                <a:latin typeface="Helvetica"/>
                <a:cs typeface="Helvetica"/>
              </a:rPr>
              <a:t> </a:t>
            </a:r>
            <a:r>
              <a:rPr lang="pl-PL" dirty="0" err="1">
                <a:latin typeface="Helvetica"/>
                <a:cs typeface="Helvetica"/>
              </a:rPr>
              <a:t>Juicy</a:t>
            </a:r>
            <a:r>
              <a:rPr lang="pl-PL" dirty="0">
                <a:latin typeface="Helvetica"/>
                <a:cs typeface="Helvetica"/>
              </a:rPr>
              <a:t> </a:t>
            </a:r>
            <a:r>
              <a:rPr lang="pl-PL" dirty="0" err="1">
                <a:latin typeface="Helvetica"/>
                <a:cs typeface="Helvetica"/>
              </a:rPr>
              <a:t>Salif</a:t>
            </a:r>
            <a:r>
              <a:rPr lang="pl-PL" dirty="0">
                <a:latin typeface="Helvetica"/>
                <a:cs typeface="Helvetica"/>
              </a:rPr>
              <a:t> </a:t>
            </a:r>
            <a:r>
              <a:rPr lang="pl-PL" dirty="0" err="1">
                <a:latin typeface="Helvetica"/>
                <a:cs typeface="Helvetica"/>
              </a:rPr>
              <a:t>Citrus</a:t>
            </a:r>
            <a:r>
              <a:rPr lang="pl-PL" dirty="0">
                <a:latin typeface="Helvetica"/>
                <a:cs typeface="Helvetica"/>
              </a:rPr>
              <a:t> </a:t>
            </a:r>
            <a:r>
              <a:rPr lang="pl-PL" dirty="0" err="1">
                <a:latin typeface="Helvetica"/>
                <a:cs typeface="Helvetica"/>
              </a:rPr>
              <a:t>Juicer</a:t>
            </a:r>
            <a:endParaRPr lang="en-US" dirty="0">
              <a:latin typeface="Helvetica"/>
              <a:cs typeface="Helvetica"/>
            </a:endParaRPr>
          </a:p>
        </p:txBody>
      </p:sp>
      <p:sp>
        <p:nvSpPr>
          <p:cNvPr id="9" name="Rectangle 2"/>
          <p:cNvSpPr>
            <a:spLocks noGrp="1" noChangeArrowheads="1"/>
          </p:cNvSpPr>
          <p:nvPr>
            <p:ph type="title"/>
          </p:nvPr>
        </p:nvSpPr>
        <p:spPr>
          <a:xfrm>
            <a:off x="406435" y="79925"/>
            <a:ext cx="8664575" cy="1143000"/>
          </a:xfrm>
        </p:spPr>
        <p:txBody>
          <a:bodyPr/>
          <a:lstStyle/>
          <a:p>
            <a:r>
              <a:rPr lang="en-US" dirty="0" smtClean="0">
                <a:solidFill>
                  <a:srgbClr val="FFFFFF"/>
                </a:solidFill>
                <a:latin typeface="Helvetica"/>
                <a:cs typeface="Helvetica"/>
              </a:rPr>
              <a:t>Hall of Fame or Shame?</a:t>
            </a:r>
            <a:endParaRPr lang="en-US" dirty="0">
              <a:solidFill>
                <a:srgbClr val="FFFFFF"/>
              </a:solidFill>
              <a:latin typeface="Helvetica"/>
              <a:cs typeface="Helvetica"/>
            </a:endParaRPr>
          </a:p>
        </p:txBody>
      </p:sp>
      <p:pic>
        <p:nvPicPr>
          <p:cNvPr id="13" name="Picture 12" descr="hallof.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992" y="288985"/>
            <a:ext cx="642854" cy="655584"/>
          </a:xfrm>
          <a:prstGeom prst="rect">
            <a:avLst/>
          </a:prstGeom>
        </p:spPr>
      </p:pic>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6" name="Slide Number Placeholder 5"/>
          <p:cNvSpPr>
            <a:spLocks noGrp="1"/>
          </p:cNvSpPr>
          <p:nvPr>
            <p:ph type="sldNum" sz="quarter" idx="12"/>
          </p:nvPr>
        </p:nvSpPr>
        <p:spPr/>
        <p:txBody>
          <a:bodyPr/>
          <a:lstStyle/>
          <a:p>
            <a:pPr>
              <a:defRPr/>
            </a:pPr>
            <a:fld id="{0E1F3F99-1E68-4047-B307-0AAED4DA5926}" type="slidenum">
              <a:rPr lang="en-US" smtClean="0"/>
              <a:pPr>
                <a:defRPr/>
              </a:pPr>
              <a:t>2</a:t>
            </a:fld>
            <a:endParaRPr lang="en-US" dirty="0"/>
          </a:p>
        </p:txBody>
      </p:sp>
    </p:spTree>
    <p:extLst>
      <p:ext uri="{BB962C8B-B14F-4D97-AF65-F5344CB8AC3E}">
        <p14:creationId xmlns:p14="http://schemas.microsoft.com/office/powerpoint/2010/main" val="1686489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364" name="Shape 364"/>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365" name="Shape 365"/>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366" name="Shape 366"/>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367" name="Shape 367"/>
          <p:cNvSpPr>
            <a:spLocks noGrp="1"/>
          </p:cNvSpPr>
          <p:nvPr>
            <p:ph type="title"/>
          </p:nvPr>
        </p:nvSpPr>
        <p:spPr>
          <a:xfrm>
            <a:off x="456946" y="2305521"/>
            <a:ext cx="8386763" cy="2245995"/>
          </a:xfrm>
          <a:prstGeom prst="rect">
            <a:avLst/>
          </a:prstGeom>
        </p:spPr>
        <p:txBody>
          <a:bodyPr>
            <a:normAutofit fontScale="90000"/>
          </a:bodyPr>
          <a:lstStyle/>
          <a:p>
            <a:pPr marL="24798" marR="24798" defTabSz="554467">
              <a:defRPr sz="1800">
                <a:solidFill>
                  <a:srgbClr val="000000"/>
                </a:solidFill>
                <a:uFillTx/>
              </a:defRPr>
            </a:pPr>
            <a:r>
              <a:rPr sz="6000" smtClean="0">
                <a:solidFill>
                  <a:srgbClr val="FFFFFF"/>
                </a:solidFill>
                <a:uFill>
                  <a:solidFill>
                    <a:srgbClr val="FFFFFF"/>
                  </a:solidFill>
                </a:uFill>
                <a:ea typeface="Helvetica"/>
                <a:sym typeface="Helvetica"/>
              </a:rPr>
              <a:t>Approximate if Necessary </a:t>
            </a:r>
            <a:r>
              <a:rPr sz="3700" i="1" smtClean="0">
                <a:solidFill>
                  <a:srgbClr val="FFFFFF"/>
                </a:solidFill>
                <a:uFill>
                  <a:solidFill>
                    <a:srgbClr val="FFFFFF"/>
                  </a:solidFill>
                </a:uFill>
                <a:ea typeface="Helvetica"/>
                <a:sym typeface="Helvetica"/>
              </a:rPr>
              <a:t>(may not be ideal, but better than nothing)</a:t>
            </a:r>
            <a:endParaRPr sz="3700" i="1" dirty="0">
              <a:solidFill>
                <a:srgbClr val="FFFFFF"/>
              </a:solidFill>
              <a:uFill>
                <a:solidFill>
                  <a:srgbClr val="FFFFFF"/>
                </a:solidFill>
              </a:uFill>
              <a:ea typeface="Helvetica"/>
              <a:sym typeface="Helvetica"/>
            </a:endParaRPr>
          </a:p>
        </p:txBody>
      </p:sp>
    </p:spTree>
    <p:extLst>
      <p:ext uri="{BB962C8B-B14F-4D97-AF65-F5344CB8AC3E}">
        <p14:creationId xmlns:p14="http://schemas.microsoft.com/office/powerpoint/2010/main" val="33585260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500" dirty="0" smtClean="0"/>
              <a:t>How to Interview? Have a Conversation</a:t>
            </a:r>
            <a:endParaRPr lang="en-US" sz="3500" dirty="0"/>
          </a:p>
        </p:txBody>
      </p:sp>
      <p:sp>
        <p:nvSpPr>
          <p:cNvPr id="2" name="Date Placeholder 1"/>
          <p:cNvSpPr>
            <a:spLocks noGrp="1"/>
          </p:cNvSpPr>
          <p:nvPr>
            <p:ph type="dt" sz="half" idx="10"/>
          </p:nvPr>
        </p:nvSpPr>
        <p:spPr/>
        <p:txBody>
          <a:bodyPr/>
          <a:lstStyle/>
          <a:p>
            <a:pPr>
              <a:defRPr/>
            </a:pPr>
            <a:r>
              <a:rPr lang="en-US" smtClean="0"/>
              <a:t>2016/07/19</a:t>
            </a:r>
            <a:endParaRPr lang="en-US"/>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a:p>
        </p:txBody>
      </p:sp>
      <p:sp>
        <p:nvSpPr>
          <p:cNvPr id="5" name="Slide Number Placeholder 4"/>
          <p:cNvSpPr>
            <a:spLocks noGrp="1"/>
          </p:cNvSpPr>
          <p:nvPr>
            <p:ph type="sldNum" sz="quarter" idx="12"/>
          </p:nvPr>
        </p:nvSpPr>
        <p:spPr/>
        <p:txBody>
          <a:bodyPr/>
          <a:lstStyle/>
          <a:p>
            <a:pPr>
              <a:defRPr/>
            </a:pPr>
            <a:fld id="{028914E8-E2B2-42F6-9A08-A855A750FDE0}" type="slidenum">
              <a:rPr lang="en-US" smtClean="0"/>
              <a:pPr>
                <a:defRPr/>
              </a:pPr>
              <a:t>21</a:t>
            </a:fld>
            <a:endParaRPr lang="en-US"/>
          </a:p>
        </p:txBody>
      </p:sp>
      <p:grpSp>
        <p:nvGrpSpPr>
          <p:cNvPr id="6" name="Group 5"/>
          <p:cNvGrpSpPr/>
          <p:nvPr/>
        </p:nvGrpSpPr>
        <p:grpSpPr>
          <a:xfrm>
            <a:off x="322462" y="1186421"/>
            <a:ext cx="8763146" cy="5905169"/>
            <a:chOff x="352703" y="2710033"/>
            <a:chExt cx="4350981" cy="2931970"/>
          </a:xfrm>
        </p:grpSpPr>
        <p:pic>
          <p:nvPicPr>
            <p:cNvPr id="25" name="Picture 3"/>
            <p:cNvPicPr>
              <a:picLocks noChangeAspect="1" noChangeArrowheads="1"/>
            </p:cNvPicPr>
            <p:nvPr/>
          </p:nvPicPr>
          <p:blipFill rotWithShape="1">
            <a:blip r:embed="rId3"/>
            <a:srcRect t="34405" r="53992" b="32343"/>
            <a:stretch/>
          </p:blipFill>
          <p:spPr bwMode="auto">
            <a:xfrm>
              <a:off x="352703" y="2710033"/>
              <a:ext cx="4347212" cy="2491612"/>
            </a:xfrm>
            <a:prstGeom prst="rect">
              <a:avLst/>
            </a:prstGeom>
            <a:noFill/>
          </p:spPr>
        </p:pic>
        <p:sp>
          <p:nvSpPr>
            <p:cNvPr id="10" name="TextBox 1"/>
            <p:cNvSpPr txBox="1"/>
            <p:nvPr/>
          </p:nvSpPr>
          <p:spPr>
            <a:xfrm>
              <a:off x="558800" y="4394200"/>
              <a:ext cx="387978" cy="177294"/>
            </a:xfrm>
            <a:prstGeom prst="rect">
              <a:avLst/>
            </a:prstGeom>
            <a:noFill/>
          </p:spPr>
          <p:txBody>
            <a:bodyPr wrap="none" lIns="0" tIns="0" rIns="0" rtlCol="0">
              <a:spAutoFit/>
            </a:bodyPr>
            <a:lstStyle/>
            <a:p>
              <a:pPr>
                <a:lnSpc>
                  <a:spcPts val="1000"/>
                </a:lnSpc>
                <a:tabLst/>
              </a:pPr>
              <a:r>
                <a:rPr lang="en-US" altLang="zh-CN" sz="1600" dirty="0" smtClean="0">
                  <a:solidFill>
                    <a:srgbClr val="231F20"/>
                  </a:solidFill>
                  <a:latin typeface="Times New Roman" pitchFamily="18" charset="0"/>
                  <a:cs typeface="Times New Roman" pitchFamily="18" charset="0"/>
                </a:rPr>
                <a:t>Intro</a:t>
              </a:r>
            </a:p>
            <a:p>
              <a:pPr>
                <a:lnSpc>
                  <a:spcPts val="1000"/>
                </a:lnSpc>
                <a:tabLst/>
              </a:pPr>
              <a:r>
                <a:rPr lang="en-US" altLang="zh-CN" sz="1600" dirty="0" smtClean="0">
                  <a:solidFill>
                    <a:srgbClr val="231F20"/>
                  </a:solidFill>
                  <a:latin typeface="Times New Roman" pitchFamily="18" charset="0"/>
                  <a:cs typeface="Times New Roman" pitchFamily="18" charset="0"/>
                </a:rPr>
                <a:t>Yourself</a:t>
              </a:r>
            </a:p>
          </p:txBody>
        </p:sp>
        <p:sp>
          <p:nvSpPr>
            <p:cNvPr id="13" name="TextBox 1"/>
            <p:cNvSpPr txBox="1"/>
            <p:nvPr/>
          </p:nvSpPr>
          <p:spPr>
            <a:xfrm>
              <a:off x="1206500" y="4292600"/>
              <a:ext cx="319696" cy="177294"/>
            </a:xfrm>
            <a:prstGeom prst="rect">
              <a:avLst/>
            </a:prstGeom>
            <a:noFill/>
          </p:spPr>
          <p:txBody>
            <a:bodyPr wrap="none" lIns="0" tIns="0" rIns="0" rtlCol="0">
              <a:spAutoFit/>
            </a:bodyPr>
            <a:lstStyle/>
            <a:p>
              <a:pPr>
                <a:lnSpc>
                  <a:spcPts val="1000"/>
                </a:lnSpc>
                <a:tabLst/>
              </a:pPr>
              <a:r>
                <a:rPr lang="en-US" altLang="zh-CN" sz="1600" dirty="0" smtClean="0">
                  <a:solidFill>
                    <a:srgbClr val="231F20"/>
                  </a:solidFill>
                  <a:latin typeface="Times New Roman" pitchFamily="18" charset="0"/>
                  <a:cs typeface="Times New Roman" pitchFamily="18" charset="0"/>
                </a:rPr>
                <a:t>Intro</a:t>
              </a:r>
            </a:p>
            <a:p>
              <a:pPr>
                <a:lnSpc>
                  <a:spcPts val="1000"/>
                </a:lnSpc>
                <a:tabLst/>
              </a:pPr>
              <a:r>
                <a:rPr lang="en-US" altLang="zh-CN" sz="1600" dirty="0" smtClean="0">
                  <a:solidFill>
                    <a:srgbClr val="231F20"/>
                  </a:solidFill>
                  <a:latin typeface="Times New Roman" pitchFamily="18" charset="0"/>
                  <a:cs typeface="Times New Roman" pitchFamily="18" charset="0"/>
                </a:rPr>
                <a:t>Project</a:t>
              </a:r>
            </a:p>
          </p:txBody>
        </p:sp>
        <p:sp>
          <p:nvSpPr>
            <p:cNvPr id="14" name="TextBox 1"/>
            <p:cNvSpPr txBox="1"/>
            <p:nvPr/>
          </p:nvSpPr>
          <p:spPr>
            <a:xfrm>
              <a:off x="1765300" y="3454400"/>
              <a:ext cx="496931" cy="736452"/>
            </a:xfrm>
            <a:prstGeom prst="rect">
              <a:avLst/>
            </a:prstGeom>
            <a:noFill/>
          </p:spPr>
          <p:txBody>
            <a:bodyPr wrap="none" lIns="0" tIns="0" rIns="0" rtlCol="0">
              <a:spAutoFit/>
            </a:bodyPr>
            <a:lstStyle/>
            <a:p>
              <a:pPr>
                <a:lnSpc>
                  <a:spcPts val="1000"/>
                </a:lnSpc>
                <a:tabLst>
                  <a:tab pos="330200" algn="l"/>
                </a:tabLst>
              </a:pPr>
              <a:r>
                <a:rPr lang="en-US" altLang="zh-CN" sz="5400" dirty="0" smtClean="0"/>
                <a:t>	</a:t>
              </a:r>
              <a:r>
                <a:rPr lang="en-US" altLang="zh-CN" sz="1600" dirty="0" smtClean="0">
                  <a:solidFill>
                    <a:srgbClr val="231F20"/>
                  </a:solidFill>
                  <a:latin typeface="Times New Roman" pitchFamily="18" charset="0"/>
                  <a:cs typeface="Times New Roman" pitchFamily="18" charset="0"/>
                </a:rPr>
                <a:t>Evoke</a:t>
              </a:r>
            </a:p>
            <a:p>
              <a:pPr>
                <a:lnSpc>
                  <a:spcPts val="1000"/>
                </a:lnSpc>
                <a:tabLst>
                  <a:tab pos="330200" algn="l"/>
                </a:tabLst>
              </a:pPr>
              <a:r>
                <a:rPr lang="en-US" altLang="zh-CN" sz="5400" dirty="0" smtClean="0"/>
                <a:t>	</a:t>
              </a:r>
              <a:r>
                <a:rPr lang="en-US" altLang="zh-CN" sz="1600" dirty="0" smtClean="0">
                  <a:solidFill>
                    <a:srgbClr val="231F20"/>
                  </a:solidFill>
                  <a:latin typeface="Times New Roman" pitchFamily="18" charset="0"/>
                  <a:cs typeface="Times New Roman" pitchFamily="18" charset="0"/>
                </a:rPr>
                <a:t>Stories</a:t>
              </a:r>
            </a:p>
            <a:p>
              <a:pPr>
                <a:lnSpc>
                  <a:spcPts val="1000"/>
                </a:lnSpc>
              </a:pPr>
              <a:endParaRPr lang="en-US" altLang="zh-CN" sz="5400" dirty="0" smtClean="0"/>
            </a:p>
            <a:p>
              <a:pPr>
                <a:lnSpc>
                  <a:spcPts val="1000"/>
                </a:lnSpc>
              </a:pPr>
              <a:endParaRPr lang="en-US" altLang="zh-CN" sz="5400" dirty="0" smtClean="0"/>
            </a:p>
            <a:p>
              <a:pPr>
                <a:lnSpc>
                  <a:spcPts val="1400"/>
                </a:lnSpc>
                <a:tabLst>
                  <a:tab pos="330200" algn="l"/>
                </a:tabLst>
              </a:pPr>
              <a:r>
                <a:rPr lang="en-US" altLang="zh-CN" sz="1600" dirty="0" smtClean="0">
                  <a:solidFill>
                    <a:srgbClr val="231F20"/>
                  </a:solidFill>
                  <a:latin typeface="Times New Roman" pitchFamily="18" charset="0"/>
                  <a:cs typeface="Times New Roman" pitchFamily="18" charset="0"/>
                </a:rPr>
                <a:t>Build</a:t>
              </a:r>
            </a:p>
            <a:p>
              <a:pPr>
                <a:lnSpc>
                  <a:spcPts val="1000"/>
                </a:lnSpc>
                <a:tabLst>
                  <a:tab pos="330200" algn="l"/>
                </a:tabLst>
              </a:pPr>
              <a:r>
                <a:rPr lang="en-US" altLang="zh-CN" sz="1600" dirty="0" smtClean="0">
                  <a:solidFill>
                    <a:srgbClr val="231F20"/>
                  </a:solidFill>
                  <a:latin typeface="Times New Roman" pitchFamily="18" charset="0"/>
                  <a:cs typeface="Times New Roman" pitchFamily="18" charset="0"/>
                </a:rPr>
                <a:t>Rapport</a:t>
              </a:r>
            </a:p>
          </p:txBody>
        </p:sp>
        <p:sp>
          <p:nvSpPr>
            <p:cNvPr id="15" name="TextBox 1"/>
            <p:cNvSpPr txBox="1"/>
            <p:nvPr/>
          </p:nvSpPr>
          <p:spPr>
            <a:xfrm>
              <a:off x="2768600" y="2933700"/>
              <a:ext cx="432672" cy="177294"/>
            </a:xfrm>
            <a:prstGeom prst="rect">
              <a:avLst/>
            </a:prstGeom>
            <a:noFill/>
          </p:spPr>
          <p:txBody>
            <a:bodyPr wrap="none" lIns="0" tIns="0" rIns="0" rtlCol="0">
              <a:spAutoFit/>
            </a:bodyPr>
            <a:lstStyle/>
            <a:p>
              <a:pPr>
                <a:lnSpc>
                  <a:spcPts val="1000"/>
                </a:lnSpc>
                <a:tabLst/>
              </a:pPr>
              <a:r>
                <a:rPr lang="en-US" altLang="zh-CN" sz="1600" dirty="0" smtClean="0">
                  <a:solidFill>
                    <a:srgbClr val="231F20"/>
                  </a:solidFill>
                  <a:latin typeface="Times New Roman" pitchFamily="18" charset="0"/>
                  <a:cs typeface="Times New Roman" pitchFamily="18" charset="0"/>
                </a:rPr>
                <a:t>Explore</a:t>
              </a:r>
            </a:p>
            <a:p>
              <a:pPr>
                <a:lnSpc>
                  <a:spcPts val="1000"/>
                </a:lnSpc>
                <a:tabLst/>
              </a:pPr>
              <a:r>
                <a:rPr lang="en-US" altLang="zh-CN" sz="1600" dirty="0" smtClean="0">
                  <a:solidFill>
                    <a:srgbClr val="231F20"/>
                  </a:solidFill>
                  <a:latin typeface="Times New Roman" pitchFamily="18" charset="0"/>
                  <a:cs typeface="Times New Roman" pitchFamily="18" charset="0"/>
                </a:rPr>
                <a:t>Emotions</a:t>
              </a:r>
            </a:p>
          </p:txBody>
        </p:sp>
        <p:sp>
          <p:nvSpPr>
            <p:cNvPr id="16" name="TextBox 1"/>
            <p:cNvSpPr txBox="1"/>
            <p:nvPr/>
          </p:nvSpPr>
          <p:spPr>
            <a:xfrm>
              <a:off x="517730" y="2818496"/>
              <a:ext cx="2139257" cy="135439"/>
            </a:xfrm>
            <a:prstGeom prst="rect">
              <a:avLst/>
            </a:prstGeom>
            <a:noFill/>
          </p:spPr>
          <p:txBody>
            <a:bodyPr wrap="none" lIns="0" tIns="0" rIns="0" rtlCol="0">
              <a:spAutoFit/>
            </a:bodyPr>
            <a:lstStyle/>
            <a:p>
              <a:pPr>
                <a:lnSpc>
                  <a:spcPts val="1200"/>
                </a:lnSpc>
                <a:tabLst/>
              </a:pPr>
              <a:r>
                <a:rPr lang="en-US" altLang="zh-CN" sz="2800" i="1" dirty="0" smtClean="0">
                  <a:solidFill>
                    <a:srgbClr val="231F20"/>
                  </a:solidFill>
                  <a:latin typeface="Gotham Book " pitchFamily="18" charset="0"/>
                  <a:cs typeface="Gotham Book " pitchFamily="18" charset="0"/>
                </a:rPr>
                <a:t>Anatomy</a:t>
              </a:r>
              <a:r>
                <a:rPr lang="en-US" altLang="zh-CN" sz="2800" dirty="0" smtClean="0">
                  <a:cs typeface="Times New Roman" pitchFamily="18" charset="0"/>
                </a:rPr>
                <a:t> </a:t>
              </a:r>
              <a:r>
                <a:rPr lang="en-US" altLang="zh-CN" sz="2800" i="1" dirty="0" smtClean="0">
                  <a:solidFill>
                    <a:srgbClr val="231F20"/>
                  </a:solidFill>
                  <a:latin typeface="Gotham Book " pitchFamily="18" charset="0"/>
                  <a:cs typeface="Gotham Book " pitchFamily="18" charset="0"/>
                </a:rPr>
                <a:t>of</a:t>
              </a:r>
              <a:r>
                <a:rPr lang="en-US" altLang="zh-CN" sz="2800" dirty="0" smtClean="0">
                  <a:cs typeface="Times New Roman" pitchFamily="18" charset="0"/>
                </a:rPr>
                <a:t> </a:t>
              </a:r>
              <a:r>
                <a:rPr lang="en-US" altLang="zh-CN" sz="2800" i="1" dirty="0" smtClean="0">
                  <a:solidFill>
                    <a:srgbClr val="231F20"/>
                  </a:solidFill>
                  <a:latin typeface="Gotham Book " pitchFamily="18" charset="0"/>
                  <a:cs typeface="Gotham Book " pitchFamily="18" charset="0"/>
                </a:rPr>
                <a:t>an</a:t>
              </a:r>
              <a:r>
                <a:rPr lang="en-US" altLang="zh-CN" sz="2800" dirty="0" smtClean="0">
                  <a:cs typeface="Times New Roman" pitchFamily="18" charset="0"/>
                </a:rPr>
                <a:t> </a:t>
              </a:r>
              <a:r>
                <a:rPr lang="en-US" altLang="zh-CN" sz="2800" i="1" dirty="0" smtClean="0">
                  <a:solidFill>
                    <a:srgbClr val="231F20"/>
                  </a:solidFill>
                  <a:latin typeface="Gotham Book " pitchFamily="18" charset="0"/>
                  <a:cs typeface="Gotham Book " pitchFamily="18" charset="0"/>
                </a:rPr>
                <a:t>interview</a:t>
              </a:r>
            </a:p>
          </p:txBody>
        </p:sp>
        <p:sp>
          <p:nvSpPr>
            <p:cNvPr id="17" name="TextBox 1"/>
            <p:cNvSpPr txBox="1"/>
            <p:nvPr/>
          </p:nvSpPr>
          <p:spPr>
            <a:xfrm>
              <a:off x="3449536" y="3685349"/>
              <a:ext cx="1254148" cy="1956654"/>
            </a:xfrm>
            <a:prstGeom prst="rect">
              <a:avLst/>
            </a:prstGeom>
            <a:noFill/>
          </p:spPr>
          <p:txBody>
            <a:bodyPr wrap="none" lIns="0" tIns="0" rIns="0" rtlCol="0">
              <a:spAutoFit/>
            </a:bodyPr>
            <a:lstStyle/>
            <a:p>
              <a:pPr>
                <a:lnSpc>
                  <a:spcPts val="1000"/>
                </a:lnSpc>
                <a:tabLst>
                  <a:tab pos="241300" algn="l"/>
                  <a:tab pos="787400" algn="l"/>
                  <a:tab pos="927100" algn="l"/>
                </a:tabLst>
              </a:pPr>
              <a:r>
                <a:rPr lang="en-US" altLang="zh-CN" sz="5400" dirty="0" smtClean="0"/>
                <a:t>	</a:t>
              </a:r>
              <a:r>
                <a:rPr lang="en-US" altLang="zh-CN" sz="1600" dirty="0" smtClean="0">
                  <a:solidFill>
                    <a:srgbClr val="231F20"/>
                  </a:solidFill>
                  <a:latin typeface="Times New Roman" pitchFamily="18" charset="0"/>
                  <a:cs typeface="Times New Roman" pitchFamily="18" charset="0"/>
                </a:rPr>
                <a:t>Follow-up</a:t>
              </a:r>
            </a:p>
            <a:p>
              <a:pPr>
                <a:lnSpc>
                  <a:spcPts val="1000"/>
                </a:lnSpc>
                <a:tabLst>
                  <a:tab pos="241300" algn="l"/>
                  <a:tab pos="787400" algn="l"/>
                  <a:tab pos="927100" algn="l"/>
                </a:tabLst>
              </a:pPr>
              <a:r>
                <a:rPr lang="en-US" altLang="zh-CN" sz="5400" dirty="0" smtClean="0"/>
                <a:t>	</a:t>
              </a:r>
              <a:r>
                <a:rPr lang="en-US" altLang="zh-CN" sz="1600" dirty="0" smtClean="0">
                  <a:solidFill>
                    <a:srgbClr val="231F20"/>
                  </a:solidFill>
                  <a:latin typeface="Times New Roman" pitchFamily="18" charset="0"/>
                  <a:cs typeface="Times New Roman" pitchFamily="18" charset="0"/>
                </a:rPr>
                <a:t>&amp;</a:t>
              </a:r>
              <a:r>
                <a:rPr lang="en-US" altLang="zh-CN" sz="1600" dirty="0" smtClean="0">
                  <a:latin typeface="Times New Roman" pitchFamily="18" charset="0"/>
                  <a:cs typeface="Times New Roman" pitchFamily="18" charset="0"/>
                </a:rPr>
                <a:t> </a:t>
              </a:r>
              <a:r>
                <a:rPr lang="en-US" altLang="zh-CN" sz="1600" dirty="0" smtClean="0">
                  <a:solidFill>
                    <a:srgbClr val="231F20"/>
                  </a:solidFill>
                  <a:latin typeface="Times New Roman" pitchFamily="18" charset="0"/>
                  <a:cs typeface="Times New Roman" pitchFamily="18" charset="0"/>
                </a:rPr>
                <a:t>Question</a:t>
              </a:r>
            </a:p>
            <a:p>
              <a:pPr>
                <a:lnSpc>
                  <a:spcPts val="1000"/>
                </a:lnSpc>
                <a:tabLst>
                  <a:tab pos="241300" algn="l"/>
                  <a:tab pos="787400" algn="l"/>
                  <a:tab pos="927100" algn="l"/>
                </a:tabLst>
              </a:pPr>
              <a:r>
                <a:rPr lang="en-US" altLang="zh-CN" sz="5400" dirty="0" smtClean="0"/>
                <a:t>	</a:t>
              </a:r>
              <a:r>
                <a:rPr lang="en-US" altLang="zh-CN" sz="1600" dirty="0" smtClean="0">
                  <a:solidFill>
                    <a:srgbClr val="231F20"/>
                  </a:solidFill>
                  <a:latin typeface="Times New Roman" pitchFamily="18" charset="0"/>
                  <a:cs typeface="Times New Roman" pitchFamily="18" charset="0"/>
                </a:rPr>
                <a:t>Statements</a:t>
              </a:r>
            </a:p>
            <a:p>
              <a:pPr>
                <a:lnSpc>
                  <a:spcPts val="1000"/>
                </a:lnSpc>
                <a:tabLst>
                  <a:tab pos="241300" algn="l"/>
                  <a:tab pos="787400" algn="l"/>
                  <a:tab pos="927100" algn="l"/>
                </a:tabLst>
              </a:pPr>
              <a:endParaRPr lang="en-US" altLang="zh-CN" sz="1600" dirty="0">
                <a:solidFill>
                  <a:srgbClr val="231F20"/>
                </a:solidFill>
                <a:cs typeface="Times New Roman" pitchFamily="18" charset="0"/>
              </a:endParaRPr>
            </a:p>
            <a:p>
              <a:pPr>
                <a:lnSpc>
                  <a:spcPts val="1000"/>
                </a:lnSpc>
                <a:tabLst>
                  <a:tab pos="241300" algn="l"/>
                  <a:tab pos="787400" algn="l"/>
                  <a:tab pos="927100" algn="l"/>
                </a:tabLst>
              </a:pPr>
              <a:endParaRPr lang="en-US" altLang="zh-CN" sz="1600" dirty="0" smtClean="0">
                <a:solidFill>
                  <a:srgbClr val="231F20"/>
                </a:solidFill>
                <a:latin typeface="Times New Roman" pitchFamily="18" charset="0"/>
                <a:cs typeface="Times New Roman" pitchFamily="18" charset="0"/>
              </a:endParaRPr>
            </a:p>
            <a:p>
              <a:pPr>
                <a:lnSpc>
                  <a:spcPts val="1000"/>
                </a:lnSpc>
              </a:pPr>
              <a:endParaRPr lang="en-US" altLang="zh-CN" sz="5400" dirty="0" smtClean="0"/>
            </a:p>
            <a:p>
              <a:pPr>
                <a:lnSpc>
                  <a:spcPts val="1300"/>
                </a:lnSpc>
                <a:tabLst>
                  <a:tab pos="241300" algn="l"/>
                  <a:tab pos="787400" algn="l"/>
                  <a:tab pos="927100" algn="l"/>
                </a:tabLst>
              </a:pPr>
              <a:r>
                <a:rPr lang="en-US" altLang="zh-CN" sz="5400" dirty="0" smtClean="0"/>
                <a:t>		</a:t>
              </a:r>
              <a:r>
                <a:rPr lang="en-US" altLang="zh-CN" sz="1600" dirty="0" smtClean="0">
                  <a:solidFill>
                    <a:srgbClr val="231F20"/>
                  </a:solidFill>
                  <a:latin typeface="Times New Roman" pitchFamily="18" charset="0"/>
                  <a:cs typeface="Times New Roman" pitchFamily="18" charset="0"/>
                </a:rPr>
                <a:t>Thank</a:t>
              </a:r>
              <a:r>
                <a:rPr lang="en-US" altLang="zh-CN" sz="1600" dirty="0" smtClean="0">
                  <a:latin typeface="Times New Roman" pitchFamily="18" charset="0"/>
                  <a:cs typeface="Times New Roman" pitchFamily="18" charset="0"/>
                </a:rPr>
                <a:t> </a:t>
              </a:r>
              <a:r>
                <a:rPr lang="en-US" altLang="zh-CN" sz="1600" dirty="0" smtClean="0">
                  <a:solidFill>
                    <a:srgbClr val="231F20"/>
                  </a:solidFill>
                  <a:latin typeface="Times New Roman" pitchFamily="18" charset="0"/>
                  <a:cs typeface="Times New Roman" pitchFamily="18" charset="0"/>
                </a:rPr>
                <a:t>&amp;</a:t>
              </a:r>
            </a:p>
            <a:p>
              <a:pPr>
                <a:lnSpc>
                  <a:spcPts val="1000"/>
                </a:lnSpc>
                <a:tabLst>
                  <a:tab pos="241300" algn="l"/>
                  <a:tab pos="787400" algn="l"/>
                  <a:tab pos="927100" algn="l"/>
                </a:tabLst>
              </a:pPr>
              <a:r>
                <a:rPr lang="en-US" altLang="zh-CN" sz="5400" dirty="0" smtClean="0"/>
                <a:t>		</a:t>
              </a:r>
              <a:r>
                <a:rPr lang="en-US" altLang="zh-CN" sz="1600" dirty="0" smtClean="0">
                  <a:solidFill>
                    <a:srgbClr val="231F20"/>
                  </a:solidFill>
                  <a:latin typeface="Times New Roman" pitchFamily="18" charset="0"/>
                  <a:cs typeface="Times New Roman" pitchFamily="18" charset="0"/>
                </a:rPr>
                <a:t>Wrap-up</a:t>
              </a:r>
            </a:p>
            <a:p>
              <a:pPr>
                <a:lnSpc>
                  <a:spcPts val="1000"/>
                </a:lnSpc>
              </a:pPr>
              <a:endParaRPr lang="en-US" altLang="zh-CN" sz="5400" dirty="0" smtClean="0"/>
            </a:p>
            <a:p>
              <a:pPr>
                <a:lnSpc>
                  <a:spcPts val="1000"/>
                </a:lnSpc>
              </a:pPr>
              <a:endParaRPr lang="en-US" altLang="zh-CN" sz="5400" dirty="0" smtClean="0"/>
            </a:p>
            <a:p>
              <a:pPr>
                <a:lnSpc>
                  <a:spcPts val="1000"/>
                </a:lnSpc>
              </a:pPr>
              <a:endParaRPr lang="en-US" altLang="zh-CN" sz="5400" dirty="0"/>
            </a:p>
            <a:p>
              <a:pPr>
                <a:lnSpc>
                  <a:spcPts val="1000"/>
                </a:lnSpc>
              </a:pPr>
              <a:endParaRPr lang="en-US" altLang="zh-CN" sz="5400" dirty="0" smtClean="0"/>
            </a:p>
            <a:p>
              <a:pPr>
                <a:lnSpc>
                  <a:spcPts val="1000"/>
                </a:lnSpc>
              </a:pPr>
              <a:endParaRPr lang="en-US" altLang="zh-CN" sz="5400" dirty="0"/>
            </a:p>
            <a:p>
              <a:pPr>
                <a:lnSpc>
                  <a:spcPts val="1000"/>
                </a:lnSpc>
              </a:pPr>
              <a:endParaRPr lang="en-US" altLang="zh-CN" sz="5400" dirty="0" smtClean="0"/>
            </a:p>
            <a:p>
              <a:pPr>
                <a:lnSpc>
                  <a:spcPts val="1000"/>
                </a:lnSpc>
              </a:pPr>
              <a:endParaRPr lang="en-US" altLang="zh-CN" sz="5400" dirty="0"/>
            </a:p>
            <a:p>
              <a:pPr>
                <a:lnSpc>
                  <a:spcPts val="1000"/>
                </a:lnSpc>
              </a:pPr>
              <a:endParaRPr lang="en-US" altLang="zh-CN" sz="5400" dirty="0"/>
            </a:p>
            <a:p>
              <a:pPr>
                <a:lnSpc>
                  <a:spcPts val="1000"/>
                </a:lnSpc>
              </a:pPr>
              <a:endParaRPr lang="en-US" altLang="zh-CN" sz="5400" dirty="0" smtClean="0"/>
            </a:p>
            <a:p>
              <a:pPr>
                <a:lnSpc>
                  <a:spcPts val="1000"/>
                </a:lnSpc>
              </a:pPr>
              <a:endParaRPr lang="en-US" altLang="zh-CN" sz="5400" dirty="0" smtClean="0"/>
            </a:p>
            <a:p>
              <a:pPr>
                <a:lnSpc>
                  <a:spcPts val="1000"/>
                </a:lnSpc>
              </a:pPr>
              <a:endParaRPr lang="en-US" altLang="zh-CN" sz="5400" dirty="0" smtClean="0"/>
            </a:p>
            <a:p>
              <a:pPr>
                <a:lnSpc>
                  <a:spcPts val="1000"/>
                </a:lnSpc>
              </a:pPr>
              <a:endParaRPr lang="en-US" altLang="zh-CN" sz="5400" dirty="0" smtClean="0"/>
            </a:p>
            <a:p>
              <a:pPr>
                <a:lnSpc>
                  <a:spcPts val="1000"/>
                </a:lnSpc>
              </a:pPr>
              <a:endParaRPr lang="en-US" altLang="zh-CN" sz="5400" dirty="0" smtClean="0"/>
            </a:p>
            <a:p>
              <a:pPr>
                <a:lnSpc>
                  <a:spcPts val="1100"/>
                </a:lnSpc>
                <a:tabLst>
                  <a:tab pos="241300" algn="l"/>
                  <a:tab pos="787400" algn="l"/>
                  <a:tab pos="927100" algn="l"/>
                </a:tabLst>
              </a:pPr>
              <a:r>
                <a:rPr lang="en-US" altLang="zh-CN" sz="5400" dirty="0" smtClean="0"/>
                <a:t>			</a:t>
              </a:r>
              <a:r>
                <a:rPr lang="en-US" altLang="zh-CN" sz="1600" dirty="0" smtClean="0">
                  <a:solidFill>
                    <a:srgbClr val="231F20"/>
                  </a:solidFill>
                  <a:latin typeface="Times New Roman" pitchFamily="18" charset="0"/>
                  <a:cs typeface="Times New Roman" pitchFamily="18" charset="0"/>
                </a:rPr>
                <a:t>time</a:t>
              </a:r>
            </a:p>
            <a:p>
              <a:pPr>
                <a:lnSpc>
                  <a:spcPts val="1000"/>
                </a:lnSpc>
              </a:pPr>
              <a:endParaRPr lang="en-US" altLang="zh-CN" sz="5400" dirty="0" smtClean="0"/>
            </a:p>
            <a:p>
              <a:pPr>
                <a:lnSpc>
                  <a:spcPts val="1000"/>
                </a:lnSpc>
              </a:pPr>
              <a:endParaRPr lang="en-US" altLang="zh-CN" sz="5400" dirty="0" smtClean="0"/>
            </a:p>
            <a:p>
              <a:pPr>
                <a:lnSpc>
                  <a:spcPts val="1300"/>
                </a:lnSpc>
                <a:tabLst>
                  <a:tab pos="241300" algn="l"/>
                  <a:tab pos="787400" algn="l"/>
                  <a:tab pos="927100" algn="l"/>
                </a:tabLst>
              </a:pPr>
              <a:r>
                <a:rPr lang="en-US" altLang="zh-CN" sz="1600" dirty="0" smtClean="0">
                  <a:latin typeface="Gotham Book " pitchFamily="18" charset="0"/>
                  <a:cs typeface="Gotham Book " pitchFamily="18" charset="0"/>
                </a:rPr>
                <a:t>Adapted</a:t>
              </a:r>
              <a:r>
                <a:rPr lang="en-US" altLang="zh-CN" sz="1600" dirty="0" smtClean="0">
                  <a:cs typeface="Times New Roman" pitchFamily="18" charset="0"/>
                </a:rPr>
                <a:t> </a:t>
              </a:r>
              <a:r>
                <a:rPr lang="en-US" altLang="zh-CN" sz="1600" dirty="0" smtClean="0">
                  <a:latin typeface="Gotham Book " pitchFamily="18" charset="0"/>
                  <a:cs typeface="Gotham Book " pitchFamily="18" charset="0"/>
                </a:rPr>
                <a:t>from</a:t>
              </a:r>
              <a:r>
                <a:rPr lang="en-US" altLang="zh-CN" sz="1600" dirty="0" smtClean="0">
                  <a:cs typeface="Times New Roman" pitchFamily="18" charset="0"/>
                </a:rPr>
                <a:t> </a:t>
              </a:r>
              <a:r>
                <a:rPr lang="en-US" altLang="zh-CN" sz="1600" dirty="0" smtClean="0">
                  <a:latin typeface="Gotham Book " pitchFamily="18" charset="0"/>
                  <a:cs typeface="Gotham Book " pitchFamily="18" charset="0"/>
                </a:rPr>
                <a:t>Michael</a:t>
              </a:r>
              <a:r>
                <a:rPr lang="en-US" altLang="zh-CN" sz="1600" dirty="0" smtClean="0">
                  <a:cs typeface="Times New Roman" pitchFamily="18" charset="0"/>
                </a:rPr>
                <a:t> </a:t>
              </a:r>
              <a:r>
                <a:rPr lang="en-US" altLang="zh-CN" sz="1600" dirty="0" smtClean="0">
                  <a:latin typeface="Gotham Book " pitchFamily="18" charset="0"/>
                  <a:cs typeface="Gotham Book " pitchFamily="18" charset="0"/>
                </a:rPr>
                <a:t>Barry</a:t>
              </a:r>
            </a:p>
          </p:txBody>
        </p:sp>
      </p:grpSp>
    </p:spTree>
    <p:extLst>
      <p:ext uri="{BB962C8B-B14F-4D97-AF65-F5344CB8AC3E}">
        <p14:creationId xmlns:p14="http://schemas.microsoft.com/office/powerpoint/2010/main" val="4076832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500" dirty="0" smtClean="0"/>
              <a:t>How to Interview? Have a Conversation</a:t>
            </a:r>
            <a:endParaRPr lang="en-US" sz="3500" dirty="0"/>
          </a:p>
        </p:txBody>
      </p:sp>
      <p:grpSp>
        <p:nvGrpSpPr>
          <p:cNvPr id="6" name="Group 5"/>
          <p:cNvGrpSpPr/>
          <p:nvPr/>
        </p:nvGrpSpPr>
        <p:grpSpPr>
          <a:xfrm>
            <a:off x="0" y="2350481"/>
            <a:ext cx="5475375" cy="3602270"/>
            <a:chOff x="91295" y="2473333"/>
            <a:chExt cx="4438664" cy="2920212"/>
          </a:xfrm>
        </p:grpSpPr>
        <p:pic>
          <p:nvPicPr>
            <p:cNvPr id="25" name="Picture 3"/>
            <p:cNvPicPr>
              <a:picLocks noChangeAspect="1" noChangeArrowheads="1"/>
            </p:cNvPicPr>
            <p:nvPr/>
          </p:nvPicPr>
          <p:blipFill rotWithShape="1">
            <a:blip r:embed="rId3"/>
            <a:srcRect t="34405" r="53992" b="32343"/>
            <a:stretch/>
          </p:blipFill>
          <p:spPr bwMode="auto">
            <a:xfrm>
              <a:off x="91295" y="2473333"/>
              <a:ext cx="4347212" cy="2491612"/>
            </a:xfrm>
            <a:prstGeom prst="rect">
              <a:avLst/>
            </a:prstGeom>
            <a:noFill/>
          </p:spPr>
        </p:pic>
        <p:sp>
          <p:nvSpPr>
            <p:cNvPr id="10" name="TextBox 1"/>
            <p:cNvSpPr txBox="1"/>
            <p:nvPr/>
          </p:nvSpPr>
          <p:spPr>
            <a:xfrm>
              <a:off x="381290" y="4228516"/>
              <a:ext cx="405441" cy="250888"/>
            </a:xfrm>
            <a:prstGeom prst="rect">
              <a:avLst/>
            </a:prstGeom>
            <a:noFill/>
          </p:spPr>
          <p:txBody>
            <a:bodyPr wrap="none" lIns="0" tIns="0" rIns="0" rtlCol="0">
              <a:spAutoFit/>
            </a:bodyPr>
            <a:lstStyle/>
            <a:p>
              <a:pPr>
                <a:lnSpc>
                  <a:spcPts val="1000"/>
                </a:lnSpc>
                <a:tabLst/>
              </a:pPr>
              <a:r>
                <a:rPr lang="en-US" altLang="zh-CN" sz="1100" dirty="0" smtClean="0">
                  <a:solidFill>
                    <a:srgbClr val="231F20"/>
                  </a:solidFill>
                  <a:latin typeface="Times New Roman" pitchFamily="18" charset="0"/>
                  <a:cs typeface="Times New Roman" pitchFamily="18" charset="0"/>
                </a:rPr>
                <a:t>Intro</a:t>
              </a:r>
            </a:p>
            <a:p>
              <a:pPr>
                <a:lnSpc>
                  <a:spcPts val="1000"/>
                </a:lnSpc>
                <a:tabLst/>
              </a:pPr>
              <a:r>
                <a:rPr lang="en-US" altLang="zh-CN" sz="1100" dirty="0" smtClean="0">
                  <a:solidFill>
                    <a:srgbClr val="231F20"/>
                  </a:solidFill>
                  <a:latin typeface="Times New Roman" pitchFamily="18" charset="0"/>
                  <a:cs typeface="Times New Roman" pitchFamily="18" charset="0"/>
                </a:rPr>
                <a:t>Yourself</a:t>
              </a:r>
            </a:p>
          </p:txBody>
        </p:sp>
        <p:sp>
          <p:nvSpPr>
            <p:cNvPr id="13" name="TextBox 1"/>
            <p:cNvSpPr txBox="1"/>
            <p:nvPr/>
          </p:nvSpPr>
          <p:spPr>
            <a:xfrm>
              <a:off x="1028990" y="4126921"/>
              <a:ext cx="332669" cy="250888"/>
            </a:xfrm>
            <a:prstGeom prst="rect">
              <a:avLst/>
            </a:prstGeom>
            <a:noFill/>
          </p:spPr>
          <p:txBody>
            <a:bodyPr wrap="none" lIns="0" tIns="0" rIns="0" rtlCol="0">
              <a:spAutoFit/>
            </a:bodyPr>
            <a:lstStyle/>
            <a:p>
              <a:pPr>
                <a:lnSpc>
                  <a:spcPts val="1000"/>
                </a:lnSpc>
                <a:tabLst/>
              </a:pPr>
              <a:r>
                <a:rPr lang="en-US" altLang="zh-CN" sz="1100" dirty="0" smtClean="0">
                  <a:solidFill>
                    <a:srgbClr val="231F20"/>
                  </a:solidFill>
                  <a:latin typeface="Times New Roman" pitchFamily="18" charset="0"/>
                  <a:cs typeface="Times New Roman" pitchFamily="18" charset="0"/>
                </a:rPr>
                <a:t>Intro</a:t>
              </a:r>
            </a:p>
            <a:p>
              <a:pPr>
                <a:lnSpc>
                  <a:spcPts val="1000"/>
                </a:lnSpc>
                <a:tabLst/>
              </a:pPr>
              <a:r>
                <a:rPr lang="en-US" altLang="zh-CN" sz="1100" dirty="0" smtClean="0">
                  <a:solidFill>
                    <a:srgbClr val="231F20"/>
                  </a:solidFill>
                  <a:latin typeface="Times New Roman" pitchFamily="18" charset="0"/>
                  <a:cs typeface="Times New Roman" pitchFamily="18" charset="0"/>
                </a:rPr>
                <a:t>Project</a:t>
              </a:r>
            </a:p>
          </p:txBody>
        </p:sp>
        <p:sp>
          <p:nvSpPr>
            <p:cNvPr id="14" name="TextBox 1"/>
            <p:cNvSpPr txBox="1"/>
            <p:nvPr/>
          </p:nvSpPr>
          <p:spPr>
            <a:xfrm>
              <a:off x="1587790" y="3288720"/>
              <a:ext cx="587952" cy="939791"/>
            </a:xfrm>
            <a:prstGeom prst="rect">
              <a:avLst/>
            </a:prstGeom>
            <a:noFill/>
          </p:spPr>
          <p:txBody>
            <a:bodyPr wrap="none" lIns="0" tIns="0" rIns="0" rtlCol="0">
              <a:spAutoFit/>
            </a:bodyPr>
            <a:lstStyle/>
            <a:p>
              <a:pPr>
                <a:lnSpc>
                  <a:spcPts val="1000"/>
                </a:lnSpc>
                <a:tabLst>
                  <a:tab pos="330200" algn="l"/>
                </a:tabLst>
              </a:pPr>
              <a:r>
                <a:rPr lang="en-US" altLang="zh-CN" sz="4000" dirty="0" smtClean="0"/>
                <a:t>	</a:t>
              </a:r>
              <a:r>
                <a:rPr lang="en-US" altLang="zh-CN" sz="1100" dirty="0" smtClean="0">
                  <a:solidFill>
                    <a:srgbClr val="231F20"/>
                  </a:solidFill>
                  <a:latin typeface="Times New Roman" pitchFamily="18" charset="0"/>
                  <a:cs typeface="Times New Roman" pitchFamily="18" charset="0"/>
                </a:rPr>
                <a:t>Evoke</a:t>
              </a:r>
            </a:p>
            <a:p>
              <a:pPr>
                <a:lnSpc>
                  <a:spcPts val="1000"/>
                </a:lnSpc>
                <a:tabLst>
                  <a:tab pos="330200" algn="l"/>
                </a:tabLst>
              </a:pPr>
              <a:r>
                <a:rPr lang="en-US" altLang="zh-CN" sz="4000" dirty="0" smtClean="0"/>
                <a:t>	</a:t>
              </a:r>
              <a:r>
                <a:rPr lang="en-US" altLang="zh-CN" sz="1100" dirty="0" smtClean="0">
                  <a:solidFill>
                    <a:srgbClr val="231F20"/>
                  </a:solidFill>
                  <a:latin typeface="Times New Roman" pitchFamily="18" charset="0"/>
                  <a:cs typeface="Times New Roman" pitchFamily="18" charset="0"/>
                </a:rPr>
                <a:t>Stories</a:t>
              </a:r>
            </a:p>
            <a:p>
              <a:pPr>
                <a:lnSpc>
                  <a:spcPts val="1000"/>
                </a:lnSpc>
              </a:pPr>
              <a:endParaRPr lang="en-US" altLang="zh-CN" sz="4000" dirty="0" smtClean="0"/>
            </a:p>
            <a:p>
              <a:pPr>
                <a:lnSpc>
                  <a:spcPts val="1000"/>
                </a:lnSpc>
              </a:pPr>
              <a:endParaRPr lang="en-US" altLang="zh-CN" sz="4000" dirty="0" smtClean="0"/>
            </a:p>
            <a:p>
              <a:pPr>
                <a:lnSpc>
                  <a:spcPts val="1400"/>
                </a:lnSpc>
                <a:tabLst>
                  <a:tab pos="330200" algn="l"/>
                </a:tabLst>
              </a:pPr>
              <a:r>
                <a:rPr lang="en-US" altLang="zh-CN" sz="1100" dirty="0" smtClean="0">
                  <a:solidFill>
                    <a:srgbClr val="231F20"/>
                  </a:solidFill>
                  <a:latin typeface="Times New Roman" pitchFamily="18" charset="0"/>
                  <a:cs typeface="Times New Roman" pitchFamily="18" charset="0"/>
                </a:rPr>
                <a:t>Build</a:t>
              </a:r>
            </a:p>
            <a:p>
              <a:pPr>
                <a:lnSpc>
                  <a:spcPts val="1000"/>
                </a:lnSpc>
                <a:tabLst>
                  <a:tab pos="330200" algn="l"/>
                </a:tabLst>
              </a:pPr>
              <a:r>
                <a:rPr lang="en-US" altLang="zh-CN" sz="1100" dirty="0" smtClean="0">
                  <a:solidFill>
                    <a:srgbClr val="231F20"/>
                  </a:solidFill>
                  <a:latin typeface="Times New Roman" pitchFamily="18" charset="0"/>
                  <a:cs typeface="Times New Roman" pitchFamily="18" charset="0"/>
                </a:rPr>
                <a:t>Rapport</a:t>
              </a:r>
            </a:p>
          </p:txBody>
        </p:sp>
        <p:sp>
          <p:nvSpPr>
            <p:cNvPr id="15" name="TextBox 1"/>
            <p:cNvSpPr txBox="1"/>
            <p:nvPr/>
          </p:nvSpPr>
          <p:spPr>
            <a:xfrm>
              <a:off x="2591090" y="2768016"/>
              <a:ext cx="438379" cy="250888"/>
            </a:xfrm>
            <a:prstGeom prst="rect">
              <a:avLst/>
            </a:prstGeom>
            <a:noFill/>
          </p:spPr>
          <p:txBody>
            <a:bodyPr wrap="none" lIns="0" tIns="0" rIns="0" rtlCol="0">
              <a:spAutoFit/>
            </a:bodyPr>
            <a:lstStyle/>
            <a:p>
              <a:pPr>
                <a:lnSpc>
                  <a:spcPts val="1000"/>
                </a:lnSpc>
                <a:tabLst/>
              </a:pPr>
              <a:r>
                <a:rPr lang="en-US" altLang="zh-CN" sz="1100" dirty="0" smtClean="0">
                  <a:solidFill>
                    <a:srgbClr val="231F20"/>
                  </a:solidFill>
                  <a:latin typeface="Times New Roman" pitchFamily="18" charset="0"/>
                  <a:cs typeface="Times New Roman" pitchFamily="18" charset="0"/>
                </a:rPr>
                <a:t>Explore</a:t>
              </a:r>
            </a:p>
            <a:p>
              <a:pPr>
                <a:lnSpc>
                  <a:spcPts val="1000"/>
                </a:lnSpc>
                <a:tabLst/>
              </a:pPr>
              <a:r>
                <a:rPr lang="en-US" altLang="zh-CN" sz="1100" dirty="0" smtClean="0">
                  <a:solidFill>
                    <a:srgbClr val="231F20"/>
                  </a:solidFill>
                  <a:latin typeface="Times New Roman" pitchFamily="18" charset="0"/>
                  <a:cs typeface="Times New Roman" pitchFamily="18" charset="0"/>
                </a:rPr>
                <a:t>Emotions</a:t>
              </a:r>
            </a:p>
          </p:txBody>
        </p:sp>
        <p:sp>
          <p:nvSpPr>
            <p:cNvPr id="16" name="TextBox 1"/>
            <p:cNvSpPr txBox="1"/>
            <p:nvPr/>
          </p:nvSpPr>
          <p:spPr>
            <a:xfrm>
              <a:off x="340220" y="2652819"/>
              <a:ext cx="2027674" cy="178810"/>
            </a:xfrm>
            <a:prstGeom prst="rect">
              <a:avLst/>
            </a:prstGeom>
            <a:noFill/>
          </p:spPr>
          <p:txBody>
            <a:bodyPr wrap="none" lIns="0" tIns="0" rIns="0" rtlCol="0">
              <a:spAutoFit/>
            </a:bodyPr>
            <a:lstStyle/>
            <a:p>
              <a:pPr>
                <a:lnSpc>
                  <a:spcPts val="1200"/>
                </a:lnSpc>
                <a:tabLst/>
              </a:pPr>
              <a:r>
                <a:rPr lang="en-US" altLang="zh-CN" sz="1800" i="1" dirty="0" smtClean="0">
                  <a:solidFill>
                    <a:srgbClr val="231F20"/>
                  </a:solidFill>
                  <a:latin typeface="Gotham Book " pitchFamily="18" charset="0"/>
                  <a:cs typeface="Gotham Book " pitchFamily="18" charset="0"/>
                </a:rPr>
                <a:t>Anatomy</a:t>
              </a:r>
              <a:r>
                <a:rPr lang="en-US" altLang="zh-CN" sz="1800" dirty="0" smtClean="0">
                  <a:cs typeface="Times New Roman" pitchFamily="18" charset="0"/>
                </a:rPr>
                <a:t> </a:t>
              </a:r>
              <a:r>
                <a:rPr lang="en-US" altLang="zh-CN" sz="1800" i="1" dirty="0" smtClean="0">
                  <a:solidFill>
                    <a:srgbClr val="231F20"/>
                  </a:solidFill>
                  <a:latin typeface="Gotham Book " pitchFamily="18" charset="0"/>
                  <a:cs typeface="Gotham Book " pitchFamily="18" charset="0"/>
                </a:rPr>
                <a:t>of</a:t>
              </a:r>
              <a:r>
                <a:rPr lang="en-US" altLang="zh-CN" sz="1800" dirty="0" smtClean="0">
                  <a:cs typeface="Times New Roman" pitchFamily="18" charset="0"/>
                </a:rPr>
                <a:t> </a:t>
              </a:r>
              <a:r>
                <a:rPr lang="en-US" altLang="zh-CN" sz="1800" i="1" dirty="0" smtClean="0">
                  <a:solidFill>
                    <a:srgbClr val="231F20"/>
                  </a:solidFill>
                  <a:latin typeface="Gotham Book " pitchFamily="18" charset="0"/>
                  <a:cs typeface="Gotham Book " pitchFamily="18" charset="0"/>
                </a:rPr>
                <a:t>an</a:t>
              </a:r>
              <a:r>
                <a:rPr lang="en-US" altLang="zh-CN" sz="1800" dirty="0" smtClean="0">
                  <a:cs typeface="Times New Roman" pitchFamily="18" charset="0"/>
                </a:rPr>
                <a:t> </a:t>
              </a:r>
              <a:r>
                <a:rPr lang="en-US" altLang="zh-CN" sz="1800" i="1" dirty="0" smtClean="0">
                  <a:solidFill>
                    <a:srgbClr val="231F20"/>
                  </a:solidFill>
                  <a:latin typeface="Gotham Book " pitchFamily="18" charset="0"/>
                  <a:cs typeface="Gotham Book " pitchFamily="18" charset="0"/>
                </a:rPr>
                <a:t>interview</a:t>
              </a:r>
            </a:p>
          </p:txBody>
        </p:sp>
        <p:sp>
          <p:nvSpPr>
            <p:cNvPr id="17" name="TextBox 1"/>
            <p:cNvSpPr txBox="1"/>
            <p:nvPr/>
          </p:nvSpPr>
          <p:spPr>
            <a:xfrm>
              <a:off x="3111790" y="3288720"/>
              <a:ext cx="1418169" cy="2104825"/>
            </a:xfrm>
            <a:prstGeom prst="rect">
              <a:avLst/>
            </a:prstGeom>
            <a:noFill/>
          </p:spPr>
          <p:txBody>
            <a:bodyPr wrap="none" lIns="0" tIns="0" rIns="0" rtlCol="0">
              <a:spAutoFit/>
            </a:bodyPr>
            <a:lstStyle/>
            <a:p>
              <a:pPr>
                <a:lnSpc>
                  <a:spcPts val="1000"/>
                </a:lnSpc>
                <a:tabLst>
                  <a:tab pos="241300" algn="l"/>
                  <a:tab pos="787400" algn="l"/>
                  <a:tab pos="927100" algn="l"/>
                </a:tabLst>
              </a:pPr>
              <a:r>
                <a:rPr lang="en-US" altLang="zh-CN" sz="4000" dirty="0" smtClean="0"/>
                <a:t>	</a:t>
              </a:r>
              <a:r>
                <a:rPr lang="en-US" altLang="zh-CN" sz="1100" dirty="0" smtClean="0">
                  <a:solidFill>
                    <a:srgbClr val="231F20"/>
                  </a:solidFill>
                  <a:latin typeface="Times New Roman" pitchFamily="18" charset="0"/>
                  <a:cs typeface="Times New Roman" pitchFamily="18" charset="0"/>
                </a:rPr>
                <a:t>Follow-up</a:t>
              </a:r>
            </a:p>
            <a:p>
              <a:pPr>
                <a:lnSpc>
                  <a:spcPts val="1000"/>
                </a:lnSpc>
                <a:tabLst>
                  <a:tab pos="241300" algn="l"/>
                  <a:tab pos="787400" algn="l"/>
                  <a:tab pos="927100" algn="l"/>
                </a:tabLst>
              </a:pPr>
              <a:r>
                <a:rPr lang="en-US" altLang="zh-CN" sz="4000" dirty="0" smtClean="0"/>
                <a:t>	</a:t>
              </a:r>
              <a:r>
                <a:rPr lang="en-US" altLang="zh-CN" sz="1100" dirty="0" smtClean="0">
                  <a:solidFill>
                    <a:srgbClr val="231F20"/>
                  </a:solidFill>
                  <a:latin typeface="Times New Roman" pitchFamily="18" charset="0"/>
                  <a:cs typeface="Times New Roman" pitchFamily="18" charset="0"/>
                </a:rPr>
                <a:t>&amp;</a:t>
              </a:r>
              <a:r>
                <a:rPr lang="en-US" altLang="zh-CN" sz="1100" dirty="0" smtClean="0">
                  <a:latin typeface="Times New Roman" pitchFamily="18" charset="0"/>
                  <a:cs typeface="Times New Roman" pitchFamily="18" charset="0"/>
                </a:rPr>
                <a:t> </a:t>
              </a:r>
              <a:r>
                <a:rPr lang="en-US" altLang="zh-CN" sz="1100" dirty="0" smtClean="0">
                  <a:solidFill>
                    <a:srgbClr val="231F20"/>
                  </a:solidFill>
                  <a:latin typeface="Times New Roman" pitchFamily="18" charset="0"/>
                  <a:cs typeface="Times New Roman" pitchFamily="18" charset="0"/>
                </a:rPr>
                <a:t>Question</a:t>
              </a:r>
            </a:p>
            <a:p>
              <a:pPr>
                <a:lnSpc>
                  <a:spcPts val="1000"/>
                </a:lnSpc>
                <a:tabLst>
                  <a:tab pos="241300" algn="l"/>
                  <a:tab pos="787400" algn="l"/>
                  <a:tab pos="927100" algn="l"/>
                </a:tabLst>
              </a:pPr>
              <a:r>
                <a:rPr lang="en-US" altLang="zh-CN" sz="4000" dirty="0" smtClean="0"/>
                <a:t>	</a:t>
              </a:r>
              <a:r>
                <a:rPr lang="en-US" altLang="zh-CN" sz="1100" dirty="0" smtClean="0">
                  <a:solidFill>
                    <a:srgbClr val="231F20"/>
                  </a:solidFill>
                  <a:latin typeface="Times New Roman" pitchFamily="18" charset="0"/>
                  <a:cs typeface="Times New Roman" pitchFamily="18" charset="0"/>
                </a:rPr>
                <a:t>Statements</a:t>
              </a:r>
            </a:p>
            <a:p>
              <a:pPr>
                <a:lnSpc>
                  <a:spcPts val="1000"/>
                </a:lnSpc>
              </a:pPr>
              <a:endParaRPr lang="en-US" altLang="zh-CN" sz="4000" dirty="0" smtClean="0"/>
            </a:p>
            <a:p>
              <a:pPr>
                <a:lnSpc>
                  <a:spcPts val="1300"/>
                </a:lnSpc>
                <a:tabLst>
                  <a:tab pos="241300" algn="l"/>
                  <a:tab pos="787400" algn="l"/>
                  <a:tab pos="927100" algn="l"/>
                </a:tabLst>
              </a:pPr>
              <a:r>
                <a:rPr lang="en-US" altLang="zh-CN" sz="4000" dirty="0" smtClean="0"/>
                <a:t>		</a:t>
              </a:r>
              <a:r>
                <a:rPr lang="en-US" altLang="zh-CN" sz="1100" dirty="0" smtClean="0">
                  <a:solidFill>
                    <a:srgbClr val="231F20"/>
                  </a:solidFill>
                  <a:latin typeface="Times New Roman" pitchFamily="18" charset="0"/>
                  <a:cs typeface="Times New Roman" pitchFamily="18" charset="0"/>
                </a:rPr>
                <a:t>Thank</a:t>
              </a:r>
              <a:r>
                <a:rPr lang="en-US" altLang="zh-CN" sz="1100" dirty="0" smtClean="0">
                  <a:latin typeface="Times New Roman" pitchFamily="18" charset="0"/>
                  <a:cs typeface="Times New Roman" pitchFamily="18" charset="0"/>
                </a:rPr>
                <a:t> </a:t>
              </a:r>
              <a:r>
                <a:rPr lang="en-US" altLang="zh-CN" sz="1100" dirty="0" smtClean="0">
                  <a:solidFill>
                    <a:srgbClr val="231F20"/>
                  </a:solidFill>
                  <a:latin typeface="Times New Roman" pitchFamily="18" charset="0"/>
                  <a:cs typeface="Times New Roman" pitchFamily="18" charset="0"/>
                </a:rPr>
                <a:t>&amp;</a:t>
              </a:r>
            </a:p>
            <a:p>
              <a:pPr>
                <a:lnSpc>
                  <a:spcPts val="1000"/>
                </a:lnSpc>
                <a:tabLst>
                  <a:tab pos="241300" algn="l"/>
                  <a:tab pos="787400" algn="l"/>
                  <a:tab pos="927100" algn="l"/>
                </a:tabLst>
              </a:pPr>
              <a:r>
                <a:rPr lang="en-US" altLang="zh-CN" sz="4000" dirty="0" smtClean="0"/>
                <a:t>		</a:t>
              </a:r>
              <a:r>
                <a:rPr lang="en-US" altLang="zh-CN" sz="1100" dirty="0" smtClean="0">
                  <a:solidFill>
                    <a:srgbClr val="231F20"/>
                  </a:solidFill>
                  <a:latin typeface="Times New Roman" pitchFamily="18" charset="0"/>
                  <a:cs typeface="Times New Roman" pitchFamily="18" charset="0"/>
                </a:rPr>
                <a:t>Wrap-up</a:t>
              </a:r>
            </a:p>
            <a:p>
              <a:pPr>
                <a:lnSpc>
                  <a:spcPts val="1000"/>
                </a:lnSpc>
              </a:pPr>
              <a:endParaRPr lang="en-US" altLang="zh-CN" sz="4000" dirty="0" smtClean="0"/>
            </a:p>
            <a:p>
              <a:pPr>
                <a:lnSpc>
                  <a:spcPts val="1000"/>
                </a:lnSpc>
              </a:pPr>
              <a:endParaRPr lang="en-US" altLang="zh-CN" sz="4000" dirty="0" smtClean="0"/>
            </a:p>
            <a:p>
              <a:pPr>
                <a:lnSpc>
                  <a:spcPts val="1000"/>
                </a:lnSpc>
              </a:pPr>
              <a:endParaRPr lang="en-US" altLang="zh-CN" sz="4000" dirty="0" smtClean="0"/>
            </a:p>
            <a:p>
              <a:pPr>
                <a:lnSpc>
                  <a:spcPts val="1000"/>
                </a:lnSpc>
              </a:pPr>
              <a:endParaRPr lang="en-US" altLang="zh-CN" sz="4000" dirty="0"/>
            </a:p>
            <a:p>
              <a:pPr>
                <a:lnSpc>
                  <a:spcPts val="1000"/>
                </a:lnSpc>
              </a:pPr>
              <a:endParaRPr lang="en-US" altLang="zh-CN" sz="4000" dirty="0" smtClean="0"/>
            </a:p>
            <a:p>
              <a:pPr>
                <a:lnSpc>
                  <a:spcPts val="1000"/>
                </a:lnSpc>
              </a:pPr>
              <a:endParaRPr lang="en-US" altLang="zh-CN" sz="4000" dirty="0" smtClean="0"/>
            </a:p>
            <a:p>
              <a:pPr>
                <a:lnSpc>
                  <a:spcPts val="1000"/>
                </a:lnSpc>
              </a:pPr>
              <a:endParaRPr lang="en-US" altLang="zh-CN" sz="4000" dirty="0" smtClean="0"/>
            </a:p>
            <a:p>
              <a:pPr>
                <a:lnSpc>
                  <a:spcPts val="1100"/>
                </a:lnSpc>
                <a:tabLst>
                  <a:tab pos="241300" algn="l"/>
                  <a:tab pos="787400" algn="l"/>
                  <a:tab pos="927100" algn="l"/>
                </a:tabLst>
              </a:pPr>
              <a:r>
                <a:rPr lang="en-US" altLang="zh-CN" sz="4000" dirty="0" smtClean="0"/>
                <a:t>			</a:t>
              </a:r>
              <a:r>
                <a:rPr lang="en-US" altLang="zh-CN" sz="1100" dirty="0" smtClean="0">
                  <a:solidFill>
                    <a:srgbClr val="231F20"/>
                  </a:solidFill>
                  <a:latin typeface="Times New Roman" pitchFamily="18" charset="0"/>
                  <a:cs typeface="Times New Roman" pitchFamily="18" charset="0"/>
                </a:rPr>
                <a:t>time</a:t>
              </a:r>
            </a:p>
            <a:p>
              <a:pPr>
                <a:lnSpc>
                  <a:spcPts val="1000"/>
                </a:lnSpc>
              </a:pPr>
              <a:endParaRPr lang="en-US" altLang="zh-CN" sz="4000" dirty="0" smtClean="0"/>
            </a:p>
            <a:p>
              <a:pPr>
                <a:lnSpc>
                  <a:spcPts val="1000"/>
                </a:lnSpc>
              </a:pPr>
              <a:endParaRPr lang="en-US" altLang="zh-CN" sz="4000" dirty="0" smtClean="0"/>
            </a:p>
            <a:p>
              <a:pPr>
                <a:lnSpc>
                  <a:spcPts val="1300"/>
                </a:lnSpc>
                <a:tabLst>
                  <a:tab pos="241300" algn="l"/>
                  <a:tab pos="787400" algn="l"/>
                  <a:tab pos="927100" algn="l"/>
                </a:tabLst>
              </a:pPr>
              <a:r>
                <a:rPr lang="en-US" altLang="zh-CN" sz="1100" dirty="0" smtClean="0">
                  <a:latin typeface="Gotham Book " pitchFamily="18" charset="0"/>
                  <a:cs typeface="Gotham Book " pitchFamily="18" charset="0"/>
                </a:rPr>
                <a:t>Adapted</a:t>
              </a:r>
              <a:r>
                <a:rPr lang="en-US" altLang="zh-CN" sz="1100" dirty="0" smtClean="0">
                  <a:cs typeface="Times New Roman" pitchFamily="18" charset="0"/>
                </a:rPr>
                <a:t> </a:t>
              </a:r>
              <a:r>
                <a:rPr lang="en-US" altLang="zh-CN" sz="1100" dirty="0" smtClean="0">
                  <a:latin typeface="Gotham Book " pitchFamily="18" charset="0"/>
                  <a:cs typeface="Gotham Book " pitchFamily="18" charset="0"/>
                </a:rPr>
                <a:t>from</a:t>
              </a:r>
              <a:r>
                <a:rPr lang="en-US" altLang="zh-CN" sz="1100" dirty="0" smtClean="0">
                  <a:cs typeface="Times New Roman" pitchFamily="18" charset="0"/>
                </a:rPr>
                <a:t> </a:t>
              </a:r>
              <a:r>
                <a:rPr lang="en-US" altLang="zh-CN" sz="1100" dirty="0" smtClean="0">
                  <a:latin typeface="Gotham Book " pitchFamily="18" charset="0"/>
                  <a:cs typeface="Gotham Book " pitchFamily="18" charset="0"/>
                </a:rPr>
                <a:t>Michael</a:t>
              </a:r>
              <a:r>
                <a:rPr lang="en-US" altLang="zh-CN" sz="1100" dirty="0" smtClean="0">
                  <a:cs typeface="Times New Roman" pitchFamily="18" charset="0"/>
                </a:rPr>
                <a:t> </a:t>
              </a:r>
              <a:r>
                <a:rPr lang="en-US" altLang="zh-CN" sz="1100" dirty="0" smtClean="0">
                  <a:latin typeface="Gotham Book " pitchFamily="18" charset="0"/>
                  <a:cs typeface="Gotham Book " pitchFamily="18" charset="0"/>
                </a:rPr>
                <a:t>Barry</a:t>
              </a:r>
            </a:p>
          </p:txBody>
        </p:sp>
      </p:grpSp>
      <p:sp>
        <p:nvSpPr>
          <p:cNvPr id="2" name="Date Placeholder 1"/>
          <p:cNvSpPr>
            <a:spLocks noGrp="1"/>
          </p:cNvSpPr>
          <p:nvPr>
            <p:ph type="dt" sz="half" idx="10"/>
          </p:nvPr>
        </p:nvSpPr>
        <p:spPr/>
        <p:txBody>
          <a:bodyPr/>
          <a:lstStyle/>
          <a:p>
            <a:pPr>
              <a:defRPr/>
            </a:pPr>
            <a:r>
              <a:rPr lang="en-US" smtClean="0"/>
              <a:t>2016/07/19</a:t>
            </a:r>
            <a:endParaRPr lang="en-US"/>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a:p>
        </p:txBody>
      </p:sp>
      <p:sp>
        <p:nvSpPr>
          <p:cNvPr id="5" name="Slide Number Placeholder 4"/>
          <p:cNvSpPr>
            <a:spLocks noGrp="1"/>
          </p:cNvSpPr>
          <p:nvPr>
            <p:ph type="sldNum" sz="quarter" idx="12"/>
          </p:nvPr>
        </p:nvSpPr>
        <p:spPr/>
        <p:txBody>
          <a:bodyPr/>
          <a:lstStyle/>
          <a:p>
            <a:pPr>
              <a:defRPr/>
            </a:pPr>
            <a:fld id="{028914E8-E2B2-42F6-9A08-A855A750FDE0}" type="slidenum">
              <a:rPr lang="en-US" smtClean="0"/>
              <a:pPr>
                <a:defRPr/>
              </a:pPr>
              <a:t>22</a:t>
            </a:fld>
            <a:endParaRPr lang="en-US"/>
          </a:p>
        </p:txBody>
      </p:sp>
      <p:sp>
        <p:nvSpPr>
          <p:cNvPr id="12" name="Content Placeholder 11"/>
          <p:cNvSpPr>
            <a:spLocks noGrp="1"/>
          </p:cNvSpPr>
          <p:nvPr>
            <p:ph sz="half" idx="2"/>
          </p:nvPr>
        </p:nvSpPr>
        <p:spPr>
          <a:xfrm>
            <a:off x="5834062" y="2267290"/>
            <a:ext cx="3309938" cy="3800475"/>
          </a:xfrm>
        </p:spPr>
        <p:txBody>
          <a:bodyPr/>
          <a:lstStyle/>
          <a:p>
            <a:pPr marL="0" indent="0">
              <a:buNone/>
            </a:pPr>
            <a:r>
              <a:rPr lang="en-US" dirty="0" smtClean="0"/>
              <a:t>Be </a:t>
            </a:r>
            <a:r>
              <a:rPr lang="en-US" dirty="0" smtClean="0">
                <a:cs typeface="Helvetica"/>
              </a:rPr>
              <a:t>human</a:t>
            </a:r>
            <a:r>
              <a:rPr lang="en-US" dirty="0" smtClean="0"/>
              <a:t>.</a:t>
            </a:r>
          </a:p>
          <a:p>
            <a:pPr marL="0" indent="0">
              <a:buNone/>
            </a:pPr>
            <a:endParaRPr lang="en-US" dirty="0"/>
          </a:p>
          <a:p>
            <a:pPr marL="0" indent="0">
              <a:buNone/>
            </a:pPr>
            <a:r>
              <a:rPr lang="en-US" dirty="0" smtClean="0"/>
              <a:t>Seek </a:t>
            </a:r>
            <a:r>
              <a:rPr lang="en-US" dirty="0" smtClean="0">
                <a:cs typeface="Helvetica"/>
              </a:rPr>
              <a:t>stories</a:t>
            </a:r>
            <a:r>
              <a:rPr lang="en-US" dirty="0" smtClean="0"/>
              <a:t>.</a:t>
            </a:r>
          </a:p>
          <a:p>
            <a:pPr marL="0" indent="0">
              <a:buNone/>
            </a:pPr>
            <a:endParaRPr lang="en-US" dirty="0"/>
          </a:p>
          <a:p>
            <a:pPr marL="0" indent="0">
              <a:buNone/>
            </a:pPr>
            <a:r>
              <a:rPr lang="en-US" dirty="0" smtClean="0"/>
              <a:t>Talk about </a:t>
            </a:r>
            <a:r>
              <a:rPr lang="en-US" dirty="0" smtClean="0">
                <a:cs typeface="Helvetica"/>
              </a:rPr>
              <a:t>feelings</a:t>
            </a:r>
            <a:r>
              <a:rPr lang="en-US" dirty="0" smtClean="0"/>
              <a:t>.</a:t>
            </a:r>
            <a:endParaRPr lang="en-US" dirty="0"/>
          </a:p>
        </p:txBody>
      </p:sp>
      <p:sp>
        <p:nvSpPr>
          <p:cNvPr id="45" name="TextBox 44"/>
          <p:cNvSpPr txBox="1"/>
          <p:nvPr/>
        </p:nvSpPr>
        <p:spPr>
          <a:xfrm>
            <a:off x="5821447" y="5183696"/>
            <a:ext cx="2528483" cy="461665"/>
          </a:xfrm>
          <a:prstGeom prst="rect">
            <a:avLst/>
          </a:prstGeom>
          <a:noFill/>
        </p:spPr>
        <p:txBody>
          <a:bodyPr wrap="square" rtlCol="0">
            <a:spAutoFit/>
          </a:bodyPr>
          <a:lstStyle/>
          <a:p>
            <a:r>
              <a:rPr lang="en-US" dirty="0" smtClean="0">
                <a:latin typeface="Helvetica Light"/>
                <a:ea typeface="ＭＳ Ｐゴシック" charset="0"/>
                <a:cs typeface="Helvetica"/>
              </a:rPr>
              <a:t>Ask “</a:t>
            </a:r>
            <a:r>
              <a:rPr lang="en-US" dirty="0">
                <a:latin typeface="Helvetica Light"/>
                <a:ea typeface="ＭＳ Ｐゴシック" charset="0"/>
                <a:cs typeface="Helvetica"/>
              </a:rPr>
              <a:t>WHY?”</a:t>
            </a:r>
          </a:p>
        </p:txBody>
      </p:sp>
    </p:spTree>
    <p:extLst>
      <p:ext uri="{BB962C8B-B14F-4D97-AF65-F5344CB8AC3E}">
        <p14:creationId xmlns:p14="http://schemas.microsoft.com/office/powerpoint/2010/main" val="3503294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60" name="Shape 460"/>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61" name="Shape 461"/>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62" name="Shape 462"/>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63" name="Shape 463"/>
          <p:cNvSpPr>
            <a:spLocks noGrp="1"/>
          </p:cNvSpPr>
          <p:nvPr>
            <p:ph type="title"/>
          </p:nvPr>
        </p:nvSpPr>
        <p:spPr/>
        <p:txBody>
          <a:bodyPr/>
          <a:lstStyle>
            <a:lvl1pPr>
              <a:defRPr>
                <a:latin typeface="Helvetica"/>
                <a:ea typeface="Helvetica"/>
                <a:cs typeface="Helvetica"/>
                <a:sym typeface="Helvetica"/>
              </a:defRPr>
            </a:lvl1pPr>
          </a:lstStyle>
          <a:p>
            <a:pPr lvl="0"/>
            <a:r>
              <a:rPr lang="en-US" smtClean="0"/>
              <a:t>Conducting An Interview</a:t>
            </a:r>
            <a:endParaRPr lang="en-US"/>
          </a:p>
        </p:txBody>
      </p:sp>
      <p:sp>
        <p:nvSpPr>
          <p:cNvPr id="464" name="Shape 464"/>
          <p:cNvSpPr>
            <a:spLocks noGrp="1"/>
          </p:cNvSpPr>
          <p:nvPr>
            <p:ph idx="1"/>
          </p:nvPr>
        </p:nvSpPr>
        <p:spPr>
          <a:xfrm>
            <a:off x="685800" y="1600200"/>
            <a:ext cx="8314034" cy="4724400"/>
          </a:xfrm>
        </p:spPr>
        <p:txBody>
          <a:bodyPr/>
          <a:lstStyle/>
          <a:p>
            <a:pPr lvl="0"/>
            <a:r>
              <a:rPr lang="en-US" dirty="0" smtClean="0">
                <a:sym typeface="Helvetica"/>
              </a:rPr>
              <a:t>Introduce yourself, explain your purpose</a:t>
            </a:r>
          </a:p>
          <a:p>
            <a:pPr lvl="0"/>
            <a:r>
              <a:rPr lang="en-US" dirty="0" smtClean="0">
                <a:sym typeface="Helvetica"/>
              </a:rPr>
              <a:t>The interview is about them, not you! </a:t>
            </a:r>
          </a:p>
          <a:p>
            <a:pPr lvl="0"/>
            <a:r>
              <a:rPr lang="en-US" dirty="0" smtClean="0">
                <a:sym typeface="Helvetica"/>
              </a:rPr>
              <a:t>Begin with open, unbiased questions </a:t>
            </a:r>
          </a:p>
          <a:p>
            <a:pPr lvl="0"/>
            <a:r>
              <a:rPr lang="en-US" dirty="0" smtClean="0">
                <a:sym typeface="Helvetica"/>
              </a:rPr>
              <a:t>Ask the question and let them answer</a:t>
            </a:r>
            <a:endParaRPr lang="en-US" dirty="0">
              <a:sym typeface="Helvetica"/>
            </a:endParaRP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23</a:t>
            </a:fld>
            <a:endParaRPr lang="en-US" dirty="0"/>
          </a:p>
        </p:txBody>
      </p:sp>
    </p:spTree>
    <p:extLst>
      <p:ext uri="{BB962C8B-B14F-4D97-AF65-F5344CB8AC3E}">
        <p14:creationId xmlns:p14="http://schemas.microsoft.com/office/powerpoint/2010/main" val="3814976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5" descr="IMG_333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Rectangle 3"/>
          <p:cNvSpPr>
            <a:spLocks noChangeArrowheads="1"/>
          </p:cNvSpPr>
          <p:nvPr/>
        </p:nvSpPr>
        <p:spPr bwMode="auto">
          <a:xfrm>
            <a:off x="0" y="0"/>
            <a:ext cx="9144000" cy="1981200"/>
          </a:xfrm>
          <a:prstGeom prst="rect">
            <a:avLst/>
          </a:prstGeom>
          <a:gradFill rotWithShape="1">
            <a:gsLst>
              <a:gs pos="0">
                <a:schemeClr val="tx1">
                  <a:alpha val="45000"/>
                </a:schemeClr>
              </a:gs>
              <a:gs pos="100000">
                <a:schemeClr val="tx1">
                  <a:alpha val="0"/>
                </a:schemeClr>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SzPct val="75000"/>
              <a:buFont typeface="Wingdings" charset="0"/>
              <a:buChar char="§"/>
            </a:pPr>
            <a:endParaRPr lang="en-US" sz="1800">
              <a:solidFill>
                <a:srgbClr val="000000"/>
              </a:solidFill>
              <a:latin typeface="Verdana" charset="0"/>
              <a:cs typeface="Arial" charset="0"/>
            </a:endParaRPr>
          </a:p>
        </p:txBody>
      </p:sp>
      <p:sp>
        <p:nvSpPr>
          <p:cNvPr id="95235" name="Rectangle 2"/>
          <p:cNvSpPr>
            <a:spLocks noChangeArrowheads="1"/>
          </p:cNvSpPr>
          <p:nvPr/>
        </p:nvSpPr>
        <p:spPr bwMode="auto">
          <a:xfrm>
            <a:off x="338138" y="435719"/>
            <a:ext cx="880586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3200" b="1" dirty="0">
                <a:solidFill>
                  <a:srgbClr val="FFFFFF"/>
                </a:solidFill>
                <a:latin typeface="Helvetica Light"/>
                <a:cs typeface="Helvetica Light"/>
              </a:rPr>
              <a:t>An </a:t>
            </a:r>
            <a:r>
              <a:rPr lang="en-US" sz="3200" b="1" dirty="0" err="1">
                <a:solidFill>
                  <a:srgbClr val="FFFFFF"/>
                </a:solidFill>
                <a:latin typeface="Helvetica Light"/>
                <a:cs typeface="Helvetica Light"/>
              </a:rPr>
              <a:t>needfinding</a:t>
            </a:r>
            <a:r>
              <a:rPr lang="en-US" sz="3200" b="1" dirty="0">
                <a:solidFill>
                  <a:srgbClr val="FFFFFF"/>
                </a:solidFill>
                <a:latin typeface="Helvetica Light"/>
                <a:cs typeface="Helvetica Light"/>
              </a:rPr>
              <a:t> interview is….</a:t>
            </a:r>
          </a:p>
        </p:txBody>
      </p:sp>
      <p:sp>
        <p:nvSpPr>
          <p:cNvPr id="8" name="Rectangle 7"/>
          <p:cNvSpPr/>
          <p:nvPr/>
        </p:nvSpPr>
        <p:spPr>
          <a:xfrm>
            <a:off x="0" y="3886200"/>
            <a:ext cx="6248400" cy="2971800"/>
          </a:xfrm>
          <a:prstGeom prst="rect">
            <a:avLst/>
          </a:prstGeom>
          <a:gradFill flip="none" rotWithShape="1">
            <a:gsLst>
              <a:gs pos="83000">
                <a:schemeClr val="tx1">
                  <a:alpha val="50000"/>
                </a:schemeClr>
              </a:gs>
              <a:gs pos="100000">
                <a:schemeClr val="tx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627063" lvl="1" indent="-169863" eaLnBrk="1" hangingPunct="1">
              <a:spcBef>
                <a:spcPct val="20000"/>
              </a:spcBef>
              <a:buSzPct val="75000"/>
              <a:buFont typeface="Wingdings" charset="0"/>
              <a:buChar char="§"/>
              <a:defRPr/>
            </a:pPr>
            <a:endParaRPr lang="en-US" sz="1800" b="1" dirty="0">
              <a:solidFill>
                <a:srgbClr val="FFFFFF"/>
              </a:solidFill>
            </a:endParaRPr>
          </a:p>
        </p:txBody>
      </p:sp>
      <p:sp>
        <p:nvSpPr>
          <p:cNvPr id="95239" name="TextBox 4"/>
          <p:cNvSpPr txBox="1">
            <a:spLocks noChangeArrowheads="1"/>
          </p:cNvSpPr>
          <p:nvPr/>
        </p:nvSpPr>
        <p:spPr bwMode="auto">
          <a:xfrm>
            <a:off x="0" y="4148138"/>
            <a:ext cx="6248400" cy="3145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a:defRPr sz="3600">
                <a:solidFill>
                  <a:srgbClr val="6666FF"/>
                </a:solidFill>
                <a:latin typeface="Arial" charset="0"/>
                <a:ea typeface="MS PGothic" charset="0"/>
                <a:cs typeface="MS PGothic" charset="0"/>
              </a:defRPr>
            </a:lvl1pPr>
            <a:lvl2pPr marL="398463">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lvl="1" eaLnBrk="1" hangingPunct="1">
              <a:spcBef>
                <a:spcPct val="20000"/>
              </a:spcBef>
              <a:buSzPct val="75000"/>
            </a:pPr>
            <a:r>
              <a:rPr lang="en-US" sz="2800" b="1" dirty="0">
                <a:solidFill>
                  <a:srgbClr val="000000"/>
                </a:solidFill>
                <a:latin typeface="Helvetica Light"/>
                <a:ea typeface="+mn-ea"/>
                <a:cs typeface="Helvetica Light"/>
              </a:rPr>
              <a:t>One in which the interviewee speaks 90% of the </a:t>
            </a:r>
            <a:r>
              <a:rPr lang="en-US" sz="2800" b="1" dirty="0" smtClean="0">
                <a:solidFill>
                  <a:srgbClr val="000000"/>
                </a:solidFill>
                <a:latin typeface="Helvetica Light"/>
                <a:ea typeface="+mn-ea"/>
                <a:cs typeface="Helvetica Light"/>
              </a:rPr>
              <a:t>time.</a:t>
            </a:r>
            <a:endParaRPr lang="en-US" sz="2800" b="1" dirty="0">
              <a:solidFill>
                <a:srgbClr val="000000"/>
              </a:solidFill>
              <a:latin typeface="Helvetica Light"/>
              <a:ea typeface="+mn-ea"/>
              <a:cs typeface="Helvetica Light"/>
            </a:endParaRPr>
          </a:p>
          <a:p>
            <a:pPr lvl="1" eaLnBrk="1" hangingPunct="1">
              <a:spcBef>
                <a:spcPct val="20000"/>
              </a:spcBef>
              <a:buSzPct val="75000"/>
            </a:pPr>
            <a:endParaRPr lang="en-US" sz="1600" b="1" dirty="0">
              <a:solidFill>
                <a:srgbClr val="000000"/>
              </a:solidFill>
              <a:latin typeface="Helvetica Light"/>
              <a:ea typeface="+mn-ea"/>
              <a:cs typeface="Helvetica Light"/>
            </a:endParaRPr>
          </a:p>
          <a:p>
            <a:pPr lvl="1" eaLnBrk="1" hangingPunct="1">
              <a:spcBef>
                <a:spcPct val="20000"/>
              </a:spcBef>
              <a:buSzPct val="75000"/>
            </a:pPr>
            <a:r>
              <a:rPr lang="en-US" sz="2800" b="1" dirty="0">
                <a:solidFill>
                  <a:srgbClr val="000000"/>
                </a:solidFill>
                <a:latin typeface="Helvetica Light"/>
                <a:ea typeface="+mn-ea"/>
                <a:cs typeface="Helvetica Light"/>
              </a:rPr>
              <a:t>More than data gathering. Be ready to hear something new and be changed by it.</a:t>
            </a:r>
          </a:p>
          <a:p>
            <a:pPr eaLnBrk="1" hangingPunct="1">
              <a:spcBef>
                <a:spcPct val="20000"/>
              </a:spcBef>
              <a:buSzPct val="75000"/>
              <a:buFont typeface="Wingdings" charset="0"/>
              <a:buChar char="§"/>
            </a:pPr>
            <a:endParaRPr lang="en-US" sz="2800" b="1" dirty="0">
              <a:solidFill>
                <a:srgbClr val="000000"/>
              </a:solidFill>
              <a:latin typeface="Helvetica Light"/>
              <a:ea typeface="+mn-ea"/>
              <a:cs typeface="Helvetica Light"/>
            </a:endParaRP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24</a:t>
            </a:fld>
            <a:endParaRPr lang="en-US"/>
          </a:p>
        </p:txBody>
      </p:sp>
    </p:spTree>
    <p:extLst>
      <p:ext uri="{BB962C8B-B14F-4D97-AF65-F5344CB8AC3E}">
        <p14:creationId xmlns:p14="http://schemas.microsoft.com/office/powerpoint/2010/main" val="151354756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3809548"/>
            <a:ext cx="5867400" cy="3048452"/>
          </a:xfrm>
          <a:prstGeom prst="rect">
            <a:avLst/>
          </a:prstGeom>
          <a:gradFill flip="none" rotWithShape="1">
            <a:gsLst>
              <a:gs pos="83000">
                <a:schemeClr val="tx1">
                  <a:alpha val="50000"/>
                </a:schemeClr>
              </a:gs>
              <a:gs pos="100000">
                <a:schemeClr val="tx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627063" lvl="1" indent="-169863" eaLnBrk="1" hangingPunct="1">
              <a:spcBef>
                <a:spcPct val="20000"/>
              </a:spcBef>
              <a:buSzPct val="75000"/>
              <a:buFont typeface="Wingdings" charset="0"/>
              <a:buChar char="§"/>
              <a:defRPr/>
            </a:pPr>
            <a:endParaRPr lang="en-US" sz="1800" b="1" dirty="0">
              <a:solidFill>
                <a:srgbClr val="FFFFFF"/>
              </a:solidFill>
            </a:endParaRPr>
          </a:p>
        </p:txBody>
      </p:sp>
      <p:sp>
        <p:nvSpPr>
          <p:cNvPr id="96261" name="Title 1"/>
          <p:cNvSpPr>
            <a:spLocks noGrp="1"/>
          </p:cNvSpPr>
          <p:nvPr>
            <p:ph type="title"/>
          </p:nvPr>
        </p:nvSpPr>
        <p:spPr>
          <a:xfrm>
            <a:off x="-1" y="3956070"/>
            <a:ext cx="5323995" cy="2901930"/>
          </a:xfrm>
        </p:spPr>
        <p:txBody>
          <a:bodyPr>
            <a:normAutofit fontScale="90000"/>
          </a:bodyPr>
          <a:lstStyle/>
          <a:p>
            <a:pPr marL="342900" eaLnBrk="1" hangingPunct="1">
              <a:lnSpc>
                <a:spcPct val="80000"/>
              </a:lnSpc>
              <a:spcBef>
                <a:spcPct val="20000"/>
              </a:spcBef>
            </a:pPr>
            <a:r>
              <a:rPr lang="en-US" b="1" dirty="0">
                <a:solidFill>
                  <a:srgbClr val="000000"/>
                </a:solidFill>
                <a:ea typeface="MS PGothic" charset="0"/>
              </a:rPr>
              <a:t>Defer your agenda and unlock their </a:t>
            </a:r>
            <a:r>
              <a:rPr lang="en-US" b="1" dirty="0" smtClean="0">
                <a:solidFill>
                  <a:srgbClr val="000000"/>
                </a:solidFill>
                <a:ea typeface="MS PGothic" charset="0"/>
              </a:rPr>
              <a:t>world</a:t>
            </a:r>
            <a:br>
              <a:rPr lang="en-US" b="1" dirty="0" smtClean="0">
                <a:solidFill>
                  <a:srgbClr val="000000"/>
                </a:solidFill>
                <a:ea typeface="MS PGothic" charset="0"/>
              </a:rPr>
            </a:br>
            <a:r>
              <a:rPr lang="en-US" b="1" dirty="0" smtClean="0">
                <a:solidFill>
                  <a:srgbClr val="000000"/>
                </a:solidFill>
                <a:ea typeface="MS PGothic" charset="0"/>
              </a:rPr>
              <a:t/>
            </a:r>
            <a:br>
              <a:rPr lang="en-US" b="1" dirty="0" smtClean="0">
                <a:solidFill>
                  <a:srgbClr val="000000"/>
                </a:solidFill>
                <a:ea typeface="MS PGothic" charset="0"/>
              </a:rPr>
            </a:br>
            <a:r>
              <a:rPr lang="en-US" sz="2700" b="1" dirty="0" smtClean="0">
                <a:solidFill>
                  <a:srgbClr val="000000"/>
                </a:solidFill>
                <a:ea typeface="MS PGothic" charset="0"/>
              </a:rPr>
              <a:t>Step </a:t>
            </a:r>
            <a:r>
              <a:rPr lang="en-US" sz="2700" b="1" dirty="0">
                <a:solidFill>
                  <a:srgbClr val="000000"/>
                </a:solidFill>
                <a:ea typeface="MS PGothic" charset="0"/>
              </a:rPr>
              <a:t>into the interviewee’s </a:t>
            </a:r>
            <a:r>
              <a:rPr lang="en-US" sz="2700" b="1" dirty="0" smtClean="0">
                <a:solidFill>
                  <a:srgbClr val="000000"/>
                </a:solidFill>
                <a:ea typeface="MS PGothic" charset="0"/>
              </a:rPr>
              <a:t>shoes</a:t>
            </a:r>
            <a:br>
              <a:rPr lang="en-US" sz="2700" b="1" dirty="0" smtClean="0">
                <a:solidFill>
                  <a:srgbClr val="000000"/>
                </a:solidFill>
                <a:ea typeface="MS PGothic" charset="0"/>
              </a:rPr>
            </a:br>
            <a:r>
              <a:rPr lang="en-US" sz="2700" b="1" dirty="0" smtClean="0">
                <a:solidFill>
                  <a:srgbClr val="000000"/>
                </a:solidFill>
                <a:ea typeface="MS PGothic" charset="0"/>
              </a:rPr>
              <a:t/>
            </a:r>
            <a:br>
              <a:rPr lang="en-US" sz="2700" b="1" dirty="0" smtClean="0">
                <a:solidFill>
                  <a:srgbClr val="000000"/>
                </a:solidFill>
                <a:ea typeface="MS PGothic" charset="0"/>
              </a:rPr>
            </a:br>
            <a:r>
              <a:rPr lang="en-US" sz="2700" b="1" dirty="0" smtClean="0">
                <a:solidFill>
                  <a:srgbClr val="000000"/>
                </a:solidFill>
                <a:ea typeface="MS PGothic" charset="0"/>
              </a:rPr>
              <a:t>Be curious</a:t>
            </a:r>
            <a:br>
              <a:rPr lang="en-US" sz="2700" b="1" dirty="0" smtClean="0">
                <a:solidFill>
                  <a:srgbClr val="000000"/>
                </a:solidFill>
                <a:ea typeface="MS PGothic" charset="0"/>
              </a:rPr>
            </a:br>
            <a:r>
              <a:rPr lang="en-US" sz="2700" b="1" dirty="0" smtClean="0">
                <a:solidFill>
                  <a:srgbClr val="000000"/>
                </a:solidFill>
                <a:ea typeface="MS PGothic" charset="0"/>
              </a:rPr>
              <a:t/>
            </a:r>
            <a:br>
              <a:rPr lang="en-US" sz="2700" b="1" dirty="0" smtClean="0">
                <a:solidFill>
                  <a:srgbClr val="000000"/>
                </a:solidFill>
                <a:ea typeface="MS PGothic" charset="0"/>
              </a:rPr>
            </a:br>
            <a:r>
              <a:rPr lang="en-US" sz="2700" b="1" dirty="0" smtClean="0">
                <a:solidFill>
                  <a:srgbClr val="000000"/>
                </a:solidFill>
                <a:ea typeface="MS PGothic" charset="0"/>
              </a:rPr>
              <a:t>Have </a:t>
            </a:r>
            <a:r>
              <a:rPr lang="en-US" sz="2700" b="1" dirty="0">
                <a:solidFill>
                  <a:srgbClr val="000000"/>
                </a:solidFill>
                <a:ea typeface="MS PGothic" charset="0"/>
              </a:rPr>
              <a:t>a “beginners mindset</a:t>
            </a:r>
            <a:r>
              <a:rPr lang="en-US" sz="2700" b="1" dirty="0" smtClean="0">
                <a:solidFill>
                  <a:srgbClr val="000000"/>
                </a:solidFill>
                <a:ea typeface="MS PGothic" charset="0"/>
              </a:rPr>
              <a:t>”</a:t>
            </a:r>
            <a:endParaRPr lang="en-US" b="1" dirty="0">
              <a:solidFill>
                <a:srgbClr val="000000"/>
              </a:solidFill>
              <a:ea typeface="MS PGothic" charset="0"/>
            </a:endParaRPr>
          </a:p>
        </p:txBody>
      </p:sp>
      <p:sp>
        <p:nvSpPr>
          <p:cNvPr id="2" name="Date Placeholder 1"/>
          <p:cNvSpPr>
            <a:spLocks noGrp="1"/>
          </p:cNvSpPr>
          <p:nvPr>
            <p:ph type="dt" sz="half" idx="10"/>
          </p:nvPr>
        </p:nvSpPr>
        <p:spPr/>
        <p:txBody>
          <a:bodyPr/>
          <a:lstStyle/>
          <a:p>
            <a:pPr>
              <a:defRPr/>
            </a:pPr>
            <a:r>
              <a:rPr lang="en-US" smtClean="0"/>
              <a:t>2016/07/19</a:t>
            </a:r>
            <a:endParaRPr lang="en-US"/>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a:p>
        </p:txBody>
      </p:sp>
      <p:sp>
        <p:nvSpPr>
          <p:cNvPr id="4" name="Slide Number Placeholder 3"/>
          <p:cNvSpPr>
            <a:spLocks noGrp="1"/>
          </p:cNvSpPr>
          <p:nvPr>
            <p:ph type="sldNum" sz="quarter" idx="12"/>
          </p:nvPr>
        </p:nvSpPr>
        <p:spPr/>
        <p:txBody>
          <a:bodyPr/>
          <a:lstStyle/>
          <a:p>
            <a:pPr>
              <a:defRPr/>
            </a:pPr>
            <a:fld id="{7765F609-13D8-427A-A637-8F1D1F077692}" type="slidenum">
              <a:rPr lang="en-US" smtClean="0"/>
              <a:pPr>
                <a:defRPr/>
              </a:pPr>
              <a:t>25</a:t>
            </a:fld>
            <a:endParaRPr lang="en-US"/>
          </a:p>
        </p:txBody>
      </p:sp>
    </p:spTree>
    <p:extLst>
      <p:ext uri="{BB962C8B-B14F-4D97-AF65-F5344CB8AC3E}">
        <p14:creationId xmlns:p14="http://schemas.microsoft.com/office/powerpoint/2010/main" val="315399511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ChangeArrowheads="1"/>
          </p:cNvSpPr>
          <p:nvPr/>
        </p:nvSpPr>
        <p:spPr bwMode="auto">
          <a:xfrm>
            <a:off x="338138" y="51435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2000" dirty="0">
                <a:solidFill>
                  <a:srgbClr val="FFFFFF"/>
                </a:solidFill>
                <a:latin typeface="Helvetica Light"/>
                <a:cs typeface="Helvetica Light"/>
              </a:rPr>
              <a:t>Interview</a:t>
            </a:r>
          </a:p>
        </p:txBody>
      </p:sp>
      <p:sp>
        <p:nvSpPr>
          <p:cNvPr id="97282" name="Freeform 3"/>
          <p:cNvSpPr>
            <a:spLocks/>
          </p:cNvSpPr>
          <p:nvPr/>
        </p:nvSpPr>
        <p:spPr bwMode="auto">
          <a:xfrm>
            <a:off x="685800" y="2389188"/>
            <a:ext cx="7894638" cy="3479800"/>
          </a:xfrm>
          <a:custGeom>
            <a:avLst/>
            <a:gdLst>
              <a:gd name="T0" fmla="*/ 0 w 3200"/>
              <a:gd name="T1" fmla="*/ 2147483647 h 1226"/>
              <a:gd name="T2" fmla="*/ 2147483647 w 3200"/>
              <a:gd name="T3" fmla="*/ 2147483647 h 1226"/>
              <a:gd name="T4" fmla="*/ 2147483647 w 3200"/>
              <a:gd name="T5" fmla="*/ 2147483647 h 1226"/>
              <a:gd name="T6" fmla="*/ 2147483647 w 3200"/>
              <a:gd name="T7" fmla="*/ 2147483647 h 1226"/>
              <a:gd name="T8" fmla="*/ 2147483647 w 3200"/>
              <a:gd name="T9" fmla="*/ 2147483647 h 1226"/>
              <a:gd name="T10" fmla="*/ 0 60000 65536"/>
              <a:gd name="T11" fmla="*/ 0 60000 65536"/>
              <a:gd name="T12" fmla="*/ 0 60000 65536"/>
              <a:gd name="T13" fmla="*/ 0 60000 65536"/>
              <a:gd name="T14" fmla="*/ 0 60000 65536"/>
              <a:gd name="T15" fmla="*/ 0 w 3200"/>
              <a:gd name="T16" fmla="*/ 0 h 1226"/>
              <a:gd name="T17" fmla="*/ 3200 w 3200"/>
              <a:gd name="T18" fmla="*/ 1226 h 1226"/>
            </a:gdLst>
            <a:ahLst/>
            <a:cxnLst>
              <a:cxn ang="T10">
                <a:pos x="T0" y="T1"/>
              </a:cxn>
              <a:cxn ang="T11">
                <a:pos x="T2" y="T3"/>
              </a:cxn>
              <a:cxn ang="T12">
                <a:pos x="T4" y="T5"/>
              </a:cxn>
              <a:cxn ang="T13">
                <a:pos x="T6" y="T7"/>
              </a:cxn>
              <a:cxn ang="T14">
                <a:pos x="T8" y="T9"/>
              </a:cxn>
            </a:cxnLst>
            <a:rect l="T15" t="T16" r="T17" b="T18"/>
            <a:pathLst>
              <a:path w="3200" h="1226">
                <a:moveTo>
                  <a:pt x="0" y="1226"/>
                </a:moveTo>
                <a:cubicBezTo>
                  <a:pt x="293" y="1177"/>
                  <a:pt x="1343" y="1132"/>
                  <a:pt x="1760" y="930"/>
                </a:cubicBezTo>
                <a:cubicBezTo>
                  <a:pt x="2177" y="728"/>
                  <a:pt x="2297" y="0"/>
                  <a:pt x="2504" y="14"/>
                </a:cubicBezTo>
                <a:cubicBezTo>
                  <a:pt x="2711" y="28"/>
                  <a:pt x="2888" y="875"/>
                  <a:pt x="3004" y="1014"/>
                </a:cubicBezTo>
                <a:cubicBezTo>
                  <a:pt x="3120" y="1153"/>
                  <a:pt x="3159" y="881"/>
                  <a:pt x="3200" y="846"/>
                </a:cubicBezTo>
              </a:path>
            </a:pathLst>
          </a:custGeom>
          <a:noFill/>
          <a:ln w="76200">
            <a:solidFill>
              <a:schemeClr val="tx1">
                <a:alpha val="50195"/>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83" name="Line 4"/>
          <p:cNvSpPr>
            <a:spLocks noChangeShapeType="1"/>
          </p:cNvSpPr>
          <p:nvPr/>
        </p:nvSpPr>
        <p:spPr bwMode="auto">
          <a:xfrm>
            <a:off x="685800" y="6019800"/>
            <a:ext cx="8001000" cy="14288"/>
          </a:xfrm>
          <a:prstGeom prst="line">
            <a:avLst/>
          </a:prstGeom>
          <a:noFill/>
          <a:ln w="12700">
            <a:solidFill>
              <a:schemeClr val="bg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84" name="Text Box 5"/>
          <p:cNvSpPr txBox="1">
            <a:spLocks noChangeArrowheads="1"/>
          </p:cNvSpPr>
          <p:nvPr/>
        </p:nvSpPr>
        <p:spPr bwMode="auto">
          <a:xfrm>
            <a:off x="7824788" y="6034088"/>
            <a:ext cx="8620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r">
              <a:spcBef>
                <a:spcPct val="50000"/>
              </a:spcBef>
            </a:pPr>
            <a:r>
              <a:rPr lang="en-US" sz="1600" i="1">
                <a:solidFill>
                  <a:srgbClr val="808080"/>
                </a:solidFill>
                <a:cs typeface="Arial" charset="0"/>
              </a:rPr>
              <a:t>time</a:t>
            </a:r>
          </a:p>
        </p:txBody>
      </p:sp>
      <p:sp>
        <p:nvSpPr>
          <p:cNvPr id="97285" name="Text Box 6"/>
          <p:cNvSpPr txBox="1">
            <a:spLocks noChangeArrowheads="1"/>
          </p:cNvSpPr>
          <p:nvPr/>
        </p:nvSpPr>
        <p:spPr bwMode="auto">
          <a:xfrm>
            <a:off x="7696200" y="4281488"/>
            <a:ext cx="129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r">
              <a:spcBef>
                <a:spcPct val="50000"/>
              </a:spcBef>
            </a:pPr>
            <a:r>
              <a:rPr lang="en-US" sz="1600">
                <a:solidFill>
                  <a:schemeClr val="tx1"/>
                </a:solidFill>
                <a:cs typeface="Arial" charset="0"/>
              </a:rPr>
              <a:t>Wrap-Up</a:t>
            </a:r>
          </a:p>
        </p:txBody>
      </p:sp>
      <p:sp>
        <p:nvSpPr>
          <p:cNvPr id="97286" name="Text Box 7"/>
          <p:cNvSpPr txBox="1">
            <a:spLocks noChangeArrowheads="1"/>
          </p:cNvSpPr>
          <p:nvPr/>
        </p:nvSpPr>
        <p:spPr bwMode="auto">
          <a:xfrm>
            <a:off x="1600200" y="5105400"/>
            <a:ext cx="957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Kickoff</a:t>
            </a:r>
          </a:p>
        </p:txBody>
      </p:sp>
      <p:sp>
        <p:nvSpPr>
          <p:cNvPr id="97287" name="Text Box 8"/>
          <p:cNvSpPr txBox="1">
            <a:spLocks noChangeArrowheads="1"/>
          </p:cNvSpPr>
          <p:nvPr/>
        </p:nvSpPr>
        <p:spPr bwMode="auto">
          <a:xfrm>
            <a:off x="457200" y="5334000"/>
            <a:ext cx="957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dirty="0">
                <a:solidFill>
                  <a:schemeClr val="tx1"/>
                </a:solidFill>
                <a:cs typeface="Arial" charset="0"/>
              </a:rPr>
              <a:t>Intro</a:t>
            </a:r>
          </a:p>
        </p:txBody>
      </p:sp>
      <p:sp>
        <p:nvSpPr>
          <p:cNvPr id="97288" name="Text Box 9"/>
          <p:cNvSpPr txBox="1">
            <a:spLocks noChangeArrowheads="1"/>
          </p:cNvSpPr>
          <p:nvPr/>
        </p:nvSpPr>
        <p:spPr bwMode="auto">
          <a:xfrm>
            <a:off x="3200400" y="4648200"/>
            <a:ext cx="2578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Build Rapport</a:t>
            </a:r>
          </a:p>
        </p:txBody>
      </p:sp>
      <p:sp>
        <p:nvSpPr>
          <p:cNvPr id="97289" name="Text Box 10"/>
          <p:cNvSpPr txBox="1">
            <a:spLocks noChangeArrowheads="1"/>
          </p:cNvSpPr>
          <p:nvPr/>
        </p:nvSpPr>
        <p:spPr bwMode="auto">
          <a:xfrm>
            <a:off x="7743825" y="3276600"/>
            <a:ext cx="1323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Reflection</a:t>
            </a:r>
          </a:p>
        </p:txBody>
      </p:sp>
      <p:sp>
        <p:nvSpPr>
          <p:cNvPr id="97290" name="Text Box 11"/>
          <p:cNvSpPr txBox="1">
            <a:spLocks noChangeArrowheads="1"/>
          </p:cNvSpPr>
          <p:nvPr/>
        </p:nvSpPr>
        <p:spPr bwMode="auto">
          <a:xfrm>
            <a:off x="4800600" y="3048000"/>
            <a:ext cx="152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Evoke stories</a:t>
            </a:r>
          </a:p>
        </p:txBody>
      </p:sp>
      <p:sp>
        <p:nvSpPr>
          <p:cNvPr id="97291" name="Text Box 12"/>
          <p:cNvSpPr txBox="1">
            <a:spLocks noChangeArrowheads="1"/>
          </p:cNvSpPr>
          <p:nvPr/>
        </p:nvSpPr>
        <p:spPr bwMode="auto">
          <a:xfrm>
            <a:off x="381000" y="1370013"/>
            <a:ext cx="822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r>
              <a:rPr lang="en-US" sz="2000">
                <a:solidFill>
                  <a:srgbClr val="FFFFFF"/>
                </a:solidFill>
                <a:latin typeface="Helvetica Light"/>
                <a:cs typeface="Helvetica Light"/>
              </a:rPr>
              <a:t>Our interviews typically share the same basic structure as a story.</a:t>
            </a:r>
          </a:p>
        </p:txBody>
      </p:sp>
      <p:sp>
        <p:nvSpPr>
          <p:cNvPr id="97292" name="Text Box 13"/>
          <p:cNvSpPr txBox="1">
            <a:spLocks noChangeArrowheads="1"/>
          </p:cNvSpPr>
          <p:nvPr/>
        </p:nvSpPr>
        <p:spPr bwMode="auto">
          <a:xfrm>
            <a:off x="487363" y="4343400"/>
            <a:ext cx="181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Introduction</a:t>
            </a:r>
          </a:p>
        </p:txBody>
      </p:sp>
      <p:sp>
        <p:nvSpPr>
          <p:cNvPr id="97293" name="Text Box 14"/>
          <p:cNvSpPr txBox="1">
            <a:spLocks noChangeArrowheads="1"/>
          </p:cNvSpPr>
          <p:nvPr/>
        </p:nvSpPr>
        <p:spPr bwMode="auto">
          <a:xfrm>
            <a:off x="2662238" y="3657600"/>
            <a:ext cx="2392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Rising Action</a:t>
            </a:r>
          </a:p>
        </p:txBody>
      </p:sp>
      <p:sp>
        <p:nvSpPr>
          <p:cNvPr id="97294" name="Text Box 15"/>
          <p:cNvSpPr txBox="1">
            <a:spLocks noChangeArrowheads="1"/>
          </p:cNvSpPr>
          <p:nvPr/>
        </p:nvSpPr>
        <p:spPr bwMode="auto">
          <a:xfrm>
            <a:off x="5497513" y="2057400"/>
            <a:ext cx="1147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Climax</a:t>
            </a:r>
          </a:p>
        </p:txBody>
      </p:sp>
      <p:sp>
        <p:nvSpPr>
          <p:cNvPr id="97295" name="Text Box 16"/>
          <p:cNvSpPr txBox="1">
            <a:spLocks noChangeArrowheads="1"/>
          </p:cNvSpPr>
          <p:nvPr/>
        </p:nvSpPr>
        <p:spPr bwMode="auto">
          <a:xfrm>
            <a:off x="7326313" y="2514600"/>
            <a:ext cx="181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Denouement</a:t>
            </a:r>
          </a:p>
        </p:txBody>
      </p:sp>
      <p:sp>
        <p:nvSpPr>
          <p:cNvPr id="97296" name="Text Box 11"/>
          <p:cNvSpPr txBox="1">
            <a:spLocks noChangeArrowheads="1"/>
          </p:cNvSpPr>
          <p:nvPr/>
        </p:nvSpPr>
        <p:spPr bwMode="auto">
          <a:xfrm>
            <a:off x="6324600" y="20240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Explore emotions</a:t>
            </a: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26</a:t>
            </a:fld>
            <a:endParaRPr lang="en-US"/>
          </a:p>
        </p:txBody>
      </p:sp>
    </p:spTree>
    <p:extLst>
      <p:ext uri="{BB962C8B-B14F-4D97-AF65-F5344CB8AC3E}">
        <p14:creationId xmlns:p14="http://schemas.microsoft.com/office/powerpoint/2010/main" val="166375221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6" descr="IMG_264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3"/>
          <p:cNvSpPr>
            <a:spLocks noChangeArrowheads="1"/>
          </p:cNvSpPr>
          <p:nvPr/>
        </p:nvSpPr>
        <p:spPr bwMode="auto">
          <a:xfrm>
            <a:off x="381000" y="1447800"/>
            <a:ext cx="8305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pPr>
            <a:r>
              <a:rPr lang="en-US" sz="2000" dirty="0">
                <a:solidFill>
                  <a:srgbClr val="FFFFFF"/>
                </a:solidFill>
                <a:latin typeface="Helvetica Light"/>
                <a:cs typeface="Helvetica Light"/>
              </a:rPr>
              <a:t>Good interviews require a broad repertoire of questions – but be prepared to veer.</a:t>
            </a:r>
            <a:r>
              <a:rPr lang="en-US" sz="3200" dirty="0">
                <a:solidFill>
                  <a:srgbClr val="FFFFFF"/>
                </a:solidFill>
                <a:latin typeface="Helvetica Light"/>
                <a:cs typeface="Helvetica Light"/>
              </a:rPr>
              <a:t> </a:t>
            </a:r>
          </a:p>
        </p:txBody>
      </p:sp>
      <p:sp>
        <p:nvSpPr>
          <p:cNvPr id="2" name="Title 1"/>
          <p:cNvSpPr>
            <a:spLocks noGrp="1"/>
          </p:cNvSpPr>
          <p:nvPr>
            <p:ph type="title"/>
          </p:nvPr>
        </p:nvSpPr>
        <p:spPr/>
        <p:txBody>
          <a:bodyPr/>
          <a:lstStyle/>
          <a:p>
            <a:r>
              <a:rPr lang="en-US" dirty="0" smtClean="0"/>
              <a:t>Interview</a:t>
            </a:r>
            <a:endParaRPr lang="en-US" dirty="0"/>
          </a:p>
        </p:txBody>
      </p:sp>
      <p:sp>
        <p:nvSpPr>
          <p:cNvPr id="3" name="Date Placeholder 2"/>
          <p:cNvSpPr>
            <a:spLocks noGrp="1"/>
          </p:cNvSpPr>
          <p:nvPr>
            <p:ph type="dt" sz="half" idx="10"/>
          </p:nvPr>
        </p:nvSpPr>
        <p:spPr/>
        <p:txBody>
          <a:bodyPr/>
          <a:lstStyle/>
          <a:p>
            <a:pPr>
              <a:defRPr/>
            </a:pPr>
            <a:r>
              <a:rPr lang="en-US" smtClean="0"/>
              <a:t>2016/07/19</a:t>
            </a:r>
            <a:endParaRPr lang="en-US"/>
          </a:p>
        </p:txBody>
      </p:sp>
      <p:sp>
        <p:nvSpPr>
          <p:cNvPr id="4" name="Footer Placeholder 3"/>
          <p:cNvSpPr>
            <a:spLocks noGrp="1"/>
          </p:cNvSpPr>
          <p:nvPr>
            <p:ph type="ftr" sz="quarter" idx="11"/>
          </p:nvPr>
        </p:nvSpPr>
        <p:spPr/>
        <p:txBody>
          <a:bodyPr/>
          <a:lstStyle/>
          <a:p>
            <a:pPr>
              <a:defRPr/>
            </a:pPr>
            <a:r>
              <a:rPr lang="en-US" smtClean="0"/>
              <a:t>Designing Solutions to Global Challenges</a:t>
            </a:r>
            <a:endParaRPr lang="en-US"/>
          </a:p>
        </p:txBody>
      </p:sp>
      <p:sp>
        <p:nvSpPr>
          <p:cNvPr id="5" name="Slide Number Placeholder 4"/>
          <p:cNvSpPr>
            <a:spLocks noGrp="1"/>
          </p:cNvSpPr>
          <p:nvPr>
            <p:ph type="sldNum" sz="quarter" idx="12"/>
          </p:nvPr>
        </p:nvSpPr>
        <p:spPr/>
        <p:txBody>
          <a:bodyPr/>
          <a:lstStyle/>
          <a:p>
            <a:pPr>
              <a:defRPr/>
            </a:pPr>
            <a:fld id="{7765F609-13D8-427A-A637-8F1D1F077692}" type="slidenum">
              <a:rPr lang="en-US" smtClean="0"/>
              <a:pPr>
                <a:defRPr/>
              </a:pPr>
              <a:t>27</a:t>
            </a:fld>
            <a:endParaRPr lang="en-US"/>
          </a:p>
        </p:txBody>
      </p:sp>
    </p:spTree>
    <p:extLst>
      <p:ext uri="{BB962C8B-B14F-4D97-AF65-F5344CB8AC3E}">
        <p14:creationId xmlns:p14="http://schemas.microsoft.com/office/powerpoint/2010/main" val="275748893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ChangeArrowheads="1"/>
          </p:cNvSpPr>
          <p:nvPr/>
        </p:nvSpPr>
        <p:spPr bwMode="auto">
          <a:xfrm>
            <a:off x="338138" y="51435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2000" dirty="0">
                <a:solidFill>
                  <a:srgbClr val="FFFFFF"/>
                </a:solidFill>
                <a:latin typeface="Helvetica Light"/>
                <a:cs typeface="Helvetica Light"/>
              </a:rPr>
              <a:t>Interview</a:t>
            </a:r>
          </a:p>
        </p:txBody>
      </p:sp>
      <p:sp>
        <p:nvSpPr>
          <p:cNvPr id="97282" name="Freeform 3"/>
          <p:cNvSpPr>
            <a:spLocks/>
          </p:cNvSpPr>
          <p:nvPr/>
        </p:nvSpPr>
        <p:spPr bwMode="auto">
          <a:xfrm>
            <a:off x="685800" y="2389188"/>
            <a:ext cx="7894638" cy="3479800"/>
          </a:xfrm>
          <a:custGeom>
            <a:avLst/>
            <a:gdLst>
              <a:gd name="T0" fmla="*/ 0 w 3200"/>
              <a:gd name="T1" fmla="*/ 2147483647 h 1226"/>
              <a:gd name="T2" fmla="*/ 2147483647 w 3200"/>
              <a:gd name="T3" fmla="*/ 2147483647 h 1226"/>
              <a:gd name="T4" fmla="*/ 2147483647 w 3200"/>
              <a:gd name="T5" fmla="*/ 2147483647 h 1226"/>
              <a:gd name="T6" fmla="*/ 2147483647 w 3200"/>
              <a:gd name="T7" fmla="*/ 2147483647 h 1226"/>
              <a:gd name="T8" fmla="*/ 2147483647 w 3200"/>
              <a:gd name="T9" fmla="*/ 2147483647 h 1226"/>
              <a:gd name="T10" fmla="*/ 0 60000 65536"/>
              <a:gd name="T11" fmla="*/ 0 60000 65536"/>
              <a:gd name="T12" fmla="*/ 0 60000 65536"/>
              <a:gd name="T13" fmla="*/ 0 60000 65536"/>
              <a:gd name="T14" fmla="*/ 0 60000 65536"/>
              <a:gd name="T15" fmla="*/ 0 w 3200"/>
              <a:gd name="T16" fmla="*/ 0 h 1226"/>
              <a:gd name="T17" fmla="*/ 3200 w 3200"/>
              <a:gd name="T18" fmla="*/ 1226 h 1226"/>
            </a:gdLst>
            <a:ahLst/>
            <a:cxnLst>
              <a:cxn ang="T10">
                <a:pos x="T0" y="T1"/>
              </a:cxn>
              <a:cxn ang="T11">
                <a:pos x="T2" y="T3"/>
              </a:cxn>
              <a:cxn ang="T12">
                <a:pos x="T4" y="T5"/>
              </a:cxn>
              <a:cxn ang="T13">
                <a:pos x="T6" y="T7"/>
              </a:cxn>
              <a:cxn ang="T14">
                <a:pos x="T8" y="T9"/>
              </a:cxn>
            </a:cxnLst>
            <a:rect l="T15" t="T16" r="T17" b="T18"/>
            <a:pathLst>
              <a:path w="3200" h="1226">
                <a:moveTo>
                  <a:pt x="0" y="1226"/>
                </a:moveTo>
                <a:cubicBezTo>
                  <a:pt x="293" y="1177"/>
                  <a:pt x="1343" y="1132"/>
                  <a:pt x="1760" y="930"/>
                </a:cubicBezTo>
                <a:cubicBezTo>
                  <a:pt x="2177" y="728"/>
                  <a:pt x="2297" y="0"/>
                  <a:pt x="2504" y="14"/>
                </a:cubicBezTo>
                <a:cubicBezTo>
                  <a:pt x="2711" y="28"/>
                  <a:pt x="2888" y="875"/>
                  <a:pt x="3004" y="1014"/>
                </a:cubicBezTo>
                <a:cubicBezTo>
                  <a:pt x="3120" y="1153"/>
                  <a:pt x="3159" y="881"/>
                  <a:pt x="3200" y="846"/>
                </a:cubicBezTo>
              </a:path>
            </a:pathLst>
          </a:custGeom>
          <a:noFill/>
          <a:ln w="76200">
            <a:solidFill>
              <a:schemeClr val="tx1">
                <a:alpha val="50195"/>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83" name="Line 4"/>
          <p:cNvSpPr>
            <a:spLocks noChangeShapeType="1"/>
          </p:cNvSpPr>
          <p:nvPr/>
        </p:nvSpPr>
        <p:spPr bwMode="auto">
          <a:xfrm>
            <a:off x="685800" y="6019800"/>
            <a:ext cx="8001000" cy="14288"/>
          </a:xfrm>
          <a:prstGeom prst="line">
            <a:avLst/>
          </a:prstGeom>
          <a:noFill/>
          <a:ln w="12700">
            <a:solidFill>
              <a:schemeClr val="bg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84" name="Text Box 5"/>
          <p:cNvSpPr txBox="1">
            <a:spLocks noChangeArrowheads="1"/>
          </p:cNvSpPr>
          <p:nvPr/>
        </p:nvSpPr>
        <p:spPr bwMode="auto">
          <a:xfrm>
            <a:off x="7824788" y="6034088"/>
            <a:ext cx="8620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r">
              <a:spcBef>
                <a:spcPct val="50000"/>
              </a:spcBef>
            </a:pPr>
            <a:r>
              <a:rPr lang="en-US" sz="1600" i="1">
                <a:solidFill>
                  <a:srgbClr val="808080"/>
                </a:solidFill>
                <a:cs typeface="Arial" charset="0"/>
              </a:rPr>
              <a:t>time</a:t>
            </a:r>
          </a:p>
        </p:txBody>
      </p:sp>
      <p:sp>
        <p:nvSpPr>
          <p:cNvPr id="97285" name="Text Box 6"/>
          <p:cNvSpPr txBox="1">
            <a:spLocks noChangeArrowheads="1"/>
          </p:cNvSpPr>
          <p:nvPr/>
        </p:nvSpPr>
        <p:spPr bwMode="auto">
          <a:xfrm>
            <a:off x="7696200" y="4281488"/>
            <a:ext cx="129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r">
              <a:spcBef>
                <a:spcPct val="50000"/>
              </a:spcBef>
            </a:pPr>
            <a:r>
              <a:rPr lang="en-US" sz="1600">
                <a:solidFill>
                  <a:schemeClr val="tx1"/>
                </a:solidFill>
                <a:cs typeface="Arial" charset="0"/>
              </a:rPr>
              <a:t>Wrap-Up</a:t>
            </a:r>
          </a:p>
        </p:txBody>
      </p:sp>
      <p:sp>
        <p:nvSpPr>
          <p:cNvPr id="97286" name="Text Box 7"/>
          <p:cNvSpPr txBox="1">
            <a:spLocks noChangeArrowheads="1"/>
          </p:cNvSpPr>
          <p:nvPr/>
        </p:nvSpPr>
        <p:spPr bwMode="auto">
          <a:xfrm>
            <a:off x="1600200" y="5105400"/>
            <a:ext cx="957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Kickoff</a:t>
            </a:r>
          </a:p>
        </p:txBody>
      </p:sp>
      <p:sp>
        <p:nvSpPr>
          <p:cNvPr id="97287" name="Text Box 8"/>
          <p:cNvSpPr txBox="1">
            <a:spLocks noChangeArrowheads="1"/>
          </p:cNvSpPr>
          <p:nvPr/>
        </p:nvSpPr>
        <p:spPr bwMode="auto">
          <a:xfrm>
            <a:off x="457200" y="5334000"/>
            <a:ext cx="957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dirty="0">
                <a:solidFill>
                  <a:schemeClr val="tx1"/>
                </a:solidFill>
                <a:cs typeface="Arial" charset="0"/>
              </a:rPr>
              <a:t>Intro</a:t>
            </a:r>
          </a:p>
        </p:txBody>
      </p:sp>
      <p:sp>
        <p:nvSpPr>
          <p:cNvPr id="97288" name="Text Box 9"/>
          <p:cNvSpPr txBox="1">
            <a:spLocks noChangeArrowheads="1"/>
          </p:cNvSpPr>
          <p:nvPr/>
        </p:nvSpPr>
        <p:spPr bwMode="auto">
          <a:xfrm>
            <a:off x="3200400" y="4648200"/>
            <a:ext cx="2578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Build Rapport</a:t>
            </a:r>
          </a:p>
        </p:txBody>
      </p:sp>
      <p:sp>
        <p:nvSpPr>
          <p:cNvPr id="97289" name="Text Box 10"/>
          <p:cNvSpPr txBox="1">
            <a:spLocks noChangeArrowheads="1"/>
          </p:cNvSpPr>
          <p:nvPr/>
        </p:nvSpPr>
        <p:spPr bwMode="auto">
          <a:xfrm>
            <a:off x="7743825" y="3276600"/>
            <a:ext cx="1323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Reflection</a:t>
            </a:r>
          </a:p>
        </p:txBody>
      </p:sp>
      <p:sp>
        <p:nvSpPr>
          <p:cNvPr id="97290" name="Text Box 11"/>
          <p:cNvSpPr txBox="1">
            <a:spLocks noChangeArrowheads="1"/>
          </p:cNvSpPr>
          <p:nvPr/>
        </p:nvSpPr>
        <p:spPr bwMode="auto">
          <a:xfrm>
            <a:off x="4800600" y="3048000"/>
            <a:ext cx="152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Evoke stories</a:t>
            </a:r>
          </a:p>
        </p:txBody>
      </p:sp>
      <p:sp>
        <p:nvSpPr>
          <p:cNvPr id="97291" name="Text Box 12"/>
          <p:cNvSpPr txBox="1">
            <a:spLocks noChangeArrowheads="1"/>
          </p:cNvSpPr>
          <p:nvPr/>
        </p:nvSpPr>
        <p:spPr bwMode="auto">
          <a:xfrm>
            <a:off x="381000" y="1370013"/>
            <a:ext cx="822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r>
              <a:rPr lang="en-US" sz="2000">
                <a:solidFill>
                  <a:srgbClr val="FFFFFF"/>
                </a:solidFill>
                <a:latin typeface="Helvetica Light"/>
                <a:cs typeface="Helvetica Light"/>
              </a:rPr>
              <a:t>Our interviews typically share the same basic structure as a story.</a:t>
            </a:r>
          </a:p>
        </p:txBody>
      </p:sp>
      <p:sp>
        <p:nvSpPr>
          <p:cNvPr id="97292" name="Text Box 13"/>
          <p:cNvSpPr txBox="1">
            <a:spLocks noChangeArrowheads="1"/>
          </p:cNvSpPr>
          <p:nvPr/>
        </p:nvSpPr>
        <p:spPr bwMode="auto">
          <a:xfrm>
            <a:off x="487363" y="4343400"/>
            <a:ext cx="181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Introduction</a:t>
            </a:r>
          </a:p>
        </p:txBody>
      </p:sp>
      <p:sp>
        <p:nvSpPr>
          <p:cNvPr id="97293" name="Text Box 14"/>
          <p:cNvSpPr txBox="1">
            <a:spLocks noChangeArrowheads="1"/>
          </p:cNvSpPr>
          <p:nvPr/>
        </p:nvSpPr>
        <p:spPr bwMode="auto">
          <a:xfrm>
            <a:off x="2662238" y="3657600"/>
            <a:ext cx="2392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Rising Action</a:t>
            </a:r>
          </a:p>
        </p:txBody>
      </p:sp>
      <p:sp>
        <p:nvSpPr>
          <p:cNvPr id="97294" name="Text Box 15"/>
          <p:cNvSpPr txBox="1">
            <a:spLocks noChangeArrowheads="1"/>
          </p:cNvSpPr>
          <p:nvPr/>
        </p:nvSpPr>
        <p:spPr bwMode="auto">
          <a:xfrm>
            <a:off x="5497513" y="2057400"/>
            <a:ext cx="1147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Climax</a:t>
            </a:r>
          </a:p>
        </p:txBody>
      </p:sp>
      <p:sp>
        <p:nvSpPr>
          <p:cNvPr id="97295" name="Text Box 16"/>
          <p:cNvSpPr txBox="1">
            <a:spLocks noChangeArrowheads="1"/>
          </p:cNvSpPr>
          <p:nvPr/>
        </p:nvSpPr>
        <p:spPr bwMode="auto">
          <a:xfrm>
            <a:off x="7326313" y="2514600"/>
            <a:ext cx="181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Denouement</a:t>
            </a:r>
          </a:p>
        </p:txBody>
      </p:sp>
      <p:sp>
        <p:nvSpPr>
          <p:cNvPr id="97296" name="Text Box 11"/>
          <p:cNvSpPr txBox="1">
            <a:spLocks noChangeArrowheads="1"/>
          </p:cNvSpPr>
          <p:nvPr/>
        </p:nvSpPr>
        <p:spPr bwMode="auto">
          <a:xfrm>
            <a:off x="6324600" y="20240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Explore emotions</a:t>
            </a:r>
          </a:p>
        </p:txBody>
      </p:sp>
      <p:sp>
        <p:nvSpPr>
          <p:cNvPr id="18" name="Oval 17"/>
          <p:cNvSpPr>
            <a:spLocks noChangeAspect="1"/>
          </p:cNvSpPr>
          <p:nvPr/>
        </p:nvSpPr>
        <p:spPr bwMode="auto">
          <a:xfrm>
            <a:off x="2514600" y="5257800"/>
            <a:ext cx="609600" cy="609600"/>
          </a:xfrm>
          <a:prstGeom prst="ellipse">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pPr eaLnBrk="1" hangingPunct="1">
              <a:spcBef>
                <a:spcPct val="20000"/>
              </a:spcBef>
              <a:buSzPct val="75000"/>
              <a:buFont typeface="Wingdings" charset="2"/>
              <a:buChar char="§"/>
              <a:defRPr/>
            </a:pPr>
            <a:endParaRPr lang="en-US" sz="1800">
              <a:solidFill>
                <a:srgbClr val="000000"/>
              </a:solidFill>
            </a:endParaRP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28</a:t>
            </a:fld>
            <a:endParaRPr lang="en-US"/>
          </a:p>
        </p:txBody>
      </p:sp>
    </p:spTree>
    <p:extLst>
      <p:ext uri="{BB962C8B-B14F-4D97-AF65-F5344CB8AC3E}">
        <p14:creationId xmlns:p14="http://schemas.microsoft.com/office/powerpoint/2010/main" val="286887367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4" descr="IMG_44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Interview Questions - Kickoff</a:t>
            </a:r>
            <a:endParaRPr lang="en-US" dirty="0"/>
          </a:p>
        </p:txBody>
      </p:sp>
      <p:sp>
        <p:nvSpPr>
          <p:cNvPr id="3" name="Content Placeholder 2"/>
          <p:cNvSpPr>
            <a:spLocks noGrp="1"/>
          </p:cNvSpPr>
          <p:nvPr>
            <p:ph idx="1"/>
          </p:nvPr>
        </p:nvSpPr>
        <p:spPr>
          <a:xfrm>
            <a:off x="4572000" y="1009367"/>
            <a:ext cx="4572000" cy="5551521"/>
          </a:xfrm>
        </p:spPr>
        <p:txBody>
          <a:bodyPr>
            <a:normAutofit fontScale="55000" lnSpcReduction="20000"/>
          </a:bodyPr>
          <a:lstStyle/>
          <a:p>
            <a:endParaRPr lang="en-US" dirty="0" smtClean="0"/>
          </a:p>
          <a:p>
            <a:pPr marL="234950" indent="-234950">
              <a:buSzPct val="75000"/>
            </a:pPr>
            <a:r>
              <a:rPr lang="en-US" dirty="0">
                <a:solidFill>
                  <a:srgbClr val="FF9900"/>
                </a:solidFill>
                <a:cs typeface="Arial" charset="0"/>
              </a:rPr>
              <a:t>Background</a:t>
            </a:r>
            <a:r>
              <a:rPr lang="en-US" dirty="0">
                <a:solidFill>
                  <a:srgbClr val="FFFFFF"/>
                </a:solidFill>
                <a:cs typeface="Arial" charset="0"/>
              </a:rPr>
              <a:t>— </a:t>
            </a:r>
            <a:r>
              <a:rPr lang="ja-JP" altLang="en-US" dirty="0">
                <a:solidFill>
                  <a:srgbClr val="FFFFFF"/>
                </a:solidFill>
                <a:cs typeface="Arial" charset="0"/>
              </a:rPr>
              <a:t>“</a:t>
            </a:r>
            <a:r>
              <a:rPr lang="en-US" altLang="ja-JP" dirty="0">
                <a:solidFill>
                  <a:srgbClr val="FFFFFF"/>
                </a:solidFill>
                <a:cs typeface="Arial" charset="0"/>
              </a:rPr>
              <a:t>Tell me about what you do here.</a:t>
            </a:r>
            <a:r>
              <a:rPr lang="ja-JP" altLang="en-US" dirty="0">
                <a:solidFill>
                  <a:srgbClr val="FFFFFF"/>
                </a:solidFill>
                <a:cs typeface="Arial" charset="0"/>
              </a:rPr>
              <a:t>”</a:t>
            </a:r>
            <a:r>
              <a:rPr lang="en-US" altLang="ja-JP" dirty="0">
                <a:solidFill>
                  <a:srgbClr val="FFFFFF"/>
                </a:solidFill>
                <a:cs typeface="Arial" charset="0"/>
              </a:rPr>
              <a:t/>
            </a:r>
            <a:br>
              <a:rPr lang="en-US" altLang="ja-JP" dirty="0">
                <a:solidFill>
                  <a:srgbClr val="FFFFFF"/>
                </a:solidFill>
                <a:cs typeface="Arial" charset="0"/>
              </a:rPr>
            </a:br>
            <a:endParaRPr lang="en-US" altLang="ja-JP" dirty="0">
              <a:solidFill>
                <a:srgbClr val="FFFFFF"/>
              </a:solidFill>
              <a:cs typeface="Arial" charset="0"/>
            </a:endParaRPr>
          </a:p>
          <a:p>
            <a:pPr marL="234950" indent="-234950">
              <a:buSzPct val="75000"/>
            </a:pPr>
            <a:r>
              <a:rPr lang="en-US" dirty="0">
                <a:solidFill>
                  <a:srgbClr val="FF9900"/>
                </a:solidFill>
                <a:cs typeface="Arial" charset="0"/>
              </a:rPr>
              <a:t>Sequence</a:t>
            </a:r>
            <a:r>
              <a:rPr lang="en-US" dirty="0">
                <a:solidFill>
                  <a:srgbClr val="808080"/>
                </a:solidFill>
                <a:cs typeface="Arial" charset="0"/>
              </a:rPr>
              <a:t> </a:t>
            </a:r>
            <a:r>
              <a:rPr lang="en-US" dirty="0">
                <a:solidFill>
                  <a:srgbClr val="FFFFFF"/>
                </a:solidFill>
                <a:cs typeface="Arial" charset="0"/>
              </a:rPr>
              <a:t>— </a:t>
            </a:r>
            <a:r>
              <a:rPr lang="ja-JP" altLang="en-US" dirty="0">
                <a:solidFill>
                  <a:srgbClr val="FFFFFF"/>
                </a:solidFill>
                <a:cs typeface="Arial" charset="0"/>
              </a:rPr>
              <a:t>“</a:t>
            </a:r>
            <a:r>
              <a:rPr lang="en-US" altLang="ja-JP" dirty="0">
                <a:solidFill>
                  <a:srgbClr val="FFFFFF"/>
                </a:solidFill>
                <a:cs typeface="Arial" charset="0"/>
              </a:rPr>
              <a:t>Walk me through your day yesterday</a:t>
            </a:r>
            <a:r>
              <a:rPr lang="is-IS" altLang="ja-JP" dirty="0">
                <a:solidFill>
                  <a:srgbClr val="FFFFFF"/>
                </a:solidFill>
                <a:cs typeface="Arial" charset="0"/>
              </a:rPr>
              <a:t>…</a:t>
            </a:r>
            <a:r>
              <a:rPr lang="en-US" altLang="ja-JP" dirty="0">
                <a:solidFill>
                  <a:srgbClr val="FFFFFF"/>
                </a:solidFill>
                <a:cs typeface="Arial" charset="0"/>
              </a:rPr>
              <a:t>then what do you do next?</a:t>
            </a:r>
            <a:r>
              <a:rPr lang="ja-JP" altLang="en-US" dirty="0">
                <a:solidFill>
                  <a:srgbClr val="FFFFFF"/>
                </a:solidFill>
                <a:cs typeface="Arial" charset="0"/>
              </a:rPr>
              <a:t>”</a:t>
            </a:r>
            <a:endParaRPr lang="en-US" altLang="ja-JP" dirty="0">
              <a:solidFill>
                <a:srgbClr val="FFFFFF"/>
              </a:solidFill>
              <a:cs typeface="Arial" charset="0"/>
            </a:endParaRPr>
          </a:p>
          <a:p>
            <a:pPr marL="234950" indent="-234950">
              <a:buSzPct val="75000"/>
            </a:pPr>
            <a:endParaRPr lang="en-US" dirty="0">
              <a:solidFill>
                <a:srgbClr val="808080"/>
              </a:solidFill>
              <a:cs typeface="Arial" charset="0"/>
            </a:endParaRPr>
          </a:p>
          <a:p>
            <a:pPr marL="234950" indent="-234950">
              <a:buSzPct val="75000"/>
            </a:pPr>
            <a:r>
              <a:rPr lang="en-US" dirty="0">
                <a:solidFill>
                  <a:srgbClr val="FF9900"/>
                </a:solidFill>
                <a:cs typeface="Arial" charset="0"/>
              </a:rPr>
              <a:t>Physical tour </a:t>
            </a:r>
            <a:r>
              <a:rPr lang="en-US" dirty="0">
                <a:solidFill>
                  <a:srgbClr val="FFFFFF"/>
                </a:solidFill>
                <a:cs typeface="Arial" charset="0"/>
              </a:rPr>
              <a:t>— Take me on a tour of how you build the panels</a:t>
            </a:r>
            <a:r>
              <a:rPr lang="is-IS" dirty="0">
                <a:solidFill>
                  <a:srgbClr val="FFFFFF"/>
                </a:solidFill>
                <a:cs typeface="Arial" charset="0"/>
              </a:rPr>
              <a:t>…</a:t>
            </a:r>
            <a:r>
              <a:rPr lang="ja-JP" altLang="en-US" dirty="0">
                <a:solidFill>
                  <a:srgbClr val="FFFFFF"/>
                </a:solidFill>
                <a:cs typeface="Arial" charset="0"/>
              </a:rPr>
              <a:t>”</a:t>
            </a:r>
            <a:r>
              <a:rPr lang="en-US" altLang="ja-JP" dirty="0">
                <a:solidFill>
                  <a:srgbClr val="FFFFFF"/>
                </a:solidFill>
                <a:cs typeface="Arial" charset="0"/>
              </a:rPr>
              <a:t/>
            </a:r>
            <a:br>
              <a:rPr lang="en-US" altLang="ja-JP" dirty="0">
                <a:solidFill>
                  <a:srgbClr val="FFFFFF"/>
                </a:solidFill>
                <a:cs typeface="Arial" charset="0"/>
              </a:rPr>
            </a:br>
            <a:endParaRPr lang="en-US" altLang="ja-JP" dirty="0">
              <a:solidFill>
                <a:srgbClr val="FFFFFF"/>
              </a:solidFill>
              <a:cs typeface="Arial" charset="0"/>
            </a:endParaRPr>
          </a:p>
          <a:p>
            <a:pPr marL="234950" indent="-234950">
              <a:buSzPct val="75000"/>
            </a:pPr>
            <a:r>
              <a:rPr lang="en-US" dirty="0">
                <a:solidFill>
                  <a:srgbClr val="FF9900"/>
                </a:solidFill>
                <a:cs typeface="Arial" charset="0"/>
              </a:rPr>
              <a:t>Virtual tour </a:t>
            </a:r>
            <a:r>
              <a:rPr lang="en-US" dirty="0">
                <a:solidFill>
                  <a:srgbClr val="FFFFFF"/>
                </a:solidFill>
                <a:cs typeface="Arial" charset="0"/>
              </a:rPr>
              <a:t>— Walk me through your sales process from the beginning</a:t>
            </a:r>
            <a:r>
              <a:rPr lang="is-IS" dirty="0">
                <a:solidFill>
                  <a:srgbClr val="FFFFFF"/>
                </a:solidFill>
                <a:cs typeface="Arial" charset="0"/>
              </a:rPr>
              <a:t>…</a:t>
            </a:r>
            <a:r>
              <a:rPr lang="ja-JP" altLang="en-US" dirty="0">
                <a:solidFill>
                  <a:srgbClr val="FFFFFF"/>
                </a:solidFill>
                <a:cs typeface="Arial" charset="0"/>
              </a:rPr>
              <a:t>“</a:t>
            </a:r>
            <a:endParaRPr lang="en-US" altLang="ja-JP" dirty="0">
              <a:solidFill>
                <a:srgbClr val="FFFFFF"/>
              </a:solidFill>
              <a:cs typeface="Arial" charset="0"/>
            </a:endParaRPr>
          </a:p>
          <a:p>
            <a:pPr marL="234950" indent="-234950">
              <a:buSzPct val="75000"/>
            </a:pPr>
            <a:endParaRPr lang="en-US" altLang="ja-JP" dirty="0">
              <a:solidFill>
                <a:srgbClr val="808080"/>
              </a:solidFill>
              <a:cs typeface="Arial" charset="0"/>
            </a:endParaRPr>
          </a:p>
          <a:p>
            <a:pPr marL="234950" indent="-234950">
              <a:buSzPct val="75000"/>
            </a:pPr>
            <a:r>
              <a:rPr lang="en-US" dirty="0">
                <a:solidFill>
                  <a:srgbClr val="FF9900"/>
                </a:solidFill>
                <a:cs typeface="Arial" charset="0"/>
              </a:rPr>
              <a:t>Participation</a:t>
            </a:r>
            <a:r>
              <a:rPr lang="en-US" dirty="0">
                <a:solidFill>
                  <a:srgbClr val="808080"/>
                </a:solidFill>
                <a:cs typeface="Arial" charset="0"/>
              </a:rPr>
              <a:t> </a:t>
            </a:r>
            <a:r>
              <a:rPr lang="en-US" dirty="0">
                <a:solidFill>
                  <a:srgbClr val="FFFFFF"/>
                </a:solidFill>
                <a:cs typeface="Arial" charset="0"/>
              </a:rPr>
              <a:t>— </a:t>
            </a:r>
            <a:r>
              <a:rPr lang="ja-JP" altLang="en-US" dirty="0">
                <a:solidFill>
                  <a:srgbClr val="FFFFFF"/>
                </a:solidFill>
                <a:cs typeface="Arial" charset="0"/>
              </a:rPr>
              <a:t>“</a:t>
            </a:r>
            <a:r>
              <a:rPr lang="en-US" altLang="ja-JP" dirty="0">
                <a:solidFill>
                  <a:srgbClr val="FFFFFF"/>
                </a:solidFill>
                <a:cs typeface="Arial" charset="0"/>
              </a:rPr>
              <a:t>Can you show me exactly how you prepare a bid for a customer?</a:t>
            </a:r>
            <a:r>
              <a:rPr lang="ja-JP" altLang="en-US" dirty="0">
                <a:solidFill>
                  <a:srgbClr val="FFFFFF"/>
                </a:solidFill>
                <a:cs typeface="Arial" charset="0"/>
              </a:rPr>
              <a:t>”</a:t>
            </a:r>
            <a:endParaRPr lang="en-US" altLang="ja-JP" dirty="0">
              <a:solidFill>
                <a:srgbClr val="FFFFFF"/>
              </a:solidFill>
              <a:cs typeface="Arial" charset="0"/>
            </a:endParaRPr>
          </a:p>
          <a:p>
            <a:pPr marL="234950" indent="-234950">
              <a:buSzPct val="75000"/>
            </a:pPr>
            <a:endParaRPr lang="en-US" dirty="0">
              <a:solidFill>
                <a:srgbClr val="808080"/>
              </a:solidFill>
              <a:cs typeface="Arial" charset="0"/>
            </a:endParaRPr>
          </a:p>
          <a:p>
            <a:pPr marL="234950" indent="-234950">
              <a:buSzPct val="75000"/>
            </a:pPr>
            <a:r>
              <a:rPr lang="en-US" dirty="0">
                <a:solidFill>
                  <a:srgbClr val="FF9900"/>
                </a:solidFill>
                <a:cs typeface="Arial" charset="0"/>
              </a:rPr>
              <a:t>Exhaustive List </a:t>
            </a:r>
            <a:r>
              <a:rPr lang="en-US" dirty="0">
                <a:solidFill>
                  <a:srgbClr val="FFFFFF"/>
                </a:solidFill>
                <a:cs typeface="Arial" charset="0"/>
              </a:rPr>
              <a:t>— </a:t>
            </a:r>
            <a:r>
              <a:rPr lang="ja-JP" altLang="en-US" dirty="0">
                <a:solidFill>
                  <a:srgbClr val="FFFFFF"/>
                </a:solidFill>
                <a:cs typeface="Arial" charset="0"/>
              </a:rPr>
              <a:t>“</a:t>
            </a:r>
            <a:r>
              <a:rPr lang="en-US" altLang="ja-JP" dirty="0">
                <a:solidFill>
                  <a:srgbClr val="FFFFFF"/>
                </a:solidFill>
                <a:cs typeface="Arial" charset="0"/>
              </a:rPr>
              <a:t>What are all the different municipalities where you sell?</a:t>
            </a:r>
            <a:r>
              <a:rPr lang="ja-JP" altLang="en-US" dirty="0" smtClean="0">
                <a:solidFill>
                  <a:srgbClr val="FFFFFF"/>
                </a:solidFill>
                <a:cs typeface="Arial" charset="0"/>
              </a:rPr>
              <a:t>”</a:t>
            </a:r>
            <a:endParaRPr lang="en-US" altLang="ja-JP" dirty="0">
              <a:solidFill>
                <a:srgbClr val="FFFFFF"/>
              </a:solidFill>
              <a:cs typeface="Arial" charset="0"/>
            </a:endParaRPr>
          </a:p>
        </p:txBody>
      </p:sp>
      <p:sp>
        <p:nvSpPr>
          <p:cNvPr id="4" name="Date Placeholder 3"/>
          <p:cNvSpPr>
            <a:spLocks noGrp="1"/>
          </p:cNvSpPr>
          <p:nvPr>
            <p:ph type="dt" sz="half" idx="10"/>
          </p:nvPr>
        </p:nvSpPr>
        <p:spPr/>
        <p:txBody>
          <a:bodyPr/>
          <a:lstStyle/>
          <a:p>
            <a:pPr>
              <a:defRPr/>
            </a:pPr>
            <a:r>
              <a:rPr lang="en-US" smtClean="0"/>
              <a:t>2016/07/19</a:t>
            </a:r>
            <a:endParaRPr lang="en-US" dirty="0"/>
          </a:p>
        </p:txBody>
      </p:sp>
      <p:sp>
        <p:nvSpPr>
          <p:cNvPr id="5" name="Footer Placeholder 4"/>
          <p:cNvSpPr>
            <a:spLocks noGrp="1"/>
          </p:cNvSpPr>
          <p:nvPr>
            <p:ph type="ftr" sz="quarter" idx="11"/>
          </p:nvPr>
        </p:nvSpPr>
        <p:spPr/>
        <p:txBody>
          <a:bodyPr/>
          <a:lstStyle/>
          <a:p>
            <a:pPr>
              <a:defRPr/>
            </a:pPr>
            <a:r>
              <a:rPr lang="en-US" smtClean="0"/>
              <a:t>Designing Solutions to Global Challenges</a:t>
            </a:r>
            <a:endParaRPr lang="en-US" dirty="0"/>
          </a:p>
        </p:txBody>
      </p:sp>
      <p:sp>
        <p:nvSpPr>
          <p:cNvPr id="6" name="Slide Number Placeholder 5"/>
          <p:cNvSpPr>
            <a:spLocks noGrp="1"/>
          </p:cNvSpPr>
          <p:nvPr>
            <p:ph type="sldNum" sz="quarter" idx="12"/>
          </p:nvPr>
        </p:nvSpPr>
        <p:spPr/>
        <p:txBody>
          <a:bodyPr/>
          <a:lstStyle/>
          <a:p>
            <a:pPr>
              <a:defRPr/>
            </a:pPr>
            <a:fld id="{0E1F3F99-1E68-4047-B307-0AAED4DA5926}" type="slidenum">
              <a:rPr lang="en-US" smtClean="0"/>
              <a:pPr>
                <a:defRPr/>
              </a:pPr>
              <a:t>29</a:t>
            </a:fld>
            <a:endParaRPr lang="en-US" dirty="0"/>
          </a:p>
        </p:txBody>
      </p:sp>
    </p:spTree>
    <p:extLst>
      <p:ext uri="{BB962C8B-B14F-4D97-AF65-F5344CB8AC3E}">
        <p14:creationId xmlns:p14="http://schemas.microsoft.com/office/powerpoint/2010/main" val="365758628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p:cNvSpPr/>
          <p:nvPr/>
        </p:nvSpPr>
        <p:spPr bwMode="auto">
          <a:xfrm>
            <a:off x="0" y="-1043354"/>
            <a:ext cx="9144000" cy="7270429"/>
          </a:xfrm>
          <a:prstGeom prst="rect">
            <a:avLst/>
          </a:prstGeom>
          <a:solidFill>
            <a:srgbClr val="000000">
              <a:alpha val="35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7202659"/>
          </a:xfrm>
          <a:prstGeom prst="rect">
            <a:avLst/>
          </a:prstGeom>
        </p:spPr>
      </p:pic>
      <p:sp>
        <p:nvSpPr>
          <p:cNvPr id="9" name="Rectangle 2"/>
          <p:cNvSpPr txBox="1">
            <a:spLocks noChangeArrowheads="1"/>
          </p:cNvSpPr>
          <p:nvPr/>
        </p:nvSpPr>
        <p:spPr bwMode="auto">
          <a:xfrm>
            <a:off x="479425" y="79925"/>
            <a:ext cx="654536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chemeClr val="tx1"/>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dirty="0" smtClean="0">
                <a:solidFill>
                  <a:srgbClr val="FFFFFF"/>
                </a:solidFill>
                <a:latin typeface="Helvetica"/>
                <a:cs typeface="Helvetica"/>
              </a:rPr>
              <a:t>Hall of Shame!</a:t>
            </a:r>
            <a:endParaRPr lang="en-US" dirty="0">
              <a:solidFill>
                <a:srgbClr val="FFFFFF"/>
              </a:solidFill>
              <a:latin typeface="Helvetica"/>
              <a:cs typeface="Helvetica"/>
            </a:endParaRPr>
          </a:p>
        </p:txBody>
      </p:sp>
      <p:sp>
        <p:nvSpPr>
          <p:cNvPr id="13" name="Rectangle 3"/>
          <p:cNvSpPr>
            <a:spLocks noGrp="1" noChangeArrowheads="1"/>
          </p:cNvSpPr>
          <p:nvPr>
            <p:ph idx="1"/>
          </p:nvPr>
        </p:nvSpPr>
        <p:spPr>
          <a:xfrm>
            <a:off x="496341" y="1058726"/>
            <a:ext cx="5011279" cy="4171950"/>
          </a:xfrm>
        </p:spPr>
        <p:txBody>
          <a:bodyPr/>
          <a:lstStyle/>
          <a:p>
            <a:pPr marL="0" indent="0" eaLnBrk="1" hangingPunct="1">
              <a:buNone/>
            </a:pPr>
            <a:r>
              <a:rPr lang="en-US" sz="2800" dirty="0" smtClean="0"/>
              <a:t>Aesthetically pleasing but...</a:t>
            </a:r>
          </a:p>
          <a:p>
            <a:pPr marL="0" indent="0" eaLnBrk="1" hangingPunct="1">
              <a:buNone/>
            </a:pPr>
            <a:endParaRPr lang="en-US" sz="2800" dirty="0"/>
          </a:p>
          <a:p>
            <a:pPr marL="0" indent="0" eaLnBrk="1" hangingPunct="1">
              <a:buNone/>
            </a:pPr>
            <a:r>
              <a:rPr lang="en-US" sz="2800" dirty="0" smtClean="0"/>
              <a:t>Does not perform it’s only function well: To make Juice.</a:t>
            </a:r>
          </a:p>
          <a:p>
            <a:pPr marL="400050" lvl="1" indent="0">
              <a:buNone/>
            </a:pPr>
            <a:r>
              <a:rPr lang="en-US" sz="2000" dirty="0" smtClean="0"/>
              <a:t>Amazon review:</a:t>
            </a:r>
          </a:p>
          <a:p>
            <a:pPr marL="400050" lvl="1" indent="0">
              <a:buNone/>
            </a:pPr>
            <a:r>
              <a:rPr lang="en-US" sz="1800" i="1" dirty="0" smtClean="0"/>
              <a:t>You’ll </a:t>
            </a:r>
            <a:r>
              <a:rPr lang="en-US" sz="1800" i="1" dirty="0"/>
              <a:t>get almost as much juice on the wall and counter as you do in the glass since the juice will spray in every direction</a:t>
            </a:r>
            <a:r>
              <a:rPr lang="en-US" sz="1800" i="1" dirty="0" smtClean="0"/>
              <a:t>.</a:t>
            </a:r>
          </a:p>
          <a:p>
            <a:pPr marL="0" indent="0" eaLnBrk="1" hangingPunct="1">
              <a:buNone/>
            </a:pPr>
            <a:endParaRPr lang="en-US" sz="2800" dirty="0"/>
          </a:p>
          <a:p>
            <a:pPr marL="0" indent="0" eaLnBrk="1" hangingPunct="1">
              <a:buNone/>
            </a:pPr>
            <a:r>
              <a:rPr lang="en-US" sz="2800" dirty="0" smtClean="0"/>
              <a:t>An example of where beauty can overpower purpose</a:t>
            </a:r>
          </a:p>
          <a:p>
            <a:pPr eaLnBrk="1" hangingPunct="1"/>
            <a:endParaRPr lang="en-US" sz="2800" dirty="0" smtClean="0"/>
          </a:p>
        </p:txBody>
      </p:sp>
      <p:pic>
        <p:nvPicPr>
          <p:cNvPr id="11" name="Picture 10" descr="sham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7954" y="289156"/>
            <a:ext cx="645583" cy="658368"/>
          </a:xfrm>
          <a:prstGeom prst="rect">
            <a:avLst/>
          </a:prstGeom>
        </p:spPr>
      </p:pic>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5" name="Slide Number Placeholder 4"/>
          <p:cNvSpPr>
            <a:spLocks noGrp="1"/>
          </p:cNvSpPr>
          <p:nvPr>
            <p:ph type="sldNum" sz="quarter" idx="12"/>
          </p:nvPr>
        </p:nvSpPr>
        <p:spPr/>
        <p:txBody>
          <a:bodyPr/>
          <a:lstStyle/>
          <a:p>
            <a:pPr>
              <a:defRPr/>
            </a:pPr>
            <a:fld id="{0E1F3F99-1E68-4047-B307-0AAED4DA5926}" type="slidenum">
              <a:rPr lang="en-US" smtClean="0"/>
              <a:pPr>
                <a:defRPr/>
              </a:pPr>
              <a:t>3</a:t>
            </a:fld>
            <a:endParaRPr lang="en-US" dirty="0"/>
          </a:p>
        </p:txBody>
      </p:sp>
    </p:spTree>
    <p:extLst>
      <p:ext uri="{BB962C8B-B14F-4D97-AF65-F5344CB8AC3E}">
        <p14:creationId xmlns:p14="http://schemas.microsoft.com/office/powerpoint/2010/main" val="2185570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ChangeArrowheads="1"/>
          </p:cNvSpPr>
          <p:nvPr/>
        </p:nvSpPr>
        <p:spPr bwMode="auto">
          <a:xfrm>
            <a:off x="338138" y="51435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2000" dirty="0">
                <a:solidFill>
                  <a:srgbClr val="FFFFFF"/>
                </a:solidFill>
                <a:latin typeface="Helvetica Light"/>
                <a:cs typeface="Helvetica Light"/>
              </a:rPr>
              <a:t>Interview</a:t>
            </a:r>
          </a:p>
        </p:txBody>
      </p:sp>
      <p:sp>
        <p:nvSpPr>
          <p:cNvPr id="97282" name="Freeform 3"/>
          <p:cNvSpPr>
            <a:spLocks/>
          </p:cNvSpPr>
          <p:nvPr/>
        </p:nvSpPr>
        <p:spPr bwMode="auto">
          <a:xfrm>
            <a:off x="685800" y="2389188"/>
            <a:ext cx="7894638" cy="3479800"/>
          </a:xfrm>
          <a:custGeom>
            <a:avLst/>
            <a:gdLst>
              <a:gd name="T0" fmla="*/ 0 w 3200"/>
              <a:gd name="T1" fmla="*/ 2147483647 h 1226"/>
              <a:gd name="T2" fmla="*/ 2147483647 w 3200"/>
              <a:gd name="T3" fmla="*/ 2147483647 h 1226"/>
              <a:gd name="T4" fmla="*/ 2147483647 w 3200"/>
              <a:gd name="T5" fmla="*/ 2147483647 h 1226"/>
              <a:gd name="T6" fmla="*/ 2147483647 w 3200"/>
              <a:gd name="T7" fmla="*/ 2147483647 h 1226"/>
              <a:gd name="T8" fmla="*/ 2147483647 w 3200"/>
              <a:gd name="T9" fmla="*/ 2147483647 h 1226"/>
              <a:gd name="T10" fmla="*/ 0 60000 65536"/>
              <a:gd name="T11" fmla="*/ 0 60000 65536"/>
              <a:gd name="T12" fmla="*/ 0 60000 65536"/>
              <a:gd name="T13" fmla="*/ 0 60000 65536"/>
              <a:gd name="T14" fmla="*/ 0 60000 65536"/>
              <a:gd name="T15" fmla="*/ 0 w 3200"/>
              <a:gd name="T16" fmla="*/ 0 h 1226"/>
              <a:gd name="T17" fmla="*/ 3200 w 3200"/>
              <a:gd name="T18" fmla="*/ 1226 h 1226"/>
            </a:gdLst>
            <a:ahLst/>
            <a:cxnLst>
              <a:cxn ang="T10">
                <a:pos x="T0" y="T1"/>
              </a:cxn>
              <a:cxn ang="T11">
                <a:pos x="T2" y="T3"/>
              </a:cxn>
              <a:cxn ang="T12">
                <a:pos x="T4" y="T5"/>
              </a:cxn>
              <a:cxn ang="T13">
                <a:pos x="T6" y="T7"/>
              </a:cxn>
              <a:cxn ang="T14">
                <a:pos x="T8" y="T9"/>
              </a:cxn>
            </a:cxnLst>
            <a:rect l="T15" t="T16" r="T17" b="T18"/>
            <a:pathLst>
              <a:path w="3200" h="1226">
                <a:moveTo>
                  <a:pt x="0" y="1226"/>
                </a:moveTo>
                <a:cubicBezTo>
                  <a:pt x="293" y="1177"/>
                  <a:pt x="1343" y="1132"/>
                  <a:pt x="1760" y="930"/>
                </a:cubicBezTo>
                <a:cubicBezTo>
                  <a:pt x="2177" y="728"/>
                  <a:pt x="2297" y="0"/>
                  <a:pt x="2504" y="14"/>
                </a:cubicBezTo>
                <a:cubicBezTo>
                  <a:pt x="2711" y="28"/>
                  <a:pt x="2888" y="875"/>
                  <a:pt x="3004" y="1014"/>
                </a:cubicBezTo>
                <a:cubicBezTo>
                  <a:pt x="3120" y="1153"/>
                  <a:pt x="3159" y="881"/>
                  <a:pt x="3200" y="846"/>
                </a:cubicBezTo>
              </a:path>
            </a:pathLst>
          </a:custGeom>
          <a:noFill/>
          <a:ln w="76200">
            <a:solidFill>
              <a:schemeClr val="tx1">
                <a:alpha val="50195"/>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83" name="Line 4"/>
          <p:cNvSpPr>
            <a:spLocks noChangeShapeType="1"/>
          </p:cNvSpPr>
          <p:nvPr/>
        </p:nvSpPr>
        <p:spPr bwMode="auto">
          <a:xfrm>
            <a:off x="685800" y="6019800"/>
            <a:ext cx="8001000" cy="14288"/>
          </a:xfrm>
          <a:prstGeom prst="line">
            <a:avLst/>
          </a:prstGeom>
          <a:noFill/>
          <a:ln w="12700">
            <a:solidFill>
              <a:schemeClr val="bg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84" name="Text Box 5"/>
          <p:cNvSpPr txBox="1">
            <a:spLocks noChangeArrowheads="1"/>
          </p:cNvSpPr>
          <p:nvPr/>
        </p:nvSpPr>
        <p:spPr bwMode="auto">
          <a:xfrm>
            <a:off x="7824788" y="6034088"/>
            <a:ext cx="8620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r">
              <a:spcBef>
                <a:spcPct val="50000"/>
              </a:spcBef>
            </a:pPr>
            <a:r>
              <a:rPr lang="en-US" sz="1600" i="1">
                <a:solidFill>
                  <a:srgbClr val="808080"/>
                </a:solidFill>
                <a:cs typeface="Arial" charset="0"/>
              </a:rPr>
              <a:t>time</a:t>
            </a:r>
          </a:p>
        </p:txBody>
      </p:sp>
      <p:sp>
        <p:nvSpPr>
          <p:cNvPr id="97285" name="Text Box 6"/>
          <p:cNvSpPr txBox="1">
            <a:spLocks noChangeArrowheads="1"/>
          </p:cNvSpPr>
          <p:nvPr/>
        </p:nvSpPr>
        <p:spPr bwMode="auto">
          <a:xfrm>
            <a:off x="7696200" y="4281488"/>
            <a:ext cx="129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r">
              <a:spcBef>
                <a:spcPct val="50000"/>
              </a:spcBef>
            </a:pPr>
            <a:r>
              <a:rPr lang="en-US" sz="1600">
                <a:solidFill>
                  <a:schemeClr val="tx1"/>
                </a:solidFill>
                <a:cs typeface="Arial" charset="0"/>
              </a:rPr>
              <a:t>Wrap-Up</a:t>
            </a:r>
          </a:p>
        </p:txBody>
      </p:sp>
      <p:sp>
        <p:nvSpPr>
          <p:cNvPr id="97286" name="Text Box 7"/>
          <p:cNvSpPr txBox="1">
            <a:spLocks noChangeArrowheads="1"/>
          </p:cNvSpPr>
          <p:nvPr/>
        </p:nvSpPr>
        <p:spPr bwMode="auto">
          <a:xfrm>
            <a:off x="1600200" y="5105400"/>
            <a:ext cx="957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Kickoff</a:t>
            </a:r>
          </a:p>
        </p:txBody>
      </p:sp>
      <p:sp>
        <p:nvSpPr>
          <p:cNvPr id="97287" name="Text Box 8"/>
          <p:cNvSpPr txBox="1">
            <a:spLocks noChangeArrowheads="1"/>
          </p:cNvSpPr>
          <p:nvPr/>
        </p:nvSpPr>
        <p:spPr bwMode="auto">
          <a:xfrm>
            <a:off x="457200" y="5334000"/>
            <a:ext cx="957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dirty="0">
                <a:solidFill>
                  <a:schemeClr val="tx1"/>
                </a:solidFill>
                <a:cs typeface="Arial" charset="0"/>
              </a:rPr>
              <a:t>Intro</a:t>
            </a:r>
          </a:p>
        </p:txBody>
      </p:sp>
      <p:sp>
        <p:nvSpPr>
          <p:cNvPr id="97288" name="Text Box 9"/>
          <p:cNvSpPr txBox="1">
            <a:spLocks noChangeArrowheads="1"/>
          </p:cNvSpPr>
          <p:nvPr/>
        </p:nvSpPr>
        <p:spPr bwMode="auto">
          <a:xfrm>
            <a:off x="3200400" y="4648200"/>
            <a:ext cx="2578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Build Rapport</a:t>
            </a:r>
          </a:p>
        </p:txBody>
      </p:sp>
      <p:sp>
        <p:nvSpPr>
          <p:cNvPr id="97289" name="Text Box 10"/>
          <p:cNvSpPr txBox="1">
            <a:spLocks noChangeArrowheads="1"/>
          </p:cNvSpPr>
          <p:nvPr/>
        </p:nvSpPr>
        <p:spPr bwMode="auto">
          <a:xfrm>
            <a:off x="7743825" y="3276600"/>
            <a:ext cx="1323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Reflection</a:t>
            </a:r>
          </a:p>
        </p:txBody>
      </p:sp>
      <p:sp>
        <p:nvSpPr>
          <p:cNvPr id="97290" name="Text Box 11"/>
          <p:cNvSpPr txBox="1">
            <a:spLocks noChangeArrowheads="1"/>
          </p:cNvSpPr>
          <p:nvPr/>
        </p:nvSpPr>
        <p:spPr bwMode="auto">
          <a:xfrm>
            <a:off x="4800600" y="3048000"/>
            <a:ext cx="152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Evoke stories</a:t>
            </a:r>
          </a:p>
        </p:txBody>
      </p:sp>
      <p:sp>
        <p:nvSpPr>
          <p:cNvPr id="97291" name="Text Box 12"/>
          <p:cNvSpPr txBox="1">
            <a:spLocks noChangeArrowheads="1"/>
          </p:cNvSpPr>
          <p:nvPr/>
        </p:nvSpPr>
        <p:spPr bwMode="auto">
          <a:xfrm>
            <a:off x="381000" y="1370013"/>
            <a:ext cx="822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r>
              <a:rPr lang="en-US" sz="2000">
                <a:solidFill>
                  <a:srgbClr val="FFFFFF"/>
                </a:solidFill>
                <a:latin typeface="Helvetica Light"/>
                <a:cs typeface="Helvetica Light"/>
              </a:rPr>
              <a:t>Our interviews typically share the same basic structure as a story.</a:t>
            </a:r>
          </a:p>
        </p:txBody>
      </p:sp>
      <p:sp>
        <p:nvSpPr>
          <p:cNvPr id="97292" name="Text Box 13"/>
          <p:cNvSpPr txBox="1">
            <a:spLocks noChangeArrowheads="1"/>
          </p:cNvSpPr>
          <p:nvPr/>
        </p:nvSpPr>
        <p:spPr bwMode="auto">
          <a:xfrm>
            <a:off x="487363" y="4343400"/>
            <a:ext cx="181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Introduction</a:t>
            </a:r>
          </a:p>
        </p:txBody>
      </p:sp>
      <p:sp>
        <p:nvSpPr>
          <p:cNvPr id="97293" name="Text Box 14"/>
          <p:cNvSpPr txBox="1">
            <a:spLocks noChangeArrowheads="1"/>
          </p:cNvSpPr>
          <p:nvPr/>
        </p:nvSpPr>
        <p:spPr bwMode="auto">
          <a:xfrm>
            <a:off x="2662238" y="3657600"/>
            <a:ext cx="2392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Rising Action</a:t>
            </a:r>
          </a:p>
        </p:txBody>
      </p:sp>
      <p:sp>
        <p:nvSpPr>
          <p:cNvPr id="97294" name="Text Box 15"/>
          <p:cNvSpPr txBox="1">
            <a:spLocks noChangeArrowheads="1"/>
          </p:cNvSpPr>
          <p:nvPr/>
        </p:nvSpPr>
        <p:spPr bwMode="auto">
          <a:xfrm>
            <a:off x="5497513" y="2057400"/>
            <a:ext cx="1147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Climax</a:t>
            </a:r>
          </a:p>
        </p:txBody>
      </p:sp>
      <p:sp>
        <p:nvSpPr>
          <p:cNvPr id="97295" name="Text Box 16"/>
          <p:cNvSpPr txBox="1">
            <a:spLocks noChangeArrowheads="1"/>
          </p:cNvSpPr>
          <p:nvPr/>
        </p:nvSpPr>
        <p:spPr bwMode="auto">
          <a:xfrm>
            <a:off x="7326313" y="2514600"/>
            <a:ext cx="181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Denouement</a:t>
            </a:r>
          </a:p>
        </p:txBody>
      </p:sp>
      <p:sp>
        <p:nvSpPr>
          <p:cNvPr id="97296" name="Text Box 11"/>
          <p:cNvSpPr txBox="1">
            <a:spLocks noChangeArrowheads="1"/>
          </p:cNvSpPr>
          <p:nvPr/>
        </p:nvSpPr>
        <p:spPr bwMode="auto">
          <a:xfrm>
            <a:off x="6324600" y="20240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Explore emotions</a:t>
            </a:r>
          </a:p>
        </p:txBody>
      </p:sp>
      <p:sp>
        <p:nvSpPr>
          <p:cNvPr id="19" name="Oval 18"/>
          <p:cNvSpPr>
            <a:spLocks noChangeAspect="1"/>
          </p:cNvSpPr>
          <p:nvPr/>
        </p:nvSpPr>
        <p:spPr bwMode="auto">
          <a:xfrm>
            <a:off x="4800600" y="4572000"/>
            <a:ext cx="609600" cy="609600"/>
          </a:xfrm>
          <a:prstGeom prst="ellipse">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pPr eaLnBrk="1" hangingPunct="1">
              <a:spcBef>
                <a:spcPct val="20000"/>
              </a:spcBef>
              <a:buSzPct val="75000"/>
              <a:buFont typeface="Wingdings" charset="2"/>
              <a:buChar char="§"/>
              <a:defRPr/>
            </a:pPr>
            <a:endParaRPr lang="en-US" sz="1800">
              <a:solidFill>
                <a:srgbClr val="000000"/>
              </a:solidFill>
            </a:endParaRP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30</a:t>
            </a:fld>
            <a:endParaRPr lang="en-US"/>
          </a:p>
        </p:txBody>
      </p:sp>
    </p:spTree>
    <p:extLst>
      <p:ext uri="{BB962C8B-B14F-4D97-AF65-F5344CB8AC3E}">
        <p14:creationId xmlns:p14="http://schemas.microsoft.com/office/powerpoint/2010/main" val="395630702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4" descr="IMG_44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Interview Questions – Build Rapport</a:t>
            </a:r>
            <a:endParaRPr lang="en-US" dirty="0"/>
          </a:p>
        </p:txBody>
      </p:sp>
      <p:sp>
        <p:nvSpPr>
          <p:cNvPr id="3" name="Content Placeholder 2"/>
          <p:cNvSpPr>
            <a:spLocks noGrp="1"/>
          </p:cNvSpPr>
          <p:nvPr>
            <p:ph idx="1"/>
          </p:nvPr>
        </p:nvSpPr>
        <p:spPr>
          <a:xfrm>
            <a:off x="4572000" y="1009367"/>
            <a:ext cx="4572000" cy="5584081"/>
          </a:xfrm>
        </p:spPr>
        <p:txBody>
          <a:bodyPr>
            <a:normAutofit fontScale="55000" lnSpcReduction="20000"/>
          </a:bodyPr>
          <a:lstStyle/>
          <a:p>
            <a:pPr marL="452438" indent="-280988">
              <a:buSzPct val="75000"/>
              <a:defRPr/>
            </a:pPr>
            <a:r>
              <a:rPr lang="en-US" dirty="0" smtClean="0">
                <a:solidFill>
                  <a:srgbClr val="FF9900"/>
                </a:solidFill>
                <a:cs typeface="Arial" charset="0"/>
              </a:rPr>
              <a:t>Naïve </a:t>
            </a:r>
            <a:r>
              <a:rPr lang="en-US" dirty="0">
                <a:solidFill>
                  <a:srgbClr val="FF9900"/>
                </a:solidFill>
                <a:cs typeface="Arial" charset="0"/>
              </a:rPr>
              <a:t>Outsider Perspective</a:t>
            </a:r>
            <a:r>
              <a:rPr lang="en-US" dirty="0">
                <a:solidFill>
                  <a:srgbClr val="808080"/>
                </a:solidFill>
                <a:cs typeface="Arial" charset="0"/>
              </a:rPr>
              <a:t> </a:t>
            </a:r>
            <a:r>
              <a:rPr lang="en-US" dirty="0">
                <a:solidFill>
                  <a:srgbClr val="FFFFFF"/>
                </a:solidFill>
                <a:cs typeface="Arial" charset="0"/>
              </a:rPr>
              <a:t>— </a:t>
            </a:r>
            <a:r>
              <a:rPr lang="ja-JP" altLang="en-US" dirty="0">
                <a:solidFill>
                  <a:srgbClr val="FFFFFF"/>
                </a:solidFill>
                <a:cs typeface="Arial" charset="0"/>
              </a:rPr>
              <a:t>“</a:t>
            </a:r>
            <a:r>
              <a:rPr lang="en-US" altLang="ja-JP" dirty="0">
                <a:solidFill>
                  <a:srgbClr val="FFFFFF"/>
                </a:solidFill>
                <a:cs typeface="Arial" charset="0"/>
              </a:rPr>
              <a:t>I’m not from Southern California, tell me how the housing market works here.</a:t>
            </a:r>
            <a:r>
              <a:rPr lang="ja-JP" altLang="en-US" dirty="0">
                <a:solidFill>
                  <a:srgbClr val="FFFFFF"/>
                </a:solidFill>
                <a:cs typeface="Arial" charset="0"/>
              </a:rPr>
              <a:t>”</a:t>
            </a:r>
            <a:endParaRPr lang="en-US" altLang="ja-JP" dirty="0">
              <a:solidFill>
                <a:srgbClr val="FFFFFF"/>
              </a:solidFill>
              <a:cs typeface="Arial" charset="0"/>
            </a:endParaRPr>
          </a:p>
          <a:p>
            <a:pPr marL="452438" indent="-280988">
              <a:defRPr/>
            </a:pPr>
            <a:endParaRPr lang="en-US" dirty="0">
              <a:solidFill>
                <a:srgbClr val="808080"/>
              </a:solidFill>
              <a:cs typeface="Arial" charset="0"/>
            </a:endParaRPr>
          </a:p>
          <a:p>
            <a:pPr marL="452438" indent="-280988">
              <a:defRPr/>
            </a:pPr>
            <a:r>
              <a:rPr lang="en-US" dirty="0">
                <a:solidFill>
                  <a:srgbClr val="FF9900"/>
                </a:solidFill>
                <a:cs typeface="Arial" charset="0"/>
              </a:rPr>
              <a:t>Quantity</a:t>
            </a:r>
            <a:r>
              <a:rPr lang="en-US" dirty="0">
                <a:solidFill>
                  <a:srgbClr val="808080"/>
                </a:solidFill>
                <a:cs typeface="Arial" charset="0"/>
              </a:rPr>
              <a:t> </a:t>
            </a:r>
            <a:r>
              <a:rPr lang="en-US" dirty="0">
                <a:solidFill>
                  <a:srgbClr val="FFFFFF"/>
                </a:solidFill>
                <a:cs typeface="Arial" charset="0"/>
              </a:rPr>
              <a:t>— </a:t>
            </a:r>
            <a:r>
              <a:rPr lang="ja-JP" altLang="en-US" dirty="0">
                <a:solidFill>
                  <a:srgbClr val="FFFFFF"/>
                </a:solidFill>
                <a:cs typeface="Arial" charset="0"/>
              </a:rPr>
              <a:t>“</a:t>
            </a:r>
            <a:r>
              <a:rPr lang="en-US" altLang="ja-JP" dirty="0">
                <a:solidFill>
                  <a:srgbClr val="FFFFFF"/>
                </a:solidFill>
                <a:cs typeface="Arial" charset="0"/>
              </a:rPr>
              <a:t>How many of your competitors fall into that category?</a:t>
            </a:r>
            <a:r>
              <a:rPr lang="ja-JP" altLang="en-US" dirty="0">
                <a:solidFill>
                  <a:srgbClr val="FFFFFF"/>
                </a:solidFill>
                <a:cs typeface="Arial" charset="0"/>
              </a:rPr>
              <a:t>”</a:t>
            </a:r>
            <a:endParaRPr lang="en-US" altLang="ja-JP" dirty="0">
              <a:solidFill>
                <a:srgbClr val="FFFFFF"/>
              </a:solidFill>
              <a:cs typeface="Arial" charset="0"/>
            </a:endParaRPr>
          </a:p>
          <a:p>
            <a:pPr marL="452438" indent="-280988">
              <a:defRPr/>
            </a:pPr>
            <a:endParaRPr lang="en-US" dirty="0">
              <a:solidFill>
                <a:srgbClr val="808080"/>
              </a:solidFill>
              <a:cs typeface="Arial" charset="0"/>
            </a:endParaRPr>
          </a:p>
          <a:p>
            <a:pPr marL="452438" indent="-280988">
              <a:defRPr/>
            </a:pPr>
            <a:r>
              <a:rPr lang="en-US" dirty="0">
                <a:solidFill>
                  <a:srgbClr val="FF9900"/>
                </a:solidFill>
                <a:cs typeface="Arial" charset="0"/>
              </a:rPr>
              <a:t>Changes Over Time  </a:t>
            </a:r>
            <a:r>
              <a:rPr lang="en-US" dirty="0">
                <a:solidFill>
                  <a:srgbClr val="FFFFFF"/>
                </a:solidFill>
                <a:cs typeface="Arial" charset="0"/>
              </a:rPr>
              <a:t>— </a:t>
            </a:r>
            <a:r>
              <a:rPr lang="ja-JP" altLang="en-US" dirty="0">
                <a:solidFill>
                  <a:srgbClr val="FFFFFF"/>
                </a:solidFill>
                <a:cs typeface="Arial" charset="0"/>
              </a:rPr>
              <a:t>“</a:t>
            </a:r>
            <a:r>
              <a:rPr lang="en-US" altLang="ja-JP" dirty="0">
                <a:solidFill>
                  <a:srgbClr val="FFFFFF"/>
                </a:solidFill>
                <a:cs typeface="Arial" charset="0"/>
              </a:rPr>
              <a:t>How are things different than they were a year ago?</a:t>
            </a:r>
            <a:r>
              <a:rPr lang="ja-JP" altLang="en-US" dirty="0">
                <a:solidFill>
                  <a:srgbClr val="FFFFFF"/>
                </a:solidFill>
                <a:cs typeface="Arial" charset="0"/>
              </a:rPr>
              <a:t>”</a:t>
            </a:r>
            <a:endParaRPr lang="en-US" altLang="ja-JP" dirty="0">
              <a:solidFill>
                <a:srgbClr val="FFFFFF"/>
              </a:solidFill>
              <a:cs typeface="Arial" charset="0"/>
            </a:endParaRPr>
          </a:p>
          <a:p>
            <a:pPr marL="452438" indent="-280988">
              <a:defRPr/>
            </a:pPr>
            <a:endParaRPr lang="en-US" dirty="0">
              <a:solidFill>
                <a:srgbClr val="808080"/>
              </a:solidFill>
              <a:cs typeface="Arial" charset="0"/>
            </a:endParaRPr>
          </a:p>
          <a:p>
            <a:pPr marL="452438" indent="-280988">
              <a:defRPr/>
            </a:pPr>
            <a:r>
              <a:rPr lang="en-US" dirty="0">
                <a:solidFill>
                  <a:srgbClr val="FF9900"/>
                </a:solidFill>
                <a:cs typeface="Arial" charset="0"/>
              </a:rPr>
              <a:t>Tasks and organizational structures </a:t>
            </a:r>
            <a:r>
              <a:rPr lang="en-US" dirty="0">
                <a:solidFill>
                  <a:srgbClr val="FFFFFF"/>
                </a:solidFill>
                <a:cs typeface="Arial" charset="0"/>
              </a:rPr>
              <a:t>— </a:t>
            </a:r>
            <a:r>
              <a:rPr lang="ja-JP" altLang="en-US" dirty="0">
                <a:solidFill>
                  <a:srgbClr val="FFFFFF"/>
                </a:solidFill>
                <a:cs typeface="Arial" charset="0"/>
              </a:rPr>
              <a:t>“</a:t>
            </a:r>
            <a:r>
              <a:rPr lang="en-US" altLang="ja-JP" dirty="0">
                <a:solidFill>
                  <a:srgbClr val="FFFFFF"/>
                </a:solidFill>
                <a:cs typeface="Arial" charset="0"/>
              </a:rPr>
              <a:t>Can you draw me a diagram of the organizational chart of your company?</a:t>
            </a:r>
            <a:r>
              <a:rPr lang="ja-JP" altLang="en-US" dirty="0">
                <a:solidFill>
                  <a:srgbClr val="FFFFFF"/>
                </a:solidFill>
                <a:cs typeface="Arial" charset="0"/>
              </a:rPr>
              <a:t>”</a:t>
            </a:r>
            <a:endParaRPr lang="en-US" altLang="ja-JP" dirty="0">
              <a:solidFill>
                <a:srgbClr val="FFFFFF"/>
              </a:solidFill>
              <a:cs typeface="Arial" charset="0"/>
            </a:endParaRPr>
          </a:p>
          <a:p>
            <a:pPr marL="452438" indent="-280988">
              <a:defRPr/>
            </a:pPr>
            <a:endParaRPr lang="en-US" altLang="ja-JP" dirty="0">
              <a:solidFill>
                <a:srgbClr val="808080"/>
              </a:solidFill>
              <a:cs typeface="Arial" charset="0"/>
            </a:endParaRPr>
          </a:p>
          <a:p>
            <a:pPr marL="452438" indent="-280988">
              <a:buSzPct val="75000"/>
              <a:defRPr/>
            </a:pPr>
            <a:r>
              <a:rPr lang="en-US" dirty="0">
                <a:solidFill>
                  <a:srgbClr val="FF9900"/>
                </a:solidFill>
                <a:cs typeface="Arial" charset="0"/>
              </a:rPr>
              <a:t>Native Language</a:t>
            </a:r>
            <a:r>
              <a:rPr lang="en-US" dirty="0">
                <a:solidFill>
                  <a:srgbClr val="FFFFFF"/>
                </a:solidFill>
                <a:cs typeface="Arial" charset="0"/>
              </a:rPr>
              <a:t> — </a:t>
            </a:r>
            <a:r>
              <a:rPr lang="ja-JP" altLang="en-US" dirty="0">
                <a:solidFill>
                  <a:srgbClr val="FFFFFF"/>
                </a:solidFill>
                <a:cs typeface="Arial" charset="0"/>
              </a:rPr>
              <a:t>“</a:t>
            </a:r>
            <a:r>
              <a:rPr lang="en-US" altLang="ja-JP" dirty="0">
                <a:solidFill>
                  <a:srgbClr val="FFFFFF"/>
                </a:solidFill>
                <a:cs typeface="Arial" charset="0"/>
              </a:rPr>
              <a:t>Why do you call your office </a:t>
            </a:r>
            <a:r>
              <a:rPr lang="ja-JP" altLang="en-US" dirty="0">
                <a:solidFill>
                  <a:srgbClr val="FFFFFF"/>
                </a:solidFill>
                <a:cs typeface="Arial" charset="0"/>
              </a:rPr>
              <a:t>‘</a:t>
            </a:r>
            <a:r>
              <a:rPr lang="en-US" altLang="ja-JP" dirty="0">
                <a:solidFill>
                  <a:srgbClr val="FFFFFF"/>
                </a:solidFill>
                <a:cs typeface="Arial" charset="0"/>
              </a:rPr>
              <a:t>the command post</a:t>
            </a:r>
            <a:r>
              <a:rPr lang="ja-JP" altLang="en-US" dirty="0">
                <a:solidFill>
                  <a:srgbClr val="FFFFFF"/>
                </a:solidFill>
                <a:cs typeface="Arial" charset="0"/>
              </a:rPr>
              <a:t>’</a:t>
            </a:r>
            <a:r>
              <a:rPr lang="en-US" altLang="ja-JP" dirty="0">
                <a:solidFill>
                  <a:srgbClr val="FFFFFF"/>
                </a:solidFill>
                <a:cs typeface="Arial" charset="0"/>
              </a:rPr>
              <a:t>?</a:t>
            </a:r>
            <a:r>
              <a:rPr lang="ja-JP" altLang="en-US" dirty="0">
                <a:solidFill>
                  <a:srgbClr val="FFFFFF"/>
                </a:solidFill>
                <a:cs typeface="Arial" charset="0"/>
              </a:rPr>
              <a:t>”</a:t>
            </a:r>
            <a:endParaRPr lang="en-US" altLang="ja-JP" dirty="0">
              <a:solidFill>
                <a:srgbClr val="FFFFFF"/>
              </a:solidFill>
              <a:cs typeface="Arial" charset="0"/>
            </a:endParaRPr>
          </a:p>
          <a:p>
            <a:pPr marL="452438" indent="-280988">
              <a:buSzPct val="75000"/>
              <a:defRPr/>
            </a:pPr>
            <a:endParaRPr lang="en-US" altLang="ja-JP" dirty="0">
              <a:solidFill>
                <a:srgbClr val="808080"/>
              </a:solidFill>
              <a:cs typeface="Arial" charset="0"/>
            </a:endParaRPr>
          </a:p>
          <a:p>
            <a:pPr marL="452438" indent="-280988">
              <a:buSzPct val="75000"/>
              <a:defRPr/>
            </a:pPr>
            <a:r>
              <a:rPr lang="en-US" dirty="0">
                <a:solidFill>
                  <a:srgbClr val="FF9900"/>
                </a:solidFill>
                <a:cs typeface="Arial" charset="0"/>
              </a:rPr>
              <a:t>Reflecting Back  </a:t>
            </a:r>
            <a:r>
              <a:rPr lang="en-US" dirty="0">
                <a:solidFill>
                  <a:srgbClr val="FFFFFF"/>
                </a:solidFill>
                <a:cs typeface="Arial" charset="0"/>
              </a:rPr>
              <a:t>— </a:t>
            </a:r>
            <a:r>
              <a:rPr lang="ja-JP" altLang="en-US" dirty="0" smtClean="0">
                <a:solidFill>
                  <a:srgbClr val="FFFFFF"/>
                </a:solidFill>
                <a:cs typeface="Arial" charset="0"/>
              </a:rPr>
              <a:t>“</a:t>
            </a:r>
            <a:r>
              <a:rPr lang="en-US" altLang="ja-JP" dirty="0">
                <a:solidFill>
                  <a:srgbClr val="FFFFFF"/>
                </a:solidFill>
                <a:cs typeface="Arial" charset="0"/>
              </a:rPr>
              <a:t>So, what I hear you saying is….. is that right?</a:t>
            </a:r>
            <a:r>
              <a:rPr lang="ja-JP" altLang="en-US" dirty="0" smtClean="0">
                <a:solidFill>
                  <a:srgbClr val="FFFFFF"/>
                </a:solidFill>
                <a:cs typeface="Arial" charset="0"/>
              </a:rPr>
              <a:t>”</a:t>
            </a:r>
            <a:endParaRPr lang="en-US" altLang="ja-JP" dirty="0">
              <a:solidFill>
                <a:srgbClr val="FFFFFF"/>
              </a:solidFill>
              <a:cs typeface="Arial" charset="0"/>
            </a:endParaRPr>
          </a:p>
        </p:txBody>
      </p:sp>
      <p:sp>
        <p:nvSpPr>
          <p:cNvPr id="4" name="Date Placeholder 3"/>
          <p:cNvSpPr>
            <a:spLocks noGrp="1"/>
          </p:cNvSpPr>
          <p:nvPr>
            <p:ph type="dt" sz="half" idx="10"/>
          </p:nvPr>
        </p:nvSpPr>
        <p:spPr/>
        <p:txBody>
          <a:bodyPr/>
          <a:lstStyle/>
          <a:p>
            <a:pPr>
              <a:defRPr/>
            </a:pPr>
            <a:r>
              <a:rPr lang="en-US" smtClean="0"/>
              <a:t>2016/07/19</a:t>
            </a:r>
            <a:endParaRPr lang="en-US" dirty="0"/>
          </a:p>
        </p:txBody>
      </p:sp>
      <p:sp>
        <p:nvSpPr>
          <p:cNvPr id="5" name="Footer Placeholder 4"/>
          <p:cNvSpPr>
            <a:spLocks noGrp="1"/>
          </p:cNvSpPr>
          <p:nvPr>
            <p:ph type="ftr" sz="quarter" idx="11"/>
          </p:nvPr>
        </p:nvSpPr>
        <p:spPr/>
        <p:txBody>
          <a:bodyPr/>
          <a:lstStyle/>
          <a:p>
            <a:pPr>
              <a:defRPr/>
            </a:pPr>
            <a:r>
              <a:rPr lang="en-US" smtClean="0"/>
              <a:t>Designing Solutions to Global Challenges</a:t>
            </a:r>
            <a:endParaRPr lang="en-US" dirty="0"/>
          </a:p>
        </p:txBody>
      </p:sp>
      <p:sp>
        <p:nvSpPr>
          <p:cNvPr id="6" name="Slide Number Placeholder 5"/>
          <p:cNvSpPr>
            <a:spLocks noGrp="1"/>
          </p:cNvSpPr>
          <p:nvPr>
            <p:ph type="sldNum" sz="quarter" idx="12"/>
          </p:nvPr>
        </p:nvSpPr>
        <p:spPr/>
        <p:txBody>
          <a:bodyPr/>
          <a:lstStyle/>
          <a:p>
            <a:pPr>
              <a:defRPr/>
            </a:pPr>
            <a:fld id="{0E1F3F99-1E68-4047-B307-0AAED4DA5926}" type="slidenum">
              <a:rPr lang="en-US" smtClean="0"/>
              <a:pPr>
                <a:defRPr/>
              </a:pPr>
              <a:t>31</a:t>
            </a:fld>
            <a:endParaRPr lang="en-US" dirty="0"/>
          </a:p>
        </p:txBody>
      </p:sp>
    </p:spTree>
    <p:extLst>
      <p:ext uri="{BB962C8B-B14F-4D97-AF65-F5344CB8AC3E}">
        <p14:creationId xmlns:p14="http://schemas.microsoft.com/office/powerpoint/2010/main" val="11201039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ChangeArrowheads="1"/>
          </p:cNvSpPr>
          <p:nvPr/>
        </p:nvSpPr>
        <p:spPr bwMode="auto">
          <a:xfrm>
            <a:off x="338138" y="51435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2000" dirty="0">
                <a:solidFill>
                  <a:srgbClr val="FFFFFF"/>
                </a:solidFill>
                <a:latin typeface="Helvetica Light"/>
                <a:cs typeface="Helvetica Light"/>
              </a:rPr>
              <a:t>Interview</a:t>
            </a:r>
          </a:p>
        </p:txBody>
      </p:sp>
      <p:sp>
        <p:nvSpPr>
          <p:cNvPr id="97282" name="Freeform 3"/>
          <p:cNvSpPr>
            <a:spLocks/>
          </p:cNvSpPr>
          <p:nvPr/>
        </p:nvSpPr>
        <p:spPr bwMode="auto">
          <a:xfrm>
            <a:off x="685800" y="2389188"/>
            <a:ext cx="7894638" cy="3479800"/>
          </a:xfrm>
          <a:custGeom>
            <a:avLst/>
            <a:gdLst>
              <a:gd name="T0" fmla="*/ 0 w 3200"/>
              <a:gd name="T1" fmla="*/ 2147483647 h 1226"/>
              <a:gd name="T2" fmla="*/ 2147483647 w 3200"/>
              <a:gd name="T3" fmla="*/ 2147483647 h 1226"/>
              <a:gd name="T4" fmla="*/ 2147483647 w 3200"/>
              <a:gd name="T5" fmla="*/ 2147483647 h 1226"/>
              <a:gd name="T6" fmla="*/ 2147483647 w 3200"/>
              <a:gd name="T7" fmla="*/ 2147483647 h 1226"/>
              <a:gd name="T8" fmla="*/ 2147483647 w 3200"/>
              <a:gd name="T9" fmla="*/ 2147483647 h 1226"/>
              <a:gd name="T10" fmla="*/ 0 60000 65536"/>
              <a:gd name="T11" fmla="*/ 0 60000 65536"/>
              <a:gd name="T12" fmla="*/ 0 60000 65536"/>
              <a:gd name="T13" fmla="*/ 0 60000 65536"/>
              <a:gd name="T14" fmla="*/ 0 60000 65536"/>
              <a:gd name="T15" fmla="*/ 0 w 3200"/>
              <a:gd name="T16" fmla="*/ 0 h 1226"/>
              <a:gd name="T17" fmla="*/ 3200 w 3200"/>
              <a:gd name="T18" fmla="*/ 1226 h 1226"/>
            </a:gdLst>
            <a:ahLst/>
            <a:cxnLst>
              <a:cxn ang="T10">
                <a:pos x="T0" y="T1"/>
              </a:cxn>
              <a:cxn ang="T11">
                <a:pos x="T2" y="T3"/>
              </a:cxn>
              <a:cxn ang="T12">
                <a:pos x="T4" y="T5"/>
              </a:cxn>
              <a:cxn ang="T13">
                <a:pos x="T6" y="T7"/>
              </a:cxn>
              <a:cxn ang="T14">
                <a:pos x="T8" y="T9"/>
              </a:cxn>
            </a:cxnLst>
            <a:rect l="T15" t="T16" r="T17" b="T18"/>
            <a:pathLst>
              <a:path w="3200" h="1226">
                <a:moveTo>
                  <a:pt x="0" y="1226"/>
                </a:moveTo>
                <a:cubicBezTo>
                  <a:pt x="293" y="1177"/>
                  <a:pt x="1343" y="1132"/>
                  <a:pt x="1760" y="930"/>
                </a:cubicBezTo>
                <a:cubicBezTo>
                  <a:pt x="2177" y="728"/>
                  <a:pt x="2297" y="0"/>
                  <a:pt x="2504" y="14"/>
                </a:cubicBezTo>
                <a:cubicBezTo>
                  <a:pt x="2711" y="28"/>
                  <a:pt x="2888" y="875"/>
                  <a:pt x="3004" y="1014"/>
                </a:cubicBezTo>
                <a:cubicBezTo>
                  <a:pt x="3120" y="1153"/>
                  <a:pt x="3159" y="881"/>
                  <a:pt x="3200" y="846"/>
                </a:cubicBezTo>
              </a:path>
            </a:pathLst>
          </a:custGeom>
          <a:noFill/>
          <a:ln w="76200">
            <a:solidFill>
              <a:schemeClr val="tx1">
                <a:alpha val="50195"/>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83" name="Line 4"/>
          <p:cNvSpPr>
            <a:spLocks noChangeShapeType="1"/>
          </p:cNvSpPr>
          <p:nvPr/>
        </p:nvSpPr>
        <p:spPr bwMode="auto">
          <a:xfrm>
            <a:off x="685800" y="6019800"/>
            <a:ext cx="8001000" cy="14288"/>
          </a:xfrm>
          <a:prstGeom prst="line">
            <a:avLst/>
          </a:prstGeom>
          <a:noFill/>
          <a:ln w="12700">
            <a:solidFill>
              <a:schemeClr val="bg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84" name="Text Box 5"/>
          <p:cNvSpPr txBox="1">
            <a:spLocks noChangeArrowheads="1"/>
          </p:cNvSpPr>
          <p:nvPr/>
        </p:nvSpPr>
        <p:spPr bwMode="auto">
          <a:xfrm>
            <a:off x="7824788" y="6034088"/>
            <a:ext cx="8620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r">
              <a:spcBef>
                <a:spcPct val="50000"/>
              </a:spcBef>
            </a:pPr>
            <a:r>
              <a:rPr lang="en-US" sz="1600" i="1">
                <a:solidFill>
                  <a:srgbClr val="808080"/>
                </a:solidFill>
                <a:cs typeface="Arial" charset="0"/>
              </a:rPr>
              <a:t>time</a:t>
            </a:r>
          </a:p>
        </p:txBody>
      </p:sp>
      <p:sp>
        <p:nvSpPr>
          <p:cNvPr id="97285" name="Text Box 6"/>
          <p:cNvSpPr txBox="1">
            <a:spLocks noChangeArrowheads="1"/>
          </p:cNvSpPr>
          <p:nvPr/>
        </p:nvSpPr>
        <p:spPr bwMode="auto">
          <a:xfrm>
            <a:off x="7696200" y="4281488"/>
            <a:ext cx="129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r">
              <a:spcBef>
                <a:spcPct val="50000"/>
              </a:spcBef>
            </a:pPr>
            <a:r>
              <a:rPr lang="en-US" sz="1600">
                <a:solidFill>
                  <a:schemeClr val="tx1"/>
                </a:solidFill>
                <a:cs typeface="Arial" charset="0"/>
              </a:rPr>
              <a:t>Wrap-Up</a:t>
            </a:r>
          </a:p>
        </p:txBody>
      </p:sp>
      <p:sp>
        <p:nvSpPr>
          <p:cNvPr id="97286" name="Text Box 7"/>
          <p:cNvSpPr txBox="1">
            <a:spLocks noChangeArrowheads="1"/>
          </p:cNvSpPr>
          <p:nvPr/>
        </p:nvSpPr>
        <p:spPr bwMode="auto">
          <a:xfrm>
            <a:off x="1600200" y="5105400"/>
            <a:ext cx="957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Kickoff</a:t>
            </a:r>
          </a:p>
        </p:txBody>
      </p:sp>
      <p:sp>
        <p:nvSpPr>
          <p:cNvPr id="97287" name="Text Box 8"/>
          <p:cNvSpPr txBox="1">
            <a:spLocks noChangeArrowheads="1"/>
          </p:cNvSpPr>
          <p:nvPr/>
        </p:nvSpPr>
        <p:spPr bwMode="auto">
          <a:xfrm>
            <a:off x="457200" y="5334000"/>
            <a:ext cx="957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dirty="0">
                <a:solidFill>
                  <a:schemeClr val="tx1"/>
                </a:solidFill>
                <a:cs typeface="Arial" charset="0"/>
              </a:rPr>
              <a:t>Intro</a:t>
            </a:r>
          </a:p>
        </p:txBody>
      </p:sp>
      <p:sp>
        <p:nvSpPr>
          <p:cNvPr id="97288" name="Text Box 9"/>
          <p:cNvSpPr txBox="1">
            <a:spLocks noChangeArrowheads="1"/>
          </p:cNvSpPr>
          <p:nvPr/>
        </p:nvSpPr>
        <p:spPr bwMode="auto">
          <a:xfrm>
            <a:off x="3200400" y="4648200"/>
            <a:ext cx="2578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Build Rapport</a:t>
            </a:r>
          </a:p>
        </p:txBody>
      </p:sp>
      <p:sp>
        <p:nvSpPr>
          <p:cNvPr id="97289" name="Text Box 10"/>
          <p:cNvSpPr txBox="1">
            <a:spLocks noChangeArrowheads="1"/>
          </p:cNvSpPr>
          <p:nvPr/>
        </p:nvSpPr>
        <p:spPr bwMode="auto">
          <a:xfrm>
            <a:off x="7743825" y="3276600"/>
            <a:ext cx="1323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Reflection</a:t>
            </a:r>
          </a:p>
        </p:txBody>
      </p:sp>
      <p:sp>
        <p:nvSpPr>
          <p:cNvPr id="97290" name="Text Box 11"/>
          <p:cNvSpPr txBox="1">
            <a:spLocks noChangeArrowheads="1"/>
          </p:cNvSpPr>
          <p:nvPr/>
        </p:nvSpPr>
        <p:spPr bwMode="auto">
          <a:xfrm>
            <a:off x="4800600" y="3048000"/>
            <a:ext cx="152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Evoke stories</a:t>
            </a:r>
          </a:p>
        </p:txBody>
      </p:sp>
      <p:sp>
        <p:nvSpPr>
          <p:cNvPr id="97291" name="Text Box 12"/>
          <p:cNvSpPr txBox="1">
            <a:spLocks noChangeArrowheads="1"/>
          </p:cNvSpPr>
          <p:nvPr/>
        </p:nvSpPr>
        <p:spPr bwMode="auto">
          <a:xfrm>
            <a:off x="381000" y="1370013"/>
            <a:ext cx="822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r>
              <a:rPr lang="en-US" sz="2000">
                <a:solidFill>
                  <a:srgbClr val="FFFFFF"/>
                </a:solidFill>
                <a:latin typeface="Helvetica Light"/>
                <a:cs typeface="Helvetica Light"/>
              </a:rPr>
              <a:t>Our interviews typically share the same basic structure as a story.</a:t>
            </a:r>
          </a:p>
        </p:txBody>
      </p:sp>
      <p:sp>
        <p:nvSpPr>
          <p:cNvPr id="97292" name="Text Box 13"/>
          <p:cNvSpPr txBox="1">
            <a:spLocks noChangeArrowheads="1"/>
          </p:cNvSpPr>
          <p:nvPr/>
        </p:nvSpPr>
        <p:spPr bwMode="auto">
          <a:xfrm>
            <a:off x="487363" y="4343400"/>
            <a:ext cx="181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Introduction</a:t>
            </a:r>
          </a:p>
        </p:txBody>
      </p:sp>
      <p:sp>
        <p:nvSpPr>
          <p:cNvPr id="97293" name="Text Box 14"/>
          <p:cNvSpPr txBox="1">
            <a:spLocks noChangeArrowheads="1"/>
          </p:cNvSpPr>
          <p:nvPr/>
        </p:nvSpPr>
        <p:spPr bwMode="auto">
          <a:xfrm>
            <a:off x="2662238" y="3657600"/>
            <a:ext cx="2392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Rising Action</a:t>
            </a:r>
          </a:p>
        </p:txBody>
      </p:sp>
      <p:sp>
        <p:nvSpPr>
          <p:cNvPr id="97294" name="Text Box 15"/>
          <p:cNvSpPr txBox="1">
            <a:spLocks noChangeArrowheads="1"/>
          </p:cNvSpPr>
          <p:nvPr/>
        </p:nvSpPr>
        <p:spPr bwMode="auto">
          <a:xfrm>
            <a:off x="5497513" y="2057400"/>
            <a:ext cx="1147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Climax</a:t>
            </a:r>
          </a:p>
        </p:txBody>
      </p:sp>
      <p:sp>
        <p:nvSpPr>
          <p:cNvPr id="97295" name="Text Box 16"/>
          <p:cNvSpPr txBox="1">
            <a:spLocks noChangeArrowheads="1"/>
          </p:cNvSpPr>
          <p:nvPr/>
        </p:nvSpPr>
        <p:spPr bwMode="auto">
          <a:xfrm>
            <a:off x="7326313" y="2514600"/>
            <a:ext cx="181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Denouement</a:t>
            </a:r>
          </a:p>
        </p:txBody>
      </p:sp>
      <p:sp>
        <p:nvSpPr>
          <p:cNvPr id="97296" name="Text Box 11"/>
          <p:cNvSpPr txBox="1">
            <a:spLocks noChangeArrowheads="1"/>
          </p:cNvSpPr>
          <p:nvPr/>
        </p:nvSpPr>
        <p:spPr bwMode="auto">
          <a:xfrm>
            <a:off x="6503694" y="1893822"/>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dirty="0">
                <a:solidFill>
                  <a:schemeClr val="tx1"/>
                </a:solidFill>
                <a:cs typeface="Arial" charset="0"/>
              </a:rPr>
              <a:t>Explore emotions</a:t>
            </a:r>
          </a:p>
        </p:txBody>
      </p:sp>
      <p:sp>
        <p:nvSpPr>
          <p:cNvPr id="18" name="Oval 17"/>
          <p:cNvSpPr>
            <a:spLocks noChangeAspect="1"/>
          </p:cNvSpPr>
          <p:nvPr/>
        </p:nvSpPr>
        <p:spPr bwMode="auto">
          <a:xfrm>
            <a:off x="6553200" y="2209800"/>
            <a:ext cx="609600" cy="609600"/>
          </a:xfrm>
          <a:prstGeom prst="ellipse">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pPr eaLnBrk="1" hangingPunct="1">
              <a:spcBef>
                <a:spcPct val="20000"/>
              </a:spcBef>
              <a:buSzPct val="75000"/>
              <a:buFont typeface="Wingdings" charset="2"/>
              <a:buChar char="§"/>
              <a:defRPr/>
            </a:pPr>
            <a:endParaRPr lang="en-US" sz="1800">
              <a:solidFill>
                <a:srgbClr val="000000"/>
              </a:solidFill>
            </a:endParaRP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32</a:t>
            </a:fld>
            <a:endParaRPr lang="en-US"/>
          </a:p>
        </p:txBody>
      </p:sp>
    </p:spTree>
    <p:extLst>
      <p:ext uri="{BB962C8B-B14F-4D97-AF65-F5344CB8AC3E}">
        <p14:creationId xmlns:p14="http://schemas.microsoft.com/office/powerpoint/2010/main" val="357309941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3"/>
          <p:cNvSpPr>
            <a:spLocks noChangeArrowheads="1"/>
          </p:cNvSpPr>
          <p:nvPr/>
        </p:nvSpPr>
        <p:spPr bwMode="auto">
          <a:xfrm>
            <a:off x="4572000" y="1066800"/>
            <a:ext cx="441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0513" indent="-171450" eaLnBrk="1" hangingPunct="1">
              <a:spcBef>
                <a:spcPct val="20000"/>
              </a:spcBef>
              <a:buSzPct val="75000"/>
              <a:buFontTx/>
              <a:buChar char="•"/>
              <a:defRPr/>
            </a:pPr>
            <a:endParaRPr lang="en-US" altLang="ja-JP" sz="1600" dirty="0">
              <a:solidFill>
                <a:srgbClr val="808080"/>
              </a:solidFill>
              <a:cs typeface="Arial" charset="0"/>
            </a:endParaRPr>
          </a:p>
          <a:p>
            <a:pPr eaLnBrk="1" hangingPunct="1">
              <a:spcBef>
                <a:spcPct val="20000"/>
              </a:spcBef>
              <a:buSzPct val="75000"/>
              <a:buFontTx/>
              <a:buChar char="•"/>
              <a:defRPr/>
            </a:pPr>
            <a:endParaRPr lang="en-US" altLang="ja-JP" sz="1600" dirty="0">
              <a:solidFill>
                <a:srgbClr val="808080"/>
              </a:solidFill>
              <a:cs typeface="Arial" charset="0"/>
            </a:endParaRPr>
          </a:p>
          <a:p>
            <a:pPr eaLnBrk="1" hangingPunct="1">
              <a:spcBef>
                <a:spcPct val="20000"/>
              </a:spcBef>
              <a:buSzPct val="75000"/>
              <a:buFontTx/>
              <a:buChar char="•"/>
              <a:defRPr/>
            </a:pPr>
            <a:endParaRPr lang="en-US" altLang="ja-JP" sz="1600" dirty="0">
              <a:solidFill>
                <a:srgbClr val="808080"/>
              </a:solidFill>
              <a:cs typeface="Arial" charset="0"/>
            </a:endParaRPr>
          </a:p>
          <a:p>
            <a:pPr eaLnBrk="1" hangingPunct="1">
              <a:spcBef>
                <a:spcPct val="20000"/>
              </a:spcBef>
              <a:buSzPct val="75000"/>
              <a:buFontTx/>
              <a:buChar char="•"/>
              <a:defRPr/>
            </a:pPr>
            <a:endParaRPr lang="en-US" sz="1600" dirty="0">
              <a:solidFill>
                <a:srgbClr val="808080"/>
              </a:solidFill>
              <a:cs typeface="Arial" charset="0"/>
            </a:endParaRPr>
          </a:p>
        </p:txBody>
      </p:sp>
      <p:pic>
        <p:nvPicPr>
          <p:cNvPr id="104451" name="Picture 4" descr="IMG_44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57325"/>
            <a:ext cx="40386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3500" dirty="0" smtClean="0"/>
              <a:t>Interview Questions – Stories &amp; Emotions</a:t>
            </a:r>
            <a:endParaRPr lang="en-US" sz="3500" dirty="0"/>
          </a:p>
        </p:txBody>
      </p:sp>
      <p:sp>
        <p:nvSpPr>
          <p:cNvPr id="3" name="Content Placeholder 2"/>
          <p:cNvSpPr>
            <a:spLocks noGrp="1"/>
          </p:cNvSpPr>
          <p:nvPr>
            <p:ph idx="1"/>
          </p:nvPr>
        </p:nvSpPr>
        <p:spPr>
          <a:xfrm>
            <a:off x="4572000" y="1204729"/>
            <a:ext cx="4572000" cy="5356159"/>
          </a:xfrm>
        </p:spPr>
        <p:txBody>
          <a:bodyPr>
            <a:normAutofit fontScale="70000" lnSpcReduction="20000"/>
          </a:bodyPr>
          <a:lstStyle/>
          <a:p>
            <a:pPr marL="290513" indent="-171450">
              <a:buSzPct val="75000"/>
              <a:defRPr/>
            </a:pPr>
            <a:r>
              <a:rPr lang="en-US" dirty="0" smtClean="0">
                <a:solidFill>
                  <a:srgbClr val="FF9900"/>
                </a:solidFill>
                <a:cs typeface="Arial" charset="0"/>
              </a:rPr>
              <a:t>Peer </a:t>
            </a:r>
            <a:r>
              <a:rPr lang="en-US" dirty="0">
                <a:solidFill>
                  <a:srgbClr val="FF9900"/>
                </a:solidFill>
                <a:cs typeface="Arial" charset="0"/>
              </a:rPr>
              <a:t>Comparison </a:t>
            </a:r>
            <a:r>
              <a:rPr lang="en-US" dirty="0">
                <a:solidFill>
                  <a:srgbClr val="FFFFFF"/>
                </a:solidFill>
                <a:cs typeface="Arial" charset="0"/>
              </a:rPr>
              <a:t>- </a:t>
            </a:r>
            <a:r>
              <a:rPr lang="ja-JP" altLang="en-US" dirty="0">
                <a:solidFill>
                  <a:srgbClr val="FFFFFF"/>
                </a:solidFill>
                <a:cs typeface="Arial" charset="0"/>
              </a:rPr>
              <a:t>“</a:t>
            </a:r>
            <a:r>
              <a:rPr lang="en-US" altLang="ja-JP" dirty="0">
                <a:solidFill>
                  <a:srgbClr val="FFFFFF"/>
                </a:solidFill>
                <a:cs typeface="Arial" charset="0"/>
              </a:rPr>
              <a:t>Do your colleagues share your sales techniques?</a:t>
            </a:r>
            <a:r>
              <a:rPr lang="ja-JP" altLang="en-US" dirty="0" smtClean="0">
                <a:solidFill>
                  <a:srgbClr val="FFFFFF"/>
                </a:solidFill>
                <a:cs typeface="Arial" charset="0"/>
              </a:rPr>
              <a:t>”</a:t>
            </a:r>
            <a:endParaRPr lang="en-US" dirty="0">
              <a:solidFill>
                <a:srgbClr val="FFFFFF"/>
              </a:solidFill>
              <a:cs typeface="Arial" charset="0"/>
            </a:endParaRPr>
          </a:p>
          <a:p>
            <a:pPr marL="290513" indent="-171450">
              <a:buSzPct val="75000"/>
              <a:defRPr/>
            </a:pPr>
            <a:r>
              <a:rPr lang="en-US" dirty="0">
                <a:solidFill>
                  <a:srgbClr val="FF9900"/>
                </a:solidFill>
                <a:cs typeface="Arial" charset="0"/>
              </a:rPr>
              <a:t>Other Viewpoint </a:t>
            </a:r>
            <a:r>
              <a:rPr lang="en-US" dirty="0">
                <a:solidFill>
                  <a:srgbClr val="FFFFFF"/>
                </a:solidFill>
                <a:cs typeface="Arial" charset="0"/>
              </a:rPr>
              <a:t>Comparison - </a:t>
            </a:r>
            <a:r>
              <a:rPr lang="ja-JP" altLang="en-US" dirty="0">
                <a:solidFill>
                  <a:srgbClr val="FFFFFF"/>
                </a:solidFill>
                <a:cs typeface="Arial" charset="0"/>
              </a:rPr>
              <a:t>“</a:t>
            </a:r>
            <a:r>
              <a:rPr lang="en-US" altLang="ja-JP" dirty="0">
                <a:solidFill>
                  <a:srgbClr val="FFFFFF"/>
                </a:solidFill>
                <a:cs typeface="Arial" charset="0"/>
              </a:rPr>
              <a:t>What would other solar owners think about that?</a:t>
            </a:r>
            <a:r>
              <a:rPr lang="ja-JP" altLang="en-US" dirty="0" smtClean="0">
                <a:solidFill>
                  <a:srgbClr val="FFFFFF"/>
                </a:solidFill>
                <a:cs typeface="Arial" charset="0"/>
              </a:rPr>
              <a:t>”</a:t>
            </a:r>
            <a:endParaRPr lang="en-US" altLang="ja-JP" dirty="0">
              <a:solidFill>
                <a:srgbClr val="FFFFFF"/>
              </a:solidFill>
              <a:cs typeface="Arial" charset="0"/>
            </a:endParaRPr>
          </a:p>
          <a:p>
            <a:pPr marL="290513" indent="-171450">
              <a:buSzPct val="75000"/>
              <a:defRPr/>
            </a:pPr>
            <a:r>
              <a:rPr lang="en-US" dirty="0">
                <a:solidFill>
                  <a:srgbClr val="FF9900"/>
                </a:solidFill>
                <a:cs typeface="Arial" charset="0"/>
              </a:rPr>
              <a:t>Clarification</a:t>
            </a:r>
            <a:r>
              <a:rPr lang="en-US" dirty="0">
                <a:solidFill>
                  <a:srgbClr val="808080"/>
                </a:solidFill>
                <a:cs typeface="Arial" charset="0"/>
              </a:rPr>
              <a:t> </a:t>
            </a:r>
            <a:r>
              <a:rPr lang="en-US" dirty="0">
                <a:solidFill>
                  <a:srgbClr val="FFFFFF"/>
                </a:solidFill>
                <a:cs typeface="Arial" charset="0"/>
              </a:rPr>
              <a:t>- </a:t>
            </a:r>
            <a:r>
              <a:rPr lang="ja-JP" altLang="en-US" dirty="0">
                <a:solidFill>
                  <a:srgbClr val="FFFFFF"/>
                </a:solidFill>
                <a:cs typeface="Arial" charset="0"/>
              </a:rPr>
              <a:t>“</a:t>
            </a:r>
            <a:r>
              <a:rPr lang="en-US" altLang="ja-JP" dirty="0">
                <a:solidFill>
                  <a:srgbClr val="FFFFFF"/>
                </a:solidFill>
                <a:cs typeface="Arial" charset="0"/>
              </a:rPr>
              <a:t>…and when you say </a:t>
            </a:r>
            <a:r>
              <a:rPr lang="ja-JP" altLang="en-US" dirty="0">
                <a:solidFill>
                  <a:srgbClr val="FFFFFF"/>
                </a:solidFill>
                <a:cs typeface="Arial" charset="0"/>
              </a:rPr>
              <a:t>‘</a:t>
            </a:r>
            <a:r>
              <a:rPr lang="en-US" altLang="ja-JP" dirty="0">
                <a:solidFill>
                  <a:srgbClr val="FFFFFF"/>
                </a:solidFill>
                <a:cs typeface="Arial" charset="0"/>
              </a:rPr>
              <a:t>I’m a closer,</a:t>
            </a:r>
            <a:r>
              <a:rPr lang="ja-JP" altLang="en-US" dirty="0">
                <a:solidFill>
                  <a:srgbClr val="FFFFFF"/>
                </a:solidFill>
                <a:cs typeface="Arial" charset="0"/>
              </a:rPr>
              <a:t>’</a:t>
            </a:r>
            <a:r>
              <a:rPr lang="en-US" altLang="ja-JP" dirty="0">
                <a:solidFill>
                  <a:srgbClr val="FFFFFF"/>
                </a:solidFill>
                <a:cs typeface="Arial" charset="0"/>
              </a:rPr>
              <a:t> what do you mean exactly?</a:t>
            </a:r>
            <a:r>
              <a:rPr lang="ja-JP" altLang="en-US" dirty="0" smtClean="0">
                <a:solidFill>
                  <a:srgbClr val="FFFFFF"/>
                </a:solidFill>
                <a:cs typeface="Arial" charset="0"/>
              </a:rPr>
              <a:t>”</a:t>
            </a:r>
            <a:endParaRPr lang="en-US" altLang="ja-JP" dirty="0">
              <a:solidFill>
                <a:srgbClr val="FFFFFF"/>
              </a:solidFill>
              <a:cs typeface="Arial" charset="0"/>
            </a:endParaRPr>
          </a:p>
          <a:p>
            <a:pPr marL="290513" indent="-171450">
              <a:buSzPct val="75000"/>
              <a:defRPr/>
            </a:pPr>
            <a:r>
              <a:rPr lang="en-US" dirty="0">
                <a:solidFill>
                  <a:srgbClr val="FF9900"/>
                </a:solidFill>
                <a:cs typeface="Arial" charset="0"/>
              </a:rPr>
              <a:t>Characterization and Comparison </a:t>
            </a:r>
            <a:r>
              <a:rPr lang="en-US" dirty="0">
                <a:solidFill>
                  <a:srgbClr val="FFFFFF"/>
                </a:solidFill>
                <a:cs typeface="Arial" charset="0"/>
              </a:rPr>
              <a:t>- </a:t>
            </a:r>
            <a:r>
              <a:rPr lang="ja-JP" altLang="en-US" dirty="0">
                <a:solidFill>
                  <a:srgbClr val="FFFFFF"/>
                </a:solidFill>
                <a:cs typeface="Arial" charset="0"/>
              </a:rPr>
              <a:t>“</a:t>
            </a:r>
            <a:r>
              <a:rPr lang="en-US" altLang="ja-JP" dirty="0">
                <a:solidFill>
                  <a:srgbClr val="FFFFFF"/>
                </a:solidFill>
                <a:cs typeface="Arial" charset="0"/>
              </a:rPr>
              <a:t>Could you characterize your sales style and compare it to Mike’s?</a:t>
            </a:r>
            <a:r>
              <a:rPr lang="ja-JP" altLang="en-US" dirty="0" smtClean="0">
                <a:solidFill>
                  <a:srgbClr val="FFFFFF"/>
                </a:solidFill>
                <a:cs typeface="Arial" charset="0"/>
              </a:rPr>
              <a:t>”</a:t>
            </a:r>
            <a:endParaRPr lang="en-US" altLang="ja-JP" dirty="0">
              <a:solidFill>
                <a:srgbClr val="FFFFFF"/>
              </a:solidFill>
              <a:cs typeface="Arial" charset="0"/>
            </a:endParaRPr>
          </a:p>
          <a:p>
            <a:pPr marL="290513" indent="-171450">
              <a:buSzPct val="75000"/>
              <a:defRPr/>
            </a:pPr>
            <a:r>
              <a:rPr lang="en-US" altLang="ja-JP" dirty="0">
                <a:solidFill>
                  <a:srgbClr val="FF9900"/>
                </a:solidFill>
                <a:cs typeface="Arial" charset="0"/>
              </a:rPr>
              <a:t>Success and Failure </a:t>
            </a:r>
            <a:r>
              <a:rPr lang="en-US" altLang="ja-JP" dirty="0">
                <a:solidFill>
                  <a:srgbClr val="FFFFFF"/>
                </a:solidFill>
                <a:cs typeface="Arial" charset="0"/>
              </a:rPr>
              <a:t>– “Describe your most successful sales call. Now tell me about a sales call that was an absolute disaster.</a:t>
            </a:r>
            <a:r>
              <a:rPr lang="en-US" altLang="ja-JP" dirty="0" smtClean="0">
                <a:solidFill>
                  <a:srgbClr val="FFFFFF"/>
                </a:solidFill>
                <a:cs typeface="Arial" charset="0"/>
              </a:rPr>
              <a:t>”</a:t>
            </a:r>
            <a:endParaRPr lang="en-US" altLang="ja-JP" dirty="0">
              <a:solidFill>
                <a:srgbClr val="FFFFFF"/>
              </a:solidFill>
              <a:cs typeface="Arial" charset="0"/>
            </a:endParaRPr>
          </a:p>
        </p:txBody>
      </p:sp>
      <p:sp>
        <p:nvSpPr>
          <p:cNvPr id="4" name="Date Placeholder 3"/>
          <p:cNvSpPr>
            <a:spLocks noGrp="1"/>
          </p:cNvSpPr>
          <p:nvPr>
            <p:ph type="dt" sz="half" idx="10"/>
          </p:nvPr>
        </p:nvSpPr>
        <p:spPr/>
        <p:txBody>
          <a:bodyPr/>
          <a:lstStyle/>
          <a:p>
            <a:pPr>
              <a:defRPr/>
            </a:pPr>
            <a:r>
              <a:rPr lang="en-US" smtClean="0"/>
              <a:t>2016/07/19</a:t>
            </a:r>
            <a:endParaRPr lang="en-US" dirty="0"/>
          </a:p>
        </p:txBody>
      </p:sp>
      <p:sp>
        <p:nvSpPr>
          <p:cNvPr id="5" name="Footer Placeholder 4"/>
          <p:cNvSpPr>
            <a:spLocks noGrp="1"/>
          </p:cNvSpPr>
          <p:nvPr>
            <p:ph type="ftr" sz="quarter" idx="11"/>
          </p:nvPr>
        </p:nvSpPr>
        <p:spPr/>
        <p:txBody>
          <a:bodyPr/>
          <a:lstStyle/>
          <a:p>
            <a:pPr>
              <a:defRPr/>
            </a:pPr>
            <a:r>
              <a:rPr lang="en-US" smtClean="0"/>
              <a:t>Designing Solutions to Global Challenges</a:t>
            </a:r>
            <a:endParaRPr lang="en-US" dirty="0"/>
          </a:p>
        </p:txBody>
      </p:sp>
      <p:sp>
        <p:nvSpPr>
          <p:cNvPr id="6" name="Slide Number Placeholder 5"/>
          <p:cNvSpPr>
            <a:spLocks noGrp="1"/>
          </p:cNvSpPr>
          <p:nvPr>
            <p:ph type="sldNum" sz="quarter" idx="12"/>
          </p:nvPr>
        </p:nvSpPr>
        <p:spPr/>
        <p:txBody>
          <a:bodyPr/>
          <a:lstStyle/>
          <a:p>
            <a:pPr>
              <a:defRPr/>
            </a:pPr>
            <a:fld id="{0E1F3F99-1E68-4047-B307-0AAED4DA5926}" type="slidenum">
              <a:rPr lang="en-US" smtClean="0"/>
              <a:pPr>
                <a:defRPr/>
              </a:pPr>
              <a:t>33</a:t>
            </a:fld>
            <a:endParaRPr lang="en-US" dirty="0"/>
          </a:p>
        </p:txBody>
      </p:sp>
    </p:spTree>
    <p:extLst>
      <p:ext uri="{BB962C8B-B14F-4D97-AF65-F5344CB8AC3E}">
        <p14:creationId xmlns:p14="http://schemas.microsoft.com/office/powerpoint/2010/main" val="311205397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ChangeArrowheads="1"/>
          </p:cNvSpPr>
          <p:nvPr/>
        </p:nvSpPr>
        <p:spPr bwMode="auto">
          <a:xfrm>
            <a:off x="338138" y="51435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2000" dirty="0">
                <a:solidFill>
                  <a:srgbClr val="FFFFFF"/>
                </a:solidFill>
                <a:latin typeface="Helvetica Light"/>
                <a:cs typeface="Helvetica Light"/>
              </a:rPr>
              <a:t>Interview</a:t>
            </a:r>
          </a:p>
        </p:txBody>
      </p:sp>
      <p:sp>
        <p:nvSpPr>
          <p:cNvPr id="97282" name="Freeform 3"/>
          <p:cNvSpPr>
            <a:spLocks/>
          </p:cNvSpPr>
          <p:nvPr/>
        </p:nvSpPr>
        <p:spPr bwMode="auto">
          <a:xfrm>
            <a:off x="685800" y="2389188"/>
            <a:ext cx="7894638" cy="3479800"/>
          </a:xfrm>
          <a:custGeom>
            <a:avLst/>
            <a:gdLst>
              <a:gd name="T0" fmla="*/ 0 w 3200"/>
              <a:gd name="T1" fmla="*/ 2147483647 h 1226"/>
              <a:gd name="T2" fmla="*/ 2147483647 w 3200"/>
              <a:gd name="T3" fmla="*/ 2147483647 h 1226"/>
              <a:gd name="T4" fmla="*/ 2147483647 w 3200"/>
              <a:gd name="T5" fmla="*/ 2147483647 h 1226"/>
              <a:gd name="T6" fmla="*/ 2147483647 w 3200"/>
              <a:gd name="T7" fmla="*/ 2147483647 h 1226"/>
              <a:gd name="T8" fmla="*/ 2147483647 w 3200"/>
              <a:gd name="T9" fmla="*/ 2147483647 h 1226"/>
              <a:gd name="T10" fmla="*/ 0 60000 65536"/>
              <a:gd name="T11" fmla="*/ 0 60000 65536"/>
              <a:gd name="T12" fmla="*/ 0 60000 65536"/>
              <a:gd name="T13" fmla="*/ 0 60000 65536"/>
              <a:gd name="T14" fmla="*/ 0 60000 65536"/>
              <a:gd name="T15" fmla="*/ 0 w 3200"/>
              <a:gd name="T16" fmla="*/ 0 h 1226"/>
              <a:gd name="T17" fmla="*/ 3200 w 3200"/>
              <a:gd name="T18" fmla="*/ 1226 h 1226"/>
            </a:gdLst>
            <a:ahLst/>
            <a:cxnLst>
              <a:cxn ang="T10">
                <a:pos x="T0" y="T1"/>
              </a:cxn>
              <a:cxn ang="T11">
                <a:pos x="T2" y="T3"/>
              </a:cxn>
              <a:cxn ang="T12">
                <a:pos x="T4" y="T5"/>
              </a:cxn>
              <a:cxn ang="T13">
                <a:pos x="T6" y="T7"/>
              </a:cxn>
              <a:cxn ang="T14">
                <a:pos x="T8" y="T9"/>
              </a:cxn>
            </a:cxnLst>
            <a:rect l="T15" t="T16" r="T17" b="T18"/>
            <a:pathLst>
              <a:path w="3200" h="1226">
                <a:moveTo>
                  <a:pt x="0" y="1226"/>
                </a:moveTo>
                <a:cubicBezTo>
                  <a:pt x="293" y="1177"/>
                  <a:pt x="1343" y="1132"/>
                  <a:pt x="1760" y="930"/>
                </a:cubicBezTo>
                <a:cubicBezTo>
                  <a:pt x="2177" y="728"/>
                  <a:pt x="2297" y="0"/>
                  <a:pt x="2504" y="14"/>
                </a:cubicBezTo>
                <a:cubicBezTo>
                  <a:pt x="2711" y="28"/>
                  <a:pt x="2888" y="875"/>
                  <a:pt x="3004" y="1014"/>
                </a:cubicBezTo>
                <a:cubicBezTo>
                  <a:pt x="3120" y="1153"/>
                  <a:pt x="3159" y="881"/>
                  <a:pt x="3200" y="846"/>
                </a:cubicBezTo>
              </a:path>
            </a:pathLst>
          </a:custGeom>
          <a:noFill/>
          <a:ln w="76200">
            <a:solidFill>
              <a:schemeClr val="tx1">
                <a:alpha val="50195"/>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83" name="Line 4"/>
          <p:cNvSpPr>
            <a:spLocks noChangeShapeType="1"/>
          </p:cNvSpPr>
          <p:nvPr/>
        </p:nvSpPr>
        <p:spPr bwMode="auto">
          <a:xfrm>
            <a:off x="685800" y="6019800"/>
            <a:ext cx="8001000" cy="14288"/>
          </a:xfrm>
          <a:prstGeom prst="line">
            <a:avLst/>
          </a:prstGeom>
          <a:noFill/>
          <a:ln w="12700">
            <a:solidFill>
              <a:schemeClr val="bg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84" name="Text Box 5"/>
          <p:cNvSpPr txBox="1">
            <a:spLocks noChangeArrowheads="1"/>
          </p:cNvSpPr>
          <p:nvPr/>
        </p:nvSpPr>
        <p:spPr bwMode="auto">
          <a:xfrm>
            <a:off x="7824788" y="6034088"/>
            <a:ext cx="8620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r">
              <a:spcBef>
                <a:spcPct val="50000"/>
              </a:spcBef>
            </a:pPr>
            <a:r>
              <a:rPr lang="en-US" sz="1600" i="1">
                <a:solidFill>
                  <a:srgbClr val="808080"/>
                </a:solidFill>
                <a:cs typeface="Arial" charset="0"/>
              </a:rPr>
              <a:t>time</a:t>
            </a:r>
          </a:p>
        </p:txBody>
      </p:sp>
      <p:sp>
        <p:nvSpPr>
          <p:cNvPr id="97285" name="Text Box 6"/>
          <p:cNvSpPr txBox="1">
            <a:spLocks noChangeArrowheads="1"/>
          </p:cNvSpPr>
          <p:nvPr/>
        </p:nvSpPr>
        <p:spPr bwMode="auto">
          <a:xfrm>
            <a:off x="7696200" y="4281488"/>
            <a:ext cx="129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r">
              <a:spcBef>
                <a:spcPct val="50000"/>
              </a:spcBef>
            </a:pPr>
            <a:r>
              <a:rPr lang="en-US" sz="1600">
                <a:solidFill>
                  <a:schemeClr val="tx1"/>
                </a:solidFill>
                <a:cs typeface="Arial" charset="0"/>
              </a:rPr>
              <a:t>Wrap-Up</a:t>
            </a:r>
          </a:p>
        </p:txBody>
      </p:sp>
      <p:sp>
        <p:nvSpPr>
          <p:cNvPr id="97286" name="Text Box 7"/>
          <p:cNvSpPr txBox="1">
            <a:spLocks noChangeArrowheads="1"/>
          </p:cNvSpPr>
          <p:nvPr/>
        </p:nvSpPr>
        <p:spPr bwMode="auto">
          <a:xfrm>
            <a:off x="1600200" y="5105400"/>
            <a:ext cx="957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Kickoff</a:t>
            </a:r>
          </a:p>
        </p:txBody>
      </p:sp>
      <p:sp>
        <p:nvSpPr>
          <p:cNvPr id="97287" name="Text Box 8"/>
          <p:cNvSpPr txBox="1">
            <a:spLocks noChangeArrowheads="1"/>
          </p:cNvSpPr>
          <p:nvPr/>
        </p:nvSpPr>
        <p:spPr bwMode="auto">
          <a:xfrm>
            <a:off x="457200" y="5334000"/>
            <a:ext cx="957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dirty="0">
                <a:solidFill>
                  <a:schemeClr val="tx1"/>
                </a:solidFill>
                <a:cs typeface="Arial" charset="0"/>
              </a:rPr>
              <a:t>Intro</a:t>
            </a:r>
          </a:p>
        </p:txBody>
      </p:sp>
      <p:sp>
        <p:nvSpPr>
          <p:cNvPr id="97288" name="Text Box 9"/>
          <p:cNvSpPr txBox="1">
            <a:spLocks noChangeArrowheads="1"/>
          </p:cNvSpPr>
          <p:nvPr/>
        </p:nvSpPr>
        <p:spPr bwMode="auto">
          <a:xfrm>
            <a:off x="3200400" y="4648200"/>
            <a:ext cx="2578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Build Rapport</a:t>
            </a:r>
          </a:p>
        </p:txBody>
      </p:sp>
      <p:sp>
        <p:nvSpPr>
          <p:cNvPr id="97289" name="Text Box 10"/>
          <p:cNvSpPr txBox="1">
            <a:spLocks noChangeArrowheads="1"/>
          </p:cNvSpPr>
          <p:nvPr/>
        </p:nvSpPr>
        <p:spPr bwMode="auto">
          <a:xfrm>
            <a:off x="7743825" y="3276600"/>
            <a:ext cx="1323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Reflection</a:t>
            </a:r>
          </a:p>
        </p:txBody>
      </p:sp>
      <p:sp>
        <p:nvSpPr>
          <p:cNvPr id="97290" name="Text Box 11"/>
          <p:cNvSpPr txBox="1">
            <a:spLocks noChangeArrowheads="1"/>
          </p:cNvSpPr>
          <p:nvPr/>
        </p:nvSpPr>
        <p:spPr bwMode="auto">
          <a:xfrm>
            <a:off x="4800600" y="3048000"/>
            <a:ext cx="152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Evoke stories</a:t>
            </a:r>
          </a:p>
        </p:txBody>
      </p:sp>
      <p:sp>
        <p:nvSpPr>
          <p:cNvPr id="97291" name="Text Box 12"/>
          <p:cNvSpPr txBox="1">
            <a:spLocks noChangeArrowheads="1"/>
          </p:cNvSpPr>
          <p:nvPr/>
        </p:nvSpPr>
        <p:spPr bwMode="auto">
          <a:xfrm>
            <a:off x="381000" y="1370013"/>
            <a:ext cx="822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r>
              <a:rPr lang="en-US" sz="2000">
                <a:solidFill>
                  <a:srgbClr val="FFFFFF"/>
                </a:solidFill>
                <a:latin typeface="Helvetica Light"/>
                <a:cs typeface="Helvetica Light"/>
              </a:rPr>
              <a:t>Our interviews typically share the same basic structure as a story.</a:t>
            </a:r>
          </a:p>
        </p:txBody>
      </p:sp>
      <p:sp>
        <p:nvSpPr>
          <p:cNvPr id="97292" name="Text Box 13"/>
          <p:cNvSpPr txBox="1">
            <a:spLocks noChangeArrowheads="1"/>
          </p:cNvSpPr>
          <p:nvPr/>
        </p:nvSpPr>
        <p:spPr bwMode="auto">
          <a:xfrm>
            <a:off x="487363" y="4343400"/>
            <a:ext cx="181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Introduction</a:t>
            </a:r>
          </a:p>
        </p:txBody>
      </p:sp>
      <p:sp>
        <p:nvSpPr>
          <p:cNvPr id="97293" name="Text Box 14"/>
          <p:cNvSpPr txBox="1">
            <a:spLocks noChangeArrowheads="1"/>
          </p:cNvSpPr>
          <p:nvPr/>
        </p:nvSpPr>
        <p:spPr bwMode="auto">
          <a:xfrm>
            <a:off x="2662238" y="3657600"/>
            <a:ext cx="2392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Rising Action</a:t>
            </a:r>
          </a:p>
        </p:txBody>
      </p:sp>
      <p:sp>
        <p:nvSpPr>
          <p:cNvPr id="97294" name="Text Box 15"/>
          <p:cNvSpPr txBox="1">
            <a:spLocks noChangeArrowheads="1"/>
          </p:cNvSpPr>
          <p:nvPr/>
        </p:nvSpPr>
        <p:spPr bwMode="auto">
          <a:xfrm>
            <a:off x="5497513" y="2057400"/>
            <a:ext cx="1147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Climax</a:t>
            </a:r>
          </a:p>
        </p:txBody>
      </p:sp>
      <p:sp>
        <p:nvSpPr>
          <p:cNvPr id="97295" name="Text Box 16"/>
          <p:cNvSpPr txBox="1">
            <a:spLocks noChangeArrowheads="1"/>
          </p:cNvSpPr>
          <p:nvPr/>
        </p:nvSpPr>
        <p:spPr bwMode="auto">
          <a:xfrm>
            <a:off x="7326313" y="2514600"/>
            <a:ext cx="181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lgn="ctr">
              <a:spcBef>
                <a:spcPct val="50000"/>
              </a:spcBef>
            </a:pPr>
            <a:r>
              <a:rPr lang="en-US" sz="1600" b="1" i="1">
                <a:solidFill>
                  <a:srgbClr val="FF0000"/>
                </a:solidFill>
                <a:cs typeface="Arial" charset="0"/>
              </a:rPr>
              <a:t>Denouement</a:t>
            </a:r>
          </a:p>
        </p:txBody>
      </p:sp>
      <p:sp>
        <p:nvSpPr>
          <p:cNvPr id="97296" name="Text Box 11"/>
          <p:cNvSpPr txBox="1">
            <a:spLocks noChangeArrowheads="1"/>
          </p:cNvSpPr>
          <p:nvPr/>
        </p:nvSpPr>
        <p:spPr bwMode="auto">
          <a:xfrm>
            <a:off x="6324600" y="20240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rgbClr val="6666FF"/>
                </a:solidFill>
                <a:latin typeface="Arial" charset="0"/>
                <a:ea typeface="MS PGothic" charset="0"/>
                <a:cs typeface="MS PGothic" charset="0"/>
              </a:defRPr>
            </a:lvl1pPr>
            <a:lvl2pPr marL="742950" indent="-285750">
              <a:defRPr sz="3600">
                <a:solidFill>
                  <a:srgbClr val="6666FF"/>
                </a:solidFill>
                <a:latin typeface="Arial" charset="0"/>
                <a:ea typeface="MS PGothic" charset="0"/>
                <a:cs typeface="MS PGothic" charset="0"/>
              </a:defRPr>
            </a:lvl2pPr>
            <a:lvl3pPr marL="1143000" indent="-228600">
              <a:defRPr sz="3600">
                <a:solidFill>
                  <a:srgbClr val="6666FF"/>
                </a:solidFill>
                <a:latin typeface="Arial" charset="0"/>
                <a:ea typeface="MS PGothic" charset="0"/>
                <a:cs typeface="MS PGothic" charset="0"/>
              </a:defRPr>
            </a:lvl3pPr>
            <a:lvl4pPr marL="1600200" indent="-228600">
              <a:defRPr sz="3600">
                <a:solidFill>
                  <a:srgbClr val="6666FF"/>
                </a:solidFill>
                <a:latin typeface="Arial" charset="0"/>
                <a:ea typeface="MS PGothic" charset="0"/>
                <a:cs typeface="MS PGothic" charset="0"/>
              </a:defRPr>
            </a:lvl4pPr>
            <a:lvl5pPr marL="2057400" indent="-228600">
              <a:defRPr sz="3600">
                <a:solidFill>
                  <a:srgbClr val="6666FF"/>
                </a:solidFill>
                <a:latin typeface="Arial" charset="0"/>
                <a:ea typeface="MS PGothic" charset="0"/>
                <a:cs typeface="MS PGothic" charset="0"/>
              </a:defRPr>
            </a:lvl5pPr>
            <a:lvl6pPr marL="2514600" indent="-228600" eaLnBrk="0" fontAlgn="base" hangingPunct="0">
              <a:spcBef>
                <a:spcPct val="0"/>
              </a:spcBef>
              <a:spcAft>
                <a:spcPct val="0"/>
              </a:spcAft>
              <a:defRPr sz="3600">
                <a:solidFill>
                  <a:srgbClr val="6666FF"/>
                </a:solidFill>
                <a:latin typeface="Arial" charset="0"/>
                <a:ea typeface="MS PGothic" charset="0"/>
                <a:cs typeface="MS PGothic" charset="0"/>
              </a:defRPr>
            </a:lvl6pPr>
            <a:lvl7pPr marL="2971800" indent="-228600" eaLnBrk="0" fontAlgn="base" hangingPunct="0">
              <a:spcBef>
                <a:spcPct val="0"/>
              </a:spcBef>
              <a:spcAft>
                <a:spcPct val="0"/>
              </a:spcAft>
              <a:defRPr sz="3600">
                <a:solidFill>
                  <a:srgbClr val="6666FF"/>
                </a:solidFill>
                <a:latin typeface="Arial" charset="0"/>
                <a:ea typeface="MS PGothic" charset="0"/>
                <a:cs typeface="MS PGothic" charset="0"/>
              </a:defRPr>
            </a:lvl7pPr>
            <a:lvl8pPr marL="3429000" indent="-228600" eaLnBrk="0" fontAlgn="base" hangingPunct="0">
              <a:spcBef>
                <a:spcPct val="0"/>
              </a:spcBef>
              <a:spcAft>
                <a:spcPct val="0"/>
              </a:spcAft>
              <a:defRPr sz="3600">
                <a:solidFill>
                  <a:srgbClr val="6666FF"/>
                </a:solidFill>
                <a:latin typeface="Arial" charset="0"/>
                <a:ea typeface="MS PGothic" charset="0"/>
                <a:cs typeface="MS PGothic" charset="0"/>
              </a:defRPr>
            </a:lvl8pPr>
            <a:lvl9pPr marL="3886200" indent="-228600" eaLnBrk="0" fontAlgn="base" hangingPunct="0">
              <a:spcBef>
                <a:spcPct val="0"/>
              </a:spcBef>
              <a:spcAft>
                <a:spcPct val="0"/>
              </a:spcAft>
              <a:defRPr sz="3600">
                <a:solidFill>
                  <a:srgbClr val="6666FF"/>
                </a:solidFill>
                <a:latin typeface="Arial" charset="0"/>
                <a:ea typeface="MS PGothic" charset="0"/>
                <a:cs typeface="MS PGothic" charset="0"/>
              </a:defRPr>
            </a:lvl9pPr>
          </a:lstStyle>
          <a:p>
            <a:pPr>
              <a:spcBef>
                <a:spcPct val="50000"/>
              </a:spcBef>
            </a:pPr>
            <a:r>
              <a:rPr lang="en-US" sz="1600">
                <a:solidFill>
                  <a:schemeClr val="tx1"/>
                </a:solidFill>
                <a:cs typeface="Arial" charset="0"/>
              </a:rPr>
              <a:t>Explore emotions</a:t>
            </a:r>
          </a:p>
        </p:txBody>
      </p:sp>
      <p:sp>
        <p:nvSpPr>
          <p:cNvPr id="18" name="Oval 17"/>
          <p:cNvSpPr>
            <a:spLocks noChangeAspect="1"/>
          </p:cNvSpPr>
          <p:nvPr/>
        </p:nvSpPr>
        <p:spPr bwMode="auto">
          <a:xfrm>
            <a:off x="7391400" y="3886200"/>
            <a:ext cx="609600" cy="609600"/>
          </a:xfrm>
          <a:prstGeom prst="ellipse">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pPr eaLnBrk="1" hangingPunct="1">
              <a:spcBef>
                <a:spcPct val="20000"/>
              </a:spcBef>
              <a:buSzPct val="75000"/>
              <a:buFont typeface="Wingdings" charset="2"/>
              <a:buChar char="§"/>
              <a:defRPr/>
            </a:pPr>
            <a:endParaRPr lang="en-US" sz="1800">
              <a:solidFill>
                <a:srgbClr val="000000"/>
              </a:solidFill>
            </a:endParaRP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34</a:t>
            </a:fld>
            <a:endParaRPr lang="en-US"/>
          </a:p>
        </p:txBody>
      </p:sp>
    </p:spTree>
    <p:extLst>
      <p:ext uri="{BB962C8B-B14F-4D97-AF65-F5344CB8AC3E}">
        <p14:creationId xmlns:p14="http://schemas.microsoft.com/office/powerpoint/2010/main" val="357309941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4" descr="IMG_44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dirty="0" smtClean="0"/>
              <a:t>Interview Questions – Reflection</a:t>
            </a:r>
            <a:endParaRPr lang="en-US" dirty="0"/>
          </a:p>
        </p:txBody>
      </p:sp>
      <p:sp>
        <p:nvSpPr>
          <p:cNvPr id="6" name="Content Placeholder 5"/>
          <p:cNvSpPr>
            <a:spLocks noGrp="1"/>
          </p:cNvSpPr>
          <p:nvPr>
            <p:ph idx="1"/>
          </p:nvPr>
        </p:nvSpPr>
        <p:spPr>
          <a:xfrm>
            <a:off x="4572000" y="1058207"/>
            <a:ext cx="4572000" cy="5600361"/>
          </a:xfrm>
        </p:spPr>
        <p:txBody>
          <a:bodyPr>
            <a:normAutofit fontScale="77500" lnSpcReduction="20000"/>
          </a:bodyPr>
          <a:lstStyle/>
          <a:p>
            <a:pPr marL="234950" indent="-234950">
              <a:buSzPct val="75000"/>
            </a:pPr>
            <a:r>
              <a:rPr lang="en-US" dirty="0">
                <a:solidFill>
                  <a:srgbClr val="FF9900"/>
                </a:solidFill>
                <a:cs typeface="Arial" charset="0"/>
              </a:rPr>
              <a:t>Point to Their Reaction</a:t>
            </a:r>
            <a:r>
              <a:rPr lang="en-US" dirty="0">
                <a:solidFill>
                  <a:srgbClr val="808080"/>
                </a:solidFill>
                <a:cs typeface="Arial" charset="0"/>
              </a:rPr>
              <a:t> </a:t>
            </a:r>
            <a:r>
              <a:rPr lang="en-US" dirty="0">
                <a:cs typeface="Arial" charset="0"/>
              </a:rPr>
              <a:t>- </a:t>
            </a:r>
            <a:r>
              <a:rPr lang="ja-JP" altLang="en-US" dirty="0">
                <a:cs typeface="Arial" charset="0"/>
              </a:rPr>
              <a:t>“</a:t>
            </a:r>
            <a:r>
              <a:rPr lang="en-US" altLang="ja-JP" dirty="0">
                <a:cs typeface="Arial" charset="0"/>
              </a:rPr>
              <a:t>Why do you roll your eyes when you say that?</a:t>
            </a:r>
            <a:r>
              <a:rPr lang="ja-JP" altLang="en-US" dirty="0" smtClean="0">
                <a:cs typeface="Arial" charset="0"/>
              </a:rPr>
              <a:t>”</a:t>
            </a:r>
            <a:endParaRPr lang="en-US" altLang="ja-JP" dirty="0" smtClean="0">
              <a:cs typeface="Arial" charset="0"/>
            </a:endParaRPr>
          </a:p>
          <a:p>
            <a:pPr marL="234950" indent="-234950">
              <a:buSzPct val="75000"/>
            </a:pPr>
            <a:endParaRPr lang="en-US" altLang="ja-JP" sz="1800" dirty="0">
              <a:cs typeface="Arial" charset="0"/>
            </a:endParaRPr>
          </a:p>
          <a:p>
            <a:pPr marL="234950" indent="-234950">
              <a:buSzPct val="75000"/>
            </a:pPr>
            <a:r>
              <a:rPr lang="en-US" dirty="0">
                <a:solidFill>
                  <a:srgbClr val="FF9900"/>
                </a:solidFill>
                <a:cs typeface="Arial" charset="0"/>
              </a:rPr>
              <a:t>Suggestive Opinion </a:t>
            </a:r>
            <a:r>
              <a:rPr lang="en-US" dirty="0">
                <a:solidFill>
                  <a:srgbClr val="FFFFFF"/>
                </a:solidFill>
                <a:cs typeface="Arial" charset="0"/>
              </a:rPr>
              <a:t> - </a:t>
            </a:r>
            <a:r>
              <a:rPr lang="ja-JP" altLang="en-US" dirty="0">
                <a:solidFill>
                  <a:srgbClr val="FFFFFF"/>
                </a:solidFill>
                <a:cs typeface="Arial" charset="0"/>
              </a:rPr>
              <a:t>“</a:t>
            </a:r>
            <a:r>
              <a:rPr lang="en-US" altLang="ja-JP" dirty="0">
                <a:solidFill>
                  <a:srgbClr val="FFFFFF"/>
                </a:solidFill>
                <a:cs typeface="Arial" charset="0"/>
              </a:rPr>
              <a:t>Some people have very negative feelings about emotional, non-technical sales pitches in the solar industry. What are your feelings about it?</a:t>
            </a:r>
            <a:r>
              <a:rPr lang="ja-JP" altLang="en-US" dirty="0" smtClean="0">
                <a:solidFill>
                  <a:srgbClr val="FFFFFF"/>
                </a:solidFill>
                <a:cs typeface="Arial" charset="0"/>
              </a:rPr>
              <a:t>”</a:t>
            </a:r>
            <a:endParaRPr lang="en-US" altLang="ja-JP" dirty="0" smtClean="0">
              <a:solidFill>
                <a:srgbClr val="FFFFFF"/>
              </a:solidFill>
              <a:cs typeface="Arial" charset="0"/>
            </a:endParaRPr>
          </a:p>
          <a:p>
            <a:pPr marL="234950" indent="-234950">
              <a:buSzPct val="75000"/>
            </a:pPr>
            <a:endParaRPr lang="en-US" altLang="ja-JP" sz="1500" dirty="0">
              <a:solidFill>
                <a:srgbClr val="FFFFFF"/>
              </a:solidFill>
              <a:cs typeface="Arial" charset="0"/>
            </a:endParaRPr>
          </a:p>
          <a:p>
            <a:pPr marL="234950" indent="-234950">
              <a:buSzPct val="75000"/>
            </a:pPr>
            <a:r>
              <a:rPr lang="en-US" altLang="ja-JP" dirty="0">
                <a:solidFill>
                  <a:srgbClr val="FF9900"/>
                </a:solidFill>
                <a:cs typeface="Arial" charset="0"/>
              </a:rPr>
              <a:t>Contradictions</a:t>
            </a:r>
            <a:r>
              <a:rPr lang="en-US" altLang="ja-JP" dirty="0">
                <a:solidFill>
                  <a:srgbClr val="808080"/>
                </a:solidFill>
                <a:cs typeface="Arial" charset="0"/>
              </a:rPr>
              <a:t> </a:t>
            </a:r>
            <a:r>
              <a:rPr lang="en-US" altLang="ja-JP" dirty="0">
                <a:solidFill>
                  <a:srgbClr val="FFFFFF"/>
                </a:solidFill>
                <a:cs typeface="Arial" charset="0"/>
              </a:rPr>
              <a:t>-  “You tell me you can sell ice cubes to Eskimos but you also tell me you have a deep concern for your customers, how do these two work together?</a:t>
            </a:r>
            <a:r>
              <a:rPr lang="en-US" altLang="ja-JP" dirty="0" smtClean="0">
                <a:solidFill>
                  <a:srgbClr val="FFFFFF"/>
                </a:solidFill>
                <a:cs typeface="Arial" charset="0"/>
              </a:rPr>
              <a:t>”</a:t>
            </a:r>
            <a:endParaRPr lang="en-US" altLang="ja-JP" dirty="0">
              <a:solidFill>
                <a:srgbClr val="FFFFFF"/>
              </a:solidFill>
              <a:cs typeface="Arial" charset="0"/>
            </a:endParaRP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35</a:t>
            </a:fld>
            <a:endParaRPr lang="en-US"/>
          </a:p>
        </p:txBody>
      </p:sp>
    </p:spTree>
    <p:extLst>
      <p:ext uri="{BB962C8B-B14F-4D97-AF65-F5344CB8AC3E}">
        <p14:creationId xmlns:p14="http://schemas.microsoft.com/office/powerpoint/2010/main" val="282104594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7" name="Picture 4" descr="IMG_440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dirty="0" smtClean="0"/>
              <a:t>Common Pitfalls – Suggesting Answers</a:t>
            </a:r>
            <a:endParaRPr lang="en-US" dirty="0"/>
          </a:p>
        </p:txBody>
      </p:sp>
      <p:sp>
        <p:nvSpPr>
          <p:cNvPr id="6" name="Content Placeholder 5"/>
          <p:cNvSpPr>
            <a:spLocks noGrp="1"/>
          </p:cNvSpPr>
          <p:nvPr>
            <p:ph idx="1"/>
          </p:nvPr>
        </p:nvSpPr>
        <p:spPr>
          <a:xfrm>
            <a:off x="4572000" y="1221009"/>
            <a:ext cx="4572000" cy="5103591"/>
          </a:xfrm>
        </p:spPr>
        <p:txBody>
          <a:bodyPr>
            <a:normAutofit fontScale="92500"/>
          </a:bodyPr>
          <a:lstStyle/>
          <a:p>
            <a:pPr marL="114300" indent="-114300">
              <a:spcAft>
                <a:spcPct val="50000"/>
              </a:spcAft>
              <a:buSzPct val="75000"/>
              <a:buNone/>
            </a:pPr>
            <a:r>
              <a:rPr lang="ja-JP" altLang="en-US" sz="1900" dirty="0" smtClean="0">
                <a:solidFill>
                  <a:srgbClr val="FFFFFF"/>
                </a:solidFill>
                <a:cs typeface="Arial" charset="0"/>
              </a:rPr>
              <a:t>“</a:t>
            </a:r>
            <a:r>
              <a:rPr lang="en-US" altLang="ja-JP" sz="1900" i="1" dirty="0">
                <a:solidFill>
                  <a:srgbClr val="FFFFFF"/>
                </a:solidFill>
                <a:cs typeface="Arial" charset="0"/>
              </a:rPr>
              <a:t>How was that decision reached? Was there a big meeting? Did your boss decide without you</a:t>
            </a:r>
            <a:r>
              <a:rPr lang="en-US" altLang="ja-JP" sz="1900" dirty="0">
                <a:solidFill>
                  <a:srgbClr val="FFFFFF"/>
                </a:solidFill>
                <a:cs typeface="Arial" charset="0"/>
              </a:rPr>
              <a:t>?</a:t>
            </a:r>
            <a:r>
              <a:rPr lang="en-US" altLang="ja-JP" sz="1900" i="1" dirty="0">
                <a:solidFill>
                  <a:srgbClr val="FFFFFF"/>
                </a:solidFill>
                <a:cs typeface="Arial" charset="0"/>
              </a:rPr>
              <a:t>…</a:t>
            </a:r>
            <a:r>
              <a:rPr lang="ja-JP" altLang="en-US" sz="1900" i="1" dirty="0">
                <a:solidFill>
                  <a:srgbClr val="FFFFFF"/>
                </a:solidFill>
                <a:cs typeface="Arial" charset="0"/>
              </a:rPr>
              <a:t>”</a:t>
            </a:r>
            <a:r>
              <a:rPr lang="en-US" altLang="ja-JP" sz="1900" i="1" dirty="0">
                <a:solidFill>
                  <a:srgbClr val="FFFFFF"/>
                </a:solidFill>
                <a:cs typeface="Arial" charset="0"/>
              </a:rPr>
              <a:t> </a:t>
            </a:r>
            <a:endParaRPr lang="en-US" sz="2600" dirty="0" smtClean="0">
              <a:solidFill>
                <a:srgbClr val="FFFFFF"/>
              </a:solidFill>
              <a:cs typeface="Arial" charset="0"/>
            </a:endParaRPr>
          </a:p>
          <a:p>
            <a:r>
              <a:rPr lang="en-US" dirty="0" smtClean="0">
                <a:solidFill>
                  <a:srgbClr val="FFFFFF"/>
                </a:solidFill>
                <a:cs typeface="Arial" charset="0"/>
              </a:rPr>
              <a:t>Let </a:t>
            </a:r>
            <a:r>
              <a:rPr lang="en-US" dirty="0">
                <a:solidFill>
                  <a:srgbClr val="FFFFFF"/>
                </a:solidFill>
                <a:cs typeface="Arial" charset="0"/>
              </a:rPr>
              <a:t>the informant paint his or her own categories of meaning</a:t>
            </a:r>
          </a:p>
          <a:p>
            <a:r>
              <a:rPr lang="en-US" dirty="0" smtClean="0">
                <a:solidFill>
                  <a:srgbClr val="FFFFFF"/>
                </a:solidFill>
                <a:cs typeface="Arial" charset="0"/>
              </a:rPr>
              <a:t>Technique</a:t>
            </a:r>
            <a:r>
              <a:rPr lang="en-US" dirty="0">
                <a:solidFill>
                  <a:srgbClr val="FFFFFF"/>
                </a:solidFill>
                <a:cs typeface="Arial" charset="0"/>
              </a:rPr>
              <a:t>: Avoid suggested </a:t>
            </a:r>
            <a:r>
              <a:rPr lang="en-US" dirty="0" smtClean="0">
                <a:solidFill>
                  <a:srgbClr val="FFFFFF"/>
                </a:solidFill>
                <a:cs typeface="Arial" charset="0"/>
              </a:rPr>
              <a:t>answers</a:t>
            </a:r>
            <a:endParaRPr lang="en-US" dirty="0">
              <a:solidFill>
                <a:srgbClr val="FFFFFF"/>
              </a:solidFill>
              <a:cs typeface="Arial" charset="0"/>
            </a:endParaRPr>
          </a:p>
          <a:p>
            <a:r>
              <a:rPr lang="en-US" dirty="0" smtClean="0">
                <a:solidFill>
                  <a:srgbClr val="FFFFFF"/>
                </a:solidFill>
                <a:cs typeface="Arial" charset="0"/>
              </a:rPr>
              <a:t>Trust </a:t>
            </a:r>
            <a:r>
              <a:rPr lang="en-US" dirty="0">
                <a:solidFill>
                  <a:srgbClr val="FFFFFF"/>
                </a:solidFill>
                <a:cs typeface="Arial" charset="0"/>
              </a:rPr>
              <a:t>the </a:t>
            </a:r>
            <a:r>
              <a:rPr lang="en-US" dirty="0" smtClean="0">
                <a:solidFill>
                  <a:srgbClr val="FFFFFF"/>
                </a:solidFill>
                <a:cs typeface="Arial" charset="0"/>
              </a:rPr>
              <a:t>question – ask </a:t>
            </a:r>
            <a:r>
              <a:rPr lang="en-US" dirty="0">
                <a:solidFill>
                  <a:srgbClr val="FFFFFF"/>
                </a:solidFill>
                <a:cs typeface="Arial" charset="0"/>
              </a:rPr>
              <a:t>it and and stop talking; </a:t>
            </a:r>
            <a:r>
              <a:rPr lang="en-US" b="1" i="1" dirty="0" smtClean="0">
                <a:solidFill>
                  <a:srgbClr val="FFFFFF"/>
                </a:solidFill>
                <a:cs typeface="Arial" charset="0"/>
              </a:rPr>
              <a:t>Let there be silence</a:t>
            </a:r>
            <a:endParaRPr lang="en-US" b="1" i="1" dirty="0">
              <a:solidFill>
                <a:srgbClr val="FFFFFF"/>
              </a:solidFill>
              <a:cs typeface="Arial" charset="0"/>
            </a:endParaRPr>
          </a:p>
          <a:p>
            <a:endParaRPr lang="en-US" dirty="0">
              <a:solidFill>
                <a:srgbClr val="FFFFFF"/>
              </a:solidFill>
            </a:endParaRP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dirty="0"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36</a:t>
            </a:fld>
            <a:endParaRPr lang="en-US"/>
          </a:p>
        </p:txBody>
      </p:sp>
    </p:spTree>
    <p:extLst>
      <p:ext uri="{BB962C8B-B14F-4D97-AF65-F5344CB8AC3E}">
        <p14:creationId xmlns:p14="http://schemas.microsoft.com/office/powerpoint/2010/main" val="309816845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4" descr="IMG_44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normAutofit fontScale="90000"/>
          </a:bodyPr>
          <a:lstStyle/>
          <a:p>
            <a:r>
              <a:rPr lang="en-US" dirty="0" smtClean="0"/>
              <a:t>Common Pitfalls – You are talking too much!</a:t>
            </a:r>
            <a:endParaRPr lang="en-US" dirty="0"/>
          </a:p>
        </p:txBody>
      </p:sp>
      <p:sp>
        <p:nvSpPr>
          <p:cNvPr id="6" name="Content Placeholder 5"/>
          <p:cNvSpPr>
            <a:spLocks noGrp="1"/>
          </p:cNvSpPr>
          <p:nvPr>
            <p:ph idx="1"/>
          </p:nvPr>
        </p:nvSpPr>
        <p:spPr>
          <a:xfrm>
            <a:off x="4572000" y="1600200"/>
            <a:ext cx="4572000" cy="4724400"/>
          </a:xfrm>
        </p:spPr>
        <p:txBody>
          <a:bodyPr>
            <a:normAutofit fontScale="77500" lnSpcReduction="20000"/>
          </a:bodyPr>
          <a:lstStyle/>
          <a:p>
            <a:pPr marL="0" indent="0">
              <a:buNone/>
            </a:pPr>
            <a:r>
              <a:rPr lang="ja-JP" altLang="en-US" sz="2600" dirty="0">
                <a:solidFill>
                  <a:srgbClr val="FFFFFF"/>
                </a:solidFill>
                <a:cs typeface="Arial" charset="0"/>
              </a:rPr>
              <a:t>“</a:t>
            </a:r>
            <a:r>
              <a:rPr lang="en-US" altLang="ja-JP" sz="2600" dirty="0">
                <a:solidFill>
                  <a:srgbClr val="FFFFFF"/>
                </a:solidFill>
                <a:cs typeface="Arial" charset="0"/>
              </a:rPr>
              <a:t>Because I spent last summer working on my parents roof I noticed how hard it was to keep things from falling off and I saw that you guys have lots of complicated equipment with wires and breakable panels and mechanical stuff going on all at the same time so I bet you find that safety training is hard to keep top of mind for your employees?</a:t>
            </a:r>
            <a:r>
              <a:rPr lang="en-US" altLang="ja-JP" sz="2600" i="1" dirty="0">
                <a:solidFill>
                  <a:srgbClr val="FFFFFF"/>
                </a:solidFill>
                <a:cs typeface="Arial" charset="0"/>
              </a:rPr>
              <a:t>” </a:t>
            </a:r>
            <a:endParaRPr lang="en-US" altLang="ja-JP" sz="2600" i="1" dirty="0" smtClean="0">
              <a:solidFill>
                <a:srgbClr val="FFFFFF"/>
              </a:solidFill>
              <a:cs typeface="Arial" charset="0"/>
            </a:endParaRPr>
          </a:p>
          <a:p>
            <a:endParaRPr lang="en-US" altLang="ja-JP" sz="2600" i="1" dirty="0">
              <a:solidFill>
                <a:srgbClr val="FFFFFF"/>
              </a:solidFill>
              <a:cs typeface="Arial" charset="0"/>
            </a:endParaRPr>
          </a:p>
          <a:p>
            <a:r>
              <a:rPr lang="en-US" dirty="0" smtClean="0"/>
              <a:t>Ask succinct questions</a:t>
            </a:r>
          </a:p>
          <a:p>
            <a:r>
              <a:rPr lang="en-US" dirty="0" smtClean="0"/>
              <a:t>Minimize the number of your clarifications, conditionals, and rationalizations</a:t>
            </a:r>
          </a:p>
          <a:p>
            <a:endParaRPr lang="en-US" dirty="0"/>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37</a:t>
            </a:fld>
            <a:endParaRPr lang="en-US"/>
          </a:p>
        </p:txBody>
      </p:sp>
    </p:spTree>
    <p:extLst>
      <p:ext uri="{BB962C8B-B14F-4D97-AF65-F5344CB8AC3E}">
        <p14:creationId xmlns:p14="http://schemas.microsoft.com/office/powerpoint/2010/main" val="167872849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4" descr="IMG_44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normAutofit fontScale="90000"/>
          </a:bodyPr>
          <a:lstStyle/>
          <a:p>
            <a:r>
              <a:rPr lang="en-US" dirty="0" smtClean="0"/>
              <a:t>Common Pitfalls – Hypothetical Situations</a:t>
            </a:r>
            <a:endParaRPr lang="en-US" dirty="0"/>
          </a:p>
        </p:txBody>
      </p:sp>
      <p:sp>
        <p:nvSpPr>
          <p:cNvPr id="6" name="Content Placeholder 5"/>
          <p:cNvSpPr>
            <a:spLocks noGrp="1"/>
          </p:cNvSpPr>
          <p:nvPr>
            <p:ph idx="1"/>
          </p:nvPr>
        </p:nvSpPr>
        <p:spPr>
          <a:xfrm>
            <a:off x="4493646" y="960527"/>
            <a:ext cx="4650353" cy="5632921"/>
          </a:xfrm>
        </p:spPr>
        <p:txBody>
          <a:bodyPr>
            <a:normAutofit fontScale="77500" lnSpcReduction="20000"/>
          </a:bodyPr>
          <a:lstStyle/>
          <a:p>
            <a:pPr>
              <a:buNone/>
            </a:pPr>
            <a:r>
              <a:rPr lang="ja-JP" altLang="en-US" dirty="0" smtClean="0">
                <a:solidFill>
                  <a:srgbClr val="FFFFFF"/>
                </a:solidFill>
                <a:cs typeface="Arial" charset="0"/>
              </a:rPr>
              <a:t>“</a:t>
            </a:r>
            <a:r>
              <a:rPr lang="en-US" altLang="ja-JP" dirty="0">
                <a:solidFill>
                  <a:srgbClr val="FFFFFF"/>
                </a:solidFill>
                <a:cs typeface="Arial" charset="0"/>
              </a:rPr>
              <a:t>What if I </a:t>
            </a:r>
            <a:r>
              <a:rPr lang="en-US" altLang="ja-JP" dirty="0" smtClean="0">
                <a:solidFill>
                  <a:srgbClr val="FFFFFF"/>
                </a:solidFill>
                <a:cs typeface="Arial" charset="0"/>
              </a:rPr>
              <a:t>designed something </a:t>
            </a:r>
            <a:r>
              <a:rPr lang="en-US" altLang="ja-JP" dirty="0">
                <a:solidFill>
                  <a:srgbClr val="FFFFFF"/>
                </a:solidFill>
                <a:cs typeface="Arial" charset="0"/>
              </a:rPr>
              <a:t>that wasn’t as round and soft and annoying as your current thing and instead bounced up and down. Would that work for you?</a:t>
            </a:r>
            <a:r>
              <a:rPr lang="en-US" altLang="ja-JP" i="1" dirty="0">
                <a:solidFill>
                  <a:srgbClr val="FFFFFF"/>
                </a:solidFill>
                <a:cs typeface="Arial" charset="0"/>
              </a:rPr>
              <a:t>” </a:t>
            </a:r>
            <a:endParaRPr lang="en-US" altLang="ja-JP" i="1" dirty="0" smtClean="0">
              <a:solidFill>
                <a:srgbClr val="FFFFFF"/>
              </a:solidFill>
              <a:cs typeface="Arial" charset="0"/>
            </a:endParaRPr>
          </a:p>
          <a:p>
            <a:pPr>
              <a:buNone/>
            </a:pPr>
            <a:endParaRPr lang="en-US" altLang="ja-JP" i="1" dirty="0">
              <a:solidFill>
                <a:srgbClr val="FFFFFF"/>
              </a:solidFill>
              <a:cs typeface="Arial" charset="0"/>
            </a:endParaRPr>
          </a:p>
          <a:p>
            <a:pPr>
              <a:buNone/>
            </a:pPr>
            <a:r>
              <a:rPr lang="en-US" altLang="ja-JP" dirty="0">
                <a:solidFill>
                  <a:srgbClr val="FFFFFF"/>
                </a:solidFill>
                <a:cs typeface="Arial" charset="0"/>
              </a:rPr>
              <a:t>“What about your friends? What would they do?</a:t>
            </a:r>
            <a:r>
              <a:rPr lang="en-US" altLang="ja-JP" dirty="0" smtClean="0">
                <a:solidFill>
                  <a:srgbClr val="FFFFFF"/>
                </a:solidFill>
                <a:cs typeface="Arial" charset="0"/>
              </a:rPr>
              <a:t>”</a:t>
            </a:r>
          </a:p>
          <a:p>
            <a:pPr>
              <a:buNone/>
            </a:pPr>
            <a:endParaRPr lang="en-US" dirty="0" smtClean="0"/>
          </a:p>
          <a:p>
            <a:r>
              <a:rPr lang="en-US" dirty="0" smtClean="0"/>
              <a:t>Ask about events &amp; things that actually happened/exist</a:t>
            </a:r>
          </a:p>
          <a:p>
            <a:r>
              <a:rPr lang="en-US" dirty="0" smtClean="0"/>
              <a:t>Focus on getting the user’s point of view, not what they think someone else might do/think</a:t>
            </a:r>
            <a:endParaRPr lang="en-US" dirty="0"/>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dirty="0"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38</a:t>
            </a:fld>
            <a:endParaRPr lang="en-US"/>
          </a:p>
        </p:txBody>
      </p:sp>
    </p:spTree>
    <p:extLst>
      <p:ext uri="{BB962C8B-B14F-4D97-AF65-F5344CB8AC3E}">
        <p14:creationId xmlns:p14="http://schemas.microsoft.com/office/powerpoint/2010/main" val="177965546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4" descr="IMG_44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normAutofit fontScale="90000"/>
          </a:bodyPr>
          <a:lstStyle/>
          <a:p>
            <a:r>
              <a:rPr lang="en-US" dirty="0" smtClean="0"/>
              <a:t>There is More Than One Way to Ask “Why?”</a:t>
            </a:r>
            <a:endParaRPr lang="en-US" dirty="0"/>
          </a:p>
        </p:txBody>
      </p:sp>
      <p:sp>
        <p:nvSpPr>
          <p:cNvPr id="6" name="Content Placeholder 5"/>
          <p:cNvSpPr>
            <a:spLocks noGrp="1"/>
          </p:cNvSpPr>
          <p:nvPr>
            <p:ph idx="1"/>
          </p:nvPr>
        </p:nvSpPr>
        <p:spPr>
          <a:xfrm>
            <a:off x="4702175" y="1600200"/>
            <a:ext cx="4441824" cy="4724400"/>
          </a:xfrm>
        </p:spPr>
        <p:txBody>
          <a:bodyPr/>
          <a:lstStyle/>
          <a:p>
            <a:r>
              <a:rPr lang="en-US" dirty="0" smtClean="0"/>
              <a:t>Tell me more about that</a:t>
            </a:r>
          </a:p>
          <a:p>
            <a:r>
              <a:rPr lang="en-US" dirty="0" smtClean="0"/>
              <a:t>Tell me what you mean you say XXX</a:t>
            </a:r>
          </a:p>
          <a:p>
            <a:r>
              <a:rPr lang="is-IS" dirty="0" smtClean="0"/>
              <a:t>… [last phrase the person said]?</a:t>
            </a:r>
            <a:endParaRPr lang="en-US" dirty="0"/>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39</a:t>
            </a:fld>
            <a:endParaRPr lang="en-US"/>
          </a:p>
        </p:txBody>
      </p:sp>
    </p:spTree>
    <p:extLst>
      <p:ext uri="{BB962C8B-B14F-4D97-AF65-F5344CB8AC3E}">
        <p14:creationId xmlns:p14="http://schemas.microsoft.com/office/powerpoint/2010/main" val="193862267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53998" y="2102662"/>
            <a:ext cx="8261842" cy="1143000"/>
          </a:xfrm>
        </p:spPr>
        <p:txBody>
          <a:bodyPr/>
          <a:lstStyle/>
          <a:p>
            <a:r>
              <a:rPr lang="en-US" dirty="0" smtClean="0"/>
              <a:t>Design Discovery</a:t>
            </a:r>
            <a:endParaRPr lang="en-US" i="1" dirty="0" smtClean="0"/>
          </a:p>
        </p:txBody>
      </p:sp>
      <p:sp>
        <p:nvSpPr>
          <p:cNvPr id="5" name="Text Box 3"/>
          <p:cNvSpPr txBox="1">
            <a:spLocks noChangeArrowheads="1"/>
          </p:cNvSpPr>
          <p:nvPr/>
        </p:nvSpPr>
        <p:spPr bwMode="auto">
          <a:xfrm>
            <a:off x="753997" y="5812685"/>
            <a:ext cx="640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solidFill>
                  <a:srgbClr val="878787"/>
                </a:solidFill>
                <a:latin typeface="Helvetica"/>
                <a:cs typeface="Helvetica"/>
              </a:rPr>
              <a:t>September 24, 2015</a:t>
            </a:r>
          </a:p>
        </p:txBody>
      </p:sp>
    </p:spTree>
    <p:extLst>
      <p:ext uri="{BB962C8B-B14F-4D97-AF65-F5344CB8AC3E}">
        <p14:creationId xmlns:p14="http://schemas.microsoft.com/office/powerpoint/2010/main" val="906607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29" name="Shape 429"/>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30" name="Shape 430"/>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31" name="Shape 431"/>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32" name="Shape 432"/>
          <p:cNvSpPr>
            <a:spLocks noGrp="1"/>
          </p:cNvSpPr>
          <p:nvPr>
            <p:ph type="title"/>
          </p:nvPr>
        </p:nvSpPr>
        <p:spPr/>
        <p:txBody>
          <a:bodyPr/>
          <a:lstStyle>
            <a:lvl1pPr>
              <a:defRPr>
                <a:latin typeface="Helvetica"/>
                <a:ea typeface="Helvetica"/>
                <a:cs typeface="Helvetica"/>
                <a:sym typeface="Helvetica"/>
              </a:defRPr>
            </a:lvl1pPr>
          </a:lstStyle>
          <a:p>
            <a:pPr lvl="0"/>
            <a:r>
              <a:rPr lang="en-US" smtClean="0"/>
              <a:t>Types of Questions to Avoid</a:t>
            </a:r>
            <a:endParaRPr lang="en-US" dirty="0"/>
          </a:p>
        </p:txBody>
      </p:sp>
      <p:sp>
        <p:nvSpPr>
          <p:cNvPr id="433" name="Shape 433"/>
          <p:cNvSpPr>
            <a:spLocks noGrp="1"/>
          </p:cNvSpPr>
          <p:nvPr>
            <p:ph idx="1"/>
          </p:nvPr>
        </p:nvSpPr>
        <p:spPr/>
        <p:txBody>
          <a:bodyPr/>
          <a:lstStyle/>
          <a:p>
            <a:pPr lvl="0"/>
            <a:r>
              <a:rPr lang="en-US" dirty="0" smtClean="0">
                <a:sym typeface="Helvetica"/>
              </a:rPr>
              <a:t>What they would do / like / want in hypothetical scenarios </a:t>
            </a:r>
          </a:p>
          <a:p>
            <a:pPr lvl="0"/>
            <a:r>
              <a:rPr lang="en-US" dirty="0" smtClean="0">
                <a:sym typeface="Helvetica"/>
              </a:rPr>
              <a:t>How often they do things </a:t>
            </a:r>
          </a:p>
          <a:p>
            <a:pPr lvl="0"/>
            <a:r>
              <a:rPr lang="en-US" dirty="0" smtClean="0">
                <a:sym typeface="Helvetica"/>
              </a:rPr>
              <a:t>How much they like things on an absolute scale</a:t>
            </a:r>
          </a:p>
          <a:p>
            <a:pPr lvl="0"/>
            <a:r>
              <a:rPr lang="en-US" dirty="0" smtClean="0">
                <a:sym typeface="Helvetica"/>
              </a:rPr>
              <a:t>Avoid binary questions</a:t>
            </a:r>
          </a:p>
          <a:p>
            <a:pPr lvl="0"/>
            <a:r>
              <a:rPr lang="en-US" dirty="0" smtClean="0"/>
              <a:t>“Tell me a story about yourself”</a:t>
            </a:r>
            <a:endParaRPr lang="en-US" dirty="0">
              <a:sym typeface="Helvetica"/>
            </a:endParaRP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40</a:t>
            </a:fld>
            <a:endParaRPr lang="en-US" dirty="0"/>
          </a:p>
        </p:txBody>
      </p:sp>
    </p:spTree>
    <p:extLst>
      <p:ext uri="{BB962C8B-B14F-4D97-AF65-F5344CB8AC3E}">
        <p14:creationId xmlns:p14="http://schemas.microsoft.com/office/powerpoint/2010/main" val="22962084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50" name="Shape 450"/>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51" name="Shape 451"/>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52" name="Shape 452"/>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53" name="Shape 453"/>
          <p:cNvSpPr>
            <a:spLocks noGrp="1"/>
          </p:cNvSpPr>
          <p:nvPr>
            <p:ph type="title"/>
          </p:nvPr>
        </p:nvSpPr>
        <p:spPr>
          <a:prstGeom prst="rect">
            <a:avLst/>
          </a:prstGeom>
        </p:spPr>
        <p:txBody>
          <a:bodyPr>
            <a:normAutofit/>
          </a:bodyPr>
          <a:lstStyle>
            <a:lvl1pPr marL="64120" marR="64120" defTabSz="1433702">
              <a:defRPr sz="15478">
                <a:latin typeface="Helvetica"/>
                <a:ea typeface="Helvetica"/>
                <a:cs typeface="Helvetica"/>
                <a:sym typeface="Helvetica"/>
              </a:defRPr>
            </a:lvl1pPr>
          </a:lstStyle>
          <a:p>
            <a:pPr lvl="0">
              <a:defRPr sz="1800">
                <a:solidFill>
                  <a:srgbClr val="000000"/>
                </a:solidFill>
                <a:uFillTx/>
              </a:defRPr>
            </a:pPr>
            <a:r>
              <a:rPr sz="6300" dirty="0">
                <a:solidFill>
                  <a:srgbClr val="FFFFFF"/>
                </a:solidFill>
                <a:uFill>
                  <a:solidFill>
                    <a:srgbClr val="FFFFFF"/>
                  </a:solidFill>
                </a:uFill>
                <a:latin typeface="Helvetica Light"/>
                <a:cs typeface="Helvetica Light"/>
              </a:rPr>
              <a:t>Good Questions</a:t>
            </a:r>
          </a:p>
        </p:txBody>
      </p:sp>
    </p:spTree>
    <p:extLst>
      <p:ext uri="{BB962C8B-B14F-4D97-AF65-F5344CB8AC3E}">
        <p14:creationId xmlns:p14="http://schemas.microsoft.com/office/powerpoint/2010/main" val="36535926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69" name="Shape 469"/>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70" name="Shape 470"/>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71" name="Shape 471"/>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72" name="Shape 472"/>
          <p:cNvSpPr>
            <a:spLocks noGrp="1"/>
          </p:cNvSpPr>
          <p:nvPr>
            <p:ph type="title"/>
          </p:nvPr>
        </p:nvSpPr>
        <p:spPr>
          <a:xfrm>
            <a:off x="384076" y="2281238"/>
            <a:ext cx="8386763" cy="1903095"/>
          </a:xfrm>
          <a:prstGeom prst="rect">
            <a:avLst/>
          </a:prstGeom>
        </p:spPr>
        <p:txBody>
          <a:bodyPr>
            <a:normAutofit/>
          </a:bodyPr>
          <a:lstStyle/>
          <a:p>
            <a:pPr marL="27715" marR="27715" defTabSz="619699">
              <a:defRPr sz="1800">
                <a:solidFill>
                  <a:srgbClr val="000000"/>
                </a:solidFill>
                <a:uFillTx/>
              </a:defRPr>
            </a:pPr>
            <a:r>
              <a:rPr sz="4100" i="1" dirty="0">
                <a:solidFill>
                  <a:srgbClr val="FFFFFF"/>
                </a:solidFill>
                <a:uFill>
                  <a:solidFill>
                    <a:srgbClr val="FFFFFF"/>
                  </a:solidFill>
                </a:uFill>
                <a:ea typeface="Helvetica"/>
                <a:sym typeface="Helvetica"/>
              </a:rPr>
              <a:t>(a little bit of)</a:t>
            </a:r>
          </a:p>
          <a:p>
            <a:pPr marL="27715" marR="27715" defTabSz="619699">
              <a:defRPr sz="1800">
                <a:solidFill>
                  <a:srgbClr val="000000"/>
                </a:solidFill>
                <a:uFillTx/>
              </a:defRPr>
            </a:pPr>
            <a:r>
              <a:rPr sz="6700" dirty="0">
                <a:solidFill>
                  <a:srgbClr val="FFFFFF"/>
                </a:solidFill>
                <a:uFill>
                  <a:solidFill>
                    <a:srgbClr val="FFFFFF"/>
                  </a:solidFill>
                </a:uFill>
                <a:ea typeface="Helvetica"/>
                <a:sym typeface="Helvetica"/>
              </a:rPr>
              <a:t>Silence is Golden</a:t>
            </a:r>
          </a:p>
        </p:txBody>
      </p:sp>
    </p:spTree>
    <p:extLst>
      <p:ext uri="{BB962C8B-B14F-4D97-AF65-F5344CB8AC3E}">
        <p14:creationId xmlns:p14="http://schemas.microsoft.com/office/powerpoint/2010/main" val="4704566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77" name="Shape 477"/>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78" name="Shape 478"/>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79" name="Shape 479"/>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480" name="Shape 480"/>
          <p:cNvSpPr>
            <a:spLocks noGrp="1"/>
          </p:cNvSpPr>
          <p:nvPr>
            <p:ph type="title"/>
          </p:nvPr>
        </p:nvSpPr>
        <p:spPr/>
        <p:txBody>
          <a:bodyPr/>
          <a:lstStyle>
            <a:lvl1pPr>
              <a:defRPr>
                <a:latin typeface="Helvetica"/>
                <a:ea typeface="Helvetica"/>
                <a:cs typeface="Helvetica"/>
                <a:sym typeface="Helvetica"/>
              </a:defRPr>
            </a:lvl1pPr>
          </a:lstStyle>
          <a:p>
            <a:pPr lvl="0"/>
            <a:r>
              <a:rPr lang="en-US" dirty="0" smtClean="0"/>
              <a:t>Follow up</a:t>
            </a:r>
            <a:endParaRPr lang="en-US" dirty="0"/>
          </a:p>
        </p:txBody>
      </p:sp>
      <p:sp>
        <p:nvSpPr>
          <p:cNvPr id="481" name="Shape 481"/>
          <p:cNvSpPr>
            <a:spLocks noGrp="1"/>
          </p:cNvSpPr>
          <p:nvPr>
            <p:ph idx="1"/>
          </p:nvPr>
        </p:nvSpPr>
        <p:spPr/>
        <p:txBody>
          <a:bodyPr/>
          <a:lstStyle/>
          <a:p>
            <a:pPr lvl="0"/>
            <a:r>
              <a:rPr lang="en-US" dirty="0" smtClean="0">
                <a:sym typeface="Helvetica"/>
              </a:rPr>
              <a:t>Adjust your questions to their previous answers </a:t>
            </a:r>
          </a:p>
          <a:p>
            <a:pPr lvl="0"/>
            <a:r>
              <a:rPr lang="en-US" dirty="0" smtClean="0">
                <a:sym typeface="Helvetica"/>
              </a:rPr>
              <a:t>Ask questions in language they use / understand </a:t>
            </a:r>
          </a:p>
          <a:p>
            <a:pPr lvl="0"/>
            <a:r>
              <a:rPr lang="en-US" dirty="0" smtClean="0">
                <a:sym typeface="Helvetica"/>
              </a:rPr>
              <a:t>Pick up on &amp; ask for examples</a:t>
            </a:r>
          </a:p>
          <a:p>
            <a:pPr lvl="0"/>
            <a:r>
              <a:rPr lang="en-US" dirty="0" smtClean="0">
                <a:sym typeface="Helvetica"/>
              </a:rPr>
              <a:t>Be flexible </a:t>
            </a:r>
            <a:endParaRPr lang="en-US" dirty="0">
              <a:sym typeface="Helvetica"/>
            </a:endParaRP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43</a:t>
            </a:fld>
            <a:endParaRPr lang="en-US" dirty="0"/>
          </a:p>
        </p:txBody>
      </p:sp>
    </p:spTree>
    <p:extLst>
      <p:ext uri="{BB962C8B-B14F-4D97-AF65-F5344CB8AC3E}">
        <p14:creationId xmlns:p14="http://schemas.microsoft.com/office/powerpoint/2010/main" val="3828561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500" dirty="0" smtClean="0"/>
              <a:t>Extreme Users</a:t>
            </a:r>
            <a:endParaRPr lang="en-US" sz="3500" dirty="0"/>
          </a:p>
        </p:txBody>
      </p:sp>
      <p:sp>
        <p:nvSpPr>
          <p:cNvPr id="12" name="Content Placeholder 11"/>
          <p:cNvSpPr>
            <a:spLocks noGrp="1"/>
          </p:cNvSpPr>
          <p:nvPr>
            <p:ph sz="half" idx="2"/>
          </p:nvPr>
        </p:nvSpPr>
        <p:spPr>
          <a:xfrm>
            <a:off x="4902147" y="1812081"/>
            <a:ext cx="4091041" cy="4314081"/>
          </a:xfrm>
        </p:spPr>
        <p:txBody>
          <a:bodyPr/>
          <a:lstStyle/>
          <a:p>
            <a:pPr marL="0" indent="0">
              <a:buNone/>
            </a:pPr>
            <a:r>
              <a:rPr lang="en-US" dirty="0" smtClean="0"/>
              <a:t>Behaviors &amp; Feelings are amplified</a:t>
            </a:r>
          </a:p>
          <a:p>
            <a:pPr marL="0" indent="0">
              <a:buNone/>
            </a:pPr>
            <a:endParaRPr lang="en-US" dirty="0"/>
          </a:p>
          <a:p>
            <a:pPr marL="0" indent="0">
              <a:buNone/>
            </a:pPr>
            <a:r>
              <a:rPr lang="en-US" dirty="0" smtClean="0"/>
              <a:t>Help you notice nuances &amp; find insights</a:t>
            </a:r>
          </a:p>
          <a:p>
            <a:pPr marL="0" indent="0">
              <a:buNone/>
            </a:pPr>
            <a:endParaRPr lang="en-US" dirty="0"/>
          </a:p>
          <a:p>
            <a:pPr marL="0" indent="0">
              <a:buNone/>
            </a:pPr>
            <a:r>
              <a:rPr lang="en-US" dirty="0" smtClean="0"/>
              <a:t>Examples for travellers</a:t>
            </a:r>
          </a:p>
          <a:p>
            <a:pPr lvl="1"/>
            <a:r>
              <a:rPr lang="en-US" sz="1600" dirty="0" smtClean="0"/>
              <a:t>family w/ young children</a:t>
            </a:r>
          </a:p>
          <a:p>
            <a:pPr lvl="1"/>
            <a:r>
              <a:rPr lang="en-US" sz="1600" dirty="0" smtClean="0"/>
              <a:t>fearful passenger</a:t>
            </a:r>
          </a:p>
          <a:p>
            <a:pPr lvl="1"/>
            <a:r>
              <a:rPr lang="en-US" sz="1600" dirty="0" smtClean="0"/>
              <a:t>wheelchair user</a:t>
            </a:r>
          </a:p>
          <a:p>
            <a:pPr lvl="1"/>
            <a:r>
              <a:rPr lang="en-US" sz="1600" dirty="0" smtClean="0"/>
              <a:t>commuter</a:t>
            </a:r>
            <a:endParaRPr lang="en-US" sz="1600" dirty="0"/>
          </a:p>
        </p:txBody>
      </p:sp>
      <p:pic>
        <p:nvPicPr>
          <p:cNvPr id="18" name="Picture 3"/>
          <p:cNvPicPr>
            <a:picLocks noChangeAspect="1" noChangeArrowheads="1"/>
          </p:cNvPicPr>
          <p:nvPr/>
        </p:nvPicPr>
        <p:blipFill>
          <a:blip r:embed="rId3"/>
          <a:srcRect/>
          <a:stretch>
            <a:fillRect/>
          </a:stretch>
        </p:blipFill>
        <p:spPr bwMode="auto">
          <a:xfrm>
            <a:off x="198438" y="1846747"/>
            <a:ext cx="4241800" cy="2451100"/>
          </a:xfrm>
          <a:prstGeom prst="rect">
            <a:avLst/>
          </a:prstGeom>
          <a:noFill/>
          <a:ln>
            <a:noFill/>
          </a:ln>
        </p:spPr>
      </p:pic>
      <p:sp>
        <p:nvSpPr>
          <p:cNvPr id="19" name="TextBox 1"/>
          <p:cNvSpPr txBox="1"/>
          <p:nvPr/>
        </p:nvSpPr>
        <p:spPr>
          <a:xfrm>
            <a:off x="3170238" y="4335947"/>
            <a:ext cx="1154162" cy="152178"/>
          </a:xfrm>
          <a:prstGeom prst="rect">
            <a:avLst/>
          </a:prstGeom>
          <a:noFill/>
        </p:spPr>
        <p:txBody>
          <a:bodyPr wrap="none" lIns="0" tIns="0" rIns="0" rtlCol="0">
            <a:spAutoFit/>
          </a:bodyPr>
          <a:lstStyle/>
          <a:p>
            <a:pPr>
              <a:lnSpc>
                <a:spcPts val="800"/>
              </a:lnSpc>
              <a:tabLst/>
            </a:pPr>
            <a:r>
              <a:rPr lang="en-US" altLang="zh-CN" sz="800" dirty="0" smtClean="0">
                <a:solidFill>
                  <a:srgbClr val="FFFFFF"/>
                </a:solidFill>
                <a:latin typeface="Gotham Book " pitchFamily="18" charset="0"/>
                <a:cs typeface="Gotham Book " pitchFamily="18" charset="0"/>
              </a:rPr>
              <a:t>CC</a:t>
            </a:r>
            <a:r>
              <a:rPr lang="en-US" altLang="zh-CN" sz="800" dirty="0" smtClean="0">
                <a:solidFill>
                  <a:srgbClr val="FFFFFF"/>
                </a:solidFill>
                <a:latin typeface="Times New Roman" pitchFamily="18" charset="0"/>
                <a:cs typeface="Times New Roman" pitchFamily="18" charset="0"/>
              </a:rPr>
              <a:t> </a:t>
            </a:r>
            <a:r>
              <a:rPr lang="en-US" altLang="zh-CN" sz="800" dirty="0" smtClean="0">
                <a:solidFill>
                  <a:srgbClr val="FFFFFF"/>
                </a:solidFill>
                <a:latin typeface="Gotham Book " pitchFamily="18" charset="0"/>
                <a:cs typeface="Gotham Book " pitchFamily="18" charset="0"/>
              </a:rPr>
              <a:t>:</a:t>
            </a:r>
            <a:r>
              <a:rPr lang="en-US" altLang="zh-CN" sz="800" dirty="0" smtClean="0">
                <a:solidFill>
                  <a:srgbClr val="FFFFFF"/>
                </a:solidFill>
                <a:latin typeface="Times New Roman" pitchFamily="18" charset="0"/>
                <a:cs typeface="Times New Roman" pitchFamily="18" charset="0"/>
              </a:rPr>
              <a:t> </a:t>
            </a:r>
            <a:r>
              <a:rPr lang="en-US" altLang="zh-CN" sz="800" dirty="0" smtClean="0">
                <a:solidFill>
                  <a:srgbClr val="FFFFFF"/>
                </a:solidFill>
                <a:latin typeface="Gotham Book " pitchFamily="18" charset="0"/>
                <a:cs typeface="Gotham Book " pitchFamily="18" charset="0"/>
              </a:rPr>
              <a:t>flickr/@</a:t>
            </a:r>
            <a:r>
              <a:rPr lang="en-US" altLang="zh-CN" sz="800" dirty="0" err="1">
                <a:solidFill>
                  <a:srgbClr val="FFFFFF"/>
                </a:solidFill>
                <a:latin typeface="Gotham Book " pitchFamily="18" charset="0"/>
                <a:cs typeface="Gotham Book " pitchFamily="18" charset="0"/>
              </a:rPr>
              <a:t>Saigonphoto</a:t>
            </a:r>
            <a:endParaRPr lang="en-US" altLang="zh-CN" sz="800" dirty="0" smtClean="0">
              <a:solidFill>
                <a:srgbClr val="FFFFFF"/>
              </a:solidFill>
              <a:latin typeface="Gotham Book " pitchFamily="18" charset="0"/>
              <a:cs typeface="Gotham Book " pitchFamily="18" charset="0"/>
            </a:endParaRPr>
          </a:p>
        </p:txBody>
      </p:sp>
      <p:sp>
        <p:nvSpPr>
          <p:cNvPr id="2" name="Date Placeholder 1"/>
          <p:cNvSpPr>
            <a:spLocks noGrp="1"/>
          </p:cNvSpPr>
          <p:nvPr>
            <p:ph type="dt" sz="half" idx="10"/>
          </p:nvPr>
        </p:nvSpPr>
        <p:spPr/>
        <p:txBody>
          <a:bodyPr/>
          <a:lstStyle/>
          <a:p>
            <a:pPr>
              <a:defRPr/>
            </a:pPr>
            <a:r>
              <a:rPr lang="en-US" smtClean="0"/>
              <a:t>2016/07/19</a:t>
            </a:r>
            <a:endParaRPr lang="en-US"/>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a:p>
        </p:txBody>
      </p:sp>
      <p:sp>
        <p:nvSpPr>
          <p:cNvPr id="5" name="Slide Number Placeholder 4"/>
          <p:cNvSpPr>
            <a:spLocks noGrp="1"/>
          </p:cNvSpPr>
          <p:nvPr>
            <p:ph type="sldNum" sz="quarter" idx="12"/>
          </p:nvPr>
        </p:nvSpPr>
        <p:spPr/>
        <p:txBody>
          <a:bodyPr/>
          <a:lstStyle/>
          <a:p>
            <a:pPr>
              <a:defRPr/>
            </a:pPr>
            <a:fld id="{028914E8-E2B2-42F6-9A08-A855A750FDE0}" type="slidenum">
              <a:rPr lang="en-US" smtClean="0"/>
              <a:pPr>
                <a:defRPr/>
              </a:pPr>
              <a:t>44</a:t>
            </a:fld>
            <a:endParaRPr lang="en-US"/>
          </a:p>
        </p:txBody>
      </p:sp>
    </p:spTree>
    <p:extLst>
      <p:ext uri="{BB962C8B-B14F-4D97-AF65-F5344CB8AC3E}">
        <p14:creationId xmlns:p14="http://schemas.microsoft.com/office/powerpoint/2010/main" val="735627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562" name="Shape 562"/>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563" name="Shape 563"/>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564" name="Shape 564"/>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565" name="Shape 565"/>
          <p:cNvSpPr>
            <a:spLocks noGrp="1"/>
          </p:cNvSpPr>
          <p:nvPr>
            <p:ph type="title"/>
          </p:nvPr>
        </p:nvSpPr>
        <p:spPr/>
        <p:txBody>
          <a:bodyPr/>
          <a:lstStyle>
            <a:lvl1pPr>
              <a:defRPr>
                <a:latin typeface="Helvetica"/>
                <a:ea typeface="Helvetica"/>
                <a:cs typeface="Helvetica"/>
                <a:sym typeface="Helvetica"/>
              </a:defRPr>
            </a:lvl1pPr>
          </a:lstStyle>
          <a:p>
            <a:pPr lvl="0"/>
            <a:r>
              <a:rPr lang="en-US" smtClean="0"/>
              <a:t>What are the gems?</a:t>
            </a:r>
            <a:endParaRPr lang="en-US"/>
          </a:p>
        </p:txBody>
      </p:sp>
      <p:sp>
        <p:nvSpPr>
          <p:cNvPr id="566" name="Shape 566"/>
          <p:cNvSpPr>
            <a:spLocks noGrp="1"/>
          </p:cNvSpPr>
          <p:nvPr>
            <p:ph idx="1"/>
          </p:nvPr>
        </p:nvSpPr>
        <p:spPr>
          <a:xfrm>
            <a:off x="511870" y="1600200"/>
            <a:ext cx="7946330" cy="4724400"/>
          </a:xfrm>
        </p:spPr>
        <p:txBody>
          <a:bodyPr/>
          <a:lstStyle/>
          <a:p>
            <a:pPr lvl="0"/>
            <a:r>
              <a:rPr lang="en-US" dirty="0" smtClean="0">
                <a:sym typeface="Helvetica"/>
              </a:rPr>
              <a:t>You’ve uncovered a surprise or found what is missing</a:t>
            </a:r>
          </a:p>
          <a:p>
            <a:pPr lvl="0"/>
            <a:r>
              <a:rPr lang="en-US" dirty="0" smtClean="0">
                <a:sym typeface="Helvetica"/>
              </a:rPr>
              <a:t>You can explain why people do unusual things</a:t>
            </a:r>
          </a:p>
          <a:p>
            <a:pPr lvl="0"/>
            <a:r>
              <a:rPr lang="en-US" dirty="0" smtClean="0">
                <a:sym typeface="Helvetica"/>
              </a:rPr>
              <a:t>You want to tell others about what you have learned</a:t>
            </a:r>
            <a:endParaRPr lang="en-US" dirty="0">
              <a:sym typeface="Helvetica"/>
            </a:endParaRP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45</a:t>
            </a:fld>
            <a:endParaRPr lang="en-US" dirty="0"/>
          </a:p>
        </p:txBody>
      </p:sp>
    </p:spTree>
    <p:extLst>
      <p:ext uri="{BB962C8B-B14F-4D97-AF65-F5344CB8AC3E}">
        <p14:creationId xmlns:p14="http://schemas.microsoft.com/office/powerpoint/2010/main" val="28715630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Shape 570"/>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571" name="Shape 571"/>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572" name="Shape 572"/>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573" name="Shape 573"/>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574" name="Shape 574"/>
          <p:cNvSpPr>
            <a:spLocks noGrp="1"/>
          </p:cNvSpPr>
          <p:nvPr>
            <p:ph type="title"/>
          </p:nvPr>
        </p:nvSpPr>
        <p:spPr/>
        <p:txBody>
          <a:bodyPr/>
          <a:lstStyle>
            <a:lvl1pPr>
              <a:defRPr>
                <a:latin typeface="Helvetica"/>
                <a:ea typeface="Helvetica"/>
                <a:cs typeface="Helvetica"/>
                <a:sym typeface="Helvetica"/>
              </a:defRPr>
            </a:lvl1pPr>
          </a:lstStyle>
          <a:p>
            <a:pPr lvl="0"/>
            <a:r>
              <a:rPr lang="en-US" smtClean="0"/>
              <a:t>Share with your team</a:t>
            </a:r>
            <a:endParaRPr lang="en-US"/>
          </a:p>
        </p:txBody>
      </p:sp>
      <p:sp>
        <p:nvSpPr>
          <p:cNvPr id="575" name="Shape 575"/>
          <p:cNvSpPr>
            <a:spLocks noGrp="1"/>
          </p:cNvSpPr>
          <p:nvPr>
            <p:ph idx="1"/>
          </p:nvPr>
        </p:nvSpPr>
        <p:spPr/>
        <p:txBody>
          <a:bodyPr/>
          <a:lstStyle/>
          <a:p>
            <a:pPr lvl="0"/>
            <a:r>
              <a:rPr lang="en-US" smtClean="0">
                <a:sym typeface="Helvetica"/>
              </a:rPr>
              <a:t>Stories</a:t>
            </a:r>
          </a:p>
          <a:p>
            <a:pPr lvl="0"/>
            <a:r>
              <a:rPr lang="en-US" smtClean="0">
                <a:sym typeface="Helvetica"/>
              </a:rPr>
              <a:t>Photos</a:t>
            </a:r>
          </a:p>
          <a:p>
            <a:pPr lvl="0"/>
            <a:r>
              <a:rPr lang="en-US" smtClean="0">
                <a:sym typeface="Helvetica"/>
              </a:rPr>
              <a:t>Sketches</a:t>
            </a:r>
          </a:p>
          <a:p>
            <a:pPr lvl="0"/>
            <a:r>
              <a:rPr lang="en-US" smtClean="0">
                <a:sym typeface="Helvetica"/>
              </a:rPr>
              <a:t>Quotes</a:t>
            </a:r>
            <a:endParaRPr lang="en-US">
              <a:sym typeface="Helvetica"/>
            </a:endParaRP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46</a:t>
            </a:fld>
            <a:endParaRPr lang="en-US" dirty="0"/>
          </a:p>
        </p:txBody>
      </p:sp>
    </p:spTree>
    <p:extLst>
      <p:ext uri="{BB962C8B-B14F-4D97-AF65-F5344CB8AC3E}">
        <p14:creationId xmlns:p14="http://schemas.microsoft.com/office/powerpoint/2010/main" val="1472124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0686" b="-10686"/>
          <a:stretch/>
        </p:blipFill>
        <p:spPr>
          <a:xfrm>
            <a:off x="0" y="1052892"/>
            <a:ext cx="9144000" cy="9144000"/>
          </a:xfrm>
          <a:prstGeom prst="rect">
            <a:avLst/>
          </a:prstGeom>
        </p:spPr>
      </p:pic>
      <p:sp>
        <p:nvSpPr>
          <p:cNvPr id="6" name="Rectangle 5"/>
          <p:cNvSpPr/>
          <p:nvPr/>
        </p:nvSpPr>
        <p:spPr>
          <a:xfrm>
            <a:off x="-79377" y="4611056"/>
            <a:ext cx="9223377" cy="1557176"/>
          </a:xfrm>
          <a:prstGeom prst="rect">
            <a:avLst/>
          </a:prstGeom>
          <a:solidFill>
            <a:schemeClr val="bg2">
              <a:lumMod val="75000"/>
              <a:alpha val="7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4" name="Title 3"/>
          <p:cNvSpPr>
            <a:spLocks noGrp="1"/>
          </p:cNvSpPr>
          <p:nvPr>
            <p:ph type="title"/>
          </p:nvPr>
        </p:nvSpPr>
        <p:spPr/>
        <p:txBody>
          <a:bodyPr/>
          <a:lstStyle/>
          <a:p>
            <a:r>
              <a:rPr lang="en-US" dirty="0"/>
              <a:t>G</a:t>
            </a:r>
            <a:r>
              <a:rPr lang="en-US" dirty="0" smtClean="0"/>
              <a:t>etting </a:t>
            </a:r>
            <a:r>
              <a:rPr lang="en-US" dirty="0"/>
              <a:t>S</a:t>
            </a:r>
            <a:r>
              <a:rPr lang="en-US" dirty="0" smtClean="0"/>
              <a:t>tarted on Unpacking</a:t>
            </a:r>
            <a:endParaRPr lang="en-US" dirty="0"/>
          </a:p>
        </p:txBody>
      </p:sp>
      <p:sp>
        <p:nvSpPr>
          <p:cNvPr id="5" name="Text Placeholder 4"/>
          <p:cNvSpPr>
            <a:spLocks noGrp="1"/>
          </p:cNvSpPr>
          <p:nvPr>
            <p:ph type="body" sz="quarter" idx="4294967295"/>
          </p:nvPr>
        </p:nvSpPr>
        <p:spPr>
          <a:xfrm>
            <a:off x="0" y="4686300"/>
            <a:ext cx="8247063" cy="1620838"/>
          </a:xfrm>
        </p:spPr>
        <p:txBody>
          <a:bodyPr/>
          <a:lstStyle/>
          <a:p>
            <a:pPr marL="0" indent="0">
              <a:buNone/>
            </a:pPr>
            <a:r>
              <a:rPr lang="en-US" sz="2800" dirty="0" smtClean="0"/>
              <a:t>debrief after each interview on </a:t>
            </a:r>
            <a:r>
              <a:rPr lang="en-US" sz="2800" dirty="0" err="1" smtClean="0"/>
              <a:t>stickies</a:t>
            </a:r>
            <a:endParaRPr lang="en-US" sz="2800" dirty="0" smtClean="0"/>
          </a:p>
          <a:p>
            <a:pPr marL="0" indent="0">
              <a:buNone/>
            </a:pPr>
            <a:r>
              <a:rPr lang="en-US" sz="2800" dirty="0" smtClean="0"/>
              <a:t>one color per participant, take notes with a sharpie</a:t>
            </a:r>
          </a:p>
        </p:txBody>
      </p:sp>
      <p:sp>
        <p:nvSpPr>
          <p:cNvPr id="3" name="Date Placeholder 2"/>
          <p:cNvSpPr>
            <a:spLocks noGrp="1"/>
          </p:cNvSpPr>
          <p:nvPr>
            <p:ph type="dt" sz="half" idx="10"/>
          </p:nvPr>
        </p:nvSpPr>
        <p:spPr/>
        <p:txBody>
          <a:bodyPr/>
          <a:lstStyle/>
          <a:p>
            <a:pPr>
              <a:defRPr/>
            </a:pPr>
            <a:r>
              <a:rPr lang="en-US" smtClean="0"/>
              <a:t>2016/07/19</a:t>
            </a:r>
            <a:endParaRPr lang="en-US"/>
          </a:p>
        </p:txBody>
      </p:sp>
      <p:sp>
        <p:nvSpPr>
          <p:cNvPr id="7" name="Footer Placeholder 6"/>
          <p:cNvSpPr>
            <a:spLocks noGrp="1"/>
          </p:cNvSpPr>
          <p:nvPr>
            <p:ph type="ftr" sz="quarter" idx="11"/>
          </p:nvPr>
        </p:nvSpPr>
        <p:spPr/>
        <p:txBody>
          <a:bodyPr/>
          <a:lstStyle/>
          <a:p>
            <a:pPr>
              <a:defRPr/>
            </a:pPr>
            <a:r>
              <a:rPr lang="en-US" smtClean="0"/>
              <a:t>Designing Solutions to Global Challenges</a:t>
            </a:r>
            <a:endParaRPr lang="en-US"/>
          </a:p>
        </p:txBody>
      </p:sp>
      <p:sp>
        <p:nvSpPr>
          <p:cNvPr id="8" name="Slide Number Placeholder 7"/>
          <p:cNvSpPr>
            <a:spLocks noGrp="1"/>
          </p:cNvSpPr>
          <p:nvPr>
            <p:ph type="sldNum" sz="quarter" idx="12"/>
          </p:nvPr>
        </p:nvSpPr>
        <p:spPr/>
        <p:txBody>
          <a:bodyPr/>
          <a:lstStyle/>
          <a:p>
            <a:pPr>
              <a:defRPr/>
            </a:pPr>
            <a:fld id="{7765F609-13D8-427A-A637-8F1D1F077692}" type="slidenum">
              <a:rPr lang="en-US" smtClean="0"/>
              <a:pPr>
                <a:defRPr/>
              </a:pPr>
              <a:t>47</a:t>
            </a:fld>
            <a:endParaRPr lang="en-US"/>
          </a:p>
        </p:txBody>
      </p:sp>
    </p:spTree>
    <p:extLst>
      <p:ext uri="{BB962C8B-B14F-4D97-AF65-F5344CB8AC3E}">
        <p14:creationId xmlns:p14="http://schemas.microsoft.com/office/powerpoint/2010/main" val="107037641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8"/>
          <p:cNvSpPr>
            <a:spLocks noGrp="1" noChangeArrowheads="1"/>
          </p:cNvSpPr>
          <p:nvPr>
            <p:ph type="title"/>
          </p:nvPr>
        </p:nvSpPr>
        <p:spPr>
          <a:xfrm>
            <a:off x="479425" y="57585"/>
            <a:ext cx="8664575" cy="1143000"/>
          </a:xfrm>
        </p:spPr>
        <p:txBody>
          <a:bodyPr/>
          <a:lstStyle/>
          <a:p>
            <a:pPr eaLnBrk="1" hangingPunct="1"/>
            <a:r>
              <a:rPr lang="en-US" dirty="0" smtClean="0">
                <a:ea typeface="ＭＳ Ｐゴシック" pitchFamily="34" charset="-128"/>
              </a:rPr>
              <a:t>Using the Data Collected in the Field</a:t>
            </a:r>
          </a:p>
        </p:txBody>
      </p:sp>
      <p:sp>
        <p:nvSpPr>
          <p:cNvPr id="86018" name="Rectangle 7"/>
          <p:cNvSpPr>
            <a:spLocks noGrp="1" noChangeArrowheads="1"/>
          </p:cNvSpPr>
          <p:nvPr>
            <p:ph idx="1"/>
          </p:nvPr>
        </p:nvSpPr>
        <p:spPr>
          <a:xfrm>
            <a:off x="273050" y="1185224"/>
            <a:ext cx="8324850" cy="4554537"/>
          </a:xfrm>
        </p:spPr>
        <p:txBody>
          <a:bodyPr/>
          <a:lstStyle/>
          <a:p>
            <a:pPr eaLnBrk="1" hangingPunct="1">
              <a:lnSpc>
                <a:spcPct val="90000"/>
              </a:lnSpc>
            </a:pPr>
            <a:r>
              <a:rPr lang="en-US" sz="2800" dirty="0" smtClean="0">
                <a:ea typeface="ＭＳ Ｐゴシック" pitchFamily="34" charset="-128"/>
              </a:rPr>
              <a:t>Figure out what is important</a:t>
            </a:r>
          </a:p>
          <a:p>
            <a:pPr eaLnBrk="1" hangingPunct="1">
              <a:lnSpc>
                <a:spcPct val="90000"/>
              </a:lnSpc>
            </a:pPr>
            <a:r>
              <a:rPr lang="en-US" sz="2800" dirty="0" smtClean="0">
                <a:ea typeface="ＭＳ Ｐゴシック" pitchFamily="34" charset="-128"/>
              </a:rPr>
              <a:t>Affinity diagramming</a:t>
            </a:r>
          </a:p>
          <a:p>
            <a:pPr lvl="1" eaLnBrk="1" hangingPunct="1">
              <a:lnSpc>
                <a:spcPct val="90000"/>
              </a:lnSpc>
            </a:pPr>
            <a:r>
              <a:rPr lang="en-US" sz="2400" dirty="0" smtClean="0">
                <a:ea typeface="ＭＳ Ｐゴシック" pitchFamily="34" charset="-128"/>
              </a:rPr>
              <a:t>group info &amp; find relations between groups</a:t>
            </a:r>
          </a:p>
          <a:p>
            <a:pPr lvl="1" eaLnBrk="1" hangingPunct="1">
              <a:lnSpc>
                <a:spcPct val="90000"/>
              </a:lnSpc>
            </a:pPr>
            <a:r>
              <a:rPr lang="en-US" sz="2400" dirty="0" smtClean="0">
                <a:ea typeface="ＭＳ Ｐゴシック" pitchFamily="34" charset="-128"/>
              </a:rPr>
              <a:t>Post-Its on </a:t>
            </a:r>
            <a:br>
              <a:rPr lang="en-US" sz="2400" dirty="0" smtClean="0">
                <a:ea typeface="ＭＳ Ｐゴシック" pitchFamily="34" charset="-128"/>
              </a:rPr>
            </a:br>
            <a:r>
              <a:rPr lang="en-US" sz="2400" dirty="0" smtClean="0">
                <a:ea typeface="ＭＳ Ｐゴシック" pitchFamily="34" charset="-128"/>
              </a:rPr>
              <a:t>large surfaces </a:t>
            </a:r>
          </a:p>
          <a:p>
            <a:pPr lvl="2" eaLnBrk="1" hangingPunct="1">
              <a:lnSpc>
                <a:spcPct val="90000"/>
              </a:lnSpc>
            </a:pPr>
            <a:r>
              <a:rPr lang="en-US" sz="2000" dirty="0" smtClean="0">
                <a:ea typeface="ＭＳ Ｐゴシック" pitchFamily="34" charset="-128"/>
              </a:rPr>
              <a:t>haptic UI</a:t>
            </a:r>
          </a:p>
          <a:p>
            <a:pPr lvl="2" eaLnBrk="1" hangingPunct="1">
              <a:lnSpc>
                <a:spcPct val="90000"/>
              </a:lnSpc>
            </a:pPr>
            <a:r>
              <a:rPr lang="en-US" sz="2000" dirty="0" smtClean="0">
                <a:ea typeface="ＭＳ Ｐゴシック" pitchFamily="34" charset="-128"/>
              </a:rPr>
              <a:t>brainstorming</a:t>
            </a:r>
          </a:p>
          <a:p>
            <a:pPr lvl="2" eaLnBrk="1" hangingPunct="1">
              <a:lnSpc>
                <a:spcPct val="90000"/>
              </a:lnSpc>
            </a:pPr>
            <a:r>
              <a:rPr lang="en-US" sz="2000" dirty="0" smtClean="0">
                <a:ea typeface="ＭＳ Ｐゴシック" pitchFamily="34" charset="-128"/>
              </a:rPr>
              <a:t>immersive</a:t>
            </a:r>
          </a:p>
          <a:p>
            <a:pPr lvl="2" eaLnBrk="1" hangingPunct="1">
              <a:lnSpc>
                <a:spcPct val="90000"/>
              </a:lnSpc>
            </a:pPr>
            <a:r>
              <a:rPr lang="en-US" sz="2000" dirty="0" smtClean="0">
                <a:ea typeface="ＭＳ Ｐゴシック" pitchFamily="34" charset="-128"/>
              </a:rPr>
              <a:t>persistent</a:t>
            </a:r>
          </a:p>
          <a:p>
            <a:pPr lvl="1" eaLnBrk="1" hangingPunct="1">
              <a:lnSpc>
                <a:spcPct val="90000"/>
              </a:lnSpc>
            </a:pPr>
            <a:r>
              <a:rPr lang="en-US" sz="2400" dirty="0" smtClean="0">
                <a:ea typeface="ＭＳ Ｐゴシック" pitchFamily="34" charset="-128"/>
              </a:rPr>
              <a:t>also used for</a:t>
            </a:r>
            <a:br>
              <a:rPr lang="en-US" sz="2400" dirty="0" smtClean="0">
                <a:ea typeface="ＭＳ Ｐゴシック" pitchFamily="34" charset="-128"/>
              </a:rPr>
            </a:br>
            <a:r>
              <a:rPr lang="en-US" sz="2400" dirty="0" smtClean="0">
                <a:ea typeface="ＭＳ Ｐゴシック" pitchFamily="34" charset="-128"/>
              </a:rPr>
              <a:t>creating web </a:t>
            </a:r>
            <a:br>
              <a:rPr lang="en-US" sz="2400" dirty="0" smtClean="0">
                <a:ea typeface="ＭＳ Ｐゴシック" pitchFamily="34" charset="-128"/>
              </a:rPr>
            </a:br>
            <a:r>
              <a:rPr lang="en-US" sz="2400" dirty="0" smtClean="0">
                <a:ea typeface="ＭＳ Ｐゴシック" pitchFamily="34" charset="-128"/>
              </a:rPr>
              <a:t>info architecture</a:t>
            </a:r>
          </a:p>
        </p:txBody>
      </p:sp>
      <p:pic>
        <p:nvPicPr>
          <p:cNvPr id="405510" name="Picture 6" descr="affinity-diagram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2200" y="2782888"/>
            <a:ext cx="55118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640847" y="2772758"/>
            <a:ext cx="3728081" cy="3675888"/>
          </a:xfrm>
          <a:prstGeom prst="rect">
            <a:avLst/>
          </a:prstGeom>
        </p:spPr>
      </p:pic>
      <p:pic>
        <p:nvPicPr>
          <p:cNvPr id="86020" name="Picture 2" descr="affin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6165" y="2789803"/>
            <a:ext cx="364552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4" name="Footer Placeholder 3"/>
          <p:cNvSpPr>
            <a:spLocks noGrp="1"/>
          </p:cNvSpPr>
          <p:nvPr>
            <p:ph type="ftr" sz="quarter" idx="11"/>
          </p:nvPr>
        </p:nvSpPr>
        <p:spPr/>
        <p:txBody>
          <a:bodyPr/>
          <a:lstStyle/>
          <a:p>
            <a:pPr>
              <a:defRPr/>
            </a:pPr>
            <a:r>
              <a:rPr lang="en-US" smtClean="0"/>
              <a:t>Designing Solutions to Global Challenges</a:t>
            </a:r>
            <a:endParaRPr lang="en-US" dirty="0"/>
          </a:p>
        </p:txBody>
      </p:sp>
      <p:sp>
        <p:nvSpPr>
          <p:cNvPr id="5" name="Slide Number Placeholder 4"/>
          <p:cNvSpPr>
            <a:spLocks noGrp="1"/>
          </p:cNvSpPr>
          <p:nvPr>
            <p:ph type="sldNum" sz="quarter" idx="12"/>
          </p:nvPr>
        </p:nvSpPr>
        <p:spPr/>
        <p:txBody>
          <a:bodyPr/>
          <a:lstStyle/>
          <a:p>
            <a:pPr>
              <a:defRPr/>
            </a:pPr>
            <a:fld id="{0E1F3F99-1E68-4047-B307-0AAED4DA5926}" type="slidenum">
              <a:rPr lang="en-US" smtClean="0"/>
              <a:pPr>
                <a:defRPr/>
              </a:pPr>
              <a:t>48</a:t>
            </a:fld>
            <a:endParaRPr lang="en-US" dirty="0"/>
          </a:p>
        </p:txBody>
      </p:sp>
    </p:spTree>
    <p:extLst>
      <p:ext uri="{BB962C8B-B14F-4D97-AF65-F5344CB8AC3E}">
        <p14:creationId xmlns:p14="http://schemas.microsoft.com/office/powerpoint/2010/main" val="695449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6020"/>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8602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05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479425" y="347663"/>
            <a:ext cx="8512175" cy="1143000"/>
          </a:xfrm>
        </p:spPr>
        <p:txBody>
          <a:bodyPr/>
          <a:lstStyle/>
          <a:p>
            <a:pPr eaLnBrk="1" hangingPunct="1"/>
            <a:r>
              <a:rPr lang="en-US" smtClean="0">
                <a:ea typeface="ＭＳ Ｐゴシック" pitchFamily="34" charset="-128"/>
              </a:rPr>
              <a:t>Users: Unique or One of Many?</a:t>
            </a:r>
          </a:p>
        </p:txBody>
      </p:sp>
      <p:sp>
        <p:nvSpPr>
          <p:cNvPr id="67586" name="Rectangle 3"/>
          <p:cNvSpPr>
            <a:spLocks noGrp="1" noChangeArrowheads="1"/>
          </p:cNvSpPr>
          <p:nvPr>
            <p:ph idx="1"/>
          </p:nvPr>
        </p:nvSpPr>
        <p:spPr>
          <a:xfrm>
            <a:off x="446861" y="1749159"/>
            <a:ext cx="8250278" cy="4724400"/>
          </a:xfrm>
        </p:spPr>
        <p:txBody>
          <a:bodyPr/>
          <a:lstStyle/>
          <a:p>
            <a:pPr indent="-230188" eaLnBrk="1" hangingPunct="1">
              <a:buFontTx/>
              <a:buNone/>
            </a:pPr>
            <a:r>
              <a:rPr lang="en-US" sz="2400" i="1" dirty="0" smtClean="0">
                <a:ea typeface="ＭＳ Ｐゴシック" pitchFamily="34" charset="-128"/>
              </a:rPr>
              <a:t> </a:t>
            </a:r>
            <a:r>
              <a:rPr lang="ja-JP" altLang="en-US" sz="2400" i="1" dirty="0" smtClean="0">
                <a:ea typeface="ＭＳ Ｐゴシック" pitchFamily="34" charset="-128"/>
              </a:rPr>
              <a:t>“</a:t>
            </a:r>
            <a:r>
              <a:rPr lang="en-US" altLang="ja-JP" sz="2400" i="1" dirty="0" smtClean="0">
                <a:ea typeface="ＭＳ Ｐゴシック" pitchFamily="34" charset="-128"/>
              </a:rPr>
              <a:t>Take the attitude that nothing any person does is done for no reason; if you think it’s for no reason, you don’t yet understand the point of view from which it makes sense. </a:t>
            </a:r>
            <a:br>
              <a:rPr lang="en-US" altLang="ja-JP" sz="2400" i="1" dirty="0" smtClean="0">
                <a:ea typeface="ＭＳ Ｐゴシック" pitchFamily="34" charset="-128"/>
              </a:rPr>
            </a:br>
            <a:r>
              <a:rPr lang="en-US" altLang="ja-JP" sz="2400" i="1" dirty="0" smtClean="0">
                <a:ea typeface="ＭＳ Ｐゴシック" pitchFamily="34" charset="-128"/>
              </a:rPr>
              <a:t/>
            </a:r>
            <a:br>
              <a:rPr lang="en-US" altLang="ja-JP" sz="2400" i="1" dirty="0" smtClean="0">
                <a:ea typeface="ＭＳ Ｐゴシック" pitchFamily="34" charset="-128"/>
              </a:rPr>
            </a:br>
            <a:r>
              <a:rPr lang="en-US" altLang="ja-JP" sz="2400" i="1" dirty="0" smtClean="0">
                <a:ea typeface="ＭＳ Ｐゴシック" pitchFamily="34" charset="-128"/>
              </a:rPr>
              <a:t>Take the attitude that nothing any person does is unique to them, it always represents an important class of customers whose needs will not be met if you don’t figure out what’s going on.</a:t>
            </a:r>
            <a:r>
              <a:rPr lang="ja-JP" altLang="en-US" sz="2400" i="1" dirty="0" smtClean="0">
                <a:ea typeface="ＭＳ Ｐゴシック" pitchFamily="34" charset="-128"/>
              </a:rPr>
              <a:t>”</a:t>
            </a:r>
            <a:r>
              <a:rPr lang="en-US" altLang="ja-JP" sz="2400" i="1" dirty="0" smtClean="0">
                <a:ea typeface="ＭＳ Ｐゴシック" pitchFamily="34" charset="-128"/>
              </a:rPr>
              <a:t>  </a:t>
            </a:r>
            <a:r>
              <a:rPr lang="en-US" altLang="ja-JP" sz="2400" dirty="0" smtClean="0">
                <a:ea typeface="ＭＳ Ｐゴシック" pitchFamily="34" charset="-128"/>
              </a:rPr>
              <a:t/>
            </a:r>
            <a:br>
              <a:rPr lang="en-US" altLang="ja-JP" sz="2400" dirty="0" smtClean="0">
                <a:ea typeface="ＭＳ Ｐゴシック" pitchFamily="34" charset="-128"/>
              </a:rPr>
            </a:br>
            <a:r>
              <a:rPr lang="en-US" altLang="ja-JP" sz="2400" dirty="0" smtClean="0">
                <a:ea typeface="ＭＳ Ｐゴシック" pitchFamily="34" charset="-128"/>
              </a:rPr>
              <a:t/>
            </a:r>
            <a:br>
              <a:rPr lang="en-US" altLang="ja-JP" sz="2400" dirty="0" smtClean="0">
                <a:ea typeface="ＭＳ Ｐゴシック" pitchFamily="34" charset="-128"/>
              </a:rPr>
            </a:br>
            <a:r>
              <a:rPr lang="en-US" altLang="ja-JP" sz="1800" dirty="0" smtClean="0">
                <a:ea typeface="ＭＳ Ｐゴシック" pitchFamily="34" charset="-128"/>
              </a:rPr>
              <a:t/>
            </a:r>
            <a:br>
              <a:rPr lang="en-US" altLang="ja-JP" sz="1800" dirty="0" smtClean="0">
                <a:ea typeface="ＭＳ Ｐゴシック" pitchFamily="34" charset="-128"/>
              </a:rPr>
            </a:br>
            <a:r>
              <a:rPr lang="en-US" altLang="ja-JP" sz="1800" dirty="0" smtClean="0">
                <a:ea typeface="ＭＳ Ｐゴシック" pitchFamily="34" charset="-128"/>
              </a:rPr>
              <a:t>(p. 63, </a:t>
            </a:r>
            <a:r>
              <a:rPr lang="en-US" altLang="ja-JP" sz="1800" i="1" dirty="0" smtClean="0">
                <a:ea typeface="ＭＳ Ｐゴシック" pitchFamily="34" charset="-128"/>
              </a:rPr>
              <a:t>Contextual Design</a:t>
            </a:r>
            <a:r>
              <a:rPr lang="en-US" altLang="ja-JP" sz="1800" dirty="0" smtClean="0">
                <a:ea typeface="ＭＳ Ｐゴシック" pitchFamily="34" charset="-128"/>
              </a:rPr>
              <a:t>) </a:t>
            </a:r>
            <a:endParaRPr lang="en-US" sz="1800" dirty="0" smtClean="0">
              <a:ea typeface="ＭＳ Ｐゴシック" pitchFamily="34" charset="-128"/>
            </a:endParaRP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49</a:t>
            </a:fld>
            <a:endParaRPr lang="en-US" dirty="0"/>
          </a:p>
        </p:txBody>
      </p:sp>
    </p:spTree>
    <p:extLst>
      <p:ext uri="{BB962C8B-B14F-4D97-AF65-F5344CB8AC3E}">
        <p14:creationId xmlns:p14="http://schemas.microsoft.com/office/powerpoint/2010/main" val="530524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r>
              <a:rPr lang="en-US" smtClean="0"/>
              <a:t>Outline</a:t>
            </a:r>
          </a:p>
        </p:txBody>
      </p:sp>
      <p:sp>
        <p:nvSpPr>
          <p:cNvPr id="10245" name="Rectangle 3"/>
          <p:cNvSpPr>
            <a:spLocks noGrp="1" noChangeArrowheads="1"/>
          </p:cNvSpPr>
          <p:nvPr>
            <p:ph idx="1"/>
          </p:nvPr>
        </p:nvSpPr>
        <p:spPr>
          <a:xfrm>
            <a:off x="530578" y="1825978"/>
            <a:ext cx="7772400" cy="4724400"/>
          </a:xfrm>
        </p:spPr>
        <p:txBody>
          <a:bodyPr/>
          <a:lstStyle/>
          <a:p>
            <a:r>
              <a:rPr lang="en-US" sz="2800" dirty="0" smtClean="0"/>
              <a:t>Design Discovery</a:t>
            </a:r>
            <a:br>
              <a:rPr lang="en-US" sz="2800" dirty="0" smtClean="0"/>
            </a:br>
            <a:endParaRPr lang="en-US" sz="2800" dirty="0"/>
          </a:p>
          <a:p>
            <a:r>
              <a:rPr lang="en-US" sz="2800" dirty="0" err="1" smtClean="0"/>
              <a:t>Needfinding</a:t>
            </a:r>
            <a:endParaRPr lang="en-US" sz="2800" dirty="0" smtClean="0"/>
          </a:p>
          <a:p>
            <a:pPr marL="0" indent="0">
              <a:buNone/>
            </a:pPr>
            <a:endParaRPr lang="en-US" sz="2800" dirty="0"/>
          </a:p>
        </p:txBody>
      </p:sp>
      <p:pic>
        <p:nvPicPr>
          <p:cNvPr id="2" name="Picture 1"/>
          <p:cNvPicPr>
            <a:picLocks noChangeAspect="1"/>
          </p:cNvPicPr>
          <p:nvPr/>
        </p:nvPicPr>
        <p:blipFill rotWithShape="1">
          <a:blip r:embed="rId3"/>
          <a:srcRect l="24542" r="32257"/>
          <a:stretch/>
        </p:blipFill>
        <p:spPr>
          <a:xfrm>
            <a:off x="4487148" y="0"/>
            <a:ext cx="4656852" cy="6858000"/>
          </a:xfrm>
          <a:prstGeom prst="rect">
            <a:avLst/>
          </a:prstGeom>
          <a:effectLst>
            <a:innerShdw blurRad="63500" dist="50800" dir="10800000">
              <a:prstClr val="black">
                <a:alpha val="50000"/>
              </a:prstClr>
            </a:inn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7" name="Picture 5" descr="MPj03057960000[1]"/>
          <p:cNvPicPr>
            <a:picLocks noChangeAspect="1" noChangeArrowheads="1"/>
          </p:cNvPicPr>
          <p:nvPr/>
        </p:nvPicPr>
        <p:blipFill>
          <a:blip r:embed="rId3">
            <a:duotone>
              <a:schemeClr val="bg2">
                <a:shade val="45000"/>
                <a:satMod val="135000"/>
              </a:schemeClr>
              <a:prstClr val="white"/>
            </a:duotone>
          </a:blip>
          <a:srcRect/>
          <a:stretch>
            <a:fillRect/>
          </a:stretch>
        </p:blipFill>
        <p:spPr bwMode="auto">
          <a:xfrm>
            <a:off x="0" y="-338138"/>
            <a:ext cx="9128125" cy="9996488"/>
          </a:xfrm>
          <a:prstGeom prst="rect">
            <a:avLst/>
          </a:prstGeom>
          <a:noFill/>
          <a:ln w="9525">
            <a:noFill/>
            <a:miter lim="800000"/>
            <a:headEnd/>
            <a:tailEnd/>
          </a:ln>
        </p:spPr>
      </p:pic>
      <p:sp>
        <p:nvSpPr>
          <p:cNvPr id="69634" name="Rectangle 6"/>
          <p:cNvSpPr>
            <a:spLocks noGrp="1" noChangeArrowheads="1"/>
          </p:cNvSpPr>
          <p:nvPr>
            <p:ph type="title"/>
          </p:nvPr>
        </p:nvSpPr>
        <p:spPr/>
        <p:txBody>
          <a:bodyPr/>
          <a:lstStyle/>
          <a:p>
            <a:pPr eaLnBrk="1" hangingPunct="1"/>
            <a:r>
              <a:rPr lang="en-US" smtClean="0">
                <a:solidFill>
                  <a:srgbClr val="000000"/>
                </a:solidFill>
                <a:ea typeface="ＭＳ Ｐゴシック" pitchFamily="34" charset="-128"/>
              </a:rPr>
              <a:t> Thoughts on Interviews</a:t>
            </a:r>
          </a:p>
        </p:txBody>
      </p:sp>
      <p:sp>
        <p:nvSpPr>
          <p:cNvPr id="402439" name="Rectangle 7"/>
          <p:cNvSpPr>
            <a:spLocks noGrp="1" noChangeArrowheads="1"/>
          </p:cNvSpPr>
          <p:nvPr>
            <p:ph idx="1"/>
          </p:nvPr>
        </p:nvSpPr>
        <p:spPr>
          <a:xfrm>
            <a:off x="685800" y="1276350"/>
            <a:ext cx="7772400" cy="4724400"/>
          </a:xfrm>
        </p:spPr>
        <p:txBody>
          <a:bodyPr/>
          <a:lstStyle/>
          <a:p>
            <a:pPr eaLnBrk="1" hangingPunct="1">
              <a:lnSpc>
                <a:spcPct val="80000"/>
              </a:lnSpc>
            </a:pPr>
            <a:r>
              <a:rPr lang="en-US" sz="2400" dirty="0" smtClean="0">
                <a:solidFill>
                  <a:srgbClr val="000000"/>
                </a:solidFill>
                <a:effectLst>
                  <a:outerShdw blurRad="38100" dist="38100" dir="2700000" algn="tl">
                    <a:srgbClr val="FFFFFF"/>
                  </a:outerShdw>
                </a:effectLst>
                <a:ea typeface="ＭＳ Ｐゴシック" pitchFamily="34" charset="-128"/>
              </a:rPr>
              <a:t>Use recording technologies</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notebooks, digital/phone recorders, </a:t>
            </a:r>
            <a:r>
              <a:rPr lang="en-US" sz="2000" b="1" dirty="0" smtClean="0">
                <a:solidFill>
                  <a:srgbClr val="000000"/>
                </a:solidFill>
                <a:effectLst>
                  <a:outerShdw blurRad="38100" dist="38100" dir="2700000" algn="tl">
                    <a:srgbClr val="FFFFFF"/>
                  </a:outerShdw>
                </a:effectLst>
                <a:ea typeface="ＭＳ Ｐゴシック" pitchFamily="34" charset="-128"/>
              </a:rPr>
              <a:t>still &amp; video images</a:t>
            </a:r>
          </a:p>
          <a:p>
            <a:pPr eaLnBrk="1" hangingPunct="1">
              <a:lnSpc>
                <a:spcPct val="80000"/>
              </a:lnSpc>
            </a:pPr>
            <a:r>
              <a:rPr lang="en-US" sz="2400" dirty="0" smtClean="0">
                <a:solidFill>
                  <a:srgbClr val="000000"/>
                </a:solidFill>
                <a:effectLst>
                  <a:outerShdw blurRad="38100" dist="38100" dir="2700000" algn="tl">
                    <a:srgbClr val="FFFFFF"/>
                  </a:outerShdw>
                </a:effectLst>
                <a:ea typeface="ＭＳ Ｐゴシック" pitchFamily="34" charset="-128"/>
              </a:rPr>
              <a:t>Structure</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conventional interview (10 minutes)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introduce focus, deal with ethical issues, get summary data</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transition (30 seconds)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state new rules – they work while you watch &amp; interrupt</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contextual interview (20-60 minutes)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take notes, draw, be nosy! (</a:t>
            </a:r>
            <a:r>
              <a:rPr lang="ja-JP" altLang="en-US" sz="1800" dirty="0" smtClean="0">
                <a:solidFill>
                  <a:srgbClr val="000000"/>
                </a:solidFill>
                <a:effectLst>
                  <a:outerShdw blurRad="38100" dist="38100" dir="2700000" algn="tl">
                    <a:srgbClr val="FFFFFF"/>
                  </a:outerShdw>
                </a:effectLst>
                <a:ea typeface="ＭＳ Ｐゴシック" pitchFamily="34" charset="-128"/>
              </a:rPr>
              <a:t>“</a:t>
            </a:r>
            <a:r>
              <a:rPr lang="en-US" altLang="ja-JP" sz="1800" dirty="0" smtClean="0">
                <a:solidFill>
                  <a:srgbClr val="000000"/>
                </a:solidFill>
                <a:effectLst>
                  <a:outerShdw blurRad="38100" dist="38100" dir="2700000" algn="tl">
                    <a:srgbClr val="FFFFFF"/>
                  </a:outerShdw>
                </a:effectLst>
                <a:ea typeface="ＭＳ Ｐゴシック" pitchFamily="34" charset="-128"/>
              </a:rPr>
              <a:t>who was on the phone?</a:t>
            </a:r>
            <a:r>
              <a:rPr lang="ja-JP" altLang="en-US" sz="1800" dirty="0" smtClean="0">
                <a:solidFill>
                  <a:srgbClr val="000000"/>
                </a:solidFill>
                <a:effectLst>
                  <a:outerShdw blurRad="38100" dist="38100" dir="2700000" algn="tl">
                    <a:srgbClr val="FFFFFF"/>
                  </a:outerShdw>
                </a:effectLst>
                <a:ea typeface="ＭＳ Ｐゴシック" pitchFamily="34" charset="-128"/>
              </a:rPr>
              <a:t>”</a:t>
            </a:r>
            <a:r>
              <a:rPr lang="en-US" altLang="ja-JP" sz="1800" dirty="0" smtClean="0">
                <a:solidFill>
                  <a:srgbClr val="000000"/>
                </a:solidFill>
                <a:effectLst>
                  <a:outerShdw blurRad="38100" dist="38100" dir="2700000" algn="tl">
                    <a:srgbClr val="FFFFFF"/>
                  </a:outerShdw>
                </a:effectLst>
                <a:ea typeface="ＭＳ Ｐゴシック" pitchFamily="34" charset="-128"/>
              </a:rPr>
              <a:t>)</a:t>
            </a:r>
          </a:p>
          <a:p>
            <a:pPr lvl="1" eaLnBrk="1" hangingPunct="1">
              <a:lnSpc>
                <a:spcPct val="80000"/>
              </a:lnSpc>
            </a:pPr>
            <a:r>
              <a:rPr lang="en-US" sz="2000" dirty="0" smtClean="0">
                <a:solidFill>
                  <a:srgbClr val="000000"/>
                </a:solidFill>
                <a:effectLst>
                  <a:outerShdw blurRad="38100" dist="38100" dir="2700000" algn="tl">
                    <a:srgbClr val="FFFFFF"/>
                  </a:outerShdw>
                </a:effectLst>
                <a:ea typeface="ＭＳ Ｐゴシック" pitchFamily="34" charset="-128"/>
              </a:rPr>
              <a:t>wrap-up (15 minutes)</a:t>
            </a:r>
          </a:p>
          <a:p>
            <a:pPr lvl="2" eaLnBrk="1" hangingPunct="1">
              <a:lnSpc>
                <a:spcPct val="80000"/>
              </a:lnSpc>
            </a:pPr>
            <a:r>
              <a:rPr lang="en-US" sz="1800" dirty="0" smtClean="0">
                <a:solidFill>
                  <a:srgbClr val="000000"/>
                </a:solidFill>
                <a:effectLst>
                  <a:outerShdw blurRad="38100" dist="38100" dir="2700000" algn="tl">
                    <a:srgbClr val="FFFFFF"/>
                  </a:outerShdw>
                </a:effectLst>
                <a:ea typeface="ＭＳ Ｐゴシック" pitchFamily="34" charset="-128"/>
              </a:rPr>
              <a:t>summarize your notes &amp; confirm what is important</a:t>
            </a: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50</a:t>
            </a:fld>
            <a:endParaRPr lang="en-US" dirty="0"/>
          </a:p>
        </p:txBody>
      </p:sp>
    </p:spTree>
    <p:extLst>
      <p:ext uri="{BB962C8B-B14F-4D97-AF65-F5344CB8AC3E}">
        <p14:creationId xmlns:p14="http://schemas.microsoft.com/office/powerpoint/2010/main" val="775059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656" name="Shape 656"/>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657" name="Shape 657"/>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658" name="Shape 658"/>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Helvetica"/>
                <a:ea typeface="Helvetica"/>
                <a:cs typeface="Helvetica"/>
                <a:sym typeface="Helvetica"/>
              </a:defRPr>
            </a:pPr>
            <a:endParaRPr/>
          </a:p>
        </p:txBody>
      </p:sp>
      <p:sp>
        <p:nvSpPr>
          <p:cNvPr id="659" name="Shape 659"/>
          <p:cNvSpPr>
            <a:spLocks noGrp="1"/>
          </p:cNvSpPr>
          <p:nvPr>
            <p:ph type="title" idx="4294967295"/>
          </p:nvPr>
        </p:nvSpPr>
        <p:spPr>
          <a:xfrm>
            <a:off x="1574485" y="2721493"/>
            <a:ext cx="5539855" cy="1143000"/>
          </a:xfrm>
          <a:prstGeom prst="rect">
            <a:avLst/>
          </a:prstGeom>
        </p:spPr>
        <p:txBody>
          <a:bodyPr/>
          <a:lstStyle/>
          <a:p>
            <a:pPr lvl="0">
              <a:defRPr sz="1800">
                <a:solidFill>
                  <a:srgbClr val="000000"/>
                </a:solidFill>
                <a:uFillTx/>
              </a:defRPr>
            </a:pPr>
            <a:r>
              <a:rPr sz="5500" dirty="0">
                <a:solidFill>
                  <a:srgbClr val="FFFFFF"/>
                </a:solidFill>
                <a:uFill>
                  <a:solidFill>
                    <a:srgbClr val="FFFFFF"/>
                  </a:solidFill>
                </a:uFill>
                <a:ea typeface="Gill Sans Light"/>
                <a:sym typeface="Gill Sans Light"/>
              </a:rPr>
              <a:t>Your goal:</a:t>
            </a:r>
          </a:p>
          <a:p>
            <a:pPr lvl="0">
              <a:defRPr sz="1800">
                <a:solidFill>
                  <a:srgbClr val="000000"/>
                </a:solidFill>
                <a:uFillTx/>
              </a:defRPr>
            </a:pPr>
            <a:r>
              <a:rPr sz="5500" dirty="0">
                <a:solidFill>
                  <a:srgbClr val="FFFFFF"/>
                </a:solidFill>
                <a:uFill>
                  <a:solidFill>
                    <a:srgbClr val="FFFFFF"/>
                  </a:solidFill>
                </a:uFill>
                <a:ea typeface="Gill Sans Light"/>
                <a:sym typeface="Gill Sans Light"/>
              </a:rPr>
              <a:t>a point of view</a:t>
            </a: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51</a:t>
            </a:fld>
            <a:endParaRPr lang="en-US"/>
          </a:p>
        </p:txBody>
      </p:sp>
    </p:spTree>
    <p:extLst>
      <p:ext uri="{BB962C8B-B14F-4D97-AF65-F5344CB8AC3E}">
        <p14:creationId xmlns:p14="http://schemas.microsoft.com/office/powerpoint/2010/main" val="31522677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p:cNvSpPr>
          <p:nvPr>
            <p:ph type="title" idx="4294967295"/>
          </p:nvPr>
        </p:nvSpPr>
        <p:spPr>
          <a:xfrm>
            <a:off x="1328738" y="2281238"/>
            <a:ext cx="7815262" cy="2695575"/>
          </a:xfrm>
          <a:prstGeom prst="rect">
            <a:avLst/>
          </a:prstGeom>
        </p:spPr>
        <p:txBody>
          <a:bodyPr/>
          <a:lstStyle>
            <a:lvl1pPr>
              <a:defRPr>
                <a:latin typeface="Gill Sans Light"/>
                <a:ea typeface="Gill Sans Light"/>
                <a:cs typeface="Gill Sans Light"/>
                <a:sym typeface="Gill Sans Light"/>
              </a:defRPr>
            </a:lvl1pPr>
          </a:lstStyle>
          <a:p>
            <a:pPr lvl="0">
              <a:defRPr sz="1800">
                <a:solidFill>
                  <a:srgbClr val="000000"/>
                </a:solidFill>
                <a:uFillTx/>
              </a:defRPr>
            </a:pPr>
            <a:r>
              <a:rPr sz="5500" dirty="0">
                <a:solidFill>
                  <a:srgbClr val="FFFFFF"/>
                </a:solidFill>
                <a:uFill>
                  <a:solidFill>
                    <a:srgbClr val="FFFFFF"/>
                  </a:solidFill>
                </a:uFill>
                <a:latin typeface="Helvetica Light"/>
                <a:cs typeface="Helvetica Light"/>
              </a:rPr>
              <a:t>Flare, then focus.</a:t>
            </a: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52</a:t>
            </a:fld>
            <a:endParaRPr lang="en-US"/>
          </a:p>
        </p:txBody>
      </p:sp>
    </p:spTree>
    <p:extLst>
      <p:ext uri="{BB962C8B-B14F-4D97-AF65-F5344CB8AC3E}">
        <p14:creationId xmlns:p14="http://schemas.microsoft.com/office/powerpoint/2010/main" val="30023618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p:txBody>
          <a:bodyPr/>
          <a:lstStyle/>
          <a:p>
            <a:r>
              <a:rPr lang="en-US" dirty="0" smtClean="0"/>
              <a:t>Caveats of User-Centered Design</a:t>
            </a:r>
          </a:p>
        </p:txBody>
      </p:sp>
      <p:sp>
        <p:nvSpPr>
          <p:cNvPr id="417795" name="Rectangle 3"/>
          <p:cNvSpPr>
            <a:spLocks noGrp="1" noChangeArrowheads="1"/>
          </p:cNvSpPr>
          <p:nvPr>
            <p:ph idx="1"/>
          </p:nvPr>
        </p:nvSpPr>
        <p:spPr>
          <a:xfrm>
            <a:off x="685800" y="1091459"/>
            <a:ext cx="8085296" cy="5392975"/>
          </a:xfrm>
        </p:spPr>
        <p:txBody>
          <a:bodyPr>
            <a:normAutofit fontScale="92500"/>
          </a:bodyPr>
          <a:lstStyle/>
          <a:p>
            <a:r>
              <a:rPr lang="en-US" dirty="0" smtClean="0"/>
              <a:t>Politics</a:t>
            </a:r>
          </a:p>
          <a:p>
            <a:pPr lvl="1"/>
            <a:r>
              <a:rPr lang="ja-JP" altLang="en-US" dirty="0" smtClean="0"/>
              <a:t>“</a:t>
            </a:r>
            <a:r>
              <a:rPr lang="en-US" altLang="ja-JP" dirty="0" smtClean="0"/>
              <a:t>agents of change</a:t>
            </a:r>
            <a:r>
              <a:rPr lang="ja-JP" altLang="en-US" dirty="0" smtClean="0"/>
              <a:t>”</a:t>
            </a:r>
            <a:r>
              <a:rPr lang="en-US" altLang="ja-JP" dirty="0" smtClean="0"/>
              <a:t> can cause controversy</a:t>
            </a:r>
          </a:p>
          <a:p>
            <a:pPr lvl="1"/>
            <a:r>
              <a:rPr lang="en-US" dirty="0" smtClean="0"/>
              <a:t>important to get buy-in from all those involved</a:t>
            </a:r>
          </a:p>
          <a:p>
            <a:pPr lvl="1"/>
            <a:endParaRPr lang="en-US" dirty="0" smtClean="0"/>
          </a:p>
          <a:p>
            <a:r>
              <a:rPr lang="en-US" dirty="0" smtClean="0"/>
              <a:t>Customers are not always right</a:t>
            </a:r>
          </a:p>
          <a:p>
            <a:pPr lvl="1"/>
            <a:r>
              <a:rPr lang="en-US" dirty="0" smtClean="0"/>
              <a:t>cannot anticipate new technology accurately</a:t>
            </a:r>
          </a:p>
          <a:p>
            <a:pPr lvl="1"/>
            <a:r>
              <a:rPr lang="en-US" dirty="0" smtClean="0"/>
              <a:t>job is to build system customers will want</a:t>
            </a:r>
          </a:p>
          <a:p>
            <a:pPr lvl="2"/>
            <a:r>
              <a:rPr lang="en-US" dirty="0" smtClean="0"/>
              <a:t>not system customers </a:t>
            </a:r>
            <a:r>
              <a:rPr lang="en-US" i="1" dirty="0" smtClean="0">
                <a:solidFill>
                  <a:srgbClr val="00B0F0"/>
                </a:solidFill>
              </a:rPr>
              <a:t>say</a:t>
            </a:r>
            <a:r>
              <a:rPr lang="en-US" dirty="0" smtClean="0">
                <a:solidFill>
                  <a:srgbClr val="00B0F0"/>
                </a:solidFill>
              </a:rPr>
              <a:t> </a:t>
            </a:r>
            <a:r>
              <a:rPr lang="en-US" dirty="0" smtClean="0"/>
              <a:t>they want</a:t>
            </a:r>
          </a:p>
          <a:p>
            <a:pPr lvl="3"/>
            <a:endParaRPr lang="en-US" altLang="ja-JP" dirty="0" smtClean="0"/>
          </a:p>
          <a:p>
            <a:r>
              <a:rPr lang="en-US" dirty="0" smtClean="0"/>
              <a:t>Design/observe forever without prototyping</a:t>
            </a:r>
          </a:p>
          <a:p>
            <a:pPr lvl="1"/>
            <a:r>
              <a:rPr lang="en-US" dirty="0" smtClean="0"/>
              <a:t>rapid prototyping, evaluation, &amp; iteration is key</a:t>
            </a: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53</a:t>
            </a:fld>
            <a:endParaRPr lang="en-US" dirty="0"/>
          </a:p>
        </p:txBody>
      </p:sp>
    </p:spTree>
    <p:extLst>
      <p:ext uri="{BB962C8B-B14F-4D97-AF65-F5344CB8AC3E}">
        <p14:creationId xmlns:p14="http://schemas.microsoft.com/office/powerpoint/2010/main" val="2800050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779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779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779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7795">
                                            <p:txEl>
                                              <p:pRg st="7" end="7"/>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1779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779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Further Reading</a:t>
            </a:r>
            <a:endParaRPr lang="en-US" dirty="0" smtClean="0"/>
          </a:p>
        </p:txBody>
      </p:sp>
      <p:sp>
        <p:nvSpPr>
          <p:cNvPr id="39939" name="Rectangle 3"/>
          <p:cNvSpPr>
            <a:spLocks noGrp="1" noChangeArrowheads="1"/>
          </p:cNvSpPr>
          <p:nvPr>
            <p:ph idx="1"/>
          </p:nvPr>
        </p:nvSpPr>
        <p:spPr>
          <a:xfrm>
            <a:off x="401721" y="1393145"/>
            <a:ext cx="8649948" cy="4931455"/>
          </a:xfrm>
        </p:spPr>
        <p:txBody>
          <a:bodyPr>
            <a:normAutofit lnSpcReduction="10000"/>
          </a:bodyPr>
          <a:lstStyle/>
          <a:p>
            <a:r>
              <a:rPr lang="en-US" dirty="0" smtClean="0"/>
              <a:t>Books</a:t>
            </a:r>
          </a:p>
          <a:p>
            <a:pPr lvl="1"/>
            <a:r>
              <a:rPr lang="en-US" i="1" dirty="0" smtClean="0"/>
              <a:t>User and Task Analysis for Interface Design </a:t>
            </a:r>
            <a:r>
              <a:rPr lang="en-US" dirty="0" smtClean="0"/>
              <a:t>by </a:t>
            </a:r>
            <a:br>
              <a:rPr lang="en-US" dirty="0" smtClean="0"/>
            </a:br>
            <a:r>
              <a:rPr lang="en-US" dirty="0" smtClean="0"/>
              <a:t>Joann T. </a:t>
            </a:r>
            <a:r>
              <a:rPr lang="en-US" dirty="0" err="1" smtClean="0"/>
              <a:t>Hackos</a:t>
            </a:r>
            <a:r>
              <a:rPr lang="en-US" dirty="0" smtClean="0"/>
              <a:t>, Janice C. </a:t>
            </a:r>
            <a:r>
              <a:rPr lang="en-US" dirty="0" err="1" smtClean="0"/>
              <a:t>Redish</a:t>
            </a:r>
            <a:endParaRPr lang="en-US" dirty="0" smtClean="0"/>
          </a:p>
          <a:p>
            <a:pPr lvl="1"/>
            <a:r>
              <a:rPr lang="en-US" i="1" dirty="0" smtClean="0"/>
              <a:t>The Inmates are Running the Asy</a:t>
            </a:r>
            <a:r>
              <a:rPr lang="en-US" dirty="0" smtClean="0"/>
              <a:t>lum by Alan Cooper</a:t>
            </a:r>
          </a:p>
          <a:p>
            <a:pPr lvl="1"/>
            <a:r>
              <a:rPr lang="en-US" dirty="0">
                <a:sym typeface="Gill Sans Light"/>
              </a:rPr>
              <a:t>Don Norman, </a:t>
            </a:r>
            <a:r>
              <a:rPr lang="en-US" i="1" dirty="0">
                <a:sym typeface="Gill Sans Light"/>
              </a:rPr>
              <a:t>The Design of Everyday Things</a:t>
            </a:r>
          </a:p>
          <a:p>
            <a:pPr lvl="1"/>
            <a:r>
              <a:rPr lang="en-US" dirty="0" err="1">
                <a:sym typeface="Gill Sans Light"/>
              </a:rPr>
              <a:t>Kuniavsky</a:t>
            </a:r>
            <a:r>
              <a:rPr lang="en-US" dirty="0">
                <a:sym typeface="Gill Sans Light"/>
              </a:rPr>
              <a:t>, </a:t>
            </a:r>
            <a:r>
              <a:rPr lang="en-US" i="1" dirty="0">
                <a:sym typeface="Gill Sans Light"/>
              </a:rPr>
              <a:t>Observing the User Experience</a:t>
            </a:r>
          </a:p>
          <a:p>
            <a:pPr lvl="0"/>
            <a:r>
              <a:rPr lang="en-US" dirty="0" smtClean="0">
                <a:sym typeface="Gill Sans Light"/>
              </a:rPr>
              <a:t>Institute of Design at Stanford</a:t>
            </a:r>
          </a:p>
          <a:p>
            <a:pPr lvl="1"/>
            <a:r>
              <a:rPr lang="en-US" dirty="0" smtClean="0">
                <a:sym typeface="Gill Sans Light"/>
              </a:rPr>
              <a:t>lots of online materials at</a:t>
            </a:r>
            <a:br>
              <a:rPr lang="en-US" dirty="0" smtClean="0">
                <a:sym typeface="Gill Sans Light"/>
              </a:rPr>
            </a:br>
            <a:r>
              <a:rPr lang="en-US" dirty="0" smtClean="0">
                <a:sym typeface="Gill Sans Light"/>
                <a:hlinkClick r:id="rId3"/>
              </a:rPr>
              <a:t>http://dschool.stanford.edu</a:t>
            </a:r>
            <a:endParaRPr lang="en-US" dirty="0" smtClean="0">
              <a:sym typeface="Gill Sans Light"/>
            </a:endParaRPr>
          </a:p>
          <a:p>
            <a:pPr marL="457200" lvl="1" indent="0">
              <a:buNone/>
            </a:pPr>
            <a:endParaRPr lang="en-US" dirty="0" smtClean="0">
              <a:sym typeface="Gill Sans Light"/>
            </a:endParaRPr>
          </a:p>
          <a:p>
            <a:pPr lvl="1"/>
            <a:endParaRPr lang="en-US" dirty="0" smtClean="0"/>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54</a:t>
            </a:fld>
            <a:endParaRPr lang="en-US" dirty="0"/>
          </a:p>
        </p:txBody>
      </p:sp>
    </p:spTree>
    <p:extLst>
      <p:ext uri="{BB962C8B-B14F-4D97-AF65-F5344CB8AC3E}">
        <p14:creationId xmlns:p14="http://schemas.microsoft.com/office/powerpoint/2010/main" val="2312556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Summary</a:t>
            </a:r>
          </a:p>
        </p:txBody>
      </p:sp>
      <p:sp>
        <p:nvSpPr>
          <p:cNvPr id="419843" name="Rectangle 3"/>
          <p:cNvSpPr>
            <a:spLocks noGrp="1" noChangeArrowheads="1"/>
          </p:cNvSpPr>
          <p:nvPr>
            <p:ph idx="1"/>
          </p:nvPr>
        </p:nvSpPr>
        <p:spPr>
          <a:xfrm>
            <a:off x="466725" y="1414463"/>
            <a:ext cx="8842375" cy="4999037"/>
          </a:xfrm>
        </p:spPr>
        <p:txBody>
          <a:bodyPr/>
          <a:lstStyle/>
          <a:p>
            <a:pPr eaLnBrk="1" hangingPunct="1">
              <a:lnSpc>
                <a:spcPct val="90000"/>
              </a:lnSpc>
            </a:pPr>
            <a:r>
              <a:rPr lang="en-US" sz="2800" dirty="0" smtClean="0">
                <a:ea typeface="ＭＳ Ｐゴシック" pitchFamily="34" charset="-128"/>
              </a:rPr>
              <a:t>Know thy user &amp; involve them in design</a:t>
            </a:r>
            <a:br>
              <a:rPr lang="en-US" sz="2800" dirty="0" smtClean="0">
                <a:ea typeface="ＭＳ Ｐゴシック" pitchFamily="34" charset="-128"/>
              </a:rPr>
            </a:br>
            <a:endParaRPr lang="en-US" sz="2800" dirty="0" smtClean="0">
              <a:ea typeface="ＭＳ Ｐゴシック" pitchFamily="34" charset="-128"/>
            </a:endParaRPr>
          </a:p>
          <a:p>
            <a:pPr>
              <a:lnSpc>
                <a:spcPct val="90000"/>
              </a:lnSpc>
            </a:pPr>
            <a:r>
              <a:rPr lang="en-US" sz="2800" dirty="0" err="1" smtClean="0">
                <a:ea typeface="ＭＳ Ｐゴシック" pitchFamily="34" charset="-128"/>
              </a:rPr>
              <a:t>Needfinding</a:t>
            </a:r>
            <a:endParaRPr lang="en-US" sz="2800" dirty="0">
              <a:ea typeface="ＭＳ Ｐゴシック" pitchFamily="34" charset="-128"/>
            </a:endParaRPr>
          </a:p>
          <a:p>
            <a:pPr lvl="1">
              <a:lnSpc>
                <a:spcPct val="90000"/>
              </a:lnSpc>
            </a:pPr>
            <a:r>
              <a:rPr lang="en-US" sz="2400" dirty="0" smtClean="0">
                <a:ea typeface="ＭＳ Ｐゴシック" pitchFamily="34" charset="-128"/>
              </a:rPr>
              <a:t>build empathy with customers</a:t>
            </a:r>
          </a:p>
          <a:p>
            <a:pPr lvl="1">
              <a:lnSpc>
                <a:spcPct val="90000"/>
              </a:lnSpc>
            </a:pPr>
            <a:r>
              <a:rPr lang="en-US" sz="2400" dirty="0" smtClean="0">
                <a:ea typeface="ＭＳ Ｐゴシック" pitchFamily="34" charset="-128"/>
              </a:rPr>
              <a:t>listen to them to discover interesting insights</a:t>
            </a:r>
            <a:endParaRPr lang="en-US" sz="2400" dirty="0">
              <a:ea typeface="ＭＳ Ｐゴシック" pitchFamily="34" charset="-128"/>
            </a:endParaRPr>
          </a:p>
          <a:p>
            <a:pPr eaLnBrk="1" hangingPunct="1">
              <a:lnSpc>
                <a:spcPct val="90000"/>
              </a:lnSpc>
            </a:pPr>
            <a:endParaRPr lang="en-US" sz="2800" dirty="0" smtClean="0">
              <a:ea typeface="ＭＳ Ｐゴシック" pitchFamily="34" charset="-128"/>
            </a:endParaRP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55</a:t>
            </a:fld>
            <a:endParaRPr lang="en-US" dirty="0"/>
          </a:p>
        </p:txBody>
      </p:sp>
    </p:spTree>
    <p:extLst>
      <p:ext uri="{BB962C8B-B14F-4D97-AF65-F5344CB8AC3E}">
        <p14:creationId xmlns:p14="http://schemas.microsoft.com/office/powerpoint/2010/main" val="758941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8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pPr eaLnBrk="1" hangingPunct="1"/>
            <a:r>
              <a:rPr lang="en-US" dirty="0" smtClean="0"/>
              <a:t>Next Time</a:t>
            </a:r>
          </a:p>
        </p:txBody>
      </p:sp>
      <p:sp>
        <p:nvSpPr>
          <p:cNvPr id="40965" name="Rectangle 3"/>
          <p:cNvSpPr>
            <a:spLocks noGrp="1" noChangeArrowheads="1"/>
          </p:cNvSpPr>
          <p:nvPr>
            <p:ph idx="1"/>
          </p:nvPr>
        </p:nvSpPr>
        <p:spPr>
          <a:xfrm>
            <a:off x="457200" y="1252168"/>
            <a:ext cx="8444958" cy="5275727"/>
          </a:xfrm>
        </p:spPr>
        <p:txBody>
          <a:bodyPr>
            <a:normAutofit fontScale="92500" lnSpcReduction="20000"/>
          </a:bodyPr>
          <a:lstStyle/>
          <a:p>
            <a:r>
              <a:rPr lang="en-US" dirty="0"/>
              <a:t>Lecture</a:t>
            </a:r>
          </a:p>
          <a:p>
            <a:pPr lvl="1"/>
            <a:r>
              <a:rPr lang="en-US" dirty="0" smtClean="0"/>
              <a:t>Define: Unpacking the </a:t>
            </a:r>
            <a:r>
              <a:rPr lang="en-US" dirty="0" err="1" smtClean="0"/>
              <a:t>needfinding</a:t>
            </a:r>
            <a:r>
              <a:rPr lang="en-US" dirty="0" smtClean="0"/>
              <a:t> results to better define the problem/domain of interest</a:t>
            </a:r>
          </a:p>
          <a:p>
            <a:pPr lvl="1"/>
            <a:r>
              <a:rPr lang="en-US" dirty="0" smtClean="0"/>
              <a:t>Ideate: How might we solve the problem?</a:t>
            </a:r>
          </a:p>
          <a:p>
            <a:pPr lvl="1"/>
            <a:endParaRPr lang="en-US" dirty="0"/>
          </a:p>
          <a:p>
            <a:pPr eaLnBrk="1" hangingPunct="1"/>
            <a:r>
              <a:rPr lang="en-US" dirty="0" smtClean="0"/>
              <a:t>Readings</a:t>
            </a:r>
          </a:p>
          <a:p>
            <a:pPr lvl="1"/>
            <a:r>
              <a:rPr lang="en-US" dirty="0" smtClean="0"/>
              <a:t>None</a:t>
            </a:r>
          </a:p>
          <a:p>
            <a:pPr lvl="1"/>
            <a:endParaRPr lang="en-US" dirty="0"/>
          </a:p>
          <a:p>
            <a:r>
              <a:rPr lang="en-US" dirty="0"/>
              <a:t>Watch </a:t>
            </a:r>
            <a:endParaRPr lang="en-US" dirty="0" smtClean="0"/>
          </a:p>
          <a:p>
            <a:pPr lvl="1"/>
            <a:r>
              <a:rPr lang="en-US" dirty="0" smtClean="0">
                <a:hlinkClick r:id="rId3"/>
              </a:rPr>
              <a:t>ABC </a:t>
            </a:r>
            <a:r>
              <a:rPr lang="en-US" dirty="0">
                <a:hlinkClick r:id="rId3"/>
              </a:rPr>
              <a:t>News Nightline IDEO </a:t>
            </a:r>
            <a:r>
              <a:rPr lang="en-US" i="1" dirty="0">
                <a:hlinkClick r:id="rId3"/>
              </a:rPr>
              <a:t>Deep Dive</a:t>
            </a:r>
            <a:r>
              <a:rPr lang="en-US" dirty="0">
                <a:hlinkClick r:id="rId3"/>
              </a:rPr>
              <a:t>, July 1999</a:t>
            </a:r>
            <a:r>
              <a:rPr lang="en-US" dirty="0"/>
              <a:t> (22 minutes)</a:t>
            </a:r>
          </a:p>
          <a:p>
            <a:pPr lvl="1"/>
            <a:r>
              <a:rPr lang="en-US" dirty="0"/>
              <a:t>Bonus video: </a:t>
            </a:r>
            <a:r>
              <a:rPr lang="en-US" dirty="0">
                <a:hlinkClick r:id="rId4"/>
              </a:rPr>
              <a:t>ABC News, </a:t>
            </a:r>
            <a:r>
              <a:rPr lang="en-US" i="1" dirty="0">
                <a:hlinkClick r:id="rId4"/>
              </a:rPr>
              <a:t>IDEO Design Thinking</a:t>
            </a:r>
            <a:r>
              <a:rPr lang="en-US" dirty="0"/>
              <a:t>, January 2013 (60 minutes</a:t>
            </a:r>
            <a:r>
              <a:rPr lang="en-US" dirty="0" smtClean="0"/>
              <a:t>)</a:t>
            </a:r>
            <a:endParaRPr lang="en-US" dirty="0"/>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56</a:t>
            </a:fld>
            <a:endParaRPr lang="en-US" dirty="0"/>
          </a:p>
        </p:txBody>
      </p:sp>
    </p:spTree>
    <p:extLst>
      <p:ext uri="{BB962C8B-B14F-4D97-AF65-F5344CB8AC3E}">
        <p14:creationId xmlns:p14="http://schemas.microsoft.com/office/powerpoint/2010/main" val="2912659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479426" y="508256"/>
            <a:ext cx="5316094" cy="1143000"/>
          </a:xfrm>
          <a:noFill/>
        </p:spPr>
        <p:txBody>
          <a:bodyPr lIns="92075" tIns="46038" rIns="92075" bIns="46038"/>
          <a:lstStyle/>
          <a:p>
            <a:pPr eaLnBrk="1" hangingPunct="1">
              <a:tabLst>
                <a:tab pos="287338" algn="l"/>
              </a:tabLst>
            </a:pPr>
            <a:r>
              <a:rPr lang="ja-JP" altLang="en-US" dirty="0" smtClean="0">
                <a:ea typeface="ＭＳ Ｐゴシック" pitchFamily="34" charset="-128"/>
              </a:rPr>
              <a:t>“</a:t>
            </a:r>
            <a:r>
              <a:rPr lang="en-US" altLang="ja-JP" dirty="0">
                <a:ea typeface="ＭＳ Ｐゴシック" pitchFamily="34" charset="-128"/>
              </a:rPr>
              <a:t>	</a:t>
            </a:r>
            <a:r>
              <a:rPr lang="en-US" altLang="ja-JP" dirty="0" smtClean="0">
                <a:ea typeface="ＭＳ Ｐゴシック" pitchFamily="34" charset="-128"/>
              </a:rPr>
              <a:t>You Are Not the   	Customer</a:t>
            </a:r>
            <a:r>
              <a:rPr lang="ja-JP" altLang="en-US" dirty="0" smtClean="0">
                <a:ea typeface="ＭＳ Ｐゴシック" pitchFamily="34" charset="-128"/>
              </a:rPr>
              <a:t>”</a:t>
            </a:r>
            <a:endParaRPr lang="en-US" dirty="0" smtClean="0">
              <a:ea typeface="ＭＳ Ｐゴシック" pitchFamily="34" charset="-128"/>
            </a:endParaRPr>
          </a:p>
        </p:txBody>
      </p:sp>
      <p:sp>
        <p:nvSpPr>
          <p:cNvPr id="40962" name="Rectangle 3"/>
          <p:cNvSpPr>
            <a:spLocks noGrp="1" noChangeArrowheads="1"/>
          </p:cNvSpPr>
          <p:nvPr>
            <p:ph idx="1"/>
          </p:nvPr>
        </p:nvSpPr>
        <p:spPr>
          <a:xfrm>
            <a:off x="510621" y="2292085"/>
            <a:ext cx="8359775" cy="3967349"/>
          </a:xfrm>
        </p:spPr>
        <p:txBody>
          <a:bodyPr lIns="92075" tIns="46038" rIns="92075" bIns="46038"/>
          <a:lstStyle/>
          <a:p>
            <a:pPr eaLnBrk="1" hangingPunct="1">
              <a:buSzPct val="75000"/>
            </a:pPr>
            <a:r>
              <a:rPr lang="en-US" dirty="0" smtClean="0">
                <a:ea typeface="ＭＳ Ｐゴシック" pitchFamily="34" charset="-128"/>
              </a:rPr>
              <a:t>Seems obvious, but…</a:t>
            </a:r>
          </a:p>
          <a:p>
            <a:pPr lvl="1" eaLnBrk="1" hangingPunct="1">
              <a:buSzPct val="75000"/>
            </a:pPr>
            <a:r>
              <a:rPr lang="en-US" dirty="0" smtClean="0">
                <a:ea typeface="ＭＳ Ｐゴシック" pitchFamily="34" charset="-128"/>
              </a:rPr>
              <a:t>different experiences</a:t>
            </a:r>
          </a:p>
          <a:p>
            <a:pPr lvl="1" eaLnBrk="1" hangingPunct="1">
              <a:buSzPct val="75000"/>
            </a:pPr>
            <a:r>
              <a:rPr lang="en-US" dirty="0" smtClean="0">
                <a:ea typeface="ＭＳ Ｐゴシック" pitchFamily="34" charset="-128"/>
              </a:rPr>
              <a:t>different terminology</a:t>
            </a:r>
          </a:p>
          <a:p>
            <a:pPr lvl="1" eaLnBrk="1" hangingPunct="1">
              <a:buSzPct val="75000"/>
            </a:pPr>
            <a:r>
              <a:rPr lang="en-US" dirty="0" smtClean="0">
                <a:ea typeface="ＭＳ Ｐゴシック" pitchFamily="34" charset="-128"/>
              </a:rPr>
              <a:t>different ways of looking at the world</a:t>
            </a:r>
          </a:p>
          <a:p>
            <a:pPr eaLnBrk="1" hangingPunct="1">
              <a:buSzPct val="75000"/>
            </a:pPr>
            <a:endParaRPr lang="en-US" dirty="0" smtClean="0">
              <a:ea typeface="ＭＳ Ｐゴシック" pitchFamily="34" charset="-128"/>
            </a:endParaRPr>
          </a:p>
          <a:p>
            <a:pPr eaLnBrk="1" hangingPunct="1">
              <a:buSzPct val="75000"/>
            </a:pPr>
            <a:r>
              <a:rPr lang="en-US" dirty="0" smtClean="0">
                <a:ea typeface="ＭＳ Ｐゴシック" pitchFamily="34" charset="-128"/>
              </a:rPr>
              <a:t>Easy to think of self as typical customer</a:t>
            </a:r>
          </a:p>
        </p:txBody>
      </p:sp>
      <p:pic>
        <p:nvPicPr>
          <p:cNvPr id="6" name="Picture 5"/>
          <p:cNvPicPr>
            <a:picLocks noChangeAspect="1"/>
          </p:cNvPicPr>
          <p:nvPr/>
        </p:nvPicPr>
        <p:blipFill>
          <a:blip r:embed="rId3"/>
          <a:stretch>
            <a:fillRect/>
          </a:stretch>
        </p:blipFill>
        <p:spPr>
          <a:xfrm>
            <a:off x="2975045" y="-1127759"/>
            <a:ext cx="7174216" cy="5359829"/>
          </a:xfrm>
          <a:prstGeom prst="rect">
            <a:avLst/>
          </a:prstGeom>
          <a:effectLst>
            <a:innerShdw blurRad="63500" dist="50800" dir="8100000">
              <a:prstClr val="black">
                <a:alpha val="50000"/>
              </a:prstClr>
            </a:innerShdw>
          </a:effectLst>
        </p:spPr>
      </p:pic>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6</a:t>
            </a:fld>
            <a:endParaRPr lang="en-US" dirty="0"/>
          </a:p>
        </p:txBody>
      </p:sp>
    </p:spTree>
    <p:extLst>
      <p:ext uri="{BB962C8B-B14F-4D97-AF65-F5344CB8AC3E}">
        <p14:creationId xmlns:p14="http://schemas.microsoft.com/office/powerpoint/2010/main" val="3100264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smtClean="0">
                <a:ea typeface="ＭＳ Ｐゴシック" pitchFamily="34" charset="-128"/>
              </a:rPr>
              <a:t>Design Process: Discovery</a:t>
            </a:r>
          </a:p>
        </p:txBody>
      </p:sp>
      <p:sp>
        <p:nvSpPr>
          <p:cNvPr id="43011" name="Rectangle 3"/>
          <p:cNvSpPr>
            <a:spLocks noGrp="1" noChangeArrowheads="1"/>
          </p:cNvSpPr>
          <p:nvPr>
            <p:ph idx="1"/>
          </p:nvPr>
        </p:nvSpPr>
        <p:spPr>
          <a:xfrm>
            <a:off x="4782201" y="1349321"/>
            <a:ext cx="3637609" cy="4724400"/>
          </a:xfrm>
          <a:solidFill>
            <a:srgbClr val="808080"/>
          </a:solidFill>
          <a:ln w="38100">
            <a:solidFill>
              <a:schemeClr val="tx1"/>
            </a:solidFill>
            <a:miter lim="800000"/>
            <a:headEnd/>
            <a:tailEnd/>
          </a:ln>
        </p:spPr>
        <p:txBody>
          <a:bodyPr/>
          <a:lstStyle/>
          <a:p>
            <a:pPr eaLnBrk="1" hangingPunct="1">
              <a:buFontTx/>
              <a:buNone/>
            </a:pPr>
            <a:r>
              <a:rPr lang="en-US" sz="2800" dirty="0" smtClean="0">
                <a:ea typeface="ＭＳ Ｐゴシック" pitchFamily="34" charset="-128"/>
              </a:rPr>
              <a:t> </a:t>
            </a:r>
            <a:r>
              <a:rPr lang="en-US" sz="2800" dirty="0" err="1" smtClean="0">
                <a:ea typeface="ＭＳ Ｐゴシック" pitchFamily="34" charset="-128"/>
              </a:rPr>
              <a:t>Needfinding</a:t>
            </a:r>
            <a:r>
              <a:rPr lang="en-US" sz="2800" dirty="0" smtClean="0">
                <a:ea typeface="ＭＳ Ｐゴシック" pitchFamily="34" charset="-128"/>
              </a:rPr>
              <a:t/>
            </a:r>
            <a:br>
              <a:rPr lang="en-US" sz="2800" dirty="0" smtClean="0">
                <a:ea typeface="ＭＳ Ｐゴシック" pitchFamily="34" charset="-128"/>
              </a:rPr>
            </a:br>
            <a:endParaRPr lang="en-US" sz="2800" dirty="0" smtClean="0">
              <a:ea typeface="ＭＳ Ｐゴシック" pitchFamily="34" charset="-128"/>
            </a:endParaRPr>
          </a:p>
          <a:p>
            <a:pPr>
              <a:buClr>
                <a:schemeClr val="tx1"/>
              </a:buClr>
            </a:pPr>
            <a:r>
              <a:rPr lang="en-US" sz="2800" b="1" dirty="0">
                <a:solidFill>
                  <a:srgbClr val="75CBFF"/>
                </a:solidFill>
                <a:ea typeface="ＭＳ Ｐゴシック" pitchFamily="34" charset="-128"/>
              </a:rPr>
              <a:t>characteristics of customers &amp; tasks</a:t>
            </a:r>
          </a:p>
          <a:p>
            <a:pPr eaLnBrk="1" hangingPunct="1">
              <a:buClr>
                <a:schemeClr val="tx1"/>
              </a:buClr>
            </a:pPr>
            <a:r>
              <a:rPr lang="en-US" sz="2400" dirty="0" smtClean="0">
                <a:ea typeface="ＭＳ Ｐゴシック" pitchFamily="34" charset="-128"/>
              </a:rPr>
              <a:t>understand client’</a:t>
            </a:r>
            <a:r>
              <a:rPr lang="en-US" altLang="ja-JP" sz="2400" dirty="0" smtClean="0">
                <a:ea typeface="ＭＳ Ｐゴシック" pitchFamily="34" charset="-128"/>
              </a:rPr>
              <a:t>s expectations</a:t>
            </a:r>
          </a:p>
          <a:p>
            <a:pPr eaLnBrk="1" hangingPunct="1">
              <a:buClr>
                <a:schemeClr val="tx1"/>
              </a:buClr>
            </a:pPr>
            <a:r>
              <a:rPr lang="en-US" sz="2400" dirty="0" smtClean="0">
                <a:ea typeface="ＭＳ Ｐゴシック" pitchFamily="34" charset="-128"/>
              </a:rPr>
              <a:t>determine scope </a:t>
            </a:r>
            <a:br>
              <a:rPr lang="en-US" sz="2400" dirty="0" smtClean="0">
                <a:ea typeface="ＭＳ Ｐゴシック" pitchFamily="34" charset="-128"/>
              </a:rPr>
            </a:br>
            <a:r>
              <a:rPr lang="en-US" sz="2400" dirty="0" smtClean="0">
                <a:ea typeface="ＭＳ Ｐゴシック" pitchFamily="34" charset="-128"/>
              </a:rPr>
              <a:t>of project</a:t>
            </a:r>
          </a:p>
          <a:p>
            <a:pPr eaLnBrk="1" hangingPunct="1">
              <a:buClr>
                <a:schemeClr val="tx1"/>
              </a:buClr>
            </a:pPr>
            <a:r>
              <a:rPr lang="en-US" sz="2400" dirty="0" smtClean="0">
                <a:ea typeface="ＭＳ Ｐゴシック" pitchFamily="34" charset="-128"/>
              </a:rPr>
              <a:t>evaluate existing practices &amp; products</a:t>
            </a:r>
          </a:p>
        </p:txBody>
      </p:sp>
      <p:sp>
        <p:nvSpPr>
          <p:cNvPr id="43012" name="Line 4"/>
          <p:cNvSpPr>
            <a:spLocks noChangeShapeType="1"/>
          </p:cNvSpPr>
          <p:nvPr/>
        </p:nvSpPr>
        <p:spPr bwMode="auto">
          <a:xfrm>
            <a:off x="3596645" y="2289121"/>
            <a:ext cx="1185558" cy="37790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3" name="Line 5"/>
          <p:cNvSpPr>
            <a:spLocks noChangeShapeType="1"/>
          </p:cNvSpPr>
          <p:nvPr/>
        </p:nvSpPr>
        <p:spPr bwMode="auto">
          <a:xfrm flipV="1">
            <a:off x="3596645" y="1348472"/>
            <a:ext cx="1177718" cy="25484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4" name="Rectangle 6"/>
          <p:cNvSpPr>
            <a:spLocks noChangeArrowheads="1"/>
          </p:cNvSpPr>
          <p:nvPr/>
        </p:nvSpPr>
        <p:spPr bwMode="auto">
          <a:xfrm>
            <a:off x="929644" y="4517971"/>
            <a:ext cx="2667000" cy="685800"/>
          </a:xfrm>
          <a:prstGeom prst="rect">
            <a:avLst/>
          </a:prstGeom>
          <a:solidFill>
            <a:srgbClr val="CEC0B2"/>
          </a:solidFill>
          <a:ln w="9525">
            <a:solidFill>
              <a:schemeClr val="tx1"/>
            </a:solidFill>
            <a:miter lim="800000"/>
            <a:headEnd/>
            <a:tailEnd/>
          </a:ln>
        </p:spPr>
        <p:txBody>
          <a:bodyPr wrap="none"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929644" y="3546421"/>
            <a:ext cx="2667000" cy="685800"/>
          </a:xfrm>
          <a:prstGeom prst="rect">
            <a:avLst/>
          </a:prstGeom>
          <a:solidFill>
            <a:srgbClr val="CEC0B2"/>
          </a:solidFill>
          <a:ln w="9525">
            <a:solidFill>
              <a:schemeClr val="tx1"/>
            </a:solidFill>
            <a:miter lim="800000"/>
            <a:headEnd/>
            <a:tailEnd/>
          </a:ln>
        </p:spPr>
        <p:txBody>
          <a:bodyPr wrap="none" anchor="ctr"/>
          <a:lstStyle/>
          <a:p>
            <a:pPr algn="ctr" eaLnBrk="0" hangingPunct="0"/>
            <a:r>
              <a:rPr lang="en-US" sz="2200">
                <a:solidFill>
                  <a:schemeClr val="bg2"/>
                </a:solidFill>
                <a:latin typeface="Arial" pitchFamily="34" charset="0"/>
              </a:rPr>
              <a:t>Design Refinement</a:t>
            </a:r>
          </a:p>
        </p:txBody>
      </p:sp>
      <p:sp>
        <p:nvSpPr>
          <p:cNvPr id="43016" name="Rectangle 8"/>
          <p:cNvSpPr>
            <a:spLocks noChangeArrowheads="1"/>
          </p:cNvSpPr>
          <p:nvPr/>
        </p:nvSpPr>
        <p:spPr bwMode="auto">
          <a:xfrm>
            <a:off x="929644" y="2574871"/>
            <a:ext cx="2667000" cy="685800"/>
          </a:xfrm>
          <a:prstGeom prst="rect">
            <a:avLst/>
          </a:prstGeom>
          <a:solidFill>
            <a:srgbClr val="CEC0B2"/>
          </a:solidFill>
          <a:ln w="9525">
            <a:solidFill>
              <a:schemeClr val="tx1"/>
            </a:solidFill>
            <a:miter lim="800000"/>
            <a:headEnd/>
            <a:tailEnd/>
          </a:ln>
        </p:spPr>
        <p:txBody>
          <a:bodyPr wrap="none" anchor="ctr"/>
          <a:lstStyle/>
          <a:p>
            <a:pPr algn="ctr" eaLnBrk="0" hangingPunct="0"/>
            <a:r>
              <a:rPr lang="en-US" sz="2200">
                <a:solidFill>
                  <a:schemeClr val="bg2"/>
                </a:solidFill>
                <a:latin typeface="Arial" pitchFamily="34" charset="0"/>
              </a:rPr>
              <a:t>Design Exploration</a:t>
            </a:r>
          </a:p>
        </p:txBody>
      </p:sp>
      <p:sp>
        <p:nvSpPr>
          <p:cNvPr id="43017" name="Rectangle 9"/>
          <p:cNvSpPr>
            <a:spLocks noChangeArrowheads="1"/>
          </p:cNvSpPr>
          <p:nvPr/>
        </p:nvSpPr>
        <p:spPr bwMode="auto">
          <a:xfrm>
            <a:off x="929644" y="1603321"/>
            <a:ext cx="2667000" cy="685800"/>
          </a:xfrm>
          <a:prstGeom prst="rect">
            <a:avLst/>
          </a:prstGeom>
          <a:solidFill>
            <a:srgbClr val="808080"/>
          </a:solidFill>
          <a:ln w="28575">
            <a:solidFill>
              <a:schemeClr val="tx1"/>
            </a:solidFill>
            <a:miter lim="800000"/>
            <a:headEnd/>
            <a:tailEnd/>
          </a:ln>
        </p:spPr>
        <p:txBody>
          <a:bodyPr wrap="none" anchor="ctr"/>
          <a:lstStyle/>
          <a:p>
            <a:pPr algn="ctr" eaLnBrk="0" hangingPunct="0"/>
            <a:r>
              <a:rPr lang="en-US" sz="2200" b="1">
                <a:latin typeface="Arial" pitchFamily="34" charset="0"/>
              </a:rPr>
              <a:t>Discovery</a:t>
            </a:r>
          </a:p>
        </p:txBody>
      </p:sp>
      <p:sp>
        <p:nvSpPr>
          <p:cNvPr id="43018" name="AutoShape 10"/>
          <p:cNvSpPr>
            <a:spLocks noChangeArrowheads="1"/>
          </p:cNvSpPr>
          <p:nvPr/>
        </p:nvSpPr>
        <p:spPr bwMode="auto">
          <a:xfrm>
            <a:off x="2148844" y="2355796"/>
            <a:ext cx="228600" cy="152400"/>
          </a:xfrm>
          <a:prstGeom prst="downArrow">
            <a:avLst>
              <a:gd name="adj1" fmla="val 50000"/>
              <a:gd name="adj2" fmla="val 25000"/>
            </a:avLst>
          </a:prstGeom>
          <a:solidFill>
            <a:schemeClr val="tx1">
              <a:lumMod val="65000"/>
            </a:schemeClr>
          </a:solidFill>
          <a:ln>
            <a:noFill/>
          </a:ln>
          <a:extLst/>
        </p:spPr>
        <p:txBody>
          <a:bodyPr wrap="none" anchor="ctr"/>
          <a:lstStyle/>
          <a:p>
            <a:endParaRPr lang="en-US"/>
          </a:p>
        </p:txBody>
      </p:sp>
      <p:sp>
        <p:nvSpPr>
          <p:cNvPr id="43019" name="AutoShape 11"/>
          <p:cNvSpPr>
            <a:spLocks noChangeArrowheads="1"/>
          </p:cNvSpPr>
          <p:nvPr/>
        </p:nvSpPr>
        <p:spPr bwMode="auto">
          <a:xfrm>
            <a:off x="2148844" y="3327346"/>
            <a:ext cx="228600" cy="152400"/>
          </a:xfrm>
          <a:prstGeom prst="downArrow">
            <a:avLst>
              <a:gd name="adj1" fmla="val 50000"/>
              <a:gd name="adj2" fmla="val 25000"/>
            </a:avLst>
          </a:prstGeom>
          <a:solidFill>
            <a:schemeClr val="tx1">
              <a:lumMod val="65000"/>
            </a:schemeClr>
          </a:solidFill>
          <a:ln>
            <a:noFill/>
          </a:ln>
          <a:extLst/>
        </p:spPr>
        <p:txBody>
          <a:bodyPr wrap="none" anchor="ctr"/>
          <a:lstStyle/>
          <a:p>
            <a:endParaRPr lang="en-US"/>
          </a:p>
        </p:txBody>
      </p:sp>
      <p:sp>
        <p:nvSpPr>
          <p:cNvPr id="43020" name="AutoShape 12"/>
          <p:cNvSpPr>
            <a:spLocks noChangeArrowheads="1"/>
          </p:cNvSpPr>
          <p:nvPr/>
        </p:nvSpPr>
        <p:spPr bwMode="auto">
          <a:xfrm>
            <a:off x="2148844" y="4298896"/>
            <a:ext cx="228600" cy="152400"/>
          </a:xfrm>
          <a:prstGeom prst="downArrow">
            <a:avLst>
              <a:gd name="adj1" fmla="val 50000"/>
              <a:gd name="adj2" fmla="val 25000"/>
            </a:avLst>
          </a:prstGeom>
          <a:solidFill>
            <a:schemeClr val="tx1">
              <a:lumMod val="65000"/>
            </a:schemeClr>
          </a:solidFill>
          <a:ln>
            <a:noFill/>
          </a:ln>
          <a:extLst/>
        </p:spPr>
        <p:txBody>
          <a:bodyPr wrap="none" anchor="ctr"/>
          <a:lstStyle/>
          <a:p>
            <a:endParaRPr lang="en-US"/>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7</a:t>
            </a:fld>
            <a:endParaRPr lang="en-US" dirty="0"/>
          </a:p>
        </p:txBody>
      </p:sp>
    </p:spTree>
    <p:extLst>
      <p:ext uri="{BB962C8B-B14F-4D97-AF65-F5344CB8AC3E}">
        <p14:creationId xmlns:p14="http://schemas.microsoft.com/office/powerpoint/2010/main" val="1147263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11">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0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011">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nimBg="1"/>
      <p:bldP spid="43012" grpId="0" animBg="1"/>
      <p:bldP spid="430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smtClean="0">
                <a:ea typeface="ＭＳ Ｐゴシック" pitchFamily="34" charset="-128"/>
              </a:rPr>
              <a:t>Understanding the Customer</a:t>
            </a:r>
          </a:p>
        </p:txBody>
      </p:sp>
      <p:sp>
        <p:nvSpPr>
          <p:cNvPr id="340995" name="Rectangle 3"/>
          <p:cNvSpPr>
            <a:spLocks noGrp="1" noChangeArrowheads="1"/>
          </p:cNvSpPr>
          <p:nvPr>
            <p:ph idx="1"/>
          </p:nvPr>
        </p:nvSpPr>
        <p:spPr>
          <a:xfrm>
            <a:off x="544607" y="1105439"/>
            <a:ext cx="7516905" cy="5219161"/>
          </a:xfrm>
        </p:spPr>
        <p:txBody>
          <a:bodyPr>
            <a:noAutofit/>
          </a:bodyPr>
          <a:lstStyle/>
          <a:p>
            <a:pPr eaLnBrk="1" hangingPunct="1"/>
            <a:r>
              <a:rPr lang="en-US" sz="2400" dirty="0" smtClean="0">
                <a:ea typeface="ＭＳ Ｐゴシック" pitchFamily="34" charset="-128"/>
              </a:rPr>
              <a:t>How do you learn how your customers work &amp;</a:t>
            </a:r>
            <a:br>
              <a:rPr lang="en-US" sz="2400" dirty="0" smtClean="0">
                <a:ea typeface="ＭＳ Ｐゴシック" pitchFamily="34" charset="-128"/>
              </a:rPr>
            </a:br>
            <a:r>
              <a:rPr lang="en-US" sz="2400" dirty="0" smtClean="0">
                <a:ea typeface="ＭＳ Ｐゴシック" pitchFamily="34" charset="-128"/>
              </a:rPr>
              <a:t>live as well as interact with technology?</a:t>
            </a:r>
          </a:p>
          <a:p>
            <a:pPr lvl="1" eaLnBrk="1" hangingPunct="1"/>
            <a:r>
              <a:rPr lang="en-US" sz="2000" b="1" i="1" dirty="0" smtClean="0">
                <a:ea typeface="ＭＳ Ｐゴシック" pitchFamily="34" charset="-128"/>
              </a:rPr>
              <a:t>interviews</a:t>
            </a:r>
            <a:r>
              <a:rPr lang="en-US" sz="2000" dirty="0" smtClean="0">
                <a:ea typeface="ＭＳ Ｐゴシック" pitchFamily="34" charset="-128"/>
              </a:rPr>
              <a:t>, self report, logging/analytics </a:t>
            </a:r>
            <a:br>
              <a:rPr lang="en-US" sz="2000" dirty="0" smtClean="0">
                <a:ea typeface="ＭＳ Ｐゴシック" pitchFamily="34" charset="-128"/>
              </a:rPr>
            </a:br>
            <a:r>
              <a:rPr lang="en-US" sz="2000" dirty="0" smtClean="0">
                <a:ea typeface="ＭＳ Ｐゴシック" pitchFamily="34" charset="-128"/>
              </a:rPr>
              <a:t>&amp; </a:t>
            </a:r>
            <a:r>
              <a:rPr lang="en-US" sz="2000" b="1" i="1" dirty="0" smtClean="0">
                <a:ea typeface="ＭＳ Ｐゴシック" pitchFamily="34" charset="-128"/>
              </a:rPr>
              <a:t>observation</a:t>
            </a:r>
          </a:p>
          <a:p>
            <a:pPr lvl="1" eaLnBrk="1" hangingPunct="1"/>
            <a:endParaRPr lang="en-US" sz="2000" dirty="0" smtClean="0">
              <a:ea typeface="ＭＳ Ｐゴシック" pitchFamily="34" charset="-128"/>
            </a:endParaRPr>
          </a:p>
          <a:p>
            <a:pPr eaLnBrk="1" hangingPunct="1"/>
            <a:r>
              <a:rPr lang="en-US" sz="2400" dirty="0" smtClean="0">
                <a:ea typeface="ＭＳ Ｐゴシック" pitchFamily="34" charset="-128"/>
              </a:rPr>
              <a:t>How do you learn how your </a:t>
            </a:r>
            <a:br>
              <a:rPr lang="en-US" sz="2400" dirty="0" smtClean="0">
                <a:ea typeface="ＭＳ Ｐゴシック" pitchFamily="34" charset="-128"/>
              </a:rPr>
            </a:br>
            <a:r>
              <a:rPr lang="en-US" sz="2400" dirty="0" smtClean="0">
                <a:ea typeface="ＭＳ Ｐゴシック" pitchFamily="34" charset="-128"/>
              </a:rPr>
              <a:t>customers think?</a:t>
            </a:r>
          </a:p>
          <a:p>
            <a:pPr lvl="1" eaLnBrk="1" hangingPunct="1"/>
            <a:r>
              <a:rPr lang="en-US" sz="2000" dirty="0" smtClean="0">
                <a:ea typeface="ＭＳ Ｐゴシック" pitchFamily="34" charset="-128"/>
              </a:rPr>
              <a:t>understand human cognition</a:t>
            </a:r>
          </a:p>
          <a:p>
            <a:pPr lvl="1" eaLnBrk="1" hangingPunct="1"/>
            <a:r>
              <a:rPr lang="en-US" sz="2000" b="1" i="1" dirty="0" smtClean="0">
                <a:ea typeface="ＭＳ Ｐゴシック" pitchFamily="34" charset="-128"/>
              </a:rPr>
              <a:t>observe</a:t>
            </a:r>
            <a:r>
              <a:rPr lang="en-US" sz="2000" dirty="0" smtClean="0">
                <a:ea typeface="ＭＳ Ｐゴシック" pitchFamily="34" charset="-128"/>
              </a:rPr>
              <a:t> users performing tasks</a:t>
            </a:r>
          </a:p>
          <a:p>
            <a:pPr lvl="1" eaLnBrk="1" hangingPunct="1"/>
            <a:endParaRPr lang="en-US" sz="2000" dirty="0">
              <a:ea typeface="ＭＳ Ｐゴシック" pitchFamily="34" charset="-128"/>
            </a:endParaRPr>
          </a:p>
          <a:p>
            <a:r>
              <a:rPr lang="en-US" sz="2400" dirty="0" smtClean="0">
                <a:ea typeface="ＭＳ Ｐゴシック" pitchFamily="34" charset="-128"/>
              </a:rPr>
              <a:t>Important to carry out in naturalistic settings</a:t>
            </a:r>
          </a:p>
          <a:p>
            <a:pPr lvl="1"/>
            <a:r>
              <a:rPr lang="en-US" sz="2000" dirty="0" smtClean="0">
                <a:ea typeface="ＭＳ Ｐゴシック" pitchFamily="34" charset="-128"/>
              </a:rPr>
              <a:t>outside the lab → “ecologically valid”</a:t>
            </a:r>
          </a:p>
          <a:p>
            <a:pPr lvl="1"/>
            <a:r>
              <a:rPr lang="en-US" sz="2000" dirty="0" smtClean="0">
                <a:ea typeface="ＭＳ Ｐゴシック" pitchFamily="34" charset="-128"/>
              </a:rPr>
              <a:t>study behaviors in real-life </a:t>
            </a:r>
            <a:r>
              <a:rPr lang="en-US" sz="2000" dirty="0">
                <a:ea typeface="ＭＳ Ｐゴシック" pitchFamily="34" charset="-128"/>
              </a:rPr>
              <a:t>situations</a:t>
            </a:r>
          </a:p>
        </p:txBody>
      </p:sp>
      <p:pic>
        <p:nvPicPr>
          <p:cNvPr id="1026" name="Picture 2" descr="http://1.bp.blogspot.com/-KtGFn5pXM-A/TuDFtpdC4KI/AAAAAAAAACE/8Gy9H1xTOZg/s1600/observe-look-magnifying-g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754" y="2373450"/>
            <a:ext cx="3516246" cy="2340501"/>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8</a:t>
            </a:fld>
            <a:endParaRPr lang="en-US" dirty="0"/>
          </a:p>
        </p:txBody>
      </p:sp>
    </p:spTree>
    <p:extLst>
      <p:ext uri="{BB962C8B-B14F-4D97-AF65-F5344CB8AC3E}">
        <p14:creationId xmlns:p14="http://schemas.microsoft.com/office/powerpoint/2010/main" val="756195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09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099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099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099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099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099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09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247" name="Shape 247"/>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248" name="Shape 248"/>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249" name="Shape 249"/>
          <p:cNvSpPr/>
          <p:nvPr/>
        </p:nvSpPr>
        <p:spPr>
          <a:xfrm rot="5400000">
            <a:off x="8903460"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250" name="Shape 250"/>
          <p:cNvSpPr>
            <a:spLocks noGrp="1"/>
          </p:cNvSpPr>
          <p:nvPr>
            <p:ph type="body" idx="4294967295"/>
          </p:nvPr>
        </p:nvSpPr>
        <p:spPr>
          <a:xfrm>
            <a:off x="494051" y="1903413"/>
            <a:ext cx="8649949" cy="4954587"/>
          </a:xfrm>
          <a:prstGeom prst="rect">
            <a:avLst/>
          </a:prstGeom>
        </p:spPr>
        <p:txBody>
          <a:bodyPr/>
          <a:lstStyle/>
          <a:p>
            <a:pPr marL="298579" indent="-262111">
              <a:buClr>
                <a:srgbClr val="A6FB79"/>
              </a:buClr>
              <a:buNone/>
              <a:defRPr sz="1800">
                <a:solidFill>
                  <a:srgbClr val="000000"/>
                </a:solidFill>
                <a:uFillTx/>
              </a:defRPr>
            </a:pPr>
            <a:r>
              <a:rPr sz="5700" dirty="0">
                <a:solidFill>
                  <a:srgbClr val="FFFFFF"/>
                </a:solidFill>
                <a:uFill>
                  <a:solidFill>
                    <a:srgbClr val="FFFFFF"/>
                  </a:solidFill>
                </a:uFill>
              </a:rPr>
              <a:t>“You Can Observe a Lot Just by Watching”</a:t>
            </a:r>
          </a:p>
          <a:p>
            <a:pPr marL="651858" lvl="1" indent="-205130" algn="ctr">
              <a:buClr>
                <a:srgbClr val="D7F0FF"/>
              </a:buClr>
              <a:buNone/>
              <a:defRPr sz="1800">
                <a:solidFill>
                  <a:srgbClr val="000000"/>
                </a:solidFill>
                <a:uFillTx/>
              </a:defRPr>
            </a:pPr>
            <a:r>
              <a:rPr sz="5700" dirty="0">
                <a:solidFill>
                  <a:srgbClr val="FFFFFF"/>
                </a:solidFill>
                <a:uFill>
                  <a:solidFill>
                    <a:srgbClr val="FFFFFF"/>
                  </a:solidFill>
                </a:uFill>
                <a:ea typeface="Gill Sans Light"/>
                <a:sym typeface="Gill Sans Light"/>
              </a:rPr>
              <a:t>	 </a:t>
            </a:r>
            <a:r>
              <a:rPr sz="5700" dirty="0">
                <a:solidFill>
                  <a:srgbClr val="D4E3F3"/>
                </a:solidFill>
                <a:uFill>
                  <a:solidFill>
                    <a:srgbClr val="D4E3F3"/>
                  </a:solidFill>
                </a:uFill>
                <a:ea typeface="Gill Sans Light"/>
                <a:sym typeface="Gill Sans Light"/>
              </a:rPr>
              <a:t>—Yogi Berra</a:t>
            </a:r>
          </a:p>
        </p:txBody>
      </p:sp>
      <p:sp>
        <p:nvSpPr>
          <p:cNvPr id="2" name="Date Placeholder 1"/>
          <p:cNvSpPr>
            <a:spLocks noGrp="1"/>
          </p:cNvSpPr>
          <p:nvPr>
            <p:ph type="dt" sz="half" idx="10"/>
          </p:nvPr>
        </p:nvSpPr>
        <p:spPr/>
        <p:txBody>
          <a:bodyPr/>
          <a:lstStyle/>
          <a:p>
            <a:pPr>
              <a:defRPr/>
            </a:pPr>
            <a:r>
              <a:rPr lang="en-US" smtClean="0"/>
              <a:t>2016/07/19</a:t>
            </a:r>
            <a:endParaRPr lang="en-US" dirty="0"/>
          </a:p>
        </p:txBody>
      </p:sp>
      <p:sp>
        <p:nvSpPr>
          <p:cNvPr id="3" name="Footer Placeholder 2"/>
          <p:cNvSpPr>
            <a:spLocks noGrp="1"/>
          </p:cNvSpPr>
          <p:nvPr>
            <p:ph type="ftr" sz="quarter" idx="11"/>
          </p:nvPr>
        </p:nvSpPr>
        <p:spPr/>
        <p:txBody>
          <a:bodyPr/>
          <a:lstStyle/>
          <a:p>
            <a:pPr>
              <a:defRPr/>
            </a:pPr>
            <a:r>
              <a:rPr lang="en-US" smtClean="0"/>
              <a:t>Designing Solutions to Global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9</a:t>
            </a:fld>
            <a:endParaRPr lang="en-US"/>
          </a:p>
        </p:txBody>
      </p:sp>
    </p:spTree>
    <p:extLst>
      <p:ext uri="{BB962C8B-B14F-4D97-AF65-F5344CB8AC3E}">
        <p14:creationId xmlns:p14="http://schemas.microsoft.com/office/powerpoint/2010/main" val="16052016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2_Summer HCI">
  <a:themeElements>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15894</TotalTime>
  <Words>3186</Words>
  <Application>Microsoft Macintosh PowerPoint</Application>
  <PresentationFormat>On-screen Show (4:3)</PresentationFormat>
  <Paragraphs>630</Paragraphs>
  <Slides>56</Slides>
  <Notes>38</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2_Summer HCI</vt:lpstr>
      <vt:lpstr>Design Discovery</vt:lpstr>
      <vt:lpstr>Hall of Fame or Shame?</vt:lpstr>
      <vt:lpstr>PowerPoint Presentation</vt:lpstr>
      <vt:lpstr>Design Discovery</vt:lpstr>
      <vt:lpstr>Outline</vt:lpstr>
      <vt:lpstr>“ You Are Not the    Customer”</vt:lpstr>
      <vt:lpstr>Design Process: Discovery</vt:lpstr>
      <vt:lpstr>Understanding the Customer</vt:lpstr>
      <vt:lpstr>PowerPoint Presentation</vt:lpstr>
      <vt:lpstr>PowerPoint Presentation</vt:lpstr>
      <vt:lpstr>Design Thinking Process</vt:lpstr>
      <vt:lpstr>Empathy: Feel what they feel</vt:lpstr>
      <vt:lpstr>PowerPoint Presentation</vt:lpstr>
      <vt:lpstr>PowerPoint Presentation</vt:lpstr>
      <vt:lpstr>PowerPoint Presentation</vt:lpstr>
      <vt:lpstr>PowerPoint Presentation</vt:lpstr>
      <vt:lpstr>Look for workarounds &amp; hacks</vt:lpstr>
      <vt:lpstr>Getting to WHY</vt:lpstr>
      <vt:lpstr>Choosing Participants</vt:lpstr>
      <vt:lpstr>Approximate if Necessary (may not be ideal, but better than nothing)</vt:lpstr>
      <vt:lpstr>How to Interview? Have a Conversation</vt:lpstr>
      <vt:lpstr>How to Interview? Have a Conversation</vt:lpstr>
      <vt:lpstr>Conducting An Interview</vt:lpstr>
      <vt:lpstr>PowerPoint Presentation</vt:lpstr>
      <vt:lpstr>Defer your agenda and unlock their world  Step into the interviewee’s shoes  Be curious  Have a “beginners mindset”</vt:lpstr>
      <vt:lpstr>PowerPoint Presentation</vt:lpstr>
      <vt:lpstr>Interview</vt:lpstr>
      <vt:lpstr>PowerPoint Presentation</vt:lpstr>
      <vt:lpstr>Interview Questions - Kickoff</vt:lpstr>
      <vt:lpstr>PowerPoint Presentation</vt:lpstr>
      <vt:lpstr>Interview Questions – Build Rapport</vt:lpstr>
      <vt:lpstr>PowerPoint Presentation</vt:lpstr>
      <vt:lpstr>Interview Questions – Stories &amp; Emotions</vt:lpstr>
      <vt:lpstr>PowerPoint Presentation</vt:lpstr>
      <vt:lpstr>Interview Questions – Reflection</vt:lpstr>
      <vt:lpstr>Common Pitfalls – Suggesting Answers</vt:lpstr>
      <vt:lpstr>Common Pitfalls – You are talking too much!</vt:lpstr>
      <vt:lpstr>Common Pitfalls – Hypothetical Situations</vt:lpstr>
      <vt:lpstr>There is More Than One Way to Ask “Why?”</vt:lpstr>
      <vt:lpstr>Types of Questions to Avoid</vt:lpstr>
      <vt:lpstr>Good Questions</vt:lpstr>
      <vt:lpstr>(a little bit of) Silence is Golden</vt:lpstr>
      <vt:lpstr>Follow up</vt:lpstr>
      <vt:lpstr>Extreme Users</vt:lpstr>
      <vt:lpstr>What are the gems?</vt:lpstr>
      <vt:lpstr>Share with your team</vt:lpstr>
      <vt:lpstr>Getting Started on Unpacking</vt:lpstr>
      <vt:lpstr>Using the Data Collected in the Field</vt:lpstr>
      <vt:lpstr>Users: Unique or One of Many?</vt:lpstr>
      <vt:lpstr> Thoughts on Interviews</vt:lpstr>
      <vt:lpstr>Your goal: a point of view</vt:lpstr>
      <vt:lpstr>Flare, then focus.</vt:lpstr>
      <vt:lpstr>Caveats of User-Centered Design</vt:lpstr>
      <vt:lpstr>Further Reading</vt:lpstr>
      <vt:lpstr>Summary</vt:lpstr>
      <vt:lpstr>Next Time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discovery</dc:title>
  <dc:subject>design discovery - contextual inquiry and task analysis</dc:subject>
  <dc:creator>landay</dc:creator>
  <cp:lastModifiedBy>James Landay</cp:lastModifiedBy>
  <cp:revision>556</cp:revision>
  <cp:lastPrinted>2016-07-21T08:04:05Z</cp:lastPrinted>
  <dcterms:created xsi:type="dcterms:W3CDTF">1995-06-02T21:27:28Z</dcterms:created>
  <dcterms:modified xsi:type="dcterms:W3CDTF">2016-07-21T08:06:25Z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http://bmrc.berkeley.edu/courseware/cs160/fall99/</vt:lpwstr>
  </property>
  <property fmtid="{D5CDD505-2E9C-101B-9397-08002B2CF9AE}" pid="9" name="Other">
    <vt:lpwstr>CS 160, Fall 1999</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J:\courseware\cs160\fall99\lectures</vt:lpwstr>
  </property>
</Properties>
</file>