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2" r:id="rId7"/>
    <p:sldId id="261" r:id="rId8"/>
    <p:sldId id="285" r:id="rId9"/>
    <p:sldId id="264" r:id="rId10"/>
    <p:sldId id="283" r:id="rId11"/>
    <p:sldId id="267" r:id="rId12"/>
    <p:sldId id="275" r:id="rId13"/>
    <p:sldId id="286" r:id="rId14"/>
    <p:sldId id="287" r:id="rId15"/>
    <p:sldId id="270" r:id="rId16"/>
    <p:sldId id="271" r:id="rId17"/>
    <p:sldId id="272" r:id="rId18"/>
    <p:sldId id="273" r:id="rId19"/>
    <p:sldId id="288" r:id="rId20"/>
    <p:sldId id="289" r:id="rId21"/>
    <p:sldId id="290" r:id="rId22"/>
    <p:sldId id="291" r:id="rId23"/>
    <p:sldId id="292" r:id="rId24"/>
    <p:sldId id="293" r:id="rId25"/>
    <p:sldId id="294" r:id="rId26"/>
    <p:sldId id="295" r:id="rId27"/>
    <p:sldId id="297" r:id="rId28"/>
    <p:sldId id="298" r:id="rId29"/>
    <p:sldId id="276" r:id="rId30"/>
    <p:sldId id="277" r:id="rId31"/>
    <p:sldId id="278" r:id="rId32"/>
    <p:sldId id="296" r:id="rId33"/>
    <p:sldId id="299"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A851F2-4EB2-4EE4-9586-B8C46B0FBC40}"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FB885D-80A7-4528-9586-EDB64D6179FD}" type="slidenum">
              <a:rPr lang="en-US" smtClean="0"/>
              <a:t>‹#›</a:t>
            </a:fld>
            <a:endParaRPr lang="en-US"/>
          </a:p>
        </p:txBody>
      </p:sp>
    </p:spTree>
    <p:extLst>
      <p:ext uri="{BB962C8B-B14F-4D97-AF65-F5344CB8AC3E}">
        <p14:creationId xmlns:p14="http://schemas.microsoft.com/office/powerpoint/2010/main" val="3525649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FB885D-80A7-4528-9586-EDB64D6179FD}" type="slidenum">
              <a:rPr lang="en-US" smtClean="0"/>
              <a:t>4</a:t>
            </a:fld>
            <a:endParaRPr lang="en-US"/>
          </a:p>
        </p:txBody>
      </p:sp>
    </p:spTree>
    <p:extLst>
      <p:ext uri="{BB962C8B-B14F-4D97-AF65-F5344CB8AC3E}">
        <p14:creationId xmlns:p14="http://schemas.microsoft.com/office/powerpoint/2010/main" val="399875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3FC01A-BBF0-407F-AF6E-9EE9F24B00DF}"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279135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FC01A-BBF0-407F-AF6E-9EE9F24B00DF}"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297607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FC01A-BBF0-407F-AF6E-9EE9F24B00DF}"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10364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FC01A-BBF0-407F-AF6E-9EE9F24B00DF}"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50345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FC01A-BBF0-407F-AF6E-9EE9F24B00DF}"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180291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3FC01A-BBF0-407F-AF6E-9EE9F24B00DF}"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96877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3FC01A-BBF0-407F-AF6E-9EE9F24B00DF}"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174412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3FC01A-BBF0-407F-AF6E-9EE9F24B00DF}"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380999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FC01A-BBF0-407F-AF6E-9EE9F24B00DF}"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67538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FC01A-BBF0-407F-AF6E-9EE9F24B00DF}"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208285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FC01A-BBF0-407F-AF6E-9EE9F24B00DF}"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D8389-3E36-472F-8B29-66945749E96F}" type="slidenum">
              <a:rPr lang="en-US" smtClean="0"/>
              <a:t>‹#›</a:t>
            </a:fld>
            <a:endParaRPr lang="en-US"/>
          </a:p>
        </p:txBody>
      </p:sp>
    </p:spTree>
    <p:extLst>
      <p:ext uri="{BB962C8B-B14F-4D97-AF65-F5344CB8AC3E}">
        <p14:creationId xmlns:p14="http://schemas.microsoft.com/office/powerpoint/2010/main" val="85622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FC01A-BBF0-407F-AF6E-9EE9F24B00DF}" type="datetimeFigureOut">
              <a:rPr lang="en-US" smtClean="0"/>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D8389-3E36-472F-8B29-66945749E96F}" type="slidenum">
              <a:rPr lang="en-US" smtClean="0"/>
              <a:t>‹#›</a:t>
            </a:fld>
            <a:endParaRPr lang="en-US"/>
          </a:p>
        </p:txBody>
      </p:sp>
    </p:spTree>
    <p:extLst>
      <p:ext uri="{BB962C8B-B14F-4D97-AF65-F5344CB8AC3E}">
        <p14:creationId xmlns:p14="http://schemas.microsoft.com/office/powerpoint/2010/main" val="130671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google.com/search?q=new+msdn.microsoft.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icrosoft.com/downloads/en/details.aspx?displaylang=en&amp;FamilyID=3021d52b-514e-41d3-ad02-438a3ba730ba" TargetMode="External"/><Relationship Id="rId7" Type="http://schemas.openxmlformats.org/officeDocument/2006/relationships/hyperlink" Target="http://go.microsoft.com/fwlink/?LinkId=220942" TargetMode="External"/><Relationship Id="rId2" Type="http://schemas.openxmlformats.org/officeDocument/2006/relationships/hyperlink" Target="http://www.kinectforwindows.org/" TargetMode="External"/><Relationship Id="rId1" Type="http://schemas.openxmlformats.org/officeDocument/2006/relationships/slideLayout" Target="../slideLayouts/slideLayout2.xml"/><Relationship Id="rId6" Type="http://schemas.openxmlformats.org/officeDocument/2006/relationships/hyperlink" Target="http://www.microsoft.com/downloads/en/details.aspx?FamilyID=1b1604d3-4f66-4241-9a21-90a294a5c9a4&amp;displaylang=en" TargetMode="External"/><Relationship Id="rId5" Type="http://schemas.openxmlformats.org/officeDocument/2006/relationships/hyperlink" Target="http://www.microsoft.com/downloads/en/details.aspx?FamilyID=bb0f72cb-b86b-46d1-bf06-665895a313c7" TargetMode="External"/><Relationship Id="rId4" Type="http://schemas.openxmlformats.org/officeDocument/2006/relationships/hyperlink" Target="http://www.microsoft.com/downloads/en/details.aspx?familyid=2DA43D38-DB71-4C1B-BC6A-9B6652CD92A3&amp;displaylan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msdn.microsoft.com/en-us/library/ms746927.aspx" TargetMode="External"/><Relationship Id="rId2" Type="http://schemas.openxmlformats.org/officeDocument/2006/relationships/hyperlink" Target="http://msdn.microsoft.com/en-us/library/aa288436(v=VS.71).aspx" TargetMode="External"/><Relationship Id="rId1" Type="http://schemas.openxmlformats.org/officeDocument/2006/relationships/slideLayout" Target="../slideLayouts/slideLayout2.xml"/><Relationship Id="rId5" Type="http://schemas.openxmlformats.org/officeDocument/2006/relationships/hyperlink" Target="http://channel9.msdn.com/Series/KinectSDKQuickstarts/Getting-Started" TargetMode="External"/><Relationship Id="rId4" Type="http://schemas.openxmlformats.org/officeDocument/2006/relationships/hyperlink" Target="http://msdn.microsoft.com/en-us/library/ms752059.asp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 Visual </a:t>
            </a:r>
            <a:r>
              <a:rPr lang="en-US" dirty="0"/>
              <a:t>Studio, C#, and </a:t>
            </a:r>
            <a:r>
              <a:rPr lang="en-US" dirty="0" err="1"/>
              <a:t>Kinect</a:t>
            </a:r>
            <a:r>
              <a:rPr lang="en-US" dirty="0"/>
              <a:t> SDK Installation</a:t>
            </a:r>
          </a:p>
        </p:txBody>
      </p:sp>
      <p:sp>
        <p:nvSpPr>
          <p:cNvPr id="3" name="Subtitle 2"/>
          <p:cNvSpPr>
            <a:spLocks noGrp="1"/>
          </p:cNvSpPr>
          <p:nvPr>
            <p:ph type="subTitle" idx="1"/>
          </p:nvPr>
        </p:nvSpPr>
        <p:spPr/>
        <p:txBody>
          <a:bodyPr/>
          <a:lstStyle/>
          <a:p>
            <a:r>
              <a:rPr lang="en-US" dirty="0" err="1" smtClean="0"/>
              <a:t>Anant</a:t>
            </a:r>
            <a:r>
              <a:rPr lang="en-US" dirty="0" smtClean="0"/>
              <a:t> </a:t>
            </a:r>
            <a:r>
              <a:rPr lang="en-US" dirty="0" err="1" smtClean="0"/>
              <a:t>Bhardwaj</a:t>
            </a:r>
            <a:endParaRPr lang="en-US" dirty="0" smtClean="0"/>
          </a:p>
        </p:txBody>
      </p:sp>
    </p:spTree>
    <p:extLst>
      <p:ext uri="{BB962C8B-B14F-4D97-AF65-F5344CB8AC3E}">
        <p14:creationId xmlns:p14="http://schemas.microsoft.com/office/powerpoint/2010/main" val="395141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parameters passing</a:t>
            </a:r>
            <a:endParaRPr lang="en-US" dirty="0"/>
          </a:p>
        </p:txBody>
      </p:sp>
      <p:sp>
        <p:nvSpPr>
          <p:cNvPr id="3" name="Content Placeholder 2"/>
          <p:cNvSpPr>
            <a:spLocks noGrp="1"/>
          </p:cNvSpPr>
          <p:nvPr>
            <p:ph idx="1"/>
          </p:nvPr>
        </p:nvSpPr>
        <p:spPr/>
        <p:txBody>
          <a:bodyPr>
            <a:normAutofit/>
          </a:bodyPr>
          <a:lstStyle/>
          <a:p>
            <a:r>
              <a:rPr lang="en-US" sz="2400" dirty="0" smtClean="0"/>
              <a:t>In C</a:t>
            </a:r>
            <a:r>
              <a:rPr lang="en-US" sz="2400" dirty="0"/>
              <a:t>#, method parameters that refer to an object are always passed by reference, while primitive data type parameters are passed by value</a:t>
            </a:r>
            <a:r>
              <a:rPr lang="en-US" sz="2400" dirty="0" smtClean="0"/>
              <a:t>.</a:t>
            </a:r>
          </a:p>
          <a:p>
            <a:pPr marL="0" indent="0">
              <a:buNone/>
            </a:pPr>
            <a:endParaRPr lang="en-US" sz="2400" dirty="0"/>
          </a:p>
          <a:p>
            <a:r>
              <a:rPr lang="en-US" sz="2400" dirty="0" smtClean="0"/>
              <a:t>To pass primitive data type by reference, you need to specify one of the keywords </a:t>
            </a:r>
            <a:r>
              <a:rPr lang="en-US" sz="2400" b="1" dirty="0" smtClean="0"/>
              <a:t>ref</a:t>
            </a:r>
            <a:r>
              <a:rPr lang="en-US" sz="2400" dirty="0" smtClean="0"/>
              <a:t> or </a:t>
            </a:r>
            <a:r>
              <a:rPr lang="en-US" sz="2400" b="1" dirty="0" smtClean="0"/>
              <a:t>out</a:t>
            </a:r>
            <a:r>
              <a:rPr lang="en-US" sz="2400" dirty="0" smtClean="0"/>
              <a:t>.</a:t>
            </a:r>
          </a:p>
          <a:p>
            <a:pPr marL="0" indent="0">
              <a:buNone/>
            </a:pPr>
            <a:r>
              <a:rPr lang="en-US" sz="2400" dirty="0" smtClean="0"/>
              <a:t> </a:t>
            </a:r>
          </a:p>
          <a:p>
            <a:r>
              <a:rPr lang="en-US" sz="2400" dirty="0" smtClean="0"/>
              <a:t>A</a:t>
            </a:r>
            <a:r>
              <a:rPr lang="en-US" sz="2400" dirty="0"/>
              <a:t> </a:t>
            </a:r>
            <a:r>
              <a:rPr lang="en-US" sz="2400" b="1" dirty="0"/>
              <a:t>ref</a:t>
            </a:r>
            <a:r>
              <a:rPr lang="en-US" sz="2400" dirty="0"/>
              <a:t> parameter must be initialized before use, while an </a:t>
            </a:r>
            <a:r>
              <a:rPr lang="en-US" sz="2400" b="1" dirty="0"/>
              <a:t>out</a:t>
            </a:r>
            <a:r>
              <a:rPr lang="en-US" sz="2400" dirty="0"/>
              <a:t> parameter does not have to be explicitly initialized before being passed and any previous value is ignored.</a:t>
            </a:r>
          </a:p>
          <a:p>
            <a:endParaRPr lang="en-US" dirty="0"/>
          </a:p>
        </p:txBody>
      </p:sp>
    </p:spTree>
    <p:extLst>
      <p:ext uri="{BB962C8B-B14F-4D97-AF65-F5344CB8AC3E}">
        <p14:creationId xmlns:p14="http://schemas.microsoft.com/office/powerpoint/2010/main" val="1420671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idx="1"/>
          </p:nvPr>
        </p:nvSpPr>
        <p:spPr/>
        <p:txBody>
          <a:bodyPr>
            <a:normAutofit fontScale="92500" lnSpcReduction="20000"/>
          </a:bodyPr>
          <a:lstStyle/>
          <a:p>
            <a:pPr>
              <a:buFontTx/>
              <a:buChar char="•"/>
            </a:pPr>
            <a:r>
              <a:rPr lang="en-US" sz="2800" dirty="0" smtClean="0"/>
              <a:t>Single-dimensional arrays</a:t>
            </a:r>
          </a:p>
          <a:p>
            <a:pPr lvl="1">
              <a:buFontTx/>
              <a:buNone/>
            </a:pPr>
            <a:r>
              <a:rPr lang="en-US" sz="2000" dirty="0" err="1" smtClean="0"/>
              <a:t>int</a:t>
            </a:r>
            <a:r>
              <a:rPr lang="en-US" sz="2000" dirty="0" smtClean="0"/>
              <a:t>[] numbers = new </a:t>
            </a:r>
            <a:r>
              <a:rPr lang="en-US" sz="2000" dirty="0" err="1" smtClean="0"/>
              <a:t>int</a:t>
            </a:r>
            <a:r>
              <a:rPr lang="en-US" sz="2000" dirty="0" smtClean="0"/>
              <a:t>[100];</a:t>
            </a:r>
            <a:r>
              <a:rPr lang="en-US" sz="1800" dirty="0" smtClean="0"/>
              <a:t> </a:t>
            </a:r>
          </a:p>
          <a:p>
            <a:pPr lvl="1">
              <a:buFontTx/>
              <a:buNone/>
            </a:pPr>
            <a:r>
              <a:rPr lang="en-US" sz="2100" dirty="0" err="1"/>
              <a:t>int</a:t>
            </a:r>
            <a:r>
              <a:rPr lang="en-US" sz="2100" dirty="0"/>
              <a:t>[] numbers = {1, 2, 3, 4, 5};</a:t>
            </a:r>
            <a:endParaRPr lang="en-US" sz="2100" dirty="0" smtClean="0"/>
          </a:p>
          <a:p>
            <a:r>
              <a:rPr lang="en-US" dirty="0" smtClean="0"/>
              <a:t>Multidimensional array with fixed dimension’s sizes.</a:t>
            </a:r>
          </a:p>
          <a:p>
            <a:pPr lvl="1">
              <a:buFontTx/>
              <a:buNone/>
            </a:pPr>
            <a:r>
              <a:rPr lang="en-US" sz="2000" dirty="0" err="1" smtClean="0">
                <a:latin typeface="Arial" charset="0"/>
              </a:rPr>
              <a:t>int</a:t>
            </a:r>
            <a:r>
              <a:rPr lang="en-US" sz="2000" dirty="0" smtClean="0">
                <a:latin typeface="Arial" charset="0"/>
              </a:rPr>
              <a:t>[,] </a:t>
            </a:r>
            <a:r>
              <a:rPr lang="en-US" sz="2000" dirty="0" err="1" smtClean="0">
                <a:latin typeface="Arial" charset="0"/>
              </a:rPr>
              <a:t>arr</a:t>
            </a:r>
            <a:r>
              <a:rPr lang="en-US" sz="2000" dirty="0" smtClean="0">
                <a:latin typeface="Arial" charset="0"/>
              </a:rPr>
              <a:t> = new </a:t>
            </a:r>
            <a:r>
              <a:rPr lang="en-US" sz="2000" dirty="0" err="1" smtClean="0">
                <a:latin typeface="Arial" charset="0"/>
              </a:rPr>
              <a:t>int</a:t>
            </a:r>
            <a:r>
              <a:rPr lang="en-US" sz="2000" dirty="0" smtClean="0">
                <a:latin typeface="Arial" charset="0"/>
              </a:rPr>
              <a:t>[2,3]; </a:t>
            </a:r>
          </a:p>
          <a:p>
            <a:pPr lvl="1">
              <a:buFontTx/>
              <a:buNone/>
            </a:pPr>
            <a:r>
              <a:rPr lang="en-US" sz="2000" dirty="0" err="1" smtClean="0">
                <a:latin typeface="Arial" charset="0"/>
              </a:rPr>
              <a:t>int</a:t>
            </a:r>
            <a:r>
              <a:rPr lang="en-US" sz="2000" dirty="0" smtClean="0">
                <a:latin typeface="Arial" charset="0"/>
              </a:rPr>
              <a:t>[,] </a:t>
            </a:r>
            <a:r>
              <a:rPr lang="en-US" sz="2000" dirty="0" err="1" smtClean="0">
                <a:latin typeface="Arial" charset="0"/>
              </a:rPr>
              <a:t>arr</a:t>
            </a:r>
            <a:r>
              <a:rPr lang="en-US" sz="2000" dirty="0" smtClean="0">
                <a:latin typeface="Arial" charset="0"/>
              </a:rPr>
              <a:t> = {{1, 2, 3}, {4, 5, 6}}; </a:t>
            </a:r>
          </a:p>
          <a:p>
            <a:r>
              <a:rPr lang="en-US" dirty="0" smtClean="0"/>
              <a:t>Multidimensional array with irregular dimensions’ sizes. </a:t>
            </a:r>
          </a:p>
          <a:p>
            <a:pPr lvl="1">
              <a:buFontTx/>
              <a:buNone/>
            </a:pPr>
            <a:r>
              <a:rPr lang="en-US" sz="2000" dirty="0" err="1" smtClean="0">
                <a:latin typeface="Arial" charset="0"/>
              </a:rPr>
              <a:t>int</a:t>
            </a:r>
            <a:r>
              <a:rPr lang="en-US" sz="2000" dirty="0" smtClean="0">
                <a:latin typeface="Arial" charset="0"/>
              </a:rPr>
              <a:t>[][] </a:t>
            </a:r>
            <a:r>
              <a:rPr lang="en-US" sz="2000" dirty="0" err="1" smtClean="0">
                <a:latin typeface="Arial" charset="0"/>
              </a:rPr>
              <a:t>arr</a:t>
            </a:r>
            <a:r>
              <a:rPr lang="en-US" sz="2000" dirty="0" smtClean="0">
                <a:latin typeface="Arial" charset="0"/>
              </a:rPr>
              <a:t> = new </a:t>
            </a:r>
            <a:r>
              <a:rPr lang="en-US" sz="2000" dirty="0" err="1" smtClean="0">
                <a:latin typeface="Arial" charset="0"/>
              </a:rPr>
              <a:t>int</a:t>
            </a:r>
            <a:r>
              <a:rPr lang="en-US" sz="2000" dirty="0" smtClean="0">
                <a:latin typeface="Arial" charset="0"/>
              </a:rPr>
              <a:t>[2][];</a:t>
            </a:r>
          </a:p>
          <a:p>
            <a:pPr lvl="1">
              <a:buFontTx/>
              <a:buNone/>
            </a:pPr>
            <a:r>
              <a:rPr lang="en-US" sz="2000" dirty="0" err="1" smtClean="0">
                <a:latin typeface="Arial" charset="0"/>
              </a:rPr>
              <a:t>arr</a:t>
            </a:r>
            <a:r>
              <a:rPr lang="en-US" sz="2000" dirty="0" smtClean="0">
                <a:latin typeface="Arial" charset="0"/>
              </a:rPr>
              <a:t>[0] = new </a:t>
            </a:r>
            <a:r>
              <a:rPr lang="en-US" sz="2000" dirty="0" err="1" smtClean="0">
                <a:latin typeface="Arial" charset="0"/>
              </a:rPr>
              <a:t>int</a:t>
            </a:r>
            <a:r>
              <a:rPr lang="en-US" sz="2000" dirty="0" smtClean="0">
                <a:latin typeface="Arial" charset="0"/>
              </a:rPr>
              <a:t> [4];</a:t>
            </a:r>
          </a:p>
          <a:p>
            <a:pPr lvl="1">
              <a:buFontTx/>
              <a:buNone/>
            </a:pPr>
            <a:r>
              <a:rPr lang="en-US" sz="2000" dirty="0" err="1" smtClean="0">
                <a:latin typeface="Arial" charset="0"/>
              </a:rPr>
              <a:t>arr</a:t>
            </a:r>
            <a:r>
              <a:rPr lang="en-US" sz="2000" dirty="0" smtClean="0">
                <a:latin typeface="Arial" charset="0"/>
              </a:rPr>
              <a:t>[1] = new </a:t>
            </a:r>
            <a:r>
              <a:rPr lang="en-US" sz="2000" dirty="0" err="1" smtClean="0">
                <a:latin typeface="Arial" charset="0"/>
              </a:rPr>
              <a:t>int</a:t>
            </a:r>
            <a:r>
              <a:rPr lang="en-US" sz="2000" dirty="0" smtClean="0">
                <a:latin typeface="Arial" charset="0"/>
              </a:rPr>
              <a:t> [6]; </a:t>
            </a:r>
          </a:p>
          <a:p>
            <a:pPr lvl="1">
              <a:buFontTx/>
              <a:buNone/>
            </a:pPr>
            <a:r>
              <a:rPr lang="en-US" sz="2000" dirty="0" err="1" smtClean="0">
                <a:latin typeface="Arial" charset="0"/>
              </a:rPr>
              <a:t>int</a:t>
            </a:r>
            <a:r>
              <a:rPr lang="en-US" sz="2000" dirty="0" smtClean="0">
                <a:latin typeface="Arial" charset="0"/>
              </a:rPr>
              <a:t>[][] </a:t>
            </a:r>
            <a:r>
              <a:rPr lang="en-US" sz="2000" dirty="0" err="1" smtClean="0">
                <a:latin typeface="Arial" charset="0"/>
              </a:rPr>
              <a:t>arr</a:t>
            </a:r>
            <a:r>
              <a:rPr lang="en-US" sz="2000" dirty="0" smtClean="0">
                <a:latin typeface="Arial" charset="0"/>
              </a:rPr>
              <a:t> = new </a:t>
            </a:r>
            <a:r>
              <a:rPr lang="en-US" sz="2000" dirty="0" err="1" smtClean="0">
                <a:latin typeface="Arial" charset="0"/>
              </a:rPr>
              <a:t>int</a:t>
            </a:r>
            <a:r>
              <a:rPr lang="en-US" sz="2000" dirty="0" smtClean="0">
                <a:latin typeface="Arial" charset="0"/>
              </a:rPr>
              <a:t>[][] {new </a:t>
            </a:r>
            <a:r>
              <a:rPr lang="en-US" sz="2000" dirty="0" err="1" smtClean="0">
                <a:latin typeface="Arial" charset="0"/>
              </a:rPr>
              <a:t>int</a:t>
            </a:r>
            <a:r>
              <a:rPr lang="en-US" sz="2000" dirty="0" smtClean="0">
                <a:latin typeface="Arial" charset="0"/>
              </a:rPr>
              <a:t>[] {1, 2, 3, 4}, new </a:t>
            </a:r>
            <a:r>
              <a:rPr lang="en-US" sz="2000" dirty="0" err="1" smtClean="0">
                <a:latin typeface="Arial" charset="0"/>
              </a:rPr>
              <a:t>int</a:t>
            </a:r>
            <a:r>
              <a:rPr lang="en-US" sz="2000" dirty="0" smtClean="0">
                <a:latin typeface="Arial" charset="0"/>
              </a:rPr>
              <a:t>[] {5, 6, 7, 8, 9, 10}}; </a:t>
            </a:r>
          </a:p>
          <a:p>
            <a:endParaRPr lang="en-US" dirty="0"/>
          </a:p>
        </p:txBody>
      </p:sp>
    </p:spTree>
    <p:extLst>
      <p:ext uri="{BB962C8B-B14F-4D97-AF65-F5344CB8AC3E}">
        <p14:creationId xmlns:p14="http://schemas.microsoft.com/office/powerpoint/2010/main" val="872457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using System; </a:t>
            </a:r>
            <a:endParaRPr lang="en-US" dirty="0" smtClean="0"/>
          </a:p>
          <a:p>
            <a:pPr marL="0" indent="0">
              <a:buNone/>
            </a:pPr>
            <a:r>
              <a:rPr lang="en-US" dirty="0" smtClean="0"/>
              <a:t>class CS247 </a:t>
            </a:r>
            <a:r>
              <a:rPr lang="en-US" dirty="0"/>
              <a:t>{ </a:t>
            </a:r>
            <a:endParaRPr lang="en-US" dirty="0" smtClean="0"/>
          </a:p>
          <a:p>
            <a:pPr marL="400050" lvl="1" indent="0">
              <a:buNone/>
            </a:pPr>
            <a:r>
              <a:rPr lang="en-US" dirty="0" smtClean="0"/>
              <a:t>private </a:t>
            </a:r>
            <a:r>
              <a:rPr lang="en-US" dirty="0" err="1"/>
              <a:t>int</a:t>
            </a:r>
            <a:r>
              <a:rPr lang="en-US" dirty="0"/>
              <a:t> </a:t>
            </a:r>
            <a:r>
              <a:rPr lang="en-US" dirty="0" err="1" smtClean="0"/>
              <a:t>num_students</a:t>
            </a:r>
            <a:r>
              <a:rPr lang="en-US" dirty="0" smtClean="0"/>
              <a:t> </a:t>
            </a:r>
            <a:r>
              <a:rPr lang="en-US" dirty="0"/>
              <a:t>= 0; </a:t>
            </a:r>
            <a:endParaRPr lang="en-US" dirty="0" smtClean="0"/>
          </a:p>
          <a:p>
            <a:pPr marL="400050" lvl="1" indent="0">
              <a:buNone/>
            </a:pPr>
            <a:r>
              <a:rPr lang="en-US" dirty="0" smtClean="0"/>
              <a:t>public </a:t>
            </a:r>
            <a:r>
              <a:rPr lang="en-US" dirty="0"/>
              <a:t>string </a:t>
            </a:r>
            <a:r>
              <a:rPr lang="en-US" dirty="0" err="1" smtClean="0"/>
              <a:t>Num_Students</a:t>
            </a:r>
            <a:r>
              <a:rPr lang="en-US" dirty="0" smtClean="0"/>
              <a:t> { </a:t>
            </a:r>
          </a:p>
          <a:p>
            <a:pPr marL="400050" lvl="1" indent="0">
              <a:buNone/>
            </a:pPr>
            <a:r>
              <a:rPr lang="en-US" dirty="0" smtClean="0"/>
              <a:t>get </a:t>
            </a:r>
            <a:r>
              <a:rPr lang="en-US" dirty="0"/>
              <a:t>{ </a:t>
            </a:r>
            <a:endParaRPr lang="en-US" dirty="0" smtClean="0"/>
          </a:p>
          <a:p>
            <a:pPr marL="400050" lvl="1" indent="0">
              <a:buNone/>
            </a:pPr>
            <a:r>
              <a:rPr lang="en-US" dirty="0" smtClean="0"/>
              <a:t>	return </a:t>
            </a:r>
            <a:r>
              <a:rPr lang="en-US" dirty="0" err="1" smtClean="0"/>
              <a:t>num_students</a:t>
            </a:r>
            <a:r>
              <a:rPr lang="en-US" dirty="0" smtClean="0"/>
              <a:t>; </a:t>
            </a:r>
          </a:p>
          <a:p>
            <a:pPr marL="400050" lvl="1" indent="0">
              <a:buNone/>
            </a:pPr>
            <a:r>
              <a:rPr lang="en-US" dirty="0" smtClean="0"/>
              <a:t>} </a:t>
            </a:r>
          </a:p>
          <a:p>
            <a:pPr marL="400050" lvl="1" indent="0">
              <a:buNone/>
            </a:pPr>
            <a:r>
              <a:rPr lang="en-US" dirty="0" smtClean="0"/>
              <a:t>set </a:t>
            </a:r>
            <a:r>
              <a:rPr lang="en-US" dirty="0"/>
              <a:t>{ </a:t>
            </a:r>
            <a:endParaRPr lang="en-US" dirty="0" smtClean="0"/>
          </a:p>
          <a:p>
            <a:pPr marL="400050" lvl="1" indent="0">
              <a:buNone/>
            </a:pPr>
            <a:r>
              <a:rPr lang="en-US" dirty="0" smtClean="0"/>
              <a:t>	</a:t>
            </a:r>
            <a:r>
              <a:rPr lang="en-US" dirty="0" err="1" smtClean="0"/>
              <a:t>num_students</a:t>
            </a:r>
            <a:r>
              <a:rPr lang="en-US" dirty="0" smtClean="0"/>
              <a:t> </a:t>
            </a:r>
            <a:r>
              <a:rPr lang="en-US" dirty="0"/>
              <a:t>= value; </a:t>
            </a:r>
            <a:endParaRPr lang="en-US" dirty="0" smtClean="0"/>
          </a:p>
          <a:p>
            <a:pPr marL="400050" lvl="1" indent="0">
              <a:buNone/>
            </a:pPr>
            <a:r>
              <a:rPr lang="en-US" dirty="0" smtClean="0"/>
              <a:t>} </a:t>
            </a:r>
          </a:p>
          <a:p>
            <a:pPr marL="0" indent="0">
              <a:buNone/>
            </a:pPr>
            <a:r>
              <a:rPr lang="en-US" dirty="0" smtClean="0"/>
              <a:t>}</a:t>
            </a:r>
            <a:endParaRPr lang="en-US" dirty="0"/>
          </a:p>
        </p:txBody>
      </p:sp>
    </p:spTree>
    <p:extLst>
      <p:ext uri="{BB962C8B-B14F-4D97-AF65-F5344CB8AC3E}">
        <p14:creationId xmlns:p14="http://schemas.microsoft.com/office/powerpoint/2010/main" val="163186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Indexers</a:t>
            </a:r>
            <a:endParaRPr lang="en-US" dirty="0"/>
          </a:p>
        </p:txBody>
      </p:sp>
      <p:sp>
        <p:nvSpPr>
          <p:cNvPr id="3" name="Content Placeholder 2"/>
          <p:cNvSpPr>
            <a:spLocks noGrp="1"/>
          </p:cNvSpPr>
          <p:nvPr>
            <p:ph idx="1"/>
          </p:nvPr>
        </p:nvSpPr>
        <p:spPr/>
        <p:txBody>
          <a:bodyPr>
            <a:normAutofit fontScale="40000" lnSpcReduction="20000"/>
          </a:bodyPr>
          <a:lstStyle/>
          <a:p>
            <a:r>
              <a:rPr lang="en-US" sz="6000" dirty="0" smtClean="0"/>
              <a:t>Indexers is used to </a:t>
            </a:r>
            <a:r>
              <a:rPr lang="en-US" sz="6000" dirty="0"/>
              <a:t>provide array-like access to the classes</a:t>
            </a:r>
            <a:r>
              <a:rPr lang="en-US" sz="6000" dirty="0" smtClean="0"/>
              <a:t>.</a:t>
            </a:r>
          </a:p>
          <a:p>
            <a:r>
              <a:rPr lang="en-US" sz="6000" dirty="0" smtClean="0"/>
              <a:t>Let’s open </a:t>
            </a:r>
            <a:r>
              <a:rPr lang="en-US" sz="6000" dirty="0" err="1" smtClean="0"/>
              <a:t>IndexerAndProperties</a:t>
            </a:r>
            <a:r>
              <a:rPr lang="en-US" sz="6000" dirty="0" smtClean="0"/>
              <a:t> project</a:t>
            </a:r>
          </a:p>
          <a:p>
            <a:pPr marL="0" indent="0">
              <a:buNone/>
            </a:pPr>
            <a:endParaRPr lang="en-US" dirty="0" smtClean="0"/>
          </a:p>
          <a:p>
            <a:pPr marL="457200" lvl="1" indent="0">
              <a:buNone/>
            </a:pPr>
            <a:r>
              <a:rPr lang="en-US" sz="4200" dirty="0" smtClean="0"/>
              <a:t>using System;</a:t>
            </a:r>
            <a:br>
              <a:rPr lang="en-US" sz="4200" dirty="0" smtClean="0"/>
            </a:br>
            <a:r>
              <a:rPr lang="en-US" sz="4200" dirty="0" smtClean="0"/>
              <a:t/>
            </a:r>
            <a:br>
              <a:rPr lang="en-US" sz="4200" dirty="0" smtClean="0"/>
            </a:br>
            <a:r>
              <a:rPr lang="en-US" sz="4200" dirty="0" smtClean="0"/>
              <a:t>class CS247 {</a:t>
            </a:r>
            <a:br>
              <a:rPr lang="en-US" sz="4200" dirty="0" smtClean="0"/>
            </a:br>
            <a:r>
              <a:rPr lang="en-US" sz="4200" dirty="0" smtClean="0"/>
              <a:t>    private string[] students;</a:t>
            </a:r>
            <a:br>
              <a:rPr lang="en-US" sz="4200" dirty="0" smtClean="0"/>
            </a:br>
            <a:r>
              <a:rPr lang="en-US" sz="4200" dirty="0" smtClean="0"/>
              <a:t/>
            </a:r>
            <a:br>
              <a:rPr lang="en-US" sz="4200" dirty="0" smtClean="0"/>
            </a:br>
            <a:r>
              <a:rPr lang="en-US" sz="4200" dirty="0" smtClean="0"/>
              <a:t>    public CS247(</a:t>
            </a:r>
            <a:r>
              <a:rPr lang="en-US" sz="4200" dirty="0" err="1" smtClean="0"/>
              <a:t>int</a:t>
            </a:r>
            <a:r>
              <a:rPr lang="en-US" sz="4200" dirty="0" smtClean="0"/>
              <a:t> size) {</a:t>
            </a:r>
            <a:br>
              <a:rPr lang="en-US" sz="4200" dirty="0" smtClean="0"/>
            </a:br>
            <a:r>
              <a:rPr lang="en-US" sz="4200" dirty="0" smtClean="0"/>
              <a:t>        students = new string[size];</a:t>
            </a:r>
            <a:br>
              <a:rPr lang="en-US" sz="4200" dirty="0" smtClean="0"/>
            </a:br>
            <a:r>
              <a:rPr lang="en-US" sz="4200" dirty="0" smtClean="0"/>
              <a:t/>
            </a:r>
            <a:br>
              <a:rPr lang="en-US" sz="4200" dirty="0" smtClean="0"/>
            </a:br>
            <a:r>
              <a:rPr lang="en-US" sz="4200" dirty="0" smtClean="0"/>
              <a:t>        for (</a:t>
            </a:r>
            <a:r>
              <a:rPr lang="en-US" sz="4200" dirty="0" err="1" smtClean="0"/>
              <a:t>int</a:t>
            </a:r>
            <a:r>
              <a:rPr lang="en-US" sz="4200" dirty="0" smtClean="0"/>
              <a:t> i=0; i &lt; size; i++)  {</a:t>
            </a:r>
            <a:br>
              <a:rPr lang="en-US" sz="4200" dirty="0" smtClean="0"/>
            </a:br>
            <a:r>
              <a:rPr lang="en-US" sz="4200" dirty="0" smtClean="0"/>
              <a:t>            students[i] = “Student #”+i;</a:t>
            </a:r>
            <a:br>
              <a:rPr lang="en-US" sz="4200" dirty="0" smtClean="0"/>
            </a:br>
            <a:r>
              <a:rPr lang="en-US" sz="4200" dirty="0" smtClean="0"/>
              <a:t>        }</a:t>
            </a:r>
            <a:br>
              <a:rPr lang="en-US" sz="4200" dirty="0" smtClean="0"/>
            </a:br>
            <a:r>
              <a:rPr lang="en-US" sz="4200" dirty="0" smtClean="0"/>
              <a:t>    }</a:t>
            </a:r>
          </a:p>
          <a:p>
            <a:pPr marL="457200" lvl="1" indent="0">
              <a:buNone/>
            </a:pPr>
            <a:r>
              <a:rPr lang="en-US" sz="4200" dirty="0" smtClean="0"/>
              <a:t>   //</a:t>
            </a:r>
            <a:r>
              <a:rPr lang="en-US" sz="4200" dirty="0" err="1" smtClean="0"/>
              <a:t>contd</a:t>
            </a:r>
            <a:r>
              <a:rPr lang="en-US" sz="4200" dirty="0" smtClean="0"/>
              <a:t>…..</a:t>
            </a:r>
            <a:r>
              <a:rPr lang="en-US" sz="4200" dirty="0"/>
              <a:t/>
            </a:r>
            <a:br>
              <a:rPr lang="en-US" sz="4200" dirty="0"/>
            </a:br>
            <a:r>
              <a:rPr lang="en-US" dirty="0"/>
              <a:t/>
            </a:r>
            <a:br>
              <a:rPr lang="en-US" dirty="0"/>
            </a:br>
            <a:r>
              <a:rPr lang="en-US" dirty="0"/>
              <a:t>  </a:t>
            </a:r>
          </a:p>
        </p:txBody>
      </p:sp>
    </p:spTree>
    <p:extLst>
      <p:ext uri="{BB962C8B-B14F-4D97-AF65-F5344CB8AC3E}">
        <p14:creationId xmlns:p14="http://schemas.microsoft.com/office/powerpoint/2010/main" val="4241786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Indexers</a:t>
            </a:r>
            <a:endParaRPr lang="en-US" dirty="0"/>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pPr marL="457200" lvl="1" indent="0">
              <a:buNone/>
            </a:pPr>
            <a:r>
              <a:rPr lang="en-US" sz="8000" dirty="0"/>
              <a:t>public string this[</a:t>
            </a:r>
            <a:r>
              <a:rPr lang="en-US" sz="8000" dirty="0" err="1"/>
              <a:t>int</a:t>
            </a:r>
            <a:r>
              <a:rPr lang="en-US" sz="8000" dirty="0"/>
              <a:t> </a:t>
            </a:r>
            <a:r>
              <a:rPr lang="en-US" sz="8000" dirty="0" err="1" smtClean="0"/>
              <a:t>pos</a:t>
            </a:r>
            <a:r>
              <a:rPr lang="en-US" sz="8000" dirty="0" smtClean="0"/>
              <a:t>] </a:t>
            </a:r>
            <a:r>
              <a:rPr lang="en-US" sz="8000" dirty="0"/>
              <a:t>{</a:t>
            </a:r>
            <a:br>
              <a:rPr lang="en-US" sz="8000" dirty="0"/>
            </a:br>
            <a:r>
              <a:rPr lang="en-US" sz="8000" dirty="0"/>
              <a:t>        </a:t>
            </a:r>
            <a:r>
              <a:rPr lang="en-US" sz="8000" dirty="0" smtClean="0"/>
              <a:t>get</a:t>
            </a:r>
            <a:r>
              <a:rPr lang="en-US" sz="8000" dirty="0"/>
              <a:t>  </a:t>
            </a:r>
            <a:r>
              <a:rPr lang="en-US" sz="8000" dirty="0" smtClean="0"/>
              <a:t>{</a:t>
            </a:r>
            <a:r>
              <a:rPr lang="en-US" sz="8000" dirty="0"/>
              <a:t/>
            </a:r>
            <a:br>
              <a:rPr lang="en-US" sz="8000" dirty="0"/>
            </a:br>
            <a:r>
              <a:rPr lang="en-US" sz="8000" dirty="0"/>
              <a:t>            return students[</a:t>
            </a:r>
            <a:r>
              <a:rPr lang="en-US" sz="8000" dirty="0" err="1"/>
              <a:t>pos</a:t>
            </a:r>
            <a:r>
              <a:rPr lang="en-US" sz="8000" dirty="0"/>
              <a:t>];</a:t>
            </a:r>
            <a:br>
              <a:rPr lang="en-US" sz="8000" dirty="0"/>
            </a:br>
            <a:r>
              <a:rPr lang="en-US" sz="8000" dirty="0"/>
              <a:t>        }</a:t>
            </a:r>
            <a:br>
              <a:rPr lang="en-US" sz="8000" dirty="0"/>
            </a:br>
            <a:r>
              <a:rPr lang="en-US" sz="8000" dirty="0"/>
              <a:t>        </a:t>
            </a:r>
            <a:r>
              <a:rPr lang="en-US" sz="8000" dirty="0" smtClean="0"/>
              <a:t>set</a:t>
            </a:r>
            <a:r>
              <a:rPr lang="en-US" sz="8000" dirty="0"/>
              <a:t> {</a:t>
            </a:r>
            <a:br>
              <a:rPr lang="en-US" sz="8000" dirty="0"/>
            </a:br>
            <a:r>
              <a:rPr lang="en-US" sz="8000" dirty="0"/>
              <a:t>            students[</a:t>
            </a:r>
            <a:r>
              <a:rPr lang="en-US" sz="8000" dirty="0" err="1"/>
              <a:t>pos</a:t>
            </a:r>
            <a:r>
              <a:rPr lang="en-US" sz="8000" dirty="0"/>
              <a:t>] = value;</a:t>
            </a:r>
            <a:br>
              <a:rPr lang="en-US" sz="8000" dirty="0"/>
            </a:br>
            <a:r>
              <a:rPr lang="en-US" sz="8000" dirty="0"/>
              <a:t>        }</a:t>
            </a:r>
            <a:br>
              <a:rPr lang="en-US" sz="8000" dirty="0"/>
            </a:br>
            <a:r>
              <a:rPr lang="en-US" sz="8000" dirty="0"/>
              <a:t>   </a:t>
            </a:r>
            <a:r>
              <a:rPr lang="en-US" sz="8000" dirty="0" smtClean="0"/>
              <a:t>}</a:t>
            </a:r>
            <a:r>
              <a:rPr lang="en-US" sz="8000" dirty="0"/>
              <a:t/>
            </a:r>
            <a:br>
              <a:rPr lang="en-US" sz="8000" dirty="0"/>
            </a:br>
            <a:r>
              <a:rPr lang="en-US" sz="8000" dirty="0" smtClean="0"/>
              <a:t>   </a:t>
            </a:r>
          </a:p>
          <a:p>
            <a:pPr marL="457200" lvl="1" indent="0">
              <a:buNone/>
            </a:pPr>
            <a:r>
              <a:rPr lang="en-US" sz="8000" dirty="0" smtClean="0"/>
              <a:t> static void Main(string[] </a:t>
            </a:r>
            <a:r>
              <a:rPr lang="en-US" sz="8000" dirty="0" err="1" smtClean="0"/>
              <a:t>args</a:t>
            </a:r>
            <a:r>
              <a:rPr lang="en-US" sz="8000" dirty="0" smtClean="0"/>
              <a:t>)  {</a:t>
            </a:r>
            <a:br>
              <a:rPr lang="en-US" sz="8000" dirty="0" smtClean="0"/>
            </a:br>
            <a:r>
              <a:rPr lang="en-US" sz="8000" dirty="0" smtClean="0"/>
              <a:t>        </a:t>
            </a:r>
            <a:r>
              <a:rPr lang="en-US" sz="8000" dirty="0" err="1" smtClean="0"/>
              <a:t>int</a:t>
            </a:r>
            <a:r>
              <a:rPr lang="en-US" sz="8000" dirty="0" smtClean="0"/>
              <a:t> size = 10;</a:t>
            </a:r>
            <a:br>
              <a:rPr lang="en-US" sz="8000" dirty="0" smtClean="0"/>
            </a:br>
            <a:r>
              <a:rPr lang="en-US" sz="8000" dirty="0" smtClean="0"/>
              <a:t>       CS247 </a:t>
            </a:r>
            <a:r>
              <a:rPr lang="en-US" sz="8000" dirty="0" err="1" smtClean="0"/>
              <a:t>cs247</a:t>
            </a:r>
            <a:r>
              <a:rPr lang="en-US" sz="8000" dirty="0" smtClean="0"/>
              <a:t> = new CS247 (size);</a:t>
            </a:r>
            <a:br>
              <a:rPr lang="en-US" sz="8000" dirty="0" smtClean="0"/>
            </a:br>
            <a:r>
              <a:rPr lang="en-US" sz="8000" dirty="0" smtClean="0"/>
              <a:t>        cs247[0] = “</a:t>
            </a:r>
            <a:r>
              <a:rPr lang="en-US" sz="8000" dirty="0" err="1" smtClean="0"/>
              <a:t>Arti</a:t>
            </a:r>
            <a:r>
              <a:rPr lang="en-US" sz="8000" dirty="0" smtClean="0"/>
              <a:t>”;</a:t>
            </a:r>
            <a:br>
              <a:rPr lang="en-US" sz="8000" dirty="0" smtClean="0"/>
            </a:br>
            <a:r>
              <a:rPr lang="en-US" sz="8000" dirty="0" smtClean="0"/>
              <a:t>        cs247[1] = “Daniel”;</a:t>
            </a:r>
            <a:br>
              <a:rPr lang="en-US" sz="8000" dirty="0" smtClean="0"/>
            </a:br>
            <a:r>
              <a:rPr lang="en-US" sz="8000" dirty="0" smtClean="0"/>
              <a:t>        for (</a:t>
            </a:r>
            <a:r>
              <a:rPr lang="en-US" sz="8000" dirty="0" err="1" smtClean="0"/>
              <a:t>int</a:t>
            </a:r>
            <a:r>
              <a:rPr lang="en-US" sz="8000" dirty="0" smtClean="0"/>
              <a:t> i=0; i &lt; size; i++){</a:t>
            </a:r>
            <a:br>
              <a:rPr lang="en-US" sz="8000" dirty="0" smtClean="0"/>
            </a:br>
            <a:r>
              <a:rPr lang="en-US" sz="8000" dirty="0" smtClean="0"/>
              <a:t>            </a:t>
            </a:r>
            <a:r>
              <a:rPr lang="en-US" sz="8000" dirty="0" err="1" smtClean="0"/>
              <a:t>Console.WriteLine</a:t>
            </a:r>
            <a:r>
              <a:rPr lang="en-US" sz="8000" dirty="0" smtClean="0"/>
              <a:t>(“cs247[{0}]: {1}”, i, cs247[i]);</a:t>
            </a:r>
            <a:br>
              <a:rPr lang="en-US" sz="8000" dirty="0" smtClean="0"/>
            </a:br>
            <a:r>
              <a:rPr lang="en-US" sz="8000" dirty="0" smtClean="0"/>
              <a:t>        }</a:t>
            </a:r>
            <a:br>
              <a:rPr lang="en-US" sz="8000" dirty="0" smtClean="0"/>
            </a:br>
            <a:r>
              <a:rPr lang="en-US" sz="8000" dirty="0" smtClean="0"/>
              <a:t>   }</a:t>
            </a:r>
          </a:p>
          <a:p>
            <a:pPr marL="457200" lvl="1" indent="0">
              <a:buNone/>
            </a:pPr>
            <a:r>
              <a:rPr lang="en-US" sz="8000" dirty="0" smtClean="0"/>
              <a:t>}</a:t>
            </a:r>
          </a:p>
          <a:p>
            <a:endParaRPr lang="en-US" dirty="0"/>
          </a:p>
        </p:txBody>
      </p:sp>
    </p:spTree>
    <p:extLst>
      <p:ext uri="{BB962C8B-B14F-4D97-AF65-F5344CB8AC3E}">
        <p14:creationId xmlns:p14="http://schemas.microsoft.com/office/powerpoint/2010/main" val="3378552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Delegates and Events</a:t>
            </a:r>
            <a:endParaRPr lang="en-US" dirty="0"/>
          </a:p>
        </p:txBody>
      </p:sp>
      <p:sp>
        <p:nvSpPr>
          <p:cNvPr id="3" name="Content Placeholder 2"/>
          <p:cNvSpPr>
            <a:spLocks noGrp="1"/>
          </p:cNvSpPr>
          <p:nvPr>
            <p:ph idx="1"/>
          </p:nvPr>
        </p:nvSpPr>
        <p:spPr/>
        <p:txBody>
          <a:bodyPr>
            <a:noAutofit/>
          </a:bodyPr>
          <a:lstStyle/>
          <a:p>
            <a:pPr>
              <a:buFontTx/>
              <a:buChar char="•"/>
            </a:pPr>
            <a:r>
              <a:rPr lang="en-US" sz="2200" b="1" dirty="0"/>
              <a:t>Delegates</a:t>
            </a:r>
            <a:r>
              <a:rPr lang="en-US" sz="2200" dirty="0"/>
              <a:t> are reference types which allow indirect calls to methods. </a:t>
            </a:r>
          </a:p>
          <a:p>
            <a:pPr lvl="1"/>
            <a:r>
              <a:rPr lang="en-US" sz="2200" dirty="0"/>
              <a:t>A </a:t>
            </a:r>
            <a:r>
              <a:rPr lang="en-US" sz="2200" b="1" dirty="0"/>
              <a:t>delegate instance</a:t>
            </a:r>
            <a:r>
              <a:rPr lang="en-US" sz="2200" dirty="0"/>
              <a:t> holds </a:t>
            </a:r>
            <a:r>
              <a:rPr lang="en-US" sz="2200" b="1" dirty="0"/>
              <a:t>references to some number of methods</a:t>
            </a:r>
            <a:r>
              <a:rPr lang="en-US" sz="2200" dirty="0"/>
              <a:t>, and by invoking the delegate one causes all of these methods to be called. </a:t>
            </a:r>
          </a:p>
          <a:p>
            <a:pPr lvl="1"/>
            <a:r>
              <a:rPr lang="en-US" sz="2200" dirty="0"/>
              <a:t>The usefulness of delegates lies in the fact that the functions which invoke them are blind to the underlying methods</a:t>
            </a:r>
            <a:r>
              <a:rPr lang="en-US" sz="2200" dirty="0" smtClean="0"/>
              <a:t>.</a:t>
            </a:r>
            <a:endParaRPr lang="en-US" sz="2200" dirty="0"/>
          </a:p>
          <a:p>
            <a:pPr>
              <a:buFontTx/>
              <a:buChar char="•"/>
            </a:pPr>
            <a:r>
              <a:rPr lang="en-US" sz="2200" dirty="0"/>
              <a:t>It can be seen that delegates are functionally rather similar to C++'s </a:t>
            </a:r>
            <a:r>
              <a:rPr lang="en-US" sz="2200" b="1" dirty="0"/>
              <a:t>function pointers</a:t>
            </a:r>
            <a:r>
              <a:rPr lang="en-US" sz="2200" dirty="0"/>
              <a:t>. However, it is important to bear in mind two main differences. </a:t>
            </a:r>
          </a:p>
          <a:p>
            <a:pPr lvl="1"/>
            <a:r>
              <a:rPr lang="en-US" sz="2200" dirty="0"/>
              <a:t>Firstly, </a:t>
            </a:r>
            <a:r>
              <a:rPr lang="en-US" sz="2200" b="1" dirty="0"/>
              <a:t>delegates are reference types</a:t>
            </a:r>
            <a:r>
              <a:rPr lang="en-US" sz="2200" dirty="0"/>
              <a:t> rather than value types. </a:t>
            </a:r>
          </a:p>
          <a:p>
            <a:pPr lvl="1"/>
            <a:r>
              <a:rPr lang="en-US" sz="2200" dirty="0"/>
              <a:t>Secondly, some </a:t>
            </a:r>
            <a:r>
              <a:rPr lang="en-US" sz="2200" b="1" dirty="0"/>
              <a:t>single delegates can reference multiple methods</a:t>
            </a:r>
            <a:r>
              <a:rPr lang="en-US" sz="2200" dirty="0"/>
              <a:t>. </a:t>
            </a:r>
          </a:p>
          <a:p>
            <a:endParaRPr lang="en-US" sz="2200" dirty="0"/>
          </a:p>
        </p:txBody>
      </p:sp>
    </p:spTree>
    <p:extLst>
      <p:ext uri="{BB962C8B-B14F-4D97-AF65-F5344CB8AC3E}">
        <p14:creationId xmlns:p14="http://schemas.microsoft.com/office/powerpoint/2010/main" val="2021370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Delegates and Events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Delegate declaration</a:t>
            </a:r>
          </a:p>
          <a:p>
            <a:pPr marL="0" indent="0">
              <a:buNone/>
            </a:pPr>
            <a:r>
              <a:rPr lang="en-US" sz="2800" dirty="0"/>
              <a:t> </a:t>
            </a:r>
            <a:r>
              <a:rPr lang="en-US" sz="2800" dirty="0" smtClean="0"/>
              <a:t>    public </a:t>
            </a:r>
            <a:r>
              <a:rPr lang="en-US" sz="2800" dirty="0"/>
              <a:t>delegate void Print (String s); </a:t>
            </a:r>
            <a:endParaRPr lang="en-US" sz="2800" dirty="0" smtClean="0"/>
          </a:p>
          <a:p>
            <a:pPr marL="0" indent="0">
              <a:buNone/>
            </a:pPr>
            <a:endParaRPr lang="en-US" sz="2800" dirty="0"/>
          </a:p>
          <a:p>
            <a:pPr>
              <a:buFontTx/>
              <a:buChar char="•"/>
            </a:pPr>
            <a:r>
              <a:rPr lang="en-US" sz="2800" dirty="0"/>
              <a:t>Suppose, for instance, that a class contains the following method:</a:t>
            </a:r>
            <a:r>
              <a:rPr lang="en-US" dirty="0"/>
              <a:t> </a:t>
            </a:r>
          </a:p>
          <a:p>
            <a:pPr marL="0" indent="0">
              <a:buNone/>
            </a:pPr>
            <a:r>
              <a:rPr lang="en-US" dirty="0"/>
              <a:t>   </a:t>
            </a:r>
            <a:r>
              <a:rPr lang="en-US" sz="2800" dirty="0"/>
              <a:t>public void </a:t>
            </a:r>
            <a:r>
              <a:rPr lang="en-US" sz="2800" dirty="0" err="1"/>
              <a:t>realMethod</a:t>
            </a:r>
            <a:r>
              <a:rPr lang="en-US" sz="2800" dirty="0"/>
              <a:t> (String </a:t>
            </a:r>
            <a:r>
              <a:rPr lang="en-US" sz="2800" dirty="0" err="1"/>
              <a:t>myString</a:t>
            </a:r>
            <a:r>
              <a:rPr lang="en-US" sz="2800" dirty="0"/>
              <a:t>) { </a:t>
            </a:r>
          </a:p>
          <a:p>
            <a:pPr marL="0" indent="0">
              <a:buNone/>
            </a:pPr>
            <a:r>
              <a:rPr lang="en-US" sz="2800" dirty="0"/>
              <a:t>       // method code</a:t>
            </a:r>
          </a:p>
          <a:p>
            <a:pPr marL="0" indent="0">
              <a:buNone/>
            </a:pPr>
            <a:r>
              <a:rPr lang="en-US" sz="2800" dirty="0"/>
              <a:t>    </a:t>
            </a:r>
            <a:r>
              <a:rPr lang="en-US" sz="2800" dirty="0" smtClean="0"/>
              <a:t>}</a:t>
            </a:r>
          </a:p>
          <a:p>
            <a:pPr marL="0" indent="0">
              <a:buNone/>
            </a:pPr>
            <a:endParaRPr lang="en-US" sz="2800" dirty="0">
              <a:latin typeface="Arial" charset="0"/>
            </a:endParaRPr>
          </a:p>
          <a:p>
            <a:pPr>
              <a:buFontTx/>
              <a:buChar char="•"/>
            </a:pPr>
            <a:r>
              <a:rPr lang="en-US" sz="2800" dirty="0"/>
              <a:t>Another method in this class could then instantiate the </a:t>
            </a:r>
            <a:r>
              <a:rPr lang="en-US" sz="2800" dirty="0">
                <a:latin typeface="Arial" charset="0"/>
              </a:rPr>
              <a:t>Print</a:t>
            </a:r>
            <a:r>
              <a:rPr lang="en-US" sz="2800" dirty="0"/>
              <a:t> delegate in the following way, so that it holds a reference to </a:t>
            </a:r>
            <a:r>
              <a:rPr lang="en-US" sz="2800" dirty="0" err="1" smtClean="0"/>
              <a:t>realMethod</a:t>
            </a:r>
            <a:r>
              <a:rPr lang="en-US" sz="2800" dirty="0" smtClean="0"/>
              <a:t>;</a:t>
            </a:r>
            <a:endParaRPr lang="en-US" dirty="0" smtClean="0"/>
          </a:p>
          <a:p>
            <a:pPr marL="0" indent="0">
              <a:buNone/>
            </a:pPr>
            <a:r>
              <a:rPr lang="en-US" dirty="0" smtClean="0">
                <a:latin typeface="Arial" charset="0"/>
              </a:rPr>
              <a:t>    </a:t>
            </a:r>
            <a:r>
              <a:rPr lang="en-US" sz="2800" dirty="0" smtClean="0"/>
              <a:t>Print </a:t>
            </a:r>
            <a:r>
              <a:rPr lang="en-US" sz="2800" dirty="0" err="1"/>
              <a:t>delegateVariable</a:t>
            </a:r>
            <a:r>
              <a:rPr lang="en-US" sz="2800" dirty="0"/>
              <a:t> = new Print(</a:t>
            </a:r>
            <a:r>
              <a:rPr lang="en-US" sz="2800" dirty="0" err="1"/>
              <a:t>realMethod</a:t>
            </a:r>
            <a:r>
              <a:rPr lang="en-US" sz="2800" dirty="0"/>
              <a:t>); </a:t>
            </a:r>
          </a:p>
          <a:p>
            <a:endParaRPr lang="en-US" dirty="0"/>
          </a:p>
        </p:txBody>
      </p:sp>
    </p:spTree>
    <p:extLst>
      <p:ext uri="{BB962C8B-B14F-4D97-AF65-F5344CB8AC3E}">
        <p14:creationId xmlns:p14="http://schemas.microsoft.com/office/powerpoint/2010/main" val="2788269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Delegates and Events</a:t>
            </a:r>
          </a:p>
        </p:txBody>
      </p:sp>
      <p:sp>
        <p:nvSpPr>
          <p:cNvPr id="3" name="Content Placeholder 2"/>
          <p:cNvSpPr>
            <a:spLocks noGrp="1"/>
          </p:cNvSpPr>
          <p:nvPr>
            <p:ph idx="1"/>
          </p:nvPr>
        </p:nvSpPr>
        <p:spPr/>
        <p:txBody>
          <a:bodyPr>
            <a:normAutofit lnSpcReduction="10000"/>
          </a:bodyPr>
          <a:lstStyle/>
          <a:p>
            <a:pPr>
              <a:lnSpc>
                <a:spcPct val="90000"/>
              </a:lnSpc>
              <a:buFontTx/>
              <a:buChar char="•"/>
            </a:pPr>
            <a:r>
              <a:rPr lang="en-US" sz="2400" dirty="0"/>
              <a:t>We can note two important points about this example. Firstly, the unqualified method passed to the delegate constructor is implicitly recognized as a method of the instance passing it. That is, the code is equivalent to</a:t>
            </a:r>
            <a:r>
              <a:rPr lang="en-US" sz="2400" dirty="0" smtClean="0"/>
              <a:t>:</a:t>
            </a:r>
          </a:p>
          <a:p>
            <a:pPr>
              <a:lnSpc>
                <a:spcPct val="90000"/>
              </a:lnSpc>
              <a:buFontTx/>
              <a:buChar char="•"/>
            </a:pPr>
            <a:endParaRPr lang="en-US" sz="2400" dirty="0"/>
          </a:p>
          <a:p>
            <a:pPr marL="0" indent="0">
              <a:lnSpc>
                <a:spcPct val="90000"/>
              </a:lnSpc>
              <a:buNone/>
            </a:pPr>
            <a:r>
              <a:rPr lang="en-US" sz="2200" dirty="0"/>
              <a:t>   </a:t>
            </a:r>
            <a:r>
              <a:rPr lang="en-US" sz="2200" dirty="0" smtClean="0"/>
              <a:t>   Print </a:t>
            </a:r>
            <a:r>
              <a:rPr lang="en-US" sz="2200" dirty="0" err="1"/>
              <a:t>delegateVariable</a:t>
            </a:r>
            <a:r>
              <a:rPr lang="en-US" sz="2200" dirty="0"/>
              <a:t> = new Print(</a:t>
            </a:r>
            <a:r>
              <a:rPr lang="en-US" sz="2200" dirty="0" err="1"/>
              <a:t>this.realMethod</a:t>
            </a:r>
            <a:r>
              <a:rPr lang="en-US" sz="2200" dirty="0"/>
              <a:t>); </a:t>
            </a:r>
            <a:endParaRPr lang="en-US" dirty="0"/>
          </a:p>
          <a:p>
            <a:pPr>
              <a:lnSpc>
                <a:spcPct val="90000"/>
              </a:lnSpc>
              <a:buFontTx/>
              <a:buChar char="•"/>
            </a:pPr>
            <a:r>
              <a:rPr lang="en-US" sz="2400" dirty="0"/>
              <a:t>We can, however, in the same way pass to the delegate constructor the methods of other class instances, or even static class methods. In the case of the former, the instance must exist at the time the method reference is passed. In the case of the latter (exemplified below), the class need never be instantiated. </a:t>
            </a:r>
          </a:p>
          <a:p>
            <a:pPr marL="0" indent="0">
              <a:lnSpc>
                <a:spcPct val="90000"/>
              </a:lnSpc>
              <a:buNone/>
            </a:pPr>
            <a:r>
              <a:rPr lang="en-US" sz="2400" dirty="0" smtClean="0"/>
              <a:t>     </a:t>
            </a:r>
            <a:r>
              <a:rPr lang="en-US" sz="2200" dirty="0" smtClean="0"/>
              <a:t>Print </a:t>
            </a:r>
            <a:r>
              <a:rPr lang="en-US" sz="2200" dirty="0" err="1"/>
              <a:t>delegateVariable</a:t>
            </a:r>
            <a:r>
              <a:rPr lang="en-US" sz="2200" dirty="0"/>
              <a:t> = new </a:t>
            </a:r>
            <a:r>
              <a:rPr lang="en-US" sz="2200" dirty="0" smtClean="0"/>
              <a:t>Print (</a:t>
            </a:r>
            <a:r>
              <a:rPr lang="en-US" sz="2200" dirty="0" err="1" smtClean="0"/>
              <a:t>ExampleClass.exampleMethod</a:t>
            </a:r>
            <a:r>
              <a:rPr lang="en-US" sz="2200" dirty="0" smtClean="0"/>
              <a:t>);  </a:t>
            </a:r>
            <a:endParaRPr lang="en-US" sz="2200" dirty="0"/>
          </a:p>
          <a:p>
            <a:endParaRPr lang="en-US" dirty="0"/>
          </a:p>
        </p:txBody>
      </p:sp>
    </p:spTree>
    <p:extLst>
      <p:ext uri="{BB962C8B-B14F-4D97-AF65-F5344CB8AC3E}">
        <p14:creationId xmlns:p14="http://schemas.microsoft.com/office/powerpoint/2010/main" val="39867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Delegates and Events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C#,</a:t>
            </a:r>
            <a:r>
              <a:rPr lang="en-US" b="1" dirty="0" smtClean="0"/>
              <a:t> ‘Event’</a:t>
            </a:r>
            <a:r>
              <a:rPr lang="en-US" dirty="0"/>
              <a:t> is a class member that is activated whenever the event it was designed for occurs. </a:t>
            </a:r>
            <a:r>
              <a:rPr lang="en-US" dirty="0" smtClean="0"/>
              <a:t>Anyone </a:t>
            </a:r>
            <a:r>
              <a:rPr lang="en-US" dirty="0"/>
              <a:t>interested in the </a:t>
            </a:r>
            <a:r>
              <a:rPr lang="en-US" i="1" dirty="0"/>
              <a:t>event</a:t>
            </a:r>
            <a:r>
              <a:rPr lang="en-US" dirty="0"/>
              <a:t> can register and be notified as soon as the </a:t>
            </a:r>
            <a:r>
              <a:rPr lang="en-US" i="1" dirty="0"/>
              <a:t>event</a:t>
            </a:r>
            <a:r>
              <a:rPr lang="en-US" dirty="0"/>
              <a:t> fires. At the time an </a:t>
            </a:r>
            <a:r>
              <a:rPr lang="en-US" i="1" dirty="0"/>
              <a:t>event</a:t>
            </a:r>
            <a:r>
              <a:rPr lang="en-US" dirty="0"/>
              <a:t> fires, registered methods will be invoked.</a:t>
            </a:r>
          </a:p>
          <a:p>
            <a:r>
              <a:rPr lang="en-US" b="1" i="1" dirty="0"/>
              <a:t>Events</a:t>
            </a:r>
            <a:r>
              <a:rPr lang="en-US" dirty="0"/>
              <a:t> and </a:t>
            </a:r>
            <a:r>
              <a:rPr lang="en-US" b="1" i="1" dirty="0"/>
              <a:t>delegates</a:t>
            </a:r>
            <a:r>
              <a:rPr lang="en-US" dirty="0"/>
              <a:t> work hand-in-hand to provide a program's functionality. It starts with a class that declares an </a:t>
            </a:r>
            <a:r>
              <a:rPr lang="en-US" i="1" dirty="0"/>
              <a:t>event</a:t>
            </a:r>
            <a:r>
              <a:rPr lang="en-US" dirty="0" smtClean="0"/>
              <a:t>.</a:t>
            </a:r>
          </a:p>
          <a:p>
            <a:r>
              <a:rPr lang="en-US" dirty="0" smtClean="0"/>
              <a:t>Any </a:t>
            </a:r>
            <a:r>
              <a:rPr lang="en-US" dirty="0"/>
              <a:t>class, including the same class that the </a:t>
            </a:r>
            <a:r>
              <a:rPr lang="en-US" i="1" dirty="0"/>
              <a:t>event</a:t>
            </a:r>
            <a:r>
              <a:rPr lang="en-US" dirty="0"/>
              <a:t> is declared in, may register one of its methods for the </a:t>
            </a:r>
            <a:r>
              <a:rPr lang="en-US" i="1" dirty="0"/>
              <a:t>event</a:t>
            </a:r>
            <a:r>
              <a:rPr lang="en-US" dirty="0"/>
              <a:t>. This occurs through a </a:t>
            </a:r>
            <a:r>
              <a:rPr lang="en-US" i="1" dirty="0"/>
              <a:t>delegate</a:t>
            </a:r>
            <a:r>
              <a:rPr lang="en-US" dirty="0"/>
              <a:t>, which specifies the signature of the method that is registered for the </a:t>
            </a:r>
            <a:r>
              <a:rPr lang="en-US" i="1" dirty="0"/>
              <a:t>event</a:t>
            </a:r>
            <a:r>
              <a:rPr lang="en-US" dirty="0"/>
              <a:t>. </a:t>
            </a:r>
            <a:endParaRPr lang="en-US" dirty="0" smtClean="0"/>
          </a:p>
          <a:p>
            <a:r>
              <a:rPr lang="en-US" dirty="0" smtClean="0"/>
              <a:t>The</a:t>
            </a:r>
            <a:r>
              <a:rPr lang="en-US" dirty="0"/>
              <a:t> </a:t>
            </a:r>
            <a:r>
              <a:rPr lang="en-US" i="1" dirty="0"/>
              <a:t>delegate</a:t>
            </a:r>
            <a:r>
              <a:rPr lang="en-US" dirty="0"/>
              <a:t> may be one of the pre-defined .NET </a:t>
            </a:r>
            <a:r>
              <a:rPr lang="en-US" i="1" dirty="0"/>
              <a:t>delegates</a:t>
            </a:r>
            <a:r>
              <a:rPr lang="en-US" dirty="0"/>
              <a:t> or one you declare yourself. Whichever is appropriate, you assign the </a:t>
            </a:r>
            <a:r>
              <a:rPr lang="en-US" i="1" dirty="0"/>
              <a:t>delegate</a:t>
            </a:r>
            <a:r>
              <a:rPr lang="en-US" dirty="0"/>
              <a:t> to the </a:t>
            </a:r>
            <a:r>
              <a:rPr lang="en-US" i="1" dirty="0"/>
              <a:t>event</a:t>
            </a:r>
            <a:r>
              <a:rPr lang="en-US" dirty="0"/>
              <a:t>, which effectively registers the method that will be called when </a:t>
            </a:r>
            <a:r>
              <a:rPr lang="en-US" dirty="0" smtClean="0"/>
              <a:t>the </a:t>
            </a:r>
            <a:r>
              <a:rPr lang="en-US" i="1" dirty="0" smtClean="0"/>
              <a:t>event</a:t>
            </a:r>
            <a:r>
              <a:rPr lang="en-US" dirty="0"/>
              <a:t> fires. </a:t>
            </a:r>
          </a:p>
        </p:txBody>
      </p:sp>
    </p:spTree>
    <p:extLst>
      <p:ext uri="{BB962C8B-B14F-4D97-AF65-F5344CB8AC3E}">
        <p14:creationId xmlns:p14="http://schemas.microsoft.com/office/powerpoint/2010/main" val="171866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Delegates and Events</a:t>
            </a:r>
            <a:endParaRPr lang="en-US" dirty="0"/>
          </a:p>
        </p:txBody>
      </p:sp>
      <p:sp>
        <p:nvSpPr>
          <p:cNvPr id="3" name="Content Placeholder 2"/>
          <p:cNvSpPr>
            <a:spLocks noGrp="1"/>
          </p:cNvSpPr>
          <p:nvPr>
            <p:ph idx="1"/>
          </p:nvPr>
        </p:nvSpPr>
        <p:spPr/>
        <p:txBody>
          <a:bodyPr/>
          <a:lstStyle/>
          <a:p>
            <a:r>
              <a:rPr lang="en-US" dirty="0" smtClean="0"/>
              <a:t>Let’s open </a:t>
            </a:r>
            <a:r>
              <a:rPr lang="en-US" dirty="0" err="1" smtClean="0"/>
              <a:t>DelegatesAndEvents</a:t>
            </a:r>
            <a:r>
              <a:rPr lang="en-US" dirty="0" smtClean="0"/>
              <a:t> project</a:t>
            </a:r>
            <a:endParaRPr lang="en-US" dirty="0"/>
          </a:p>
        </p:txBody>
      </p:sp>
    </p:spTree>
    <p:extLst>
      <p:ext uri="{BB962C8B-B14F-4D97-AF65-F5344CB8AC3E}">
        <p14:creationId xmlns:p14="http://schemas.microsoft.com/office/powerpoint/2010/main" val="43606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92500"/>
          </a:bodyPr>
          <a:lstStyle/>
          <a:p>
            <a:r>
              <a:rPr lang="en-US" dirty="0" smtClean="0"/>
              <a:t>Introduction to .NET and Microsoft Visual Studio</a:t>
            </a:r>
          </a:p>
          <a:p>
            <a:r>
              <a:rPr lang="en-US" dirty="0" smtClean="0"/>
              <a:t>Introduction to C# </a:t>
            </a:r>
          </a:p>
          <a:p>
            <a:r>
              <a:rPr lang="en-US" dirty="0" smtClean="0"/>
              <a:t>Provide enough information to allow you to follow a C# code.</a:t>
            </a:r>
          </a:p>
          <a:p>
            <a:r>
              <a:rPr lang="en-US" dirty="0" smtClean="0"/>
              <a:t>Intro to WPF and XAML</a:t>
            </a:r>
          </a:p>
          <a:p>
            <a:r>
              <a:rPr lang="en-US" dirty="0" smtClean="0"/>
              <a:t>Setting-up </a:t>
            </a:r>
            <a:r>
              <a:rPr lang="en-US" dirty="0" err="1" smtClean="0"/>
              <a:t>Kinect</a:t>
            </a:r>
            <a:r>
              <a:rPr lang="en-US" dirty="0" smtClean="0"/>
              <a:t> SDK</a:t>
            </a:r>
          </a:p>
          <a:p>
            <a:r>
              <a:rPr lang="en-US" dirty="0" smtClean="0"/>
              <a:t>Running </a:t>
            </a:r>
            <a:r>
              <a:rPr lang="en-US" dirty="0" err="1" smtClean="0"/>
              <a:t>Kinect</a:t>
            </a:r>
            <a:r>
              <a:rPr lang="en-US" dirty="0" smtClean="0"/>
              <a:t> SDK Samples</a:t>
            </a:r>
          </a:p>
          <a:p>
            <a:r>
              <a:rPr lang="en-US" dirty="0" err="1" smtClean="0"/>
              <a:t>Kinect</a:t>
            </a:r>
            <a:r>
              <a:rPr lang="en-US" dirty="0" smtClean="0"/>
              <a:t> SDK Code Walkthrough</a:t>
            </a:r>
          </a:p>
          <a:p>
            <a:endParaRPr lang="en-US" dirty="0"/>
          </a:p>
        </p:txBody>
      </p:sp>
    </p:spTree>
    <p:extLst>
      <p:ext uri="{BB962C8B-B14F-4D97-AF65-F5344CB8AC3E}">
        <p14:creationId xmlns:p14="http://schemas.microsoft.com/office/powerpoint/2010/main" val="582199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something fun</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err="1" smtClean="0"/>
              <a:t>TickEvent</a:t>
            </a:r>
            <a:r>
              <a:rPr lang="en-US" dirty="0" smtClean="0"/>
              <a:t> class that will generate an event every second</a:t>
            </a:r>
          </a:p>
          <a:p>
            <a:r>
              <a:rPr lang="en-US" dirty="0" smtClean="0"/>
              <a:t>Two different clocks that implement different time-zones. They should use the events from </a:t>
            </a:r>
            <a:r>
              <a:rPr lang="en-US" dirty="0" err="1" smtClean="0"/>
              <a:t>TickEvent</a:t>
            </a:r>
            <a:r>
              <a:rPr lang="en-US" dirty="0" smtClean="0"/>
              <a:t> to advance the clock.</a:t>
            </a:r>
          </a:p>
          <a:p>
            <a:r>
              <a:rPr lang="en-US" dirty="0" smtClean="0"/>
              <a:t>Use </a:t>
            </a:r>
          </a:p>
          <a:p>
            <a:pPr lvl="1"/>
            <a:r>
              <a:rPr lang="en-US" dirty="0" smtClean="0"/>
              <a:t>properties to set and get the time, </a:t>
            </a:r>
          </a:p>
          <a:p>
            <a:pPr lvl="1"/>
            <a:r>
              <a:rPr lang="en-US" dirty="0"/>
              <a:t>i</a:t>
            </a:r>
            <a:r>
              <a:rPr lang="en-US" dirty="0" smtClean="0"/>
              <a:t>ndexer for different clocks,</a:t>
            </a:r>
          </a:p>
          <a:p>
            <a:pPr lvl="1"/>
            <a:r>
              <a:rPr lang="en-US" dirty="0" smtClean="0"/>
              <a:t>delegates and events for advancing the clock</a:t>
            </a:r>
            <a:endParaRPr lang="en-US" dirty="0"/>
          </a:p>
        </p:txBody>
      </p:sp>
    </p:spTree>
    <p:extLst>
      <p:ext uri="{BB962C8B-B14F-4D97-AF65-F5344CB8AC3E}">
        <p14:creationId xmlns:p14="http://schemas.microsoft.com/office/powerpoint/2010/main" val="2259897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Namespaces to know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System</a:t>
            </a:r>
            <a:r>
              <a:rPr lang="en-US" dirty="0"/>
              <a:t> </a:t>
            </a:r>
            <a:endParaRPr lang="en-US" dirty="0" smtClean="0"/>
          </a:p>
          <a:p>
            <a:pPr lvl="1"/>
            <a:r>
              <a:rPr lang="en-US" dirty="0" smtClean="0"/>
              <a:t>namespace </a:t>
            </a:r>
            <a:r>
              <a:rPr lang="en-US" dirty="0"/>
              <a:t>contains fundamental classes and base classes that define commonly-used value and reference data types, events and event handlers, interfaces, attributes, and processing exceptions.</a:t>
            </a:r>
            <a:endParaRPr lang="en-US" dirty="0" smtClean="0"/>
          </a:p>
          <a:p>
            <a:r>
              <a:rPr lang="en-US" dirty="0" err="1" smtClean="0"/>
              <a:t>System.Collections.Generic</a:t>
            </a:r>
            <a:r>
              <a:rPr lang="en-US" dirty="0"/>
              <a:t> </a:t>
            </a:r>
            <a:endParaRPr lang="en-US" dirty="0" smtClean="0"/>
          </a:p>
          <a:p>
            <a:pPr lvl="1"/>
            <a:r>
              <a:rPr lang="en-US" dirty="0" smtClean="0"/>
              <a:t>contains </a:t>
            </a:r>
            <a:r>
              <a:rPr lang="en-US" dirty="0"/>
              <a:t>interfaces and classes that define generic </a:t>
            </a:r>
            <a:r>
              <a:rPr lang="en-US" dirty="0" smtClean="0"/>
              <a:t>collections (list, dictionary etc..), </a:t>
            </a:r>
            <a:r>
              <a:rPr lang="en-US" dirty="0"/>
              <a:t>which allow users to create strongly typed collections that provide better type safety and performance than non-generic strongly typed </a:t>
            </a:r>
            <a:r>
              <a:rPr lang="en-US" dirty="0" smtClean="0"/>
              <a:t>collections.</a:t>
            </a:r>
          </a:p>
          <a:p>
            <a:r>
              <a:rPr lang="en-US" dirty="0" smtClean="0"/>
              <a:t>System.IO </a:t>
            </a:r>
          </a:p>
          <a:p>
            <a:pPr lvl="1"/>
            <a:r>
              <a:rPr lang="en-US" dirty="0" smtClean="0"/>
              <a:t>contain </a:t>
            </a:r>
            <a:r>
              <a:rPr lang="en-US" dirty="0"/>
              <a:t>types that support input and output, including the ability to read and write data to </a:t>
            </a:r>
            <a:r>
              <a:rPr lang="en-US" dirty="0" smtClean="0"/>
              <a:t>streams, </a:t>
            </a:r>
            <a:r>
              <a:rPr lang="en-US" dirty="0"/>
              <a:t>to compress data in streams, to create and use isolated stores, to map files to an application's logical address space, to store multiple data objects in a single container, to communicate using anonymous or named pipes, to implement custom logging, and to handle the flow of data to and from serial ports.</a:t>
            </a:r>
            <a:endParaRPr lang="en-US" dirty="0" smtClean="0"/>
          </a:p>
        </p:txBody>
      </p:sp>
    </p:spTree>
    <p:extLst>
      <p:ext uri="{BB962C8B-B14F-4D97-AF65-F5344CB8AC3E}">
        <p14:creationId xmlns:p14="http://schemas.microsoft.com/office/powerpoint/2010/main" val="4146592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Namespaces to know</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System.Windows</a:t>
            </a:r>
            <a:r>
              <a:rPr lang="en-US" dirty="0" smtClean="0"/>
              <a:t> </a:t>
            </a:r>
          </a:p>
          <a:p>
            <a:pPr lvl="1"/>
            <a:r>
              <a:rPr lang="en-US" dirty="0" smtClean="0"/>
              <a:t>namespaces </a:t>
            </a:r>
            <a:r>
              <a:rPr lang="en-US" dirty="0"/>
              <a:t>contain types used in Windows Presentation Foundation (WPF) applications, including animation clients, user interface controls, data binding, and type conversion. </a:t>
            </a:r>
            <a:endParaRPr lang="en-US" dirty="0" smtClean="0"/>
          </a:p>
          <a:p>
            <a:pPr lvl="1"/>
            <a:r>
              <a:rPr lang="en-US" dirty="0" err="1" smtClean="0"/>
              <a:t>System.Windows.Forms</a:t>
            </a:r>
            <a:r>
              <a:rPr lang="en-US" dirty="0" smtClean="0"/>
              <a:t> </a:t>
            </a:r>
            <a:r>
              <a:rPr lang="en-US" dirty="0"/>
              <a:t>and its child namespaces are used for developing Windows Forms applications</a:t>
            </a:r>
            <a:r>
              <a:rPr lang="en-US" dirty="0" smtClean="0"/>
              <a:t>.</a:t>
            </a:r>
          </a:p>
          <a:p>
            <a:r>
              <a:rPr lang="en-US" dirty="0" err="1"/>
              <a:t>System.Threading</a:t>
            </a:r>
            <a:r>
              <a:rPr lang="en-US" dirty="0"/>
              <a:t> </a:t>
            </a:r>
          </a:p>
          <a:p>
            <a:pPr lvl="1"/>
            <a:r>
              <a:rPr lang="en-US" dirty="0"/>
              <a:t>contain types that enable multithreaded programming. A child namespace provides types that simplify the work of writing concurrent and asynchronous code</a:t>
            </a:r>
            <a:r>
              <a:rPr lang="en-US" dirty="0" smtClean="0"/>
              <a:t>.</a:t>
            </a:r>
          </a:p>
          <a:p>
            <a:r>
              <a:rPr lang="en-US" dirty="0" err="1" smtClean="0"/>
              <a:t>System.Data</a:t>
            </a:r>
            <a:r>
              <a:rPr lang="en-US" dirty="0" smtClean="0"/>
              <a:t> </a:t>
            </a:r>
          </a:p>
          <a:p>
            <a:pPr lvl="1"/>
            <a:r>
              <a:rPr lang="en-US" dirty="0" smtClean="0"/>
              <a:t>contain </a:t>
            </a:r>
            <a:r>
              <a:rPr lang="en-US" dirty="0"/>
              <a:t>classes for accessing and managing data from diverse sources. The top-level namespace and a number of the child namespaces together form the ADO.NET architecture and ADO.NET data providers. For example, providers are available for SQL Server, Oracle, ODBC, and </a:t>
            </a:r>
            <a:r>
              <a:rPr lang="en-US" dirty="0" err="1"/>
              <a:t>OleDB</a:t>
            </a:r>
            <a:r>
              <a:rPr lang="en-US" dirty="0"/>
              <a:t>. </a:t>
            </a:r>
          </a:p>
        </p:txBody>
      </p:sp>
    </p:spTree>
    <p:extLst>
      <p:ext uri="{BB962C8B-B14F-4D97-AF65-F5344CB8AC3E}">
        <p14:creationId xmlns:p14="http://schemas.microsoft.com/office/powerpoint/2010/main" val="896949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Windows Presentation Foundation (WPF) applications</a:t>
            </a:r>
          </a:p>
        </p:txBody>
      </p:sp>
      <p:sp>
        <p:nvSpPr>
          <p:cNvPr id="3" name="Content Placeholder 2"/>
          <p:cNvSpPr>
            <a:spLocks noGrp="1"/>
          </p:cNvSpPr>
          <p:nvPr>
            <p:ph idx="1"/>
          </p:nvPr>
        </p:nvSpPr>
        <p:spPr/>
        <p:txBody>
          <a:bodyPr>
            <a:normAutofit fontScale="77500" lnSpcReduction="20000"/>
          </a:bodyPr>
          <a:lstStyle/>
          <a:p>
            <a:r>
              <a:rPr lang="en-US" b="1" dirty="0"/>
              <a:t>Windows Presentation Foundation</a:t>
            </a:r>
            <a:r>
              <a:rPr lang="en-US" dirty="0"/>
              <a:t> (or </a:t>
            </a:r>
            <a:r>
              <a:rPr lang="en-US" b="1" dirty="0"/>
              <a:t>WPF</a:t>
            </a:r>
            <a:r>
              <a:rPr lang="en-US" dirty="0"/>
              <a:t>) is a  graphical subsystem for rendering user interfaces in </a:t>
            </a:r>
            <a:r>
              <a:rPr lang="en-US" dirty="0" smtClean="0"/>
              <a:t>Windows-based applications</a:t>
            </a:r>
          </a:p>
          <a:p>
            <a:endParaRPr lang="en-US" dirty="0" smtClean="0"/>
          </a:p>
          <a:p>
            <a:r>
              <a:rPr lang="en-US" dirty="0" smtClean="0"/>
              <a:t>WPF </a:t>
            </a:r>
            <a:r>
              <a:rPr lang="en-US" dirty="0"/>
              <a:t>attempts to provide a consistent programming model for building applications and provides a separation between the user interface and the </a:t>
            </a:r>
            <a:r>
              <a:rPr lang="en-US" dirty="0" smtClean="0"/>
              <a:t>inner logic. </a:t>
            </a:r>
          </a:p>
          <a:p>
            <a:endParaRPr lang="en-US" dirty="0" smtClean="0"/>
          </a:p>
          <a:p>
            <a:r>
              <a:rPr lang="en-US" dirty="0"/>
              <a:t>WPF employs XAML, a derivative of XML, to define and link various UI </a:t>
            </a:r>
            <a:r>
              <a:rPr lang="en-US" dirty="0" smtClean="0"/>
              <a:t>elements.</a:t>
            </a:r>
          </a:p>
          <a:p>
            <a:endParaRPr lang="en-US" dirty="0" smtClean="0"/>
          </a:p>
          <a:p>
            <a:r>
              <a:rPr lang="en-US" dirty="0"/>
              <a:t>WPF utilizes DirectX.</a:t>
            </a:r>
          </a:p>
        </p:txBody>
      </p:sp>
    </p:spTree>
    <p:extLst>
      <p:ext uri="{BB962C8B-B14F-4D97-AF65-F5344CB8AC3E}">
        <p14:creationId xmlns:p14="http://schemas.microsoft.com/office/powerpoint/2010/main" val="2029194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a:t>
            </a:r>
            <a:r>
              <a:rPr lang="en-US" dirty="0"/>
              <a:t>a declarative markup language. As applied to the .NET Framework programming model, XAML simplifies creating a UI for a .NET Framework </a:t>
            </a:r>
            <a:r>
              <a:rPr lang="en-US" dirty="0" smtClean="0"/>
              <a:t>application.</a:t>
            </a:r>
          </a:p>
          <a:p>
            <a:pPr lvl="1"/>
            <a:r>
              <a:rPr lang="en-US" dirty="0"/>
              <a:t>XAML code is short and clear to read</a:t>
            </a:r>
          </a:p>
          <a:p>
            <a:pPr lvl="1"/>
            <a:r>
              <a:rPr lang="en-US" dirty="0"/>
              <a:t>Separation of designer code and logic</a:t>
            </a:r>
          </a:p>
          <a:p>
            <a:pPr lvl="1"/>
            <a:r>
              <a:rPr lang="en-US" dirty="0"/>
              <a:t>Graphical design tools like Expression Blend require XAML as source.</a:t>
            </a:r>
          </a:p>
          <a:p>
            <a:pPr lvl="1"/>
            <a:r>
              <a:rPr lang="en-US" dirty="0"/>
              <a:t>The separation of XAML and UI logic allows it to clearly separate the roles of designer and developer.</a:t>
            </a:r>
          </a:p>
          <a:p>
            <a:endParaRPr lang="en-US" dirty="0" smtClean="0"/>
          </a:p>
          <a:p>
            <a:endParaRPr lang="en-US" dirty="0"/>
          </a:p>
        </p:txBody>
      </p:sp>
    </p:spTree>
    <p:extLst>
      <p:ext uri="{BB962C8B-B14F-4D97-AF65-F5344CB8AC3E}">
        <p14:creationId xmlns:p14="http://schemas.microsoft.com/office/powerpoint/2010/main" val="1220059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vs. XAML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a:t>StackPanel</a:t>
            </a:r>
            <a:r>
              <a:rPr lang="en-US" sz="2000" dirty="0"/>
              <a:t> </a:t>
            </a:r>
            <a:r>
              <a:rPr lang="en-US" sz="2000" dirty="0" err="1"/>
              <a:t>stackPanel</a:t>
            </a:r>
            <a:r>
              <a:rPr lang="en-US" sz="2000" dirty="0"/>
              <a:t> = </a:t>
            </a:r>
            <a:r>
              <a:rPr lang="en-US" sz="2000" b="1" dirty="0">
                <a:hlinkClick r:id="rId2"/>
              </a:rPr>
              <a:t>new</a:t>
            </a:r>
            <a:r>
              <a:rPr lang="en-US" sz="2000" dirty="0"/>
              <a:t> </a:t>
            </a:r>
            <a:r>
              <a:rPr lang="en-US" sz="2000" dirty="0" err="1"/>
              <a:t>StackPanel</a:t>
            </a:r>
            <a:r>
              <a:rPr lang="en-US" sz="2000" dirty="0"/>
              <a:t>(); </a:t>
            </a:r>
            <a:endParaRPr lang="en-US" sz="2000" dirty="0" smtClean="0"/>
          </a:p>
          <a:p>
            <a:pPr marL="0" indent="0">
              <a:buNone/>
            </a:pPr>
            <a:r>
              <a:rPr lang="en-US" sz="2000" b="1" dirty="0" err="1" smtClean="0"/>
              <a:t>this</a:t>
            </a:r>
            <a:r>
              <a:rPr lang="en-US" sz="2000" dirty="0" err="1" smtClean="0"/>
              <a:t>.Content</a:t>
            </a:r>
            <a:r>
              <a:rPr lang="en-US" sz="2000" dirty="0" smtClean="0"/>
              <a:t> </a:t>
            </a:r>
            <a:r>
              <a:rPr lang="en-US" sz="2000" dirty="0"/>
              <a:t>= </a:t>
            </a:r>
            <a:r>
              <a:rPr lang="en-US" sz="2000" dirty="0" err="1"/>
              <a:t>stackPanel</a:t>
            </a:r>
            <a:r>
              <a:rPr lang="en-US" sz="2000" dirty="0"/>
              <a:t>;   </a:t>
            </a:r>
            <a:endParaRPr lang="en-US" sz="2000" dirty="0" smtClean="0"/>
          </a:p>
          <a:p>
            <a:pPr marL="0" indent="0">
              <a:buNone/>
            </a:pPr>
            <a:r>
              <a:rPr lang="en-US" sz="2000" dirty="0" smtClean="0"/>
              <a:t>Button </a:t>
            </a:r>
            <a:r>
              <a:rPr lang="en-US" sz="2000" dirty="0" err="1"/>
              <a:t>Button</a:t>
            </a:r>
            <a:r>
              <a:rPr lang="en-US" sz="2000" dirty="0"/>
              <a:t> </a:t>
            </a:r>
            <a:r>
              <a:rPr lang="en-US" sz="2000" dirty="0" err="1"/>
              <a:t>button</a:t>
            </a:r>
            <a:r>
              <a:rPr lang="en-US" sz="2000" dirty="0"/>
              <a:t> = </a:t>
            </a:r>
            <a:r>
              <a:rPr lang="en-US" sz="2000" b="1" dirty="0">
                <a:hlinkClick r:id="rId2"/>
              </a:rPr>
              <a:t>new</a:t>
            </a:r>
            <a:r>
              <a:rPr lang="en-US" sz="2000" dirty="0"/>
              <a:t> Button(); </a:t>
            </a:r>
            <a:endParaRPr lang="en-US" sz="2000" dirty="0" smtClean="0"/>
          </a:p>
          <a:p>
            <a:pPr marL="0" indent="0">
              <a:buNone/>
            </a:pPr>
            <a:r>
              <a:rPr lang="en-US" sz="2000" dirty="0" err="1" smtClean="0"/>
              <a:t>button.Margin</a:t>
            </a:r>
            <a:r>
              <a:rPr lang="en-US" sz="2000" dirty="0"/>
              <a:t>= </a:t>
            </a:r>
            <a:r>
              <a:rPr lang="en-US" sz="2000" b="1" dirty="0">
                <a:hlinkClick r:id="rId2"/>
              </a:rPr>
              <a:t>new</a:t>
            </a:r>
            <a:r>
              <a:rPr lang="en-US" sz="2000" dirty="0"/>
              <a:t> Thickness(20</a:t>
            </a:r>
            <a:r>
              <a:rPr lang="en-US" sz="2000" dirty="0" smtClean="0"/>
              <a:t>);</a:t>
            </a:r>
          </a:p>
          <a:p>
            <a:pPr marL="0" indent="0">
              <a:buNone/>
            </a:pPr>
            <a:r>
              <a:rPr lang="en-US" sz="2000" dirty="0" err="1" smtClean="0"/>
              <a:t>button.Content</a:t>
            </a:r>
            <a:r>
              <a:rPr lang="en-US" sz="2000" dirty="0" smtClean="0"/>
              <a:t> </a:t>
            </a:r>
            <a:r>
              <a:rPr lang="en-US" sz="2000" dirty="0"/>
              <a:t>= "OK"; </a:t>
            </a:r>
            <a:endParaRPr lang="en-US" sz="2000" dirty="0" smtClean="0"/>
          </a:p>
          <a:p>
            <a:pPr marL="0" indent="0">
              <a:buNone/>
            </a:pPr>
            <a:r>
              <a:rPr lang="en-US" sz="2000" dirty="0" err="1" smtClean="0"/>
              <a:t>stackPanel.Children.Add</a:t>
            </a:r>
            <a:r>
              <a:rPr lang="en-US" sz="2000" dirty="0" smtClean="0"/>
              <a:t>(button);</a:t>
            </a:r>
          </a:p>
          <a:p>
            <a:pPr marL="0" indent="0">
              <a:buNone/>
            </a:pPr>
            <a:endParaRPr lang="en-US" sz="2000" dirty="0"/>
          </a:p>
          <a:p>
            <a:pPr marL="0" indent="0">
              <a:buNone/>
            </a:pPr>
            <a:r>
              <a:rPr lang="en-US" sz="2000" dirty="0" smtClean="0"/>
              <a:t>=========================================================</a:t>
            </a:r>
            <a:endParaRPr lang="en-US" sz="2000" dirty="0"/>
          </a:p>
          <a:p>
            <a:pPr marL="0" indent="0">
              <a:buNone/>
            </a:pPr>
            <a:r>
              <a:rPr lang="en-US" sz="2000" dirty="0" smtClean="0"/>
              <a:t>&lt;</a:t>
            </a:r>
            <a:r>
              <a:rPr lang="en-US" sz="2000" dirty="0" err="1"/>
              <a:t>StackPanel</a:t>
            </a:r>
            <a:r>
              <a:rPr lang="en-US" sz="2000" dirty="0"/>
              <a:t>&gt; </a:t>
            </a:r>
            <a:endParaRPr lang="en-US" sz="2000" dirty="0" smtClean="0"/>
          </a:p>
          <a:p>
            <a:pPr marL="0" indent="0">
              <a:buNone/>
            </a:pPr>
            <a:r>
              <a:rPr lang="en-US" sz="2000" dirty="0" smtClean="0"/>
              <a:t>&lt;</a:t>
            </a:r>
            <a:r>
              <a:rPr lang="en-US" sz="2000" dirty="0"/>
              <a:t>Button Margin="10" </a:t>
            </a:r>
            <a:r>
              <a:rPr lang="en-US" sz="2000" dirty="0" err="1"/>
              <a:t>HorizontalAlignment</a:t>
            </a:r>
            <a:r>
              <a:rPr lang="en-US" sz="2000" dirty="0"/>
              <a:t>="Right"&gt;</a:t>
            </a:r>
            <a:r>
              <a:rPr lang="en-US" sz="2000" dirty="0" smtClean="0"/>
              <a:t>OK&lt;/</a:t>
            </a:r>
            <a:r>
              <a:rPr lang="en-US" sz="2000" dirty="0"/>
              <a:t>Button&gt; </a:t>
            </a:r>
            <a:r>
              <a:rPr lang="en-US" sz="2000" dirty="0" smtClean="0"/>
              <a:t>&lt;/</a:t>
            </a:r>
            <a:r>
              <a:rPr lang="en-US" sz="2000" dirty="0" err="1" smtClean="0"/>
              <a:t>StackPanel</a:t>
            </a:r>
            <a:r>
              <a:rPr lang="en-US" sz="2000" dirty="0" smtClean="0"/>
              <a:t>&gt;</a:t>
            </a:r>
          </a:p>
          <a:p>
            <a:pPr marL="0" indent="0">
              <a:buNone/>
            </a:pPr>
            <a:r>
              <a:rPr lang="en-US" sz="2000" dirty="0" smtClean="0"/>
              <a:t>=========================================================</a:t>
            </a:r>
            <a:endParaRPr lang="en-US" sz="2000" dirty="0"/>
          </a:p>
        </p:txBody>
      </p:sp>
    </p:spTree>
    <p:extLst>
      <p:ext uri="{BB962C8B-B14F-4D97-AF65-F5344CB8AC3E}">
        <p14:creationId xmlns:p14="http://schemas.microsoft.com/office/powerpoint/2010/main" val="4077967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UI in XAML</a:t>
            </a:r>
            <a:endParaRPr lang="en-US" dirty="0"/>
          </a:p>
        </p:txBody>
      </p:sp>
      <p:sp>
        <p:nvSpPr>
          <p:cNvPr id="3" name="Content Placeholder 2"/>
          <p:cNvSpPr>
            <a:spLocks noGrp="1"/>
          </p:cNvSpPr>
          <p:nvPr>
            <p:ph idx="1"/>
          </p:nvPr>
        </p:nvSpPr>
        <p:spPr/>
        <p:txBody>
          <a:bodyPr>
            <a:normAutofit fontScale="92500" lnSpcReduction="20000"/>
          </a:bodyPr>
          <a:lstStyle/>
          <a:p>
            <a:r>
              <a:rPr lang="en-US" dirty="0"/>
              <a:t>At the beginning of every XAML file you need to include two namespaces. </a:t>
            </a:r>
            <a:endParaRPr lang="en-US" dirty="0" smtClean="0"/>
          </a:p>
          <a:p>
            <a:pPr marL="0" indent="0">
              <a:buNone/>
            </a:pPr>
            <a:r>
              <a:rPr lang="en-US" sz="1700" dirty="0"/>
              <a:t>&lt;Page </a:t>
            </a:r>
            <a:r>
              <a:rPr lang="en-US" sz="1700" dirty="0" err="1"/>
              <a:t>xmlns</a:t>
            </a:r>
            <a:r>
              <a:rPr lang="en-US" sz="1700" dirty="0"/>
              <a:t>="http://schemas.microsoft.com/</a:t>
            </a:r>
            <a:r>
              <a:rPr lang="en-US" sz="1700" dirty="0" err="1"/>
              <a:t>winfx</a:t>
            </a:r>
            <a:r>
              <a:rPr lang="en-US" sz="1700" dirty="0"/>
              <a:t>/2006/</a:t>
            </a:r>
            <a:r>
              <a:rPr lang="en-US" sz="1700" dirty="0" err="1"/>
              <a:t>xaml</a:t>
            </a:r>
            <a:r>
              <a:rPr lang="en-US" sz="1700" dirty="0"/>
              <a:t>/presentation" </a:t>
            </a:r>
            <a:r>
              <a:rPr lang="en-US" sz="1700" dirty="0" err="1"/>
              <a:t>xmlns:x</a:t>
            </a:r>
            <a:r>
              <a:rPr lang="en-US" sz="1700" dirty="0"/>
              <a:t>="http://schemas.microsoft.com/</a:t>
            </a:r>
            <a:r>
              <a:rPr lang="en-US" sz="1700" dirty="0" err="1"/>
              <a:t>winfx</a:t>
            </a:r>
            <a:r>
              <a:rPr lang="en-US" sz="1700" dirty="0"/>
              <a:t>/2006/</a:t>
            </a:r>
            <a:r>
              <a:rPr lang="en-US" sz="1700" dirty="0" err="1"/>
              <a:t>xaml</a:t>
            </a:r>
            <a:r>
              <a:rPr lang="en-US" sz="1700" dirty="0"/>
              <a:t>" </a:t>
            </a:r>
            <a:endParaRPr lang="en-US" sz="1700" dirty="0" smtClean="0"/>
          </a:p>
          <a:p>
            <a:pPr marL="0" indent="0">
              <a:buNone/>
            </a:pPr>
            <a:r>
              <a:rPr lang="en-US" sz="1700" dirty="0" smtClean="0"/>
              <a:t>x:Class=“hci.CS247"&gt;</a:t>
            </a:r>
          </a:p>
          <a:p>
            <a:pPr marL="0" indent="0">
              <a:buNone/>
            </a:pPr>
            <a:r>
              <a:rPr lang="en-US" sz="1700" dirty="0" smtClean="0"/>
              <a:t> </a:t>
            </a:r>
            <a:r>
              <a:rPr lang="en-US" sz="1700" dirty="0"/>
              <a:t>&lt;Button Click</a:t>
            </a:r>
            <a:r>
              <a:rPr lang="en-US" sz="1700" dirty="0" smtClean="0"/>
              <a:t>=“</a:t>
            </a:r>
            <a:r>
              <a:rPr lang="en-US" sz="1700" dirty="0" err="1" smtClean="0"/>
              <a:t>onClick</a:t>
            </a:r>
            <a:r>
              <a:rPr lang="en-US" sz="1700" dirty="0"/>
              <a:t>" &gt;Click Me!&lt;/Button&gt; </a:t>
            </a:r>
            <a:endParaRPr lang="en-US" sz="1700" dirty="0" smtClean="0"/>
          </a:p>
          <a:p>
            <a:pPr marL="0" indent="0">
              <a:buNone/>
            </a:pPr>
            <a:r>
              <a:rPr lang="en-US" sz="1700" dirty="0" smtClean="0"/>
              <a:t>&lt;/</a:t>
            </a:r>
            <a:r>
              <a:rPr lang="en-US" sz="1700" dirty="0"/>
              <a:t>Page&gt; </a:t>
            </a:r>
            <a:endParaRPr lang="en-US" sz="1700" dirty="0" smtClean="0"/>
          </a:p>
          <a:p>
            <a:pPr marL="0" indent="0">
              <a:buNone/>
            </a:pPr>
            <a:r>
              <a:rPr lang="en-US" sz="2000" dirty="0"/>
              <a:t/>
            </a:r>
            <a:br>
              <a:rPr lang="en-US" sz="2000" dirty="0"/>
            </a:br>
            <a:r>
              <a:rPr lang="en-US" sz="1500" dirty="0"/>
              <a:t>namespace </a:t>
            </a:r>
            <a:r>
              <a:rPr lang="en-US" sz="1500" dirty="0" err="1" smtClean="0"/>
              <a:t>hci</a:t>
            </a:r>
            <a:r>
              <a:rPr lang="en-US" sz="1500" dirty="0" smtClean="0"/>
              <a:t> </a:t>
            </a:r>
            <a:r>
              <a:rPr lang="en-US" sz="1500" dirty="0"/>
              <a:t>{ </a:t>
            </a:r>
            <a:endParaRPr lang="en-US" sz="1500" dirty="0" smtClean="0"/>
          </a:p>
          <a:p>
            <a:pPr marL="400050" lvl="1" indent="0">
              <a:buNone/>
            </a:pPr>
            <a:r>
              <a:rPr lang="en-US" sz="1500" dirty="0" smtClean="0"/>
              <a:t>public </a:t>
            </a:r>
            <a:r>
              <a:rPr lang="en-US" sz="1500" dirty="0"/>
              <a:t>partial class </a:t>
            </a:r>
            <a:r>
              <a:rPr lang="en-US" sz="1500" dirty="0" smtClean="0"/>
              <a:t>CS247 </a:t>
            </a:r>
            <a:r>
              <a:rPr lang="en-US" sz="1500" dirty="0"/>
              <a:t>{ </a:t>
            </a:r>
            <a:endParaRPr lang="en-US" sz="1500" dirty="0" smtClean="0"/>
          </a:p>
          <a:p>
            <a:pPr marL="800100" lvl="2" indent="0">
              <a:buNone/>
            </a:pPr>
            <a:r>
              <a:rPr lang="en-US" sz="1500" dirty="0" smtClean="0"/>
              <a:t>void </a:t>
            </a:r>
            <a:r>
              <a:rPr lang="en-US" sz="1500" dirty="0" err="1" smtClean="0"/>
              <a:t>onClick</a:t>
            </a:r>
            <a:r>
              <a:rPr lang="en-US" sz="1500" dirty="0" smtClean="0"/>
              <a:t>(object </a:t>
            </a:r>
            <a:r>
              <a:rPr lang="en-US" sz="1500" dirty="0"/>
              <a:t>sender, </a:t>
            </a:r>
            <a:r>
              <a:rPr lang="en-US" sz="1500" dirty="0" err="1"/>
              <a:t>RoutedEventArgs</a:t>
            </a:r>
            <a:r>
              <a:rPr lang="en-US" sz="1500" dirty="0"/>
              <a:t> e) </a:t>
            </a:r>
            <a:endParaRPr lang="en-US" sz="1500" dirty="0" smtClean="0"/>
          </a:p>
          <a:p>
            <a:pPr marL="800100" lvl="2" indent="0">
              <a:buNone/>
            </a:pPr>
            <a:r>
              <a:rPr lang="en-US" sz="1500" dirty="0" smtClean="0"/>
              <a:t>{ </a:t>
            </a:r>
          </a:p>
          <a:p>
            <a:pPr marL="1257300" lvl="3" indent="0">
              <a:buNone/>
            </a:pPr>
            <a:r>
              <a:rPr lang="en-US" sz="1500" dirty="0" smtClean="0"/>
              <a:t>Button </a:t>
            </a:r>
            <a:r>
              <a:rPr lang="en-US" sz="1500" dirty="0"/>
              <a:t>b = </a:t>
            </a:r>
            <a:r>
              <a:rPr lang="en-US" sz="1500" dirty="0" err="1"/>
              <a:t>e.Source</a:t>
            </a:r>
            <a:r>
              <a:rPr lang="en-US" sz="1500" dirty="0"/>
              <a:t> as Button</a:t>
            </a:r>
            <a:r>
              <a:rPr lang="en-US" sz="1500" dirty="0" smtClean="0"/>
              <a:t>;</a:t>
            </a:r>
          </a:p>
          <a:p>
            <a:pPr marL="1257300" lvl="3" indent="0">
              <a:buNone/>
            </a:pPr>
            <a:r>
              <a:rPr lang="en-US" sz="1500" dirty="0" smtClean="0"/>
              <a:t> </a:t>
            </a:r>
            <a:r>
              <a:rPr lang="en-US" sz="1500" dirty="0" err="1"/>
              <a:t>b.Foreground</a:t>
            </a:r>
            <a:r>
              <a:rPr lang="en-US" sz="1500" dirty="0"/>
              <a:t> = </a:t>
            </a:r>
            <a:r>
              <a:rPr lang="en-US" sz="1500" dirty="0" err="1"/>
              <a:t>Brushes.Red</a:t>
            </a:r>
            <a:r>
              <a:rPr lang="en-US" sz="1500" dirty="0"/>
              <a:t>; </a:t>
            </a:r>
            <a:endParaRPr lang="en-US" sz="1500" dirty="0" smtClean="0"/>
          </a:p>
          <a:p>
            <a:pPr marL="800100" lvl="2" indent="0">
              <a:buNone/>
            </a:pPr>
            <a:r>
              <a:rPr lang="en-US" sz="1500" dirty="0" smtClean="0"/>
              <a:t>} </a:t>
            </a:r>
          </a:p>
          <a:p>
            <a:pPr marL="400050" lvl="1" indent="0">
              <a:buNone/>
            </a:pPr>
            <a:r>
              <a:rPr lang="en-US" sz="1500" dirty="0" smtClean="0"/>
              <a:t>} </a:t>
            </a:r>
          </a:p>
          <a:p>
            <a:pPr marL="0" indent="0">
              <a:buNone/>
            </a:pPr>
            <a:r>
              <a:rPr lang="en-US" sz="1500" dirty="0" smtClean="0"/>
              <a:t>}</a:t>
            </a:r>
            <a:endParaRPr lang="en-US" sz="1500" dirty="0"/>
          </a:p>
        </p:txBody>
      </p:sp>
    </p:spTree>
    <p:extLst>
      <p:ext uri="{BB962C8B-B14F-4D97-AF65-F5344CB8AC3E}">
        <p14:creationId xmlns:p14="http://schemas.microsoft.com/office/powerpoint/2010/main" val="59747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In-lining the code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200" dirty="0"/>
              <a:t>&lt;Page </a:t>
            </a:r>
            <a:r>
              <a:rPr lang="en-US" sz="2200" dirty="0" err="1"/>
              <a:t>xmlns</a:t>
            </a:r>
            <a:r>
              <a:rPr lang="en-US" sz="2200" dirty="0"/>
              <a:t>="http://schemas.microsoft.com/</a:t>
            </a:r>
            <a:r>
              <a:rPr lang="en-US" sz="2200" dirty="0" err="1"/>
              <a:t>winfx</a:t>
            </a:r>
            <a:r>
              <a:rPr lang="en-US" sz="2200" dirty="0"/>
              <a:t>/2006/</a:t>
            </a:r>
            <a:r>
              <a:rPr lang="en-US" sz="2200" dirty="0" err="1"/>
              <a:t>xaml</a:t>
            </a:r>
            <a:r>
              <a:rPr lang="en-US" sz="2200" dirty="0"/>
              <a:t>/presentation" </a:t>
            </a:r>
            <a:endParaRPr lang="en-US" sz="2200" dirty="0" smtClean="0"/>
          </a:p>
          <a:p>
            <a:pPr marL="0" indent="0">
              <a:buNone/>
            </a:pPr>
            <a:r>
              <a:rPr lang="en-US" sz="2200" dirty="0" err="1" smtClean="0"/>
              <a:t>xmlns:x</a:t>
            </a:r>
            <a:r>
              <a:rPr lang="en-US" sz="2200" dirty="0"/>
              <a:t>="http://schemas.microsoft.com/</a:t>
            </a:r>
            <a:r>
              <a:rPr lang="en-US" sz="2200" dirty="0" err="1"/>
              <a:t>winfx</a:t>
            </a:r>
            <a:r>
              <a:rPr lang="en-US" sz="2200" dirty="0"/>
              <a:t>/2006/</a:t>
            </a:r>
            <a:r>
              <a:rPr lang="en-US" sz="2200" dirty="0" err="1"/>
              <a:t>xaml</a:t>
            </a:r>
            <a:r>
              <a:rPr lang="en-US" sz="2200" dirty="0"/>
              <a:t>" x:Class</a:t>
            </a:r>
            <a:r>
              <a:rPr lang="en-US" sz="2200" dirty="0" smtClean="0"/>
              <a:t>=“hci.CS247" </a:t>
            </a:r>
            <a:r>
              <a:rPr lang="en-US" sz="2200" dirty="0"/>
              <a:t>&gt; </a:t>
            </a:r>
            <a:endParaRPr lang="en-US" sz="2200" dirty="0" smtClean="0"/>
          </a:p>
          <a:p>
            <a:pPr marL="0" indent="0">
              <a:buNone/>
            </a:pPr>
            <a:r>
              <a:rPr lang="en-US" sz="2200" dirty="0" smtClean="0"/>
              <a:t>&lt;</a:t>
            </a:r>
            <a:r>
              <a:rPr lang="en-US" sz="2200" dirty="0"/>
              <a:t>Button Name="button1" Click</a:t>
            </a:r>
            <a:r>
              <a:rPr lang="en-US" sz="2200" dirty="0" smtClean="0"/>
              <a:t>=“</a:t>
            </a:r>
            <a:r>
              <a:rPr lang="en-US" sz="2200" dirty="0" err="1" smtClean="0"/>
              <a:t>onClick</a:t>
            </a:r>
            <a:r>
              <a:rPr lang="en-US" sz="2200" dirty="0" smtClean="0"/>
              <a:t>"&gt;</a:t>
            </a:r>
            <a:r>
              <a:rPr lang="en-US" sz="2200" dirty="0"/>
              <a:t>Click Me!&lt;/Button&gt; &lt;</a:t>
            </a:r>
            <a:r>
              <a:rPr lang="en-US" sz="2200" dirty="0" err="1"/>
              <a:t>x:Code</a:t>
            </a:r>
            <a:r>
              <a:rPr lang="en-US" sz="2200" dirty="0" smtClean="0"/>
              <a:t>&gt;</a:t>
            </a:r>
          </a:p>
          <a:p>
            <a:pPr marL="0" indent="0">
              <a:buNone/>
            </a:pPr>
            <a:r>
              <a:rPr lang="en-US" sz="2200" dirty="0" smtClean="0"/>
              <a:t>&lt;![</a:t>
            </a:r>
            <a:r>
              <a:rPr lang="en-US" sz="2200" dirty="0"/>
              <a:t>CDATA[ </a:t>
            </a:r>
            <a:endParaRPr lang="en-US" sz="2200" dirty="0" smtClean="0"/>
          </a:p>
          <a:p>
            <a:pPr marL="0" indent="0">
              <a:buNone/>
            </a:pPr>
            <a:r>
              <a:rPr lang="en-US" sz="2200" dirty="0" smtClean="0"/>
              <a:t>void </a:t>
            </a:r>
            <a:r>
              <a:rPr lang="en-US" sz="2200" dirty="0" err="1" smtClean="0"/>
              <a:t>onClick</a:t>
            </a:r>
            <a:r>
              <a:rPr lang="en-US" sz="2200" dirty="0" smtClean="0"/>
              <a:t>(object </a:t>
            </a:r>
            <a:r>
              <a:rPr lang="en-US" sz="2200" dirty="0"/>
              <a:t>sender, </a:t>
            </a:r>
            <a:r>
              <a:rPr lang="en-US" sz="2200" dirty="0" err="1"/>
              <a:t>RoutedEventArgs</a:t>
            </a:r>
            <a:r>
              <a:rPr lang="en-US" sz="2200" dirty="0"/>
              <a:t> e) </a:t>
            </a:r>
            <a:endParaRPr lang="en-US" sz="2200" dirty="0" smtClean="0"/>
          </a:p>
          <a:p>
            <a:pPr marL="0" indent="0">
              <a:buNone/>
            </a:pPr>
            <a:r>
              <a:rPr lang="en-US" sz="2200" dirty="0" smtClean="0"/>
              <a:t>{ </a:t>
            </a:r>
          </a:p>
          <a:p>
            <a:pPr marL="0" indent="0">
              <a:buNone/>
            </a:pPr>
            <a:r>
              <a:rPr lang="en-US" sz="2200" dirty="0" smtClean="0"/>
              <a:t>	button1.Content </a:t>
            </a:r>
            <a:r>
              <a:rPr lang="en-US" sz="2200" dirty="0"/>
              <a:t>= "Hello World"; </a:t>
            </a:r>
            <a:endParaRPr lang="en-US" sz="2200" dirty="0" smtClean="0"/>
          </a:p>
          <a:p>
            <a:pPr marL="0" indent="0">
              <a:buNone/>
            </a:pPr>
            <a:r>
              <a:rPr lang="en-US" sz="2200" dirty="0" smtClean="0"/>
              <a:t>} </a:t>
            </a:r>
          </a:p>
          <a:p>
            <a:pPr marL="0" indent="0">
              <a:buNone/>
            </a:pPr>
            <a:r>
              <a:rPr lang="en-US" sz="2200" dirty="0" smtClean="0"/>
              <a:t>]]&gt;</a:t>
            </a:r>
          </a:p>
          <a:p>
            <a:pPr marL="0" indent="0">
              <a:buNone/>
            </a:pPr>
            <a:r>
              <a:rPr lang="en-US" sz="2200" dirty="0" smtClean="0"/>
              <a:t>&lt;/</a:t>
            </a:r>
            <a:r>
              <a:rPr lang="en-US" sz="2200" dirty="0" err="1"/>
              <a:t>x:Code</a:t>
            </a:r>
            <a:r>
              <a:rPr lang="en-US" sz="2200" dirty="0"/>
              <a:t>&gt; </a:t>
            </a:r>
            <a:endParaRPr lang="en-US" sz="2200" dirty="0" smtClean="0"/>
          </a:p>
          <a:p>
            <a:pPr marL="0" indent="0">
              <a:buNone/>
            </a:pPr>
            <a:r>
              <a:rPr lang="en-US" sz="2200" dirty="0" smtClean="0"/>
              <a:t>&lt;/</a:t>
            </a:r>
            <a:r>
              <a:rPr lang="en-US" sz="2200" dirty="0"/>
              <a:t>Page&gt; </a:t>
            </a:r>
            <a:r>
              <a:rPr lang="en-US" dirty="0"/>
              <a:t/>
            </a:r>
            <a:br>
              <a:rPr lang="en-US" dirty="0"/>
            </a:br>
            <a:endParaRPr lang="en-US" dirty="0"/>
          </a:p>
        </p:txBody>
      </p:sp>
    </p:spTree>
    <p:extLst>
      <p:ext uri="{BB962C8B-B14F-4D97-AF65-F5344CB8AC3E}">
        <p14:creationId xmlns:p14="http://schemas.microsoft.com/office/powerpoint/2010/main" val="1159211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XAML Styling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&lt;</a:t>
            </a:r>
            <a:r>
              <a:rPr lang="en-US" dirty="0" err="1"/>
              <a:t>Window.Resources</a:t>
            </a:r>
            <a:r>
              <a:rPr lang="en-US" dirty="0"/>
              <a:t>&gt; </a:t>
            </a:r>
            <a:endParaRPr lang="en-US" dirty="0" smtClean="0"/>
          </a:p>
          <a:p>
            <a:pPr marL="0" indent="0">
              <a:buNone/>
            </a:pPr>
            <a:r>
              <a:rPr lang="en-US" dirty="0" smtClean="0"/>
              <a:t>...</a:t>
            </a:r>
          </a:p>
          <a:p>
            <a:pPr marL="0" indent="0">
              <a:buNone/>
            </a:pPr>
            <a:r>
              <a:rPr lang="en-US" dirty="0" smtClean="0"/>
              <a:t> </a:t>
            </a:r>
          </a:p>
          <a:p>
            <a:pPr marL="0" indent="0">
              <a:buNone/>
            </a:pPr>
            <a:r>
              <a:rPr lang="en-US" dirty="0" smtClean="0"/>
              <a:t>&lt;!--</a:t>
            </a:r>
            <a:r>
              <a:rPr lang="en-US" dirty="0"/>
              <a:t>A Style that affects all </a:t>
            </a:r>
            <a:r>
              <a:rPr lang="en-US" dirty="0" err="1"/>
              <a:t>TextBlocks</a:t>
            </a:r>
            <a:r>
              <a:rPr lang="en-US" dirty="0"/>
              <a:t>--&gt; </a:t>
            </a:r>
            <a:endParaRPr lang="en-US" dirty="0" smtClean="0"/>
          </a:p>
          <a:p>
            <a:pPr marL="0" indent="0">
              <a:buNone/>
            </a:pPr>
            <a:r>
              <a:rPr lang="en-US" dirty="0" smtClean="0"/>
              <a:t>&lt;</a:t>
            </a:r>
            <a:r>
              <a:rPr lang="en-US" dirty="0"/>
              <a:t>Style </a:t>
            </a:r>
            <a:r>
              <a:rPr lang="en-US" dirty="0" err="1"/>
              <a:t>TargetType</a:t>
            </a:r>
            <a:r>
              <a:rPr lang="en-US" dirty="0"/>
              <a:t>="</a:t>
            </a:r>
            <a:r>
              <a:rPr lang="en-US" dirty="0" err="1"/>
              <a:t>TextBlock</a:t>
            </a:r>
            <a:r>
              <a:rPr lang="en-US" dirty="0"/>
              <a:t>"&gt; </a:t>
            </a:r>
            <a:endParaRPr lang="en-US" dirty="0" smtClean="0"/>
          </a:p>
          <a:p>
            <a:pPr marL="0" indent="0">
              <a:buNone/>
            </a:pPr>
            <a:r>
              <a:rPr lang="en-US" dirty="0" smtClean="0"/>
              <a:t>&lt;</a:t>
            </a:r>
            <a:r>
              <a:rPr lang="en-US" dirty="0"/>
              <a:t>Setter Property="</a:t>
            </a:r>
            <a:r>
              <a:rPr lang="en-US" dirty="0" err="1"/>
              <a:t>HorizontalAlignment</a:t>
            </a:r>
            <a:r>
              <a:rPr lang="en-US" dirty="0"/>
              <a:t>" Value="Center" /&gt; </a:t>
            </a:r>
            <a:endParaRPr lang="en-US" dirty="0" smtClean="0"/>
          </a:p>
          <a:p>
            <a:pPr marL="0" indent="0">
              <a:buNone/>
            </a:pPr>
            <a:r>
              <a:rPr lang="en-US" dirty="0" smtClean="0"/>
              <a:t>&lt;</a:t>
            </a:r>
            <a:r>
              <a:rPr lang="en-US" dirty="0"/>
              <a:t>Setter Property="</a:t>
            </a:r>
            <a:r>
              <a:rPr lang="en-US" dirty="0" err="1"/>
              <a:t>FontFamily</a:t>
            </a:r>
            <a:r>
              <a:rPr lang="en-US" dirty="0"/>
              <a:t>" Value="Comic Sans MS"/&gt; </a:t>
            </a:r>
            <a:endParaRPr lang="en-US" dirty="0" smtClean="0"/>
          </a:p>
          <a:p>
            <a:pPr marL="0" indent="0">
              <a:buNone/>
            </a:pPr>
            <a:r>
              <a:rPr lang="en-US" dirty="0" smtClean="0"/>
              <a:t>&lt;</a:t>
            </a:r>
            <a:r>
              <a:rPr lang="en-US" dirty="0"/>
              <a:t>Setter Property="</a:t>
            </a:r>
            <a:r>
              <a:rPr lang="en-US" dirty="0" err="1"/>
              <a:t>FontSize</a:t>
            </a:r>
            <a:r>
              <a:rPr lang="en-US" dirty="0"/>
              <a:t>" Value="14"/&gt; </a:t>
            </a:r>
            <a:endParaRPr lang="en-US" dirty="0" smtClean="0"/>
          </a:p>
          <a:p>
            <a:pPr marL="0" indent="0">
              <a:buNone/>
            </a:pPr>
            <a:r>
              <a:rPr lang="en-US" dirty="0" smtClean="0"/>
              <a:t>&lt;/</a:t>
            </a:r>
            <a:r>
              <a:rPr lang="en-US" dirty="0"/>
              <a:t>Style&gt; </a:t>
            </a:r>
            <a:endParaRPr lang="en-US" dirty="0" smtClean="0"/>
          </a:p>
          <a:p>
            <a:pPr marL="0" indent="0">
              <a:buNone/>
            </a:pPr>
            <a:endParaRPr lang="en-US" dirty="0" smtClean="0"/>
          </a:p>
          <a:p>
            <a:pPr marL="0" indent="0">
              <a:buNone/>
            </a:pPr>
            <a:r>
              <a:rPr lang="en-US" dirty="0" smtClean="0"/>
              <a:t>... </a:t>
            </a:r>
          </a:p>
          <a:p>
            <a:pPr marL="0" indent="0">
              <a:buNone/>
            </a:pPr>
            <a:r>
              <a:rPr lang="en-US" dirty="0" smtClean="0"/>
              <a:t>&lt;/</a:t>
            </a:r>
            <a:r>
              <a:rPr lang="en-US" dirty="0" err="1"/>
              <a:t>Window.Resources</a:t>
            </a:r>
            <a:r>
              <a:rPr lang="en-US" dirty="0"/>
              <a:t>&gt; </a:t>
            </a:r>
            <a:br>
              <a:rPr lang="en-US" dirty="0"/>
            </a:br>
            <a:endParaRPr lang="en-US" dirty="0"/>
          </a:p>
        </p:txBody>
      </p:sp>
    </p:spTree>
    <p:extLst>
      <p:ext uri="{BB962C8B-B14F-4D97-AF65-F5344CB8AC3E}">
        <p14:creationId xmlns:p14="http://schemas.microsoft.com/office/powerpoint/2010/main" val="35868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t>
            </a:r>
            <a:r>
              <a:rPr lang="en-US" dirty="0" err="1" smtClean="0"/>
              <a:t>Knect</a:t>
            </a:r>
            <a:r>
              <a:rPr lang="en-US" dirty="0" smtClean="0"/>
              <a:t> SDK</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smtClean="0"/>
              <a:t>Download </a:t>
            </a:r>
            <a:r>
              <a:rPr lang="en-US" b="1" dirty="0" err="1"/>
              <a:t>Kinect</a:t>
            </a:r>
            <a:r>
              <a:rPr lang="en-US" b="1" dirty="0"/>
              <a:t> for Windows SDK</a:t>
            </a:r>
          </a:p>
          <a:p>
            <a:pPr lvl="1" fontAlgn="base"/>
            <a:r>
              <a:rPr lang="en-US" dirty="0" smtClean="0">
                <a:hlinkClick r:id="rId2"/>
              </a:rPr>
              <a:t>http</a:t>
            </a:r>
            <a:r>
              <a:rPr lang="en-US" dirty="0">
                <a:hlinkClick r:id="rId2"/>
              </a:rPr>
              <a:t>://</a:t>
            </a:r>
            <a:r>
              <a:rPr lang="en-US" dirty="0" smtClean="0">
                <a:hlinkClick r:id="rId2"/>
              </a:rPr>
              <a:t>www.kinectforwindows.org</a:t>
            </a:r>
            <a:endParaRPr lang="en-US" dirty="0" smtClean="0"/>
          </a:p>
          <a:p>
            <a:pPr fontAlgn="base"/>
            <a:r>
              <a:rPr lang="en-US" dirty="0" smtClean="0"/>
              <a:t>Download </a:t>
            </a:r>
            <a:r>
              <a:rPr lang="en-US" b="1" dirty="0"/>
              <a:t>DirectX</a:t>
            </a:r>
            <a:endParaRPr lang="en-US" dirty="0" smtClean="0"/>
          </a:p>
          <a:p>
            <a:pPr lvl="1" fontAlgn="base"/>
            <a:r>
              <a:rPr lang="en-US" dirty="0" smtClean="0">
                <a:hlinkClick r:id="rId3"/>
              </a:rPr>
              <a:t>Microsoft </a:t>
            </a:r>
            <a:r>
              <a:rPr lang="en-US" dirty="0">
                <a:hlinkClick r:id="rId3"/>
              </a:rPr>
              <a:t>DirectX® SDK - June 2010</a:t>
            </a:r>
            <a:r>
              <a:rPr lang="en-US" dirty="0"/>
              <a:t> or later version</a:t>
            </a:r>
          </a:p>
          <a:p>
            <a:pPr lvl="1" fontAlgn="base"/>
            <a:r>
              <a:rPr lang="en-US" dirty="0">
                <a:hlinkClick r:id="rId4"/>
              </a:rPr>
              <a:t>Current runtime for Microsoft DirectX® </a:t>
            </a:r>
            <a:r>
              <a:rPr lang="en-US" dirty="0" smtClean="0">
                <a:hlinkClick r:id="rId4"/>
              </a:rPr>
              <a:t>9</a:t>
            </a:r>
            <a:endParaRPr lang="en-US" dirty="0"/>
          </a:p>
          <a:p>
            <a:r>
              <a:rPr lang="en-US" b="1" dirty="0" smtClean="0"/>
              <a:t>Download Microsoft Speech SDK</a:t>
            </a:r>
          </a:p>
          <a:p>
            <a:pPr lvl="1" fontAlgn="base"/>
            <a:r>
              <a:rPr lang="en-US" dirty="0">
                <a:hlinkClick r:id="rId5"/>
              </a:rPr>
              <a:t>Microsoft Speech Platform Runtime, version 10.2</a:t>
            </a:r>
            <a:r>
              <a:rPr lang="en-US" dirty="0"/>
              <a:t> – select 32-bit if you are running 32-bit Windows. If you have 64-bit Windows, we </a:t>
            </a:r>
            <a:r>
              <a:rPr lang="en-US" dirty="0" smtClean="0"/>
              <a:t>you need to install </a:t>
            </a:r>
            <a:r>
              <a:rPr lang="en-US" dirty="0"/>
              <a:t>both the 32-bit and 64-bit runtime.</a:t>
            </a:r>
          </a:p>
          <a:p>
            <a:pPr lvl="1" fontAlgn="base"/>
            <a:r>
              <a:rPr lang="en-US" dirty="0">
                <a:hlinkClick r:id="rId6"/>
              </a:rPr>
              <a:t>Microsoft Speech Platform - Software Development Kit, version 10.2</a:t>
            </a:r>
            <a:r>
              <a:rPr lang="en-US" dirty="0"/>
              <a:t> – select 32-bit or 64-bit according to your Windows installation</a:t>
            </a:r>
          </a:p>
          <a:p>
            <a:pPr lvl="1" fontAlgn="base"/>
            <a:r>
              <a:rPr lang="en-US" dirty="0" err="1">
                <a:hlinkClick r:id="rId7"/>
              </a:rPr>
              <a:t>Kinect</a:t>
            </a:r>
            <a:r>
              <a:rPr lang="en-US" dirty="0">
                <a:hlinkClick r:id="rId7"/>
              </a:rPr>
              <a:t> for Windows Runtime Language Pack, version 0.9</a:t>
            </a:r>
            <a:endParaRPr lang="en-US" dirty="0"/>
          </a:p>
          <a:p>
            <a:pPr lvl="1"/>
            <a:endParaRPr lang="en-US" dirty="0" smtClean="0"/>
          </a:p>
          <a:p>
            <a:endParaRPr lang="en-US" dirty="0"/>
          </a:p>
        </p:txBody>
      </p:sp>
    </p:spTree>
    <p:extLst>
      <p:ext uri="{BB962C8B-B14F-4D97-AF65-F5344CB8AC3E}">
        <p14:creationId xmlns:p14="http://schemas.microsoft.com/office/powerpoint/2010/main" val="350144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.NET</a:t>
            </a:r>
            <a:endParaRPr lang="en-US" dirty="0"/>
          </a:p>
        </p:txBody>
      </p:sp>
      <p:sp>
        <p:nvSpPr>
          <p:cNvPr id="3" name="Content Placeholder 2"/>
          <p:cNvSpPr>
            <a:spLocks noGrp="1"/>
          </p:cNvSpPr>
          <p:nvPr>
            <p:ph idx="1"/>
          </p:nvPr>
        </p:nvSpPr>
        <p:spPr/>
        <p:txBody>
          <a:bodyPr/>
          <a:lstStyle/>
          <a:p>
            <a:r>
              <a:rPr lang="en-US" dirty="0" smtClean="0"/>
              <a:t>.NET is:</a:t>
            </a:r>
          </a:p>
          <a:p>
            <a:pPr lvl="1"/>
            <a:r>
              <a:rPr lang="en-US" dirty="0" smtClean="0"/>
              <a:t>Microsoft’s Platform for Windows Development</a:t>
            </a:r>
          </a:p>
          <a:p>
            <a:pPr lvl="1"/>
            <a:r>
              <a:rPr lang="en-US" dirty="0" smtClean="0"/>
              <a:t>CLR (Common Language Runtime) – the Virtual Machine that runs MSIL (Microsoft Intermediate Language Code)</a:t>
            </a:r>
          </a:p>
          <a:p>
            <a:pPr lvl="1"/>
            <a:r>
              <a:rPr lang="en-US" dirty="0" smtClean="0"/>
              <a:t>A set of compilers that can generate MSIL</a:t>
            </a:r>
          </a:p>
          <a:p>
            <a:pPr lvl="2"/>
            <a:r>
              <a:rPr lang="en-US" dirty="0" smtClean="0"/>
              <a:t> C#, Visual Basic, C++ etc..</a:t>
            </a:r>
          </a:p>
          <a:p>
            <a:pPr lvl="1"/>
            <a:r>
              <a:rPr lang="en-US" dirty="0" smtClean="0"/>
              <a:t>This provides inter-operability</a:t>
            </a:r>
            <a:endParaRPr lang="en-US" dirty="0"/>
          </a:p>
        </p:txBody>
      </p:sp>
    </p:spTree>
    <p:extLst>
      <p:ext uri="{BB962C8B-B14F-4D97-AF65-F5344CB8AC3E}">
        <p14:creationId xmlns:p14="http://schemas.microsoft.com/office/powerpoint/2010/main" val="379863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installation</a:t>
            </a:r>
            <a:endParaRPr lang="en-US" dirty="0"/>
          </a:p>
        </p:txBody>
      </p:sp>
      <p:sp>
        <p:nvSpPr>
          <p:cNvPr id="3" name="Content Placeholder 2"/>
          <p:cNvSpPr>
            <a:spLocks noGrp="1"/>
          </p:cNvSpPr>
          <p:nvPr>
            <p:ph idx="1"/>
          </p:nvPr>
        </p:nvSpPr>
        <p:spPr/>
        <p:txBody>
          <a:bodyPr/>
          <a:lstStyle/>
          <a:p>
            <a:r>
              <a:rPr lang="en-US" dirty="0" smtClean="0"/>
              <a:t>Run the </a:t>
            </a:r>
            <a:r>
              <a:rPr lang="en-US" dirty="0" err="1" smtClean="0"/>
              <a:t>kinect</a:t>
            </a:r>
            <a:r>
              <a:rPr lang="en-US" dirty="0" smtClean="0"/>
              <a:t> sample binaries located at</a:t>
            </a:r>
          </a:p>
          <a:p>
            <a:pPr lvl="1"/>
            <a:r>
              <a:rPr lang="en-US" dirty="0"/>
              <a:t>C:\Program Files\Microsoft SDKs\</a:t>
            </a:r>
            <a:r>
              <a:rPr lang="en-US" dirty="0" err="1"/>
              <a:t>Kinect</a:t>
            </a:r>
            <a:r>
              <a:rPr lang="en-US" dirty="0"/>
              <a:t>\v1.0 </a:t>
            </a:r>
            <a:r>
              <a:rPr lang="en-US" dirty="0" smtClean="0"/>
              <a:t>Beta2\Samples</a:t>
            </a:r>
          </a:p>
          <a:p>
            <a:pPr lvl="2"/>
            <a:r>
              <a:rPr lang="en-US" dirty="0" smtClean="0"/>
              <a:t>\bin</a:t>
            </a:r>
          </a:p>
          <a:p>
            <a:pPr lvl="3"/>
            <a:r>
              <a:rPr lang="en-US" dirty="0" smtClean="0"/>
              <a:t>KinectAudioDemo.exe</a:t>
            </a:r>
          </a:p>
          <a:p>
            <a:pPr lvl="3"/>
            <a:r>
              <a:rPr lang="en-US" dirty="0" smtClean="0"/>
              <a:t>ShapeGame.exe</a:t>
            </a:r>
          </a:p>
          <a:p>
            <a:pPr lvl="3"/>
            <a:r>
              <a:rPr lang="en-US" dirty="0" smtClean="0"/>
              <a:t>Skeletal-Viewer-WPF.exe</a:t>
            </a:r>
            <a:endParaRPr lang="en-US" dirty="0"/>
          </a:p>
        </p:txBody>
      </p:sp>
    </p:spTree>
    <p:extLst>
      <p:ext uri="{BB962C8B-B14F-4D97-AF65-F5344CB8AC3E}">
        <p14:creationId xmlns:p14="http://schemas.microsoft.com/office/powerpoint/2010/main" val="213481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compile/run the sample code</a:t>
            </a:r>
            <a:endParaRPr lang="en-US" dirty="0"/>
          </a:p>
        </p:txBody>
      </p:sp>
      <p:sp>
        <p:nvSpPr>
          <p:cNvPr id="3" name="Content Placeholder 2"/>
          <p:cNvSpPr>
            <a:spLocks noGrp="1"/>
          </p:cNvSpPr>
          <p:nvPr>
            <p:ph idx="1"/>
          </p:nvPr>
        </p:nvSpPr>
        <p:spPr/>
        <p:txBody>
          <a:bodyPr/>
          <a:lstStyle/>
          <a:p>
            <a:r>
              <a:rPr lang="en-US" dirty="0" smtClean="0"/>
              <a:t>Open </a:t>
            </a:r>
            <a:r>
              <a:rPr lang="en-US" dirty="0"/>
              <a:t>the solution </a:t>
            </a:r>
            <a:r>
              <a:rPr lang="en-US" dirty="0" smtClean="0"/>
              <a:t>file</a:t>
            </a:r>
          </a:p>
          <a:p>
            <a:r>
              <a:rPr lang="en-US" dirty="0" smtClean="0"/>
              <a:t>C</a:t>
            </a:r>
            <a:r>
              <a:rPr lang="en-US" dirty="0"/>
              <a:t>:\Program Files\Microsoft SDKs\</a:t>
            </a:r>
            <a:r>
              <a:rPr lang="en-US" dirty="0" err="1"/>
              <a:t>Kinect</a:t>
            </a:r>
            <a:r>
              <a:rPr lang="en-US" dirty="0"/>
              <a:t>\v1.0 Beta2\Samples\Managed\ KinectSDKSamples(C#).</a:t>
            </a:r>
            <a:r>
              <a:rPr lang="en-US" dirty="0" smtClean="0"/>
              <a:t>sln</a:t>
            </a:r>
          </a:p>
          <a:p>
            <a:endParaRPr lang="en-US" dirty="0"/>
          </a:p>
          <a:p>
            <a:endParaRPr lang="en-US" dirty="0" smtClean="0"/>
          </a:p>
        </p:txBody>
      </p:sp>
    </p:spTree>
    <p:extLst>
      <p:ext uri="{BB962C8B-B14F-4D97-AF65-F5344CB8AC3E}">
        <p14:creationId xmlns:p14="http://schemas.microsoft.com/office/powerpoint/2010/main" val="1402563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 Basic Code Walkthrough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83694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for more details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 </a:t>
            </a:r>
          </a:p>
          <a:p>
            <a:pPr lvl="1"/>
            <a:r>
              <a:rPr lang="en-US" dirty="0" smtClean="0">
                <a:hlinkClick r:id="rId2"/>
              </a:rPr>
              <a:t>http</a:t>
            </a:r>
            <a:r>
              <a:rPr lang="en-US" dirty="0">
                <a:hlinkClick r:id="rId2"/>
              </a:rPr>
              <a:t>://</a:t>
            </a:r>
            <a:r>
              <a:rPr lang="en-US" dirty="0" smtClean="0">
                <a:hlinkClick r:id="rId2"/>
              </a:rPr>
              <a:t>msdn.microsoft.com/en-us/library/aa288436(v=VS.71</a:t>
            </a:r>
            <a:r>
              <a:rPr lang="en-US" dirty="0">
                <a:hlinkClick r:id="rId2"/>
              </a:rPr>
              <a:t>).</a:t>
            </a:r>
            <a:r>
              <a:rPr lang="en-US" dirty="0" smtClean="0">
                <a:hlinkClick r:id="rId2"/>
              </a:rPr>
              <a:t>aspx</a:t>
            </a:r>
            <a:endParaRPr lang="en-US" dirty="0" smtClean="0"/>
          </a:p>
          <a:p>
            <a:r>
              <a:rPr lang="en-US" dirty="0" smtClean="0"/>
              <a:t>WPF Fundamentals: </a:t>
            </a:r>
          </a:p>
          <a:p>
            <a:pPr lvl="1"/>
            <a:r>
              <a:rPr lang="en-US" dirty="0" smtClean="0">
                <a:hlinkClick r:id="rId3"/>
              </a:rPr>
              <a:t>http</a:t>
            </a:r>
            <a:r>
              <a:rPr lang="en-US" dirty="0">
                <a:hlinkClick r:id="rId3"/>
              </a:rPr>
              <a:t>://</a:t>
            </a:r>
            <a:r>
              <a:rPr lang="en-US" dirty="0" smtClean="0">
                <a:hlinkClick r:id="rId3"/>
              </a:rPr>
              <a:t>msdn.microsoft.com/en-us/library/ms746927.aspx</a:t>
            </a:r>
            <a:endParaRPr lang="en-US" dirty="0" smtClean="0"/>
          </a:p>
          <a:p>
            <a:r>
              <a:rPr lang="en-US" dirty="0" smtClean="0"/>
              <a:t>XAML Overview: </a:t>
            </a:r>
          </a:p>
          <a:p>
            <a:pPr lvl="1"/>
            <a:r>
              <a:rPr lang="en-US" dirty="0" smtClean="0">
                <a:hlinkClick r:id="rId4"/>
              </a:rPr>
              <a:t>http</a:t>
            </a:r>
            <a:r>
              <a:rPr lang="en-US" dirty="0">
                <a:hlinkClick r:id="rId4"/>
              </a:rPr>
              <a:t>://</a:t>
            </a:r>
            <a:r>
              <a:rPr lang="en-US" dirty="0" smtClean="0">
                <a:hlinkClick r:id="rId4"/>
              </a:rPr>
              <a:t>msdn.microsoft.com/en-us/library/ms752059.aspx</a:t>
            </a:r>
            <a:endParaRPr lang="en-US" dirty="0" smtClean="0"/>
          </a:p>
          <a:p>
            <a:r>
              <a:rPr lang="en-US" dirty="0"/>
              <a:t>Setting up </a:t>
            </a:r>
            <a:r>
              <a:rPr lang="en-US" dirty="0" err="1"/>
              <a:t>Kinect</a:t>
            </a:r>
            <a:r>
              <a:rPr lang="en-US" dirty="0"/>
              <a:t> SDK</a:t>
            </a:r>
          </a:p>
          <a:p>
            <a:pPr lvl="1"/>
            <a:r>
              <a:rPr lang="en-US" dirty="0">
                <a:hlinkClick r:id="rId5"/>
              </a:rPr>
              <a:t>http://channel9.msdn.com/Series/KinectSDKQuickstarts/Getting-Started</a:t>
            </a:r>
            <a:endParaRPr lang="en-US" dirty="0"/>
          </a:p>
          <a:p>
            <a:endParaRPr lang="en-US" dirty="0"/>
          </a:p>
        </p:txBody>
      </p:sp>
    </p:spTree>
    <p:extLst>
      <p:ext uri="{BB962C8B-B14F-4D97-AF65-F5344CB8AC3E}">
        <p14:creationId xmlns:p14="http://schemas.microsoft.com/office/powerpoint/2010/main" val="3671274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Lab</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7200" dirty="0" smtClean="0"/>
          </a:p>
          <a:p>
            <a:pPr marL="0" indent="0" algn="ctr">
              <a:buNone/>
            </a:pPr>
            <a:r>
              <a:rPr lang="en-US" sz="7200" dirty="0" err="1" smtClean="0"/>
              <a:t>Kinect</a:t>
            </a:r>
            <a:r>
              <a:rPr lang="en-US" sz="7200" dirty="0" smtClean="0"/>
              <a:t> SDK in Detail</a:t>
            </a:r>
            <a:endParaRPr lang="en-US" sz="7200" dirty="0"/>
          </a:p>
        </p:txBody>
      </p:sp>
    </p:spTree>
    <p:extLst>
      <p:ext uri="{BB962C8B-B14F-4D97-AF65-F5344CB8AC3E}">
        <p14:creationId xmlns:p14="http://schemas.microsoft.com/office/powerpoint/2010/main" val="97080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Visual Studio</a:t>
            </a:r>
            <a:endParaRPr lang="en-US" dirty="0"/>
          </a:p>
        </p:txBody>
      </p:sp>
      <p:sp>
        <p:nvSpPr>
          <p:cNvPr id="3" name="Content Placeholder 2"/>
          <p:cNvSpPr>
            <a:spLocks noGrp="1"/>
          </p:cNvSpPr>
          <p:nvPr>
            <p:ph idx="1"/>
          </p:nvPr>
        </p:nvSpPr>
        <p:spPr/>
        <p:txBody>
          <a:bodyPr/>
          <a:lstStyle/>
          <a:p>
            <a:r>
              <a:rPr lang="en-US" dirty="0" smtClean="0"/>
              <a:t>The full development system for Microsoft platforms (Windows, Windows Mobile, Silverlight etc…)</a:t>
            </a:r>
          </a:p>
          <a:p>
            <a:pPr lvl="1"/>
            <a:r>
              <a:rPr lang="en-US" dirty="0" smtClean="0"/>
              <a:t>provides a nice editor window with auto-complete, </a:t>
            </a:r>
            <a:r>
              <a:rPr lang="en-US" dirty="0" err="1" smtClean="0"/>
              <a:t>intellisense</a:t>
            </a:r>
            <a:r>
              <a:rPr lang="en-US" dirty="0" smtClean="0"/>
              <a:t> etc…</a:t>
            </a:r>
          </a:p>
          <a:p>
            <a:pPr lvl="1"/>
            <a:r>
              <a:rPr lang="en-US" dirty="0" smtClean="0"/>
              <a:t>integrates compiler, linker, debugger etc…</a:t>
            </a:r>
          </a:p>
          <a:p>
            <a:pPr lvl="1"/>
            <a:r>
              <a:rPr lang="en-US" dirty="0"/>
              <a:t>o</a:t>
            </a:r>
            <a:r>
              <a:rPr lang="en-US" dirty="0" smtClean="0"/>
              <a:t>ptimizations, data </a:t>
            </a:r>
            <a:r>
              <a:rPr lang="en-US" dirty="0"/>
              <a:t>a</a:t>
            </a:r>
            <a:r>
              <a:rPr lang="en-US" dirty="0" smtClean="0"/>
              <a:t>ccess, multi-language etc…</a:t>
            </a:r>
          </a:p>
          <a:p>
            <a:endParaRPr lang="en-US" dirty="0"/>
          </a:p>
        </p:txBody>
      </p:sp>
    </p:spTree>
    <p:extLst>
      <p:ext uri="{BB962C8B-B14F-4D97-AF65-F5344CB8AC3E}">
        <p14:creationId xmlns:p14="http://schemas.microsoft.com/office/powerpoint/2010/main" val="409630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Applications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Console Application</a:t>
            </a:r>
          </a:p>
          <a:p>
            <a:pPr lvl="1"/>
            <a:r>
              <a:rPr lang="en-US" sz="2400" dirty="0"/>
              <a:t>h</a:t>
            </a:r>
            <a:r>
              <a:rPr lang="en-US" sz="2400" dirty="0" smtClean="0"/>
              <a:t>as standard streams (out, in, err)</a:t>
            </a:r>
          </a:p>
          <a:p>
            <a:pPr lvl="1"/>
            <a:r>
              <a:rPr lang="en-US" sz="2400" dirty="0" smtClean="0"/>
              <a:t>GUI can be added manually</a:t>
            </a:r>
          </a:p>
          <a:p>
            <a:r>
              <a:rPr lang="en-US" sz="2800" dirty="0" smtClean="0"/>
              <a:t>Windows Application</a:t>
            </a:r>
          </a:p>
          <a:p>
            <a:pPr lvl="1"/>
            <a:r>
              <a:rPr lang="en-US" sz="2400" dirty="0" smtClean="0"/>
              <a:t>GUI based</a:t>
            </a:r>
          </a:p>
          <a:p>
            <a:pPr lvl="1"/>
            <a:r>
              <a:rPr lang="en-US" sz="2400" dirty="0"/>
              <a:t>n</a:t>
            </a:r>
            <a:r>
              <a:rPr lang="en-US" sz="2400" dirty="0" smtClean="0"/>
              <a:t>o standard streams (out, in, err)</a:t>
            </a:r>
          </a:p>
          <a:p>
            <a:pPr lvl="1"/>
            <a:r>
              <a:rPr lang="en-US" sz="2400" dirty="0"/>
              <a:t>t</a:t>
            </a:r>
            <a:r>
              <a:rPr lang="en-US" sz="2400" dirty="0" smtClean="0"/>
              <a:t>he main thread is shared by the GUI message pump &amp; your code</a:t>
            </a:r>
          </a:p>
          <a:p>
            <a:r>
              <a:rPr lang="en-US" sz="2800" dirty="0" smtClean="0"/>
              <a:t>Service</a:t>
            </a:r>
          </a:p>
          <a:p>
            <a:pPr lvl="1"/>
            <a:r>
              <a:rPr lang="en-US" sz="2400" dirty="0"/>
              <a:t>n</a:t>
            </a:r>
            <a:r>
              <a:rPr lang="en-US" sz="2400" dirty="0" smtClean="0"/>
              <a:t>o standard streams (out, in, err)</a:t>
            </a:r>
          </a:p>
          <a:p>
            <a:pPr lvl="1"/>
            <a:r>
              <a:rPr lang="en-US" sz="2400" dirty="0"/>
              <a:t>m</a:t>
            </a:r>
            <a:r>
              <a:rPr lang="en-US" sz="2400" dirty="0" smtClean="0"/>
              <a:t>ain thread is commandeered by the windows service manager</a:t>
            </a:r>
          </a:p>
          <a:p>
            <a:pPr lvl="1"/>
            <a:r>
              <a:rPr lang="en-US" sz="2400" dirty="0"/>
              <a:t>n</a:t>
            </a:r>
            <a:r>
              <a:rPr lang="en-US" sz="2400" dirty="0" smtClean="0"/>
              <a:t>o GUI (runs in session 0 – service session)</a:t>
            </a:r>
          </a:p>
          <a:p>
            <a:endParaRPr lang="en-US" dirty="0"/>
          </a:p>
        </p:txBody>
      </p:sp>
    </p:spTree>
    <p:extLst>
      <p:ext uri="{BB962C8B-B14F-4D97-AF65-F5344CB8AC3E}">
        <p14:creationId xmlns:p14="http://schemas.microsoft.com/office/powerpoint/2010/main" val="37051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a:t>
            </a:r>
            <a:endParaRPr lang="en-US" dirty="0"/>
          </a:p>
        </p:txBody>
      </p:sp>
      <p:sp>
        <p:nvSpPr>
          <p:cNvPr id="3" name="Content Placeholder 2"/>
          <p:cNvSpPr>
            <a:spLocks noGrp="1"/>
          </p:cNvSpPr>
          <p:nvPr>
            <p:ph idx="1"/>
          </p:nvPr>
        </p:nvSpPr>
        <p:spPr/>
        <p:txBody>
          <a:bodyPr/>
          <a:lstStyle/>
          <a:p>
            <a:pPr>
              <a:lnSpc>
                <a:spcPct val="90000"/>
              </a:lnSpc>
            </a:pPr>
            <a:r>
              <a:rPr lang="en-US" sz="2400" dirty="0" smtClean="0"/>
              <a:t>A simple, modern, general-purpose object-oriented language</a:t>
            </a:r>
          </a:p>
          <a:p>
            <a:pPr>
              <a:lnSpc>
                <a:spcPct val="90000"/>
              </a:lnSpc>
            </a:pPr>
            <a:r>
              <a:rPr lang="en-US" sz="2400" dirty="0" smtClean="0"/>
              <a:t>Originated by Microsoft as a response to Java</a:t>
            </a:r>
          </a:p>
          <a:p>
            <a:pPr>
              <a:lnSpc>
                <a:spcPct val="90000"/>
              </a:lnSpc>
            </a:pPr>
            <a:r>
              <a:rPr lang="en-US" sz="2400" dirty="0" smtClean="0"/>
              <a:t>Software robustness and programmer productivity</a:t>
            </a:r>
          </a:p>
          <a:p>
            <a:pPr lvl="1">
              <a:lnSpc>
                <a:spcPct val="90000"/>
              </a:lnSpc>
            </a:pPr>
            <a:r>
              <a:rPr lang="en-US" sz="2000" dirty="0"/>
              <a:t>s</a:t>
            </a:r>
            <a:r>
              <a:rPr lang="en-US" sz="2000" dirty="0" smtClean="0"/>
              <a:t>trong type checking, array bounds checking, detection of use of uninitialized variables, source code portability, automatic garbage collection</a:t>
            </a:r>
          </a:p>
          <a:p>
            <a:pPr lvl="1">
              <a:lnSpc>
                <a:spcPct val="90000"/>
              </a:lnSpc>
            </a:pPr>
            <a:r>
              <a:rPr lang="en-US" sz="2000" dirty="0"/>
              <a:t>a</a:t>
            </a:r>
            <a:r>
              <a:rPr lang="en-US" sz="2000" dirty="0" smtClean="0"/>
              <a:t>llows rapid application development</a:t>
            </a:r>
            <a:endParaRPr lang="en-US" sz="2400" dirty="0" smtClean="0"/>
          </a:p>
          <a:p>
            <a:pPr>
              <a:lnSpc>
                <a:spcPct val="90000"/>
              </a:lnSpc>
            </a:pPr>
            <a:r>
              <a:rPr lang="en-US" sz="2400" dirty="0" smtClean="0"/>
              <a:t>Developed specifically for .NET</a:t>
            </a:r>
          </a:p>
          <a:p>
            <a:pPr>
              <a:lnSpc>
                <a:spcPct val="90000"/>
              </a:lnSpc>
            </a:pPr>
            <a:r>
              <a:rPr lang="en-US" sz="2400" dirty="0" smtClean="0"/>
              <a:t>Very easy to migrate from C++ and Java</a:t>
            </a:r>
          </a:p>
          <a:p>
            <a:pPr>
              <a:lnSpc>
                <a:spcPct val="90000"/>
              </a:lnSpc>
            </a:pPr>
            <a:r>
              <a:rPr lang="en-US" sz="2400" dirty="0" smtClean="0"/>
              <a:t>We assume that you know Java and thus we will ignore the things that are similar to Java.</a:t>
            </a:r>
          </a:p>
        </p:txBody>
      </p:sp>
    </p:spTree>
    <p:extLst>
      <p:ext uri="{BB962C8B-B14F-4D97-AF65-F5344CB8AC3E}">
        <p14:creationId xmlns:p14="http://schemas.microsoft.com/office/powerpoint/2010/main" val="305956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Hello CS247L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smtClean="0"/>
              <a:t>using </a:t>
            </a:r>
            <a:r>
              <a:rPr lang="en-US" sz="2600" dirty="0"/>
              <a:t>System; </a:t>
            </a:r>
            <a:endParaRPr lang="en-US" sz="2600" dirty="0" smtClean="0"/>
          </a:p>
          <a:p>
            <a:pPr marL="0" indent="0">
              <a:buNone/>
            </a:pPr>
            <a:r>
              <a:rPr lang="en-US" sz="2600" dirty="0"/>
              <a:t>n</a:t>
            </a:r>
            <a:r>
              <a:rPr lang="en-US" sz="2600" dirty="0" smtClean="0"/>
              <a:t>amespace </a:t>
            </a:r>
            <a:r>
              <a:rPr lang="en-US" sz="2600" dirty="0" err="1" smtClean="0"/>
              <a:t>hci</a:t>
            </a:r>
            <a:r>
              <a:rPr lang="en-US" sz="2600" dirty="0" smtClean="0"/>
              <a:t>{</a:t>
            </a:r>
          </a:p>
          <a:p>
            <a:pPr marL="400050" lvl="1" indent="0">
              <a:buNone/>
            </a:pPr>
            <a:r>
              <a:rPr lang="en-US" sz="2000" dirty="0" smtClean="0"/>
              <a:t>public </a:t>
            </a:r>
            <a:r>
              <a:rPr lang="en-US" sz="2000" dirty="0"/>
              <a:t>class </a:t>
            </a:r>
            <a:r>
              <a:rPr lang="en-US" sz="2000" dirty="0" smtClean="0"/>
              <a:t>HelloCS247L </a:t>
            </a:r>
            <a:r>
              <a:rPr lang="en-US" sz="2000" dirty="0"/>
              <a:t>{ </a:t>
            </a:r>
            <a:endParaRPr lang="en-US" sz="2000" dirty="0" smtClean="0"/>
          </a:p>
          <a:p>
            <a:pPr marL="400050" lvl="1" indent="0">
              <a:buNone/>
            </a:pPr>
            <a:r>
              <a:rPr lang="en-US" sz="2000" dirty="0" smtClean="0"/>
              <a:t>     public </a:t>
            </a:r>
            <a:r>
              <a:rPr lang="en-US" sz="2000" dirty="0"/>
              <a:t>static void Main(string[] </a:t>
            </a:r>
            <a:r>
              <a:rPr lang="en-US" sz="2000" dirty="0" err="1"/>
              <a:t>args</a:t>
            </a:r>
            <a:r>
              <a:rPr lang="en-US" sz="2000" dirty="0"/>
              <a:t>) { </a:t>
            </a:r>
            <a:r>
              <a:rPr lang="en-US" sz="2000" dirty="0" smtClean="0"/>
              <a:t>       </a:t>
            </a:r>
            <a:r>
              <a:rPr lang="en-US" sz="2000" dirty="0"/>
              <a:t> </a:t>
            </a:r>
            <a:r>
              <a:rPr lang="en-US" sz="2000" dirty="0" smtClean="0"/>
              <a:t>                                   </a:t>
            </a:r>
          </a:p>
          <a:p>
            <a:pPr marL="400050" lvl="1" indent="0">
              <a:buNone/>
            </a:pPr>
            <a:r>
              <a:rPr lang="en-US" sz="2000" dirty="0"/>
              <a:t> </a:t>
            </a:r>
            <a:r>
              <a:rPr lang="en-US" sz="2000" dirty="0" smtClean="0"/>
              <a:t>         </a:t>
            </a:r>
            <a:r>
              <a:rPr lang="en-US" sz="2000" dirty="0" err="1" smtClean="0"/>
              <a:t>Console.Write</a:t>
            </a:r>
            <a:r>
              <a:rPr lang="en-US" sz="2000" dirty="0" smtClean="0"/>
              <a:t> ("</a:t>
            </a:r>
            <a:r>
              <a:rPr lang="en-US" sz="2000" dirty="0" smtClean="0"/>
              <a:t>Hello  </a:t>
            </a:r>
            <a:r>
              <a:rPr lang="en-US" sz="2000" dirty="0" smtClean="0"/>
              <a:t>"); </a:t>
            </a:r>
            <a:r>
              <a:rPr lang="en-US" sz="2000" dirty="0"/>
              <a:t>	</a:t>
            </a:r>
            <a:endParaRPr lang="en-US" sz="2000" dirty="0" smtClean="0"/>
          </a:p>
          <a:p>
            <a:pPr marL="400050" lvl="1" indent="0">
              <a:buNone/>
            </a:pPr>
            <a:r>
              <a:rPr lang="en-US" sz="2000" dirty="0" smtClean="0"/>
              <a:t>          if(</a:t>
            </a:r>
            <a:r>
              <a:rPr lang="en-US" sz="2000" dirty="0" err="1" smtClean="0"/>
              <a:t>args.Length</a:t>
            </a:r>
            <a:r>
              <a:rPr lang="en-US" sz="2000" dirty="0" smtClean="0"/>
              <a:t> &gt; 0 ){</a:t>
            </a:r>
          </a:p>
          <a:p>
            <a:pPr marL="400050" lvl="1" indent="0">
              <a:buNone/>
            </a:pPr>
            <a:r>
              <a:rPr lang="en-US" sz="2000" dirty="0"/>
              <a:t> </a:t>
            </a:r>
            <a:r>
              <a:rPr lang="en-US" sz="2000" dirty="0" smtClean="0"/>
              <a:t>                 </a:t>
            </a:r>
            <a:r>
              <a:rPr lang="en-US" sz="2000" dirty="0" err="1" smtClean="0"/>
              <a:t>Console.Write</a:t>
            </a:r>
            <a:r>
              <a:rPr lang="en-US" sz="2000" dirty="0" smtClean="0"/>
              <a:t> </a:t>
            </a:r>
            <a:r>
              <a:rPr lang="en-US" sz="2000" dirty="0" smtClean="0"/>
              <a:t>(“{</a:t>
            </a:r>
            <a:r>
              <a:rPr lang="en-US" sz="2000" dirty="0"/>
              <a:t>0}", </a:t>
            </a:r>
            <a:r>
              <a:rPr lang="en-US" sz="2000" dirty="0" err="1" smtClean="0"/>
              <a:t>args</a:t>
            </a:r>
            <a:r>
              <a:rPr lang="en-US" sz="2000" dirty="0" smtClean="0"/>
              <a:t>[0]); </a:t>
            </a:r>
            <a:endParaRPr lang="en-US" sz="2000" dirty="0"/>
          </a:p>
          <a:p>
            <a:pPr marL="400050" lvl="1" indent="0">
              <a:buNone/>
            </a:pPr>
            <a:r>
              <a:rPr lang="en-US" sz="2000" dirty="0"/>
              <a:t>	 </a:t>
            </a:r>
            <a:r>
              <a:rPr lang="en-US" sz="2000" dirty="0" smtClean="0"/>
              <a:t>   </a:t>
            </a:r>
            <a:r>
              <a:rPr lang="en-US" sz="2000" dirty="0"/>
              <a:t> </a:t>
            </a:r>
            <a:r>
              <a:rPr lang="en-US" sz="2000" dirty="0" smtClean="0"/>
              <a:t>    </a:t>
            </a:r>
            <a:r>
              <a:rPr lang="en-US" sz="2000" dirty="0" smtClean="0"/>
              <a:t>for </a:t>
            </a:r>
            <a:r>
              <a:rPr lang="en-US" sz="2000" dirty="0"/>
              <a:t>(</a:t>
            </a:r>
            <a:r>
              <a:rPr lang="en-US" sz="2000" dirty="0" err="1"/>
              <a:t>int</a:t>
            </a:r>
            <a:r>
              <a:rPr lang="en-US" sz="2000" dirty="0"/>
              <a:t> </a:t>
            </a:r>
            <a:r>
              <a:rPr lang="en-US" sz="2000" dirty="0" smtClean="0"/>
              <a:t>i=1; </a:t>
            </a:r>
            <a:r>
              <a:rPr lang="en-US" sz="2000" dirty="0"/>
              <a:t>i &lt; </a:t>
            </a:r>
            <a:r>
              <a:rPr lang="en-US" sz="2000" dirty="0" err="1"/>
              <a:t>args.Length</a:t>
            </a:r>
            <a:r>
              <a:rPr lang="en-US" sz="2000" dirty="0"/>
              <a:t>; i++) { </a:t>
            </a:r>
            <a:r>
              <a:rPr lang="en-US" sz="2000" dirty="0" smtClean="0"/>
              <a:t>				         	</a:t>
            </a:r>
            <a:r>
              <a:rPr lang="en-US" sz="2000" dirty="0" err="1" smtClean="0"/>
              <a:t>Console.Write</a:t>
            </a:r>
            <a:r>
              <a:rPr lang="en-US" sz="2000" dirty="0" smtClean="0"/>
              <a:t>(“, {</a:t>
            </a:r>
            <a:r>
              <a:rPr lang="en-US" sz="2000" dirty="0"/>
              <a:t>0</a:t>
            </a:r>
            <a:r>
              <a:rPr lang="en-US" sz="2000" dirty="0" smtClean="0"/>
              <a:t>}", </a:t>
            </a:r>
            <a:r>
              <a:rPr lang="en-US" sz="2000" dirty="0" err="1"/>
              <a:t>args</a:t>
            </a:r>
            <a:r>
              <a:rPr lang="en-US" sz="2000" dirty="0"/>
              <a:t>[i]); </a:t>
            </a:r>
            <a:endParaRPr lang="en-US" sz="2000" dirty="0" smtClean="0"/>
          </a:p>
          <a:p>
            <a:pPr marL="400050" lvl="1" indent="0">
              <a:buNone/>
            </a:pPr>
            <a:r>
              <a:rPr lang="en-US" sz="2000" dirty="0"/>
              <a:t> </a:t>
            </a:r>
            <a:r>
              <a:rPr lang="en-US" sz="2000" dirty="0" smtClean="0"/>
              <a:t>                 }</a:t>
            </a:r>
          </a:p>
          <a:p>
            <a:pPr marL="400050" lvl="1" indent="0">
              <a:buNone/>
            </a:pPr>
            <a:r>
              <a:rPr lang="en-US" sz="2000" dirty="0"/>
              <a:t> </a:t>
            </a:r>
            <a:r>
              <a:rPr lang="en-US" sz="2000" dirty="0" smtClean="0"/>
              <a:t>         }</a:t>
            </a:r>
          </a:p>
          <a:p>
            <a:pPr marL="400050" lvl="1" indent="0">
              <a:buNone/>
            </a:pPr>
            <a:r>
              <a:rPr lang="en-US" sz="2000" dirty="0" smtClean="0"/>
              <a:t>          </a:t>
            </a:r>
            <a:r>
              <a:rPr lang="en-US" sz="2000" dirty="0" err="1" smtClean="0"/>
              <a:t>Console.WriteLine</a:t>
            </a:r>
            <a:r>
              <a:rPr lang="en-US" sz="2000" dirty="0" smtClean="0"/>
              <a:t> (“Welcome to CS247L!");</a:t>
            </a:r>
          </a:p>
          <a:p>
            <a:pPr marL="400050" lvl="1" indent="0">
              <a:buNone/>
            </a:pPr>
            <a:r>
              <a:rPr lang="en-US" sz="2000" dirty="0" smtClean="0"/>
              <a:t>    }     </a:t>
            </a:r>
          </a:p>
          <a:p>
            <a:pPr marL="400050" lvl="1" indent="0">
              <a:buNone/>
            </a:pPr>
            <a:r>
              <a:rPr lang="en-US" sz="2000" dirty="0" smtClean="0"/>
              <a:t>}</a:t>
            </a:r>
          </a:p>
          <a:p>
            <a:pPr marL="0" indent="0">
              <a:buNone/>
            </a:pPr>
            <a:r>
              <a:rPr lang="en-US" sz="2400" dirty="0"/>
              <a:t>}</a:t>
            </a:r>
          </a:p>
        </p:txBody>
      </p:sp>
    </p:spTree>
    <p:extLst>
      <p:ext uri="{BB962C8B-B14F-4D97-AF65-F5344CB8AC3E}">
        <p14:creationId xmlns:p14="http://schemas.microsoft.com/office/powerpoint/2010/main" val="2771162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Declaration and Namespace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b="1" dirty="0" smtClean="0"/>
              <a:t>namespace</a:t>
            </a:r>
            <a:r>
              <a:rPr lang="en-US" dirty="0" smtClean="0"/>
              <a:t> keyword is used to declare a scope. This namespace scope lets you organize code and gives you a way to create globally unique types.</a:t>
            </a:r>
          </a:p>
          <a:p>
            <a:pPr marL="0" indent="0">
              <a:buNone/>
            </a:pPr>
            <a:endParaRPr lang="en-US" dirty="0" smtClean="0"/>
          </a:p>
          <a:p>
            <a:pPr marL="0" indent="0">
              <a:buNone/>
            </a:pPr>
            <a:r>
              <a:rPr lang="en-US" dirty="0" smtClean="0"/>
              <a:t>        using System;</a:t>
            </a:r>
          </a:p>
          <a:p>
            <a:pPr marL="457200" lvl="1" indent="0">
              <a:buNone/>
            </a:pPr>
            <a:r>
              <a:rPr lang="en-US" dirty="0" smtClean="0"/>
              <a:t>namespace </a:t>
            </a:r>
            <a:r>
              <a:rPr lang="en-US" dirty="0" err="1" smtClean="0"/>
              <a:t>stanford.cs</a:t>
            </a:r>
            <a:r>
              <a:rPr lang="en-US" dirty="0" smtClean="0"/>
              <a:t> { </a:t>
            </a:r>
          </a:p>
          <a:p>
            <a:pPr marL="857250" lvl="2" indent="0">
              <a:buNone/>
            </a:pPr>
            <a:endParaRPr lang="en-US" dirty="0" smtClean="0"/>
          </a:p>
          <a:p>
            <a:pPr marL="857250" lvl="2" indent="0">
              <a:buNone/>
            </a:pPr>
            <a:r>
              <a:rPr lang="en-US" dirty="0" smtClean="0"/>
              <a:t>namespace </a:t>
            </a:r>
            <a:r>
              <a:rPr lang="en-US" dirty="0" err="1" smtClean="0"/>
              <a:t>hci</a:t>
            </a:r>
            <a:r>
              <a:rPr lang="en-US" dirty="0" smtClean="0"/>
              <a:t> { </a:t>
            </a:r>
          </a:p>
          <a:p>
            <a:pPr marL="857250" lvl="2" indent="0">
              <a:buNone/>
            </a:pPr>
            <a:r>
              <a:rPr lang="en-US" dirty="0" smtClean="0"/>
              <a:t>	           class CS247{…..} </a:t>
            </a:r>
          </a:p>
          <a:p>
            <a:pPr marL="857250" lvl="2" indent="0">
              <a:buNone/>
            </a:pPr>
            <a:r>
              <a:rPr lang="en-US" dirty="0" smtClean="0"/>
              <a:t>}</a:t>
            </a:r>
          </a:p>
          <a:p>
            <a:pPr marL="857250" lvl="2" indent="0">
              <a:buNone/>
            </a:pPr>
            <a:r>
              <a:rPr lang="en-US" dirty="0"/>
              <a:t>namespace </a:t>
            </a:r>
            <a:r>
              <a:rPr lang="en-US" dirty="0" err="1" smtClean="0"/>
              <a:t>ai</a:t>
            </a:r>
            <a:r>
              <a:rPr lang="en-US" dirty="0" smtClean="0"/>
              <a:t> </a:t>
            </a:r>
            <a:r>
              <a:rPr lang="en-US" dirty="0"/>
              <a:t>{ </a:t>
            </a:r>
          </a:p>
          <a:p>
            <a:pPr marL="857250" lvl="2" indent="0">
              <a:buNone/>
            </a:pPr>
            <a:r>
              <a:rPr lang="en-US" dirty="0"/>
              <a:t>	           class </a:t>
            </a:r>
            <a:r>
              <a:rPr lang="en-US" dirty="0" smtClean="0"/>
              <a:t>CS221{…..} </a:t>
            </a:r>
            <a:endParaRPr lang="en-US" dirty="0"/>
          </a:p>
          <a:p>
            <a:pPr marL="857250" lvl="2" indent="0">
              <a:buNone/>
            </a:pPr>
            <a:r>
              <a:rPr lang="en-US" dirty="0" smtClean="0"/>
              <a:t>}</a:t>
            </a:r>
          </a:p>
          <a:p>
            <a:pPr marL="857250" lvl="2" indent="0">
              <a:buNone/>
            </a:pPr>
            <a:endParaRPr lang="en-US" dirty="0"/>
          </a:p>
          <a:p>
            <a:pPr marL="857250" lvl="2" indent="0">
              <a:buNone/>
            </a:pPr>
            <a:r>
              <a:rPr lang="en-US" dirty="0"/>
              <a:t>c</a:t>
            </a:r>
            <a:r>
              <a:rPr lang="en-US" dirty="0" smtClean="0"/>
              <a:t>lass </a:t>
            </a:r>
            <a:r>
              <a:rPr lang="en-US" dirty="0" err="1" smtClean="0"/>
              <a:t>ComputerForum</a:t>
            </a:r>
            <a:r>
              <a:rPr lang="en-US" dirty="0" smtClean="0"/>
              <a:t>{……}</a:t>
            </a:r>
            <a:endParaRPr lang="en-US" dirty="0"/>
          </a:p>
          <a:p>
            <a:pPr marL="857250" lvl="2" indent="0">
              <a:buNone/>
            </a:pPr>
            <a:endParaRPr lang="en-US" dirty="0" smtClean="0"/>
          </a:p>
          <a:p>
            <a:pPr marL="457200" lvl="1" indent="0">
              <a:buNone/>
            </a:pPr>
            <a:r>
              <a:rPr lang="en-US" dirty="0" smtClean="0"/>
              <a:t> }</a:t>
            </a:r>
            <a:endParaRPr lang="en-US" dirty="0"/>
          </a:p>
        </p:txBody>
      </p:sp>
    </p:spTree>
    <p:extLst>
      <p:ext uri="{BB962C8B-B14F-4D97-AF65-F5344CB8AC3E}">
        <p14:creationId xmlns:p14="http://schemas.microsoft.com/office/powerpoint/2010/main" val="157414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data types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Integer Types</a:t>
            </a:r>
          </a:p>
          <a:p>
            <a:pPr lvl="1"/>
            <a:r>
              <a:rPr lang="en-US" dirty="0" err="1" smtClean="0"/>
              <a:t>sbyte</a:t>
            </a:r>
            <a:r>
              <a:rPr lang="en-US" dirty="0" smtClean="0"/>
              <a:t>, byte,  short, </a:t>
            </a:r>
            <a:r>
              <a:rPr lang="en-US" dirty="0" err="1" smtClean="0"/>
              <a:t>ushort</a:t>
            </a:r>
            <a:r>
              <a:rPr lang="en-US" dirty="0" smtClean="0"/>
              <a:t>, </a:t>
            </a:r>
            <a:r>
              <a:rPr lang="en-US" dirty="0" err="1" smtClean="0"/>
              <a:t>int</a:t>
            </a:r>
            <a:r>
              <a:rPr lang="en-US" dirty="0" smtClean="0"/>
              <a:t>, </a:t>
            </a:r>
            <a:r>
              <a:rPr lang="en-US" dirty="0" err="1" smtClean="0"/>
              <a:t>uint</a:t>
            </a:r>
            <a:r>
              <a:rPr lang="en-US" dirty="0" smtClean="0"/>
              <a:t>, long, </a:t>
            </a:r>
            <a:r>
              <a:rPr lang="en-US" dirty="0" err="1" smtClean="0"/>
              <a:t>ulong</a:t>
            </a:r>
            <a:endParaRPr lang="en-US" dirty="0" smtClean="0"/>
          </a:p>
          <a:p>
            <a:r>
              <a:rPr lang="en-US" dirty="0" smtClean="0"/>
              <a:t>Real Numbers</a:t>
            </a:r>
          </a:p>
          <a:p>
            <a:pPr lvl="1"/>
            <a:r>
              <a:rPr lang="en-US" dirty="0"/>
              <a:t>f</a:t>
            </a:r>
            <a:r>
              <a:rPr lang="en-US" dirty="0" smtClean="0"/>
              <a:t>loat, double, decimal</a:t>
            </a:r>
          </a:p>
          <a:p>
            <a:r>
              <a:rPr lang="en-US" dirty="0" smtClean="0"/>
              <a:t>Text</a:t>
            </a:r>
          </a:p>
          <a:p>
            <a:pPr lvl="1"/>
            <a:r>
              <a:rPr lang="en-US" dirty="0" smtClean="0"/>
              <a:t>char, string</a:t>
            </a:r>
          </a:p>
          <a:p>
            <a:r>
              <a:rPr lang="en-US" dirty="0" smtClean="0"/>
              <a:t>Boolean</a:t>
            </a:r>
          </a:p>
          <a:p>
            <a:pPr lvl="1"/>
            <a:r>
              <a:rPr lang="en-US" dirty="0" err="1" smtClean="0"/>
              <a:t>bool</a:t>
            </a:r>
            <a:endParaRPr lang="en-US" dirty="0" smtClean="0"/>
          </a:p>
          <a:p>
            <a:r>
              <a:rPr lang="en-US" dirty="0" smtClean="0"/>
              <a:t>Object</a:t>
            </a:r>
            <a:endParaRPr lang="en-US" dirty="0"/>
          </a:p>
          <a:p>
            <a:pPr lvl="1"/>
            <a:r>
              <a:rPr lang="en-US" dirty="0" smtClean="0"/>
              <a:t>object</a:t>
            </a:r>
          </a:p>
          <a:p>
            <a:endParaRPr lang="en-US" dirty="0" smtClean="0"/>
          </a:p>
          <a:p>
            <a:endParaRPr lang="en-US" dirty="0"/>
          </a:p>
        </p:txBody>
      </p:sp>
    </p:spTree>
    <p:extLst>
      <p:ext uri="{BB962C8B-B14F-4D97-AF65-F5344CB8AC3E}">
        <p14:creationId xmlns:p14="http://schemas.microsoft.com/office/powerpoint/2010/main" val="2714226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3282</TotalTime>
  <Words>1349</Words>
  <Application>Microsoft Office PowerPoint</Application>
  <PresentationFormat>On-screen Show (4:3)</PresentationFormat>
  <Paragraphs>278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.NET, Visual Studio, C#, and Kinect SDK Installation</vt:lpstr>
      <vt:lpstr>Goals</vt:lpstr>
      <vt:lpstr>Introduction to .NET</vt:lpstr>
      <vt:lpstr>Microsoft Visual Studio</vt:lpstr>
      <vt:lpstr>Different Types of Applications</vt:lpstr>
      <vt:lpstr>Introduction to C#</vt:lpstr>
      <vt:lpstr>C# Hello CS247L</vt:lpstr>
      <vt:lpstr>Class Declaration and Namespace</vt:lpstr>
      <vt:lpstr>Built-in data types</vt:lpstr>
      <vt:lpstr>C# parameters passing</vt:lpstr>
      <vt:lpstr>Arrays</vt:lpstr>
      <vt:lpstr>Properties</vt:lpstr>
      <vt:lpstr>Indexers</vt:lpstr>
      <vt:lpstr>Indexers</vt:lpstr>
      <vt:lpstr>Delegates and Events</vt:lpstr>
      <vt:lpstr>Delegates and Events</vt:lpstr>
      <vt:lpstr>Delegates and Events</vt:lpstr>
      <vt:lpstr>Delegates and Events</vt:lpstr>
      <vt:lpstr>Delegates and Events</vt:lpstr>
      <vt:lpstr>Let’s do something fun</vt:lpstr>
      <vt:lpstr>Useful Namespaces to know</vt:lpstr>
      <vt:lpstr>Useful Namespaces to know</vt:lpstr>
      <vt:lpstr>Windows Presentation Foundation (WPF) applications</vt:lpstr>
      <vt:lpstr>XAML</vt:lpstr>
      <vt:lpstr>C# vs. XAML</vt:lpstr>
      <vt:lpstr>Creating a UI in XAML</vt:lpstr>
      <vt:lpstr>In-lining the code</vt:lpstr>
      <vt:lpstr>XAML Styling</vt:lpstr>
      <vt:lpstr>Setting up Knect SDK</vt:lpstr>
      <vt:lpstr>Testing the installation</vt:lpstr>
      <vt:lpstr>Let’s compile/run the sample code</vt:lpstr>
      <vt:lpstr>Samples -- Basic Code Walkthrough</vt:lpstr>
      <vt:lpstr>Where to go for more details</vt:lpstr>
      <vt:lpstr>Next 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Studio, C#, and Kinect SDK Installation</dc:title>
  <dc:creator>anantb</dc:creator>
  <cp:lastModifiedBy>anantb</cp:lastModifiedBy>
  <cp:revision>194</cp:revision>
  <dcterms:created xsi:type="dcterms:W3CDTF">2012-01-06T04:13:53Z</dcterms:created>
  <dcterms:modified xsi:type="dcterms:W3CDTF">2012-01-17T17:38:51Z</dcterms:modified>
</cp:coreProperties>
</file>