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8" r:id="rId1"/>
    <p:sldMasterId id="2147483729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7" r:id="rId4"/>
    <p:sldId id="480" r:id="rId5"/>
    <p:sldId id="470" r:id="rId6"/>
    <p:sldId id="477" r:id="rId7"/>
    <p:sldId id="478" r:id="rId8"/>
    <p:sldId id="479" r:id="rId9"/>
    <p:sldId id="279" r:id="rId10"/>
    <p:sldId id="469" r:id="rId11"/>
    <p:sldId id="300" r:id="rId12"/>
    <p:sldId id="320" r:id="rId13"/>
    <p:sldId id="406" r:id="rId14"/>
    <p:sldId id="407" r:id="rId15"/>
    <p:sldId id="472" r:id="rId16"/>
    <p:sldId id="450" r:id="rId17"/>
    <p:sldId id="451" r:id="rId18"/>
    <p:sldId id="452" r:id="rId19"/>
    <p:sldId id="453" r:id="rId20"/>
    <p:sldId id="465" r:id="rId21"/>
    <p:sldId id="454" r:id="rId2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5">
          <p15:clr>
            <a:srgbClr val="A4A3A4"/>
          </p15:clr>
        </p15:guide>
        <p15:guide id="2" pos="30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9E6"/>
    <a:srgbClr val="BDC5D3"/>
    <a:srgbClr val="78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0" autoAdjust="0"/>
    <p:restoredTop sz="96380" autoAdjust="0"/>
  </p:normalViewPr>
  <p:slideViewPr>
    <p:cSldViewPr snapToGrid="0" showGuides="1">
      <p:cViewPr varScale="1">
        <p:scale>
          <a:sx n="103" d="100"/>
          <a:sy n="103" d="100"/>
        </p:scale>
        <p:origin x="77" y="715"/>
      </p:cViewPr>
      <p:guideLst>
        <p:guide orient="horz" pos="2174"/>
        <p:guide pos="2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586" y="82"/>
      </p:cViewPr>
      <p:guideLst>
        <p:guide orient="horz" pos="2245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74638" y="280988"/>
            <a:ext cx="4146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CS 194H: dt+UX^2 - User Experience Design Project</a:t>
            </a:r>
            <a:br>
              <a:rPr lang="en-US" i="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Winter 2017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Prof. James A. Landay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FB18-D12E-6445-813A-5DDF92750C9C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‹#›</a:t>
            </a:fld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80987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CF11D-6A3D-6B45-BD2E-DAC3FCC56F4B}" type="datetimeFigureOut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1/10/2017</a:t>
            </a:fld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9" tIns="49318" rIns="96989" bIns="49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2ED165DB-0391-2242-BAEE-4CF6E6838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4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7C3920-605D-9740-8296-2D1A769807A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4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AF0362-6E19-EE4E-B8E0-8C4A2AD12FD1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5C761D-A4B9-2E49-BB58-E30157E4DE19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F447C4-C232-6943-AC91-673F55591760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DA133-3279-7F4F-BB94-59B395D9B12D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77DF5-5D78-E444-A9AA-7C210E21F2E7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9B47EA-2F1F-4740-962C-DD8E7E0F875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0EABA2-C602-0745-9CD2-B21380EF588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92607-33E6-DD4B-B201-B228481CA3A4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6ED4E7-295C-3743-98A7-124F5E4495B3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25EB00-2A98-8841-8065-B21619A00D73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8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4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66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FC86E1-1063-454B-9D53-8315FC45D107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7943" indent="-299209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6835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5569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4304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3038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1772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0506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69240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8A512B-F447-444F-A4D1-D9741DB46074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4BF1-0FBB-2245-A496-BB30FE6297D1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Winter 2017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="0" baseline="0" dirty="0">
                <a:solidFill>
                  <a:srgbClr val="6D6D6D"/>
                </a:solidFill>
              </a:rPr>
              <a:t>dt+UX</a:t>
            </a:r>
            <a:r>
              <a:rPr lang="en-US" sz="2000" b="1" baseline="30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/>
              <a:t>: USER EXPERIENCE DESIGN PROJECT</a:t>
            </a:r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14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975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l of Fame / Sh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4" y="97692"/>
            <a:ext cx="87792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29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87DD-0B43-4BDC-BB9D-21A80E59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814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Cornell Tech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6D6D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INFO 6410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8" y="0"/>
            <a:ext cx="9107931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/>
              <a:t>HCI+DESIGN: USER INTERFACE DESIGN +</a:t>
            </a:r>
            <a:r>
              <a:rPr lang="en-US" sz="2000" baseline="0" dirty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443699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CF45A7D-27BE-FB41-917F-E8B7C664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71D6915-DB84-054A-9E91-423152441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DEBB50BC-E44F-F34F-9356-FE87D40D6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5AE4BFC2-BB6C-9B49-B22F-600A74F7A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EBC3C09E-91B6-CE47-986C-6DE0CB43A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0E83B99-2912-844F-8454-F6AEDC92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E9D9D98-AD68-6A43-8268-14F9C8910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09D0C8C5-53F4-3647-8CB7-6BDD0B1E7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3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814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DF0062A-E0F9-B04D-8287-D37747AFD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8DE6A-2F8A-E249-8673-9EAD0D806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426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 of Fame / Sh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4" y="97692"/>
            <a:ext cx="87792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294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51" r:id="rId21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11" y="1255586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94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ci.stanford.edu/courses/cs194h/2017/wi/calendar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ga.org/how-to-survive-a-critiqu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washington.edu/education/courses/cse441/13sp/readings_files/restricted/upd_hierarch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s194h-survey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Course Overview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CS 194H – User Experience Design Project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43041" y="5715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January 10,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 Course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09206" y="1126276"/>
            <a:ext cx="8506744" cy="51983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 to prototype, evaluate, &amp; build UIs</a:t>
            </a:r>
          </a:p>
          <a:p>
            <a:pPr lvl="1"/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the needs &amp; tasks of prospective users</a:t>
            </a:r>
          </a:p>
          <a:p>
            <a:pPr lvl="1"/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cognitive/perceptual constraints that affect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technology &amp; techniques used to prototype UIs</a:t>
            </a:r>
          </a:p>
          <a:p>
            <a:pPr lvl="1"/>
            <a:r>
              <a:rPr lang="en-US" dirty="0"/>
              <a:t>techniques for evaluating a user interface design</a:t>
            </a:r>
          </a:p>
          <a:p>
            <a:pPr lvl="1"/>
            <a:r>
              <a:rPr lang="en-US" dirty="0"/>
              <a:t>importance of iterative design for usability</a:t>
            </a:r>
          </a:p>
          <a:p>
            <a:pPr lvl="1"/>
            <a:r>
              <a:rPr lang="en-US" dirty="0"/>
              <a:t>how to work together on a team project</a:t>
            </a:r>
          </a:p>
          <a:p>
            <a:pPr lvl="1"/>
            <a:r>
              <a:rPr lang="en-US" dirty="0"/>
              <a:t>communicate your results to a group</a:t>
            </a:r>
          </a:p>
          <a:p>
            <a:pPr lvl="2"/>
            <a:r>
              <a:rPr lang="en-US" dirty="0"/>
              <a:t>key to your future success </a:t>
            </a:r>
          </a:p>
          <a:p>
            <a:pPr lvl="1"/>
            <a:endParaRPr lang="en-US" dirty="0"/>
          </a:p>
          <a:p>
            <a:r>
              <a:rPr lang="en-US" dirty="0"/>
              <a:t>Understand where technology is going &amp; </a:t>
            </a:r>
            <a:br>
              <a:rPr lang="en-US" dirty="0"/>
            </a:br>
            <a:r>
              <a:rPr lang="en-US" dirty="0"/>
              <a:t>what UIs of the future might be like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Format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Quarter long project &amp; individual homework</a:t>
            </a:r>
          </a:p>
          <a:p>
            <a:r>
              <a:rPr lang="en-US" dirty="0"/>
              <a:t>Interactive lectures / Project presentations (usually on Tuesdays)</a:t>
            </a:r>
          </a:p>
          <a:p>
            <a:r>
              <a:rPr lang="en-US" dirty="0"/>
              <a:t>Studio design critiques on Thursday (usually)</a:t>
            </a:r>
          </a:p>
          <a:p>
            <a:r>
              <a:rPr lang="en-US" dirty="0"/>
              <a:t>Readings (small number &amp; short)</a:t>
            </a:r>
          </a:p>
          <a:p>
            <a:r>
              <a:rPr lang="en-US" dirty="0"/>
              <a:t>All material is (will be) online</a:t>
            </a:r>
          </a:p>
          <a:p>
            <a:pPr lvl="1"/>
            <a:r>
              <a:rPr lang="en-US" dirty="0"/>
              <a:t>slides, exercises, readings, schedule</a:t>
            </a:r>
          </a:p>
          <a:p>
            <a:pPr lvl="1"/>
            <a:r>
              <a:rPr lang="en-US" dirty="0">
                <a:hlinkClick r:id="rId3"/>
              </a:rPr>
              <a:t>http://hci.stanford.edu/courses/cs194h/</a:t>
            </a:r>
            <a:endParaRPr lang="en-US" dirty="0"/>
          </a:p>
          <a:p>
            <a:endParaRPr lang="en-US" dirty="0"/>
          </a:p>
          <a:p>
            <a:r>
              <a:rPr lang="en-US" dirty="0"/>
              <a:t>Have fun &amp; participate!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idx="1"/>
          </p:nvPr>
        </p:nvSpPr>
        <p:spPr>
          <a:xfrm>
            <a:off x="497225" y="1600200"/>
            <a:ext cx="8536697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continue work on projects from CS 147</a:t>
            </a:r>
          </a:p>
          <a:p>
            <a:pPr lvl="1"/>
            <a:r>
              <a:rPr lang="en-US" dirty="0"/>
              <a:t>existing groups will stay intact</a:t>
            </a:r>
          </a:p>
          <a:p>
            <a:pPr lvl="1"/>
            <a:r>
              <a:rPr lang="en-US" dirty="0"/>
              <a:t>we will assign “new” students to teams</a:t>
            </a:r>
          </a:p>
          <a:p>
            <a:r>
              <a:rPr lang="en-US" dirty="0"/>
              <a:t>Groups</a:t>
            </a:r>
          </a:p>
          <a:p>
            <a:pPr lvl="1"/>
            <a:r>
              <a:rPr lang="en-US" dirty="0"/>
              <a:t>4 students to a group </a:t>
            </a:r>
            <a:r>
              <a:rPr lang="en-US" dirty="0">
                <a:sym typeface="Wingdings"/>
              </a:rPr>
              <a:t> 4-6 groups</a:t>
            </a:r>
            <a:endParaRPr lang="en-US" dirty="0"/>
          </a:p>
          <a:p>
            <a:pPr lvl="1"/>
            <a:r>
              <a:rPr lang="en-US" dirty="0"/>
              <a:t>groups meet with teaching staff every week</a:t>
            </a:r>
          </a:p>
          <a:p>
            <a:pPr lvl="2"/>
            <a:r>
              <a:rPr lang="en-US" dirty="0"/>
              <a:t>often in class, but also regularly scheduled outside</a:t>
            </a:r>
          </a:p>
          <a:p>
            <a:endParaRPr lang="en-US" dirty="0"/>
          </a:p>
          <a:p>
            <a:r>
              <a:rPr lang="en-US" dirty="0"/>
              <a:t>Cumulative</a:t>
            </a:r>
          </a:p>
          <a:p>
            <a:pPr lvl="1"/>
            <a:r>
              <a:rPr lang="en-US" dirty="0"/>
              <a:t>apply several HCI methods to a single interface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Process Overview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62221"/>
            <a:ext cx="7772400" cy="5162379"/>
          </a:xfrm>
        </p:spPr>
        <p:txBody>
          <a:bodyPr/>
          <a:lstStyle/>
          <a:p>
            <a:r>
              <a:rPr lang="en-US" dirty="0"/>
              <a:t>Project Recap (next Tue)</a:t>
            </a:r>
          </a:p>
          <a:p>
            <a:r>
              <a:rPr lang="en-US" dirty="0"/>
              <a:t>Web Site</a:t>
            </a:r>
          </a:p>
          <a:p>
            <a:r>
              <a:rPr lang="en-US" dirty="0"/>
              <a:t>Lab Usability Study</a:t>
            </a:r>
          </a:p>
          <a:p>
            <a:r>
              <a:rPr lang="en-US" dirty="0"/>
              <a:t>Hi-Fi Prototype #2</a:t>
            </a:r>
          </a:p>
          <a:p>
            <a:r>
              <a:rPr lang="en-US" dirty="0"/>
              <a:t>Field Usability Test</a:t>
            </a:r>
          </a:p>
          <a:p>
            <a:r>
              <a:rPr lang="en-US" dirty="0"/>
              <a:t>Hi-Fi Prototype #3</a:t>
            </a:r>
          </a:p>
          <a:p>
            <a:r>
              <a:rPr lang="en-US" dirty="0"/>
              <a:t>Hi-Fi Video Prototype</a:t>
            </a:r>
          </a:p>
          <a:p>
            <a:r>
              <a:rPr lang="en-US" dirty="0"/>
              <a:t>Final posters/presentations &amp; project fair with industry guests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998" y="2971800"/>
            <a:ext cx="8688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http://hci.stanford.edu/courses/cs194h/2017/wi/calendar.html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68402" cy="4724400"/>
          </a:xfrm>
        </p:spPr>
        <p:txBody>
          <a:bodyPr/>
          <a:lstStyle/>
          <a:p>
            <a:r>
              <a:rPr lang="en-US" i="1" dirty="0"/>
              <a:t>Universal Principles of Design </a:t>
            </a:r>
            <a:br>
              <a:rPr lang="en-US" i="1" dirty="0"/>
            </a:br>
            <a:r>
              <a:rPr lang="en-US" dirty="0"/>
              <a:t>by </a:t>
            </a:r>
            <a:r>
              <a:rPr lang="en-US" dirty="0" err="1"/>
              <a:t>Lidwell</a:t>
            </a:r>
            <a:r>
              <a:rPr lang="en-US" dirty="0"/>
              <a:t>, Holden &amp; Butler</a:t>
            </a:r>
          </a:p>
          <a:p>
            <a:pPr lvl="1"/>
            <a:r>
              <a:rPr lang="en-US" dirty="0"/>
              <a:t>“handout” ~8 chapters we will use</a:t>
            </a:r>
          </a:p>
          <a:p>
            <a:r>
              <a:rPr lang="en-US" dirty="0"/>
              <a:t>We will also hand out other papers, give you web links &amp; refer to slides</a:t>
            </a:r>
          </a:p>
          <a:p>
            <a:r>
              <a:rPr lang="en-US" dirty="0"/>
              <a:t>Other recommended refs on web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927100"/>
            <a:ext cx="8288215" cy="5397500"/>
          </a:xfrm>
        </p:spPr>
        <p:txBody>
          <a:bodyPr/>
          <a:lstStyle/>
          <a:p>
            <a:r>
              <a:rPr lang="en-US" dirty="0"/>
              <a:t>Individual</a:t>
            </a:r>
          </a:p>
          <a:p>
            <a:pPr lvl="1"/>
            <a:r>
              <a:rPr lang="en-US" dirty="0"/>
              <a:t>5 short studio tasks + one individual talk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8 team assignments including web site</a:t>
            </a:r>
          </a:p>
          <a:p>
            <a:pPr lvl="2"/>
            <a:r>
              <a:rPr lang="en-US" dirty="0"/>
              <a:t>4-5 team presentation/demos + with 1 write-up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poster</a:t>
            </a:r>
          </a:p>
          <a:p>
            <a:pPr lvl="1"/>
            <a:r>
              <a:rPr lang="en-US" dirty="0"/>
              <a:t>team web site graded</a:t>
            </a:r>
          </a:p>
          <a:p>
            <a:pPr lvl="1"/>
            <a:r>
              <a:rPr lang="en-US" dirty="0"/>
              <a:t>all work handed in online</a:t>
            </a:r>
          </a:p>
          <a:p>
            <a:pPr lvl="2"/>
            <a:r>
              <a:rPr lang="en-US" dirty="0"/>
              <a:t>team work on team web site</a:t>
            </a:r>
          </a:p>
          <a:p>
            <a:pPr lvl="2"/>
            <a:r>
              <a:rPr lang="en-US" dirty="0"/>
              <a:t>individual work shared w/ teaching staff on </a:t>
            </a:r>
            <a:r>
              <a:rPr lang="en-US" dirty="0" err="1"/>
              <a:t>GDocs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  <p:sp>
        <p:nvSpPr>
          <p:cNvPr id="25606" name="Rectangle 5"/>
          <p:cNvSpPr>
            <a:spLocks noGrp="1" noChangeArrowheads="1"/>
          </p:cNvSpPr>
          <p:nvPr>
            <p:ph idx="1"/>
          </p:nvPr>
        </p:nvSpPr>
        <p:spPr>
          <a:xfrm>
            <a:off x="667604" y="1600200"/>
            <a:ext cx="8288215" cy="4724400"/>
          </a:xfrm>
        </p:spPr>
        <p:txBody>
          <a:bodyPr/>
          <a:lstStyle/>
          <a:p>
            <a:r>
              <a:rPr lang="en-US" dirty="0"/>
              <a:t>No exams</a:t>
            </a:r>
          </a:p>
          <a:p>
            <a:r>
              <a:rPr lang="en-US" dirty="0"/>
              <a:t>Individual assignments (30%)</a:t>
            </a:r>
          </a:p>
          <a:p>
            <a:r>
              <a:rPr lang="en-US" dirty="0"/>
              <a:t>Group project (60%)</a:t>
            </a:r>
          </a:p>
          <a:p>
            <a:pPr lvl="1"/>
            <a:r>
              <a:rPr lang="en-US" dirty="0"/>
              <a:t>demos/presentation (team component)</a:t>
            </a:r>
          </a:p>
          <a:p>
            <a:pPr lvl="1"/>
            <a:r>
              <a:rPr lang="en-US" dirty="0"/>
              <a:t>project write-up</a:t>
            </a:r>
          </a:p>
          <a:p>
            <a:pPr lvl="1"/>
            <a:r>
              <a:rPr lang="en-US" dirty="0"/>
              <a:t>team web site</a:t>
            </a:r>
          </a:p>
          <a:p>
            <a:pPr lvl="1"/>
            <a:r>
              <a:rPr lang="en-US" b="1" dirty="0"/>
              <a:t>ratings given by other team members</a:t>
            </a:r>
          </a:p>
          <a:p>
            <a:r>
              <a:rPr lang="en-US" b="1" i="1" dirty="0"/>
              <a:t>In class participation</a:t>
            </a:r>
            <a:r>
              <a:rPr lang="en-US" b="1" dirty="0"/>
              <a:t> (10%)</a:t>
            </a:r>
          </a:p>
          <a:p>
            <a:pPr lvl="1"/>
            <a:r>
              <a:rPr lang="en-US" dirty="0"/>
              <a:t>beyond simply attending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Tidbits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66094" cy="4724400"/>
          </a:xfrm>
        </p:spPr>
        <p:txBody>
          <a:bodyPr>
            <a:normAutofit/>
          </a:bodyPr>
          <a:lstStyle/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lates</a:t>
            </a:r>
            <a:r>
              <a:rPr lang="en-US" dirty="0"/>
              <a:t> on team assignments</a:t>
            </a:r>
          </a:p>
          <a:p>
            <a:pPr lvl="1"/>
            <a:r>
              <a:rPr lang="en-US" dirty="0"/>
              <a:t>individual assignments lose one letter grade/day</a:t>
            </a:r>
          </a:p>
          <a:p>
            <a:r>
              <a:rPr lang="en-US" dirty="0"/>
              <a:t>Cheating policy</a:t>
            </a:r>
          </a:p>
          <a:p>
            <a:pPr lvl="1"/>
            <a:r>
              <a:rPr lang="en-US" dirty="0"/>
              <a:t>Stanford honor code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Which 147 teams are represented?</a:t>
            </a:r>
          </a:p>
          <a:p>
            <a:r>
              <a:rPr lang="en-US"/>
              <a:t>How many team members?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Who are we?</a:t>
            </a:r>
          </a:p>
          <a:p>
            <a:r>
              <a:rPr lang="en-US" dirty="0"/>
              <a:t>Course overview &amp; schedule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Teams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0196" cy="4724400"/>
          </a:xfrm>
        </p:spPr>
        <p:txBody>
          <a:bodyPr/>
          <a:lstStyle/>
          <a:p>
            <a:r>
              <a:rPr lang="en-US" dirty="0"/>
              <a:t>Thursday</a:t>
            </a:r>
          </a:p>
          <a:p>
            <a:pPr lvl="1"/>
            <a:r>
              <a:rPr lang="en-US" dirty="0"/>
              <a:t>Studio assignment #1 – Hierarchy &amp; Tagging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3"/>
              </a:rPr>
              <a:t>How to Survive a Critique </a:t>
            </a:r>
            <a:r>
              <a:rPr lang="en-US" dirty="0"/>
              <a:t>by Karen Cheng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4"/>
              </a:rPr>
              <a:t>Hierarchy </a:t>
            </a:r>
            <a:r>
              <a:rPr lang="en-US" dirty="0"/>
              <a:t>from </a:t>
            </a:r>
            <a:r>
              <a:rPr lang="en-US" i="1" dirty="0"/>
              <a:t>Universal Principles of Design</a:t>
            </a:r>
          </a:p>
          <a:p>
            <a:pPr lvl="1"/>
            <a:r>
              <a:rPr lang="en-US" dirty="0"/>
              <a:t>Share with </a:t>
            </a:r>
            <a:r>
              <a:rPr lang="en-US" dirty="0" err="1"/>
              <a:t>johnyangsam@gmail.com</a:t>
            </a:r>
            <a:r>
              <a:rPr lang="en-US" dirty="0"/>
              <a:t> so we can access during class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439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hlinkClick r:id="rId3"/>
              </a:rPr>
              <a:t>http://bit.ly/cs194h-survey-1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0408" y="4573480"/>
            <a:ext cx="382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Helvetica Light"/>
                <a:cs typeface="Helvetica Light"/>
              </a:rPr>
              <a:t>Who are We?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47848" y="1919308"/>
            <a:ext cx="4648305" cy="2060286"/>
            <a:chOff x="2247848" y="1919308"/>
            <a:chExt cx="4648305" cy="2060286"/>
          </a:xfrm>
        </p:grpSpPr>
        <p:pic>
          <p:nvPicPr>
            <p:cNvPr id="6" name="Picture 5" descr="w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57" y="1919308"/>
              <a:ext cx="2060286" cy="206028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247848" y="2147661"/>
              <a:ext cx="4648305" cy="1603580"/>
              <a:chOff x="2201139" y="2147661"/>
              <a:chExt cx="4648305" cy="1603580"/>
            </a:xfrm>
          </p:grpSpPr>
          <p:pic>
            <p:nvPicPr>
              <p:cNvPr id="7" name="Picture 6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5864" y="2147661"/>
                <a:ext cx="1603580" cy="1603580"/>
              </a:xfrm>
              <a:prstGeom prst="rect">
                <a:avLst/>
              </a:prstGeom>
            </p:spPr>
          </p:pic>
          <p:pic>
            <p:nvPicPr>
              <p:cNvPr id="8" name="Picture 7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39" y="2147661"/>
                <a:ext cx="1603580" cy="1603580"/>
              </a:xfrm>
              <a:prstGeom prst="rect">
                <a:avLst/>
              </a:prstGeom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009" y="443026"/>
            <a:ext cx="6630619" cy="1143000"/>
          </a:xfrm>
        </p:spPr>
        <p:txBody>
          <a:bodyPr/>
          <a:lstStyle/>
          <a:p>
            <a:pPr eaLnBrk="1" hangingPunct="1"/>
            <a:r>
              <a:rPr lang="en-US" dirty="0"/>
              <a:t>James Landay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52" y="2073600"/>
            <a:ext cx="8939676" cy="4550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Professor in Computer Science at Stanford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formerly professor at Cornell Tech, University of Washington &amp; Berkeley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spent 3 years as Director of Intel Labs Seattle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Dec 2011 finished 2.5  year sabbatical at Microsoft Research Asia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PhD in CS from Carnegie Mellon </a:t>
            </a:r>
            <a:r>
              <a:rPr lang="fr-FR" altLang="ja-JP" sz="2000" dirty="0">
                <a:latin typeface="Arial" charset="0"/>
              </a:rPr>
              <a:t>’</a:t>
            </a:r>
            <a:r>
              <a:rPr lang="en-US" sz="2000" dirty="0">
                <a:latin typeface="Arial" charset="0"/>
              </a:rPr>
              <a:t>96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HCI w/ focus on informal input (pens, speech, etc.), </a:t>
            </a:r>
            <a:r>
              <a:rPr lang="en-US" sz="2000" dirty="0" err="1">
                <a:latin typeface="Arial" charset="0"/>
              </a:rPr>
              <a:t>crowdwork</a:t>
            </a:r>
            <a:r>
              <a:rPr lang="en-US" sz="2000" dirty="0">
                <a:latin typeface="Arial" charset="0"/>
              </a:rPr>
              <a:t>,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web design (tools, patterns, etc.) &amp; Ubiquitous Computing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Founded </a:t>
            </a:r>
            <a:r>
              <a:rPr lang="en-US" sz="2000" dirty="0" err="1">
                <a:latin typeface="Arial" charset="0"/>
              </a:rPr>
              <a:t>NetRaker</a:t>
            </a:r>
            <a:r>
              <a:rPr lang="en-US" sz="2000" dirty="0">
                <a:latin typeface="Arial" charset="0"/>
              </a:rPr>
              <a:t>, 1</a:t>
            </a:r>
            <a:r>
              <a:rPr lang="en-US" sz="2000" baseline="30000" dirty="0">
                <a:latin typeface="Arial" charset="0"/>
              </a:rPr>
              <a:t>st</a:t>
            </a:r>
            <a:r>
              <a:rPr lang="en-US" sz="2000" dirty="0">
                <a:latin typeface="Arial" charset="0"/>
              </a:rPr>
              <a:t> in web experience management (sold to Keynote)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Co-authored </a:t>
            </a:r>
            <a:r>
              <a:rPr lang="en-US" sz="2000" i="1" dirty="0">
                <a:latin typeface="Arial" charset="0"/>
              </a:rPr>
              <a:t>The Design of Sites </a:t>
            </a:r>
            <a:r>
              <a:rPr lang="en-US" sz="2000" dirty="0">
                <a:latin typeface="Arial" charset="0"/>
              </a:rPr>
              <a:t>with Doug van Duyne &amp; Jason Hong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Office Hours: Tue. 4-5 PM / </a:t>
            </a:r>
            <a:r>
              <a:rPr lang="en-US" sz="2000" dirty="0" err="1">
                <a:latin typeface="Arial" charset="0"/>
              </a:rPr>
              <a:t>Thur</a:t>
            </a:r>
            <a:r>
              <a:rPr lang="en-US" sz="2000" dirty="0">
                <a:latin typeface="Arial" charset="0"/>
              </a:rPr>
              <a:t> 10-11 AM in 390 Gates (tentative)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Email: </a:t>
            </a:r>
            <a:r>
              <a:rPr lang="en-US" sz="2000" dirty="0" err="1">
                <a:latin typeface="Arial" charset="0"/>
              </a:rPr>
              <a:t>landay</a:t>
            </a:r>
            <a:r>
              <a:rPr lang="en-US" sz="2000" dirty="0">
                <a:latin typeface="Arial" charset="0"/>
              </a:rPr>
              <a:t>@[insert usual Stanford email domain]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77C-33E4-8D47-9FF8-A9983EC5D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5459" r="15175" b="42677"/>
          <a:stretch/>
        </p:blipFill>
        <p:spPr>
          <a:xfrm>
            <a:off x="498238" y="100126"/>
            <a:ext cx="181081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0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648373" y="657014"/>
            <a:ext cx="6495627" cy="1143000"/>
          </a:xfrm>
        </p:spPr>
        <p:txBody>
          <a:bodyPr/>
          <a:lstStyle/>
          <a:p>
            <a:r>
              <a:rPr lang="en" dirty="0"/>
              <a:t>Emily</a:t>
            </a:r>
            <a:r>
              <a:rPr lang="en-US" dirty="0"/>
              <a:t> Tang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idx="1"/>
          </p:nvPr>
        </p:nvSpPr>
        <p:spPr>
          <a:xfrm>
            <a:off x="365761" y="2057400"/>
            <a:ext cx="8778240" cy="4654973"/>
          </a:xfrm>
        </p:spPr>
        <p:txBody>
          <a:bodyPr>
            <a:normAutofit/>
          </a:bodyPr>
          <a:lstStyle/>
          <a:p>
            <a:r>
              <a:rPr lang="en-US" dirty="0"/>
              <a:t>CS &amp; Psychology Undergrad, CS Masters</a:t>
            </a:r>
          </a:p>
          <a:p>
            <a:r>
              <a:rPr lang="en-US" dirty="0"/>
              <a:t>Interested in human behavior, educational equity, and diversity in STEM</a:t>
            </a:r>
          </a:p>
          <a:p>
            <a:r>
              <a:rPr lang="en-US" dirty="0"/>
              <a:t>I like corgis</a:t>
            </a:r>
          </a:p>
          <a:p>
            <a:r>
              <a:rPr lang="en-US" dirty="0"/>
              <a:t>Office Hours </a:t>
            </a:r>
          </a:p>
          <a:p>
            <a:pPr lvl="1"/>
            <a:r>
              <a:rPr lang="en-US" dirty="0"/>
              <a:t>TBD</a:t>
            </a:r>
          </a:p>
        </p:txBody>
      </p:sp>
      <p:pic>
        <p:nvPicPr>
          <p:cNvPr id="90" name="Shape 9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28600"/>
            <a:ext cx="1619893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77C-33E4-8D47-9FF8-A9983EC5D9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851200" y="571500"/>
            <a:ext cx="6213600" cy="1143000"/>
          </a:xfrm>
        </p:spPr>
        <p:txBody>
          <a:bodyPr/>
          <a:lstStyle/>
          <a:p>
            <a:r>
              <a:rPr lang="en" dirty="0"/>
              <a:t>John </a:t>
            </a:r>
            <a:r>
              <a:rPr lang="en-US" dirty="0"/>
              <a:t>Yang-</a:t>
            </a:r>
            <a:r>
              <a:rPr lang="en-US" dirty="0" err="1"/>
              <a:t>Sammataro</a:t>
            </a:r>
            <a:r>
              <a:rPr lang="en-US" dirty="0"/>
              <a:t> (YS)</a:t>
            </a:r>
            <a:endParaRPr lang="en" dirty="0"/>
          </a:p>
        </p:txBody>
      </p:sp>
      <p:sp>
        <p:nvSpPr>
          <p:cNvPr id="195" name="Shape 195"/>
          <p:cNvSpPr txBox="1">
            <a:spLocks noGrp="1"/>
          </p:cNvSpPr>
          <p:nvPr>
            <p:ph idx="1"/>
          </p:nvPr>
        </p:nvSpPr>
        <p:spPr>
          <a:xfrm>
            <a:off x="685800" y="2188800"/>
            <a:ext cx="8285400" cy="4320000"/>
          </a:xfrm>
        </p:spPr>
        <p:txBody>
          <a:bodyPr>
            <a:normAutofit/>
          </a:bodyPr>
          <a:lstStyle/>
          <a:p>
            <a:r>
              <a:rPr lang="en" dirty="0"/>
              <a:t>BS CS Systems + MS CS HCI</a:t>
            </a:r>
          </a:p>
          <a:p>
            <a:r>
              <a:rPr lang="en" dirty="0"/>
              <a:t>Spent last year in Asia, a warzone, and an entourage</a:t>
            </a:r>
          </a:p>
          <a:p>
            <a:r>
              <a:rPr lang="en" dirty="0"/>
              <a:t>I like doing right, building teams, and exploring paths less traveled</a:t>
            </a:r>
          </a:p>
          <a:p>
            <a:r>
              <a:rPr lang="en" dirty="0"/>
              <a:t>Office Hours</a:t>
            </a:r>
            <a:endParaRPr lang="en-US" dirty="0"/>
          </a:p>
          <a:p>
            <a:pPr lvl="1"/>
            <a:r>
              <a:rPr lang="en-US" dirty="0"/>
              <a:t>TBD</a:t>
            </a:r>
          </a:p>
        </p:txBody>
      </p:sp>
      <p:pic>
        <p:nvPicPr>
          <p:cNvPr id="196" name="Shape 19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8885" t="294" r="15670" b="215"/>
          <a:stretch/>
        </p:blipFill>
        <p:spPr>
          <a:xfrm>
            <a:off x="685800" y="228600"/>
            <a:ext cx="180451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Design and Build UIs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 Development process</a:t>
            </a:r>
          </a:p>
          <a:p>
            <a:r>
              <a:rPr lang="en-US" dirty="0"/>
              <a:t>Usability goals</a:t>
            </a:r>
          </a:p>
          <a:p>
            <a:r>
              <a:rPr lang="en-US" dirty="0"/>
              <a:t>User-centered design</a:t>
            </a:r>
          </a:p>
          <a:p>
            <a:r>
              <a:rPr lang="en-US" dirty="0"/>
              <a:t>Need finding, task analysis &amp; contextual inquiry</a:t>
            </a:r>
          </a:p>
          <a:p>
            <a:r>
              <a:rPr lang="en-US" dirty="0"/>
              <a:t>Rapid prototyping</a:t>
            </a:r>
          </a:p>
          <a:p>
            <a:r>
              <a:rPr lang="en-US" i="1" dirty="0">
                <a:solidFill>
                  <a:srgbClr val="FF6600"/>
                </a:solidFill>
              </a:rPr>
              <a:t>Evaluation</a:t>
            </a:r>
          </a:p>
          <a:p>
            <a:r>
              <a:rPr lang="en-US" i="1" dirty="0">
                <a:solidFill>
                  <a:srgbClr val="FF6600"/>
                </a:solidFill>
              </a:rPr>
              <a:t>Programming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Iteration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458200" cy="227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At every stage!</a:t>
            </a:r>
          </a:p>
        </p:txBody>
      </p:sp>
      <p:graphicFrame>
        <p:nvGraphicFramePr>
          <p:cNvPr id="81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98725" y="2595563"/>
          <a:ext cx="4143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lip" r:id="rId4" imgW="3849232" imgH="3468986" progId="MS_ClipArt_Gallery.2">
                  <p:embed/>
                </p:oleObj>
              </mc:Choice>
              <mc:Fallback>
                <p:oleObj name="Clip" r:id="rId4" imgW="384923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595563"/>
                        <a:ext cx="41433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194H - Winter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dt+UX2: User Experience Design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87DD-0B43-4BDC-BB9D-21A80E590B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6083300" y="2605088"/>
            <a:ext cx="114614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Design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769938" y="4160838"/>
            <a:ext cx="150361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Prototype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5995988" y="6047405"/>
            <a:ext cx="138499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080226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13386</TotalTime>
  <Words>899</Words>
  <Application>Microsoft Office PowerPoint</Application>
  <PresentationFormat>On-screen Show (4:3)</PresentationFormat>
  <Paragraphs>213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Black</vt:lpstr>
      <vt:lpstr>Helvetica</vt:lpstr>
      <vt:lpstr>Helvetica Light</vt:lpstr>
      <vt:lpstr>Helvetica Neue</vt:lpstr>
      <vt:lpstr>Times New Roman</vt:lpstr>
      <vt:lpstr>Wingdings</vt:lpstr>
      <vt:lpstr>2_Summer HCI</vt:lpstr>
      <vt:lpstr>Landay</vt:lpstr>
      <vt:lpstr>Clip</vt:lpstr>
      <vt:lpstr>Introduction &amp; Course Overview   CS 194H – User Experience Design Project</vt:lpstr>
      <vt:lpstr>Outline</vt:lpstr>
      <vt:lpstr>Survey</vt:lpstr>
      <vt:lpstr>PowerPoint Presentation</vt:lpstr>
      <vt:lpstr>James Landay</vt:lpstr>
      <vt:lpstr>Emily Tang</vt:lpstr>
      <vt:lpstr>John Yang-Sammataro (YS)</vt:lpstr>
      <vt:lpstr>How to Design and Build UIs</vt:lpstr>
      <vt:lpstr>Iteration</vt:lpstr>
      <vt:lpstr>Goals of the Course</vt:lpstr>
      <vt:lpstr>Course Format</vt:lpstr>
      <vt:lpstr>Project Description</vt:lpstr>
      <vt:lpstr>Project Process Overview</vt:lpstr>
      <vt:lpstr>Schedule</vt:lpstr>
      <vt:lpstr>Books</vt:lpstr>
      <vt:lpstr>Assignments</vt:lpstr>
      <vt:lpstr>Grading</vt:lpstr>
      <vt:lpstr>Tidbits</vt:lpstr>
      <vt:lpstr>Teams</vt:lpstr>
      <vt:lpstr>Summary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Course Overview</dc:title>
  <dc:subject>User Interface Design, Prototyping, and Evaluation</dc:subject>
  <dc:creator>James Landay, Scott Klemmer</dc:creator>
  <cp:keywords>usability, interface design, interaction design, user interface, user interface design</cp:keywords>
  <cp:lastModifiedBy>James Landay</cp:lastModifiedBy>
  <cp:revision>316</cp:revision>
  <cp:lastPrinted>2015-01-08T21:18:28Z</cp:lastPrinted>
  <dcterms:created xsi:type="dcterms:W3CDTF">1995-06-02T21:27:28Z</dcterms:created>
  <dcterms:modified xsi:type="dcterms:W3CDTF">2017-01-11T06:42:06Z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true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