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5143500" cx="9144000"/>
  <p:notesSz cx="6858000" cy="9144000"/>
  <p:embeddedFontLst>
    <p:embeddedFont>
      <p:font typeface="Average"/>
      <p:regular r:id="rId40"/>
    </p:embeddedFont>
    <p:embeddedFont>
      <p:font typeface="Oswald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verage-regular.fntdata"/><Relationship Id="rId20" Type="http://schemas.openxmlformats.org/officeDocument/2006/relationships/slide" Target="slides/slide16.xml"/><Relationship Id="rId42" Type="http://schemas.openxmlformats.org/officeDocument/2006/relationships/font" Target="fonts/Oswald-bold.fntdata"/><Relationship Id="rId41" Type="http://schemas.openxmlformats.org/officeDocument/2006/relationships/font" Target="fonts/Oswald-regular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1.jpg"/><Relationship Id="rId4" Type="http://schemas.openxmlformats.org/officeDocument/2006/relationships/image" Target="../media/image0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6.png"/><Relationship Id="rId4" Type="http://schemas.openxmlformats.org/officeDocument/2006/relationships/image" Target="../media/image05.png"/><Relationship Id="rId5" Type="http://schemas.openxmlformats.org/officeDocument/2006/relationships/image" Target="../media/image0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1.jpg"/><Relationship Id="rId4" Type="http://schemas.openxmlformats.org/officeDocument/2006/relationships/image" Target="../media/image0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Relationship Id="rId4" Type="http://schemas.openxmlformats.org/officeDocument/2006/relationships/image" Target="../media/image0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6.png"/><Relationship Id="rId4" Type="http://schemas.openxmlformats.org/officeDocument/2006/relationships/image" Target="../media/image05.png"/><Relationship Id="rId5" Type="http://schemas.openxmlformats.org/officeDocument/2006/relationships/image" Target="../media/image0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57251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>
            <p:ph type="title"/>
          </p:nvPr>
        </p:nvSpPr>
        <p:spPr>
          <a:xfrm>
            <a:off x="1107000" y="245600"/>
            <a:ext cx="6930000" cy="1890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“Not All Those Who Wander Are Lost”</a:t>
            </a:r>
            <a:r>
              <a:rPr baseline="30000" lang="en" sz="6000"/>
              <a:t>1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209317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6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TripIt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700">
              <a:solidFill>
                <a:srgbClr val="666666"/>
              </a:solidFill>
            </a:endParaRP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0" y="4782075"/>
            <a:ext cx="8520600" cy="36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300"/>
              <a:t>1. </a:t>
            </a:r>
            <a:r>
              <a:rPr lang="en" sz="1300"/>
              <a:t>Lord of the Rings</a:t>
            </a:r>
          </a:p>
        </p:txBody>
      </p:sp>
      <p:sp>
        <p:nvSpPr>
          <p:cNvPr id="63" name="Shape 63"/>
          <p:cNvSpPr txBox="1"/>
          <p:nvPr>
            <p:ph idx="4294967295" type="subTitle"/>
          </p:nvPr>
        </p:nvSpPr>
        <p:spPr>
          <a:xfrm>
            <a:off x="1714125" y="3691712"/>
            <a:ext cx="2976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Ryan Harber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Adam Abdulhamid</a:t>
            </a:r>
          </a:p>
        </p:txBody>
      </p:sp>
      <p:sp>
        <p:nvSpPr>
          <p:cNvPr id="64" name="Shape 64"/>
          <p:cNvSpPr txBox="1"/>
          <p:nvPr>
            <p:ph idx="4294967295" type="subTitle"/>
          </p:nvPr>
        </p:nvSpPr>
        <p:spPr>
          <a:xfrm>
            <a:off x="4690725" y="3691712"/>
            <a:ext cx="2976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Seth Hildick-Smith</a:t>
            </a: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Eric Peter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Synthesis 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</a:pPr>
            <a:r>
              <a:rPr lang="en" sz="2300">
                <a:latin typeface="Oswald"/>
                <a:ea typeface="Oswald"/>
                <a:cs typeface="Oswald"/>
                <a:sym typeface="Oswald"/>
              </a:rPr>
              <a:t>Clarification of Text/Action Items</a:t>
            </a: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</a:pPr>
            <a:r>
              <a:rPr lang="en" sz="2300">
                <a:latin typeface="Oswald"/>
                <a:ea typeface="Oswald"/>
                <a:cs typeface="Oswald"/>
                <a:sym typeface="Oswald"/>
              </a:rPr>
              <a:t>Define location voting</a:t>
            </a: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</a:pPr>
            <a:r>
              <a:rPr lang="en" sz="2300">
                <a:latin typeface="Oswald"/>
                <a:ea typeface="Oswald"/>
                <a:cs typeface="Oswald"/>
                <a:sym typeface="Oswald"/>
              </a:rPr>
              <a:t>Simplify home screen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Mission Statement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Three Tasks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 u="sng">
                <a:latin typeface="Oswald"/>
                <a:ea typeface="Oswald"/>
                <a:cs typeface="Oswald"/>
                <a:sym typeface="Oswald"/>
              </a:rPr>
              <a:t>Revised Interface Design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	Feedback Recap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 u="sng">
                <a:latin typeface="Oswald"/>
                <a:ea typeface="Oswald"/>
                <a:cs typeface="Oswald"/>
                <a:sym typeface="Oswald"/>
              </a:rPr>
              <a:t>Major Design Changes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Medium-Fi Prototype Task Flows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Prototype Overview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Change #1: Clarification of Text/Actions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Rationale:</a:t>
            </a:r>
          </a:p>
          <a:p>
            <a:pPr indent="457200" lvl="0">
              <a:spcBef>
                <a:spcPts val="0"/>
              </a:spcBef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Users found it hard to parse meaning from prompts</a:t>
            </a:r>
          </a:p>
          <a:p>
            <a:pPr lvl="0">
              <a:spcBef>
                <a:spcPts val="0"/>
              </a:spcBef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		Added clearer, more direct language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2"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"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362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Shape 139"/>
          <p:cNvCxnSpPr/>
          <p:nvPr/>
        </p:nvCxnSpPr>
        <p:spPr>
          <a:xfrm>
            <a:off x="4100675" y="2596000"/>
            <a:ext cx="990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6-11-03 at 10.04.08 PM.png"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1156" y="0"/>
            <a:ext cx="262168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Change #2: Location Voting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Rationale:</a:t>
            </a:r>
          </a:p>
          <a:p>
            <a:pPr indent="457200" lvl="0">
              <a:spcBef>
                <a:spcPts val="0"/>
              </a:spcBef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Users couldn’t picture location voting</a:t>
            </a:r>
          </a:p>
          <a:p>
            <a:pPr lvl="0">
              <a:spcBef>
                <a:spcPts val="0"/>
              </a:spcBef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		Defined voting process w/ 3 screens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6"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"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362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Shape 161"/>
          <p:cNvCxnSpPr/>
          <p:nvPr/>
        </p:nvCxnSpPr>
        <p:spPr>
          <a:xfrm>
            <a:off x="4118525" y="2622775"/>
            <a:ext cx="874200" cy="1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6-11-03 at 10.07.41 PM.png"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11" y="0"/>
            <a:ext cx="2529727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1-03 at 10.08.13 PM.png"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6545" y="0"/>
            <a:ext cx="255090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1-03 at 10.10.15 PM.png" id="170" name="Shape 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7442" y="0"/>
            <a:ext cx="252986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Change #3: Home Screen Simplification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Rationale</a:t>
            </a:r>
          </a:p>
          <a:p>
            <a:pPr indent="457200" lvl="0">
              <a:spcBef>
                <a:spcPts val="0"/>
              </a:spcBef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Users found home screen cluttered </a:t>
            </a:r>
          </a:p>
          <a:p>
            <a:pPr lvl="0">
              <a:spcBef>
                <a:spcPts val="0"/>
              </a:spcBef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		Changed 2 screens to 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		Reduced Noise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2"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"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362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Shape 185"/>
          <p:cNvCxnSpPr/>
          <p:nvPr/>
        </p:nvCxnSpPr>
        <p:spPr>
          <a:xfrm>
            <a:off x="4100675" y="2596000"/>
            <a:ext cx="990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Mission Statement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Three Tasks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Revised Interface Design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	Feedback Recap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Major Design Changes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Medium-Fi Prototype Task Flows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Prototype Overview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6-11-03 at 10.04.08 PM.png"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1156" y="0"/>
            <a:ext cx="262168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Mission Statement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Three Tasks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 u="sng">
                <a:latin typeface="Oswald"/>
                <a:ea typeface="Oswald"/>
                <a:cs typeface="Oswald"/>
                <a:sym typeface="Oswald"/>
              </a:rPr>
              <a:t>Revised Interface Design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 u="sng">
                <a:latin typeface="Oswald"/>
                <a:ea typeface="Oswald"/>
                <a:cs typeface="Oswald"/>
                <a:sym typeface="Oswald"/>
              </a:rPr>
              <a:t>	</a:t>
            </a:r>
            <a:r>
              <a:rPr lang="en" sz="2200">
                <a:latin typeface="Oswald"/>
                <a:ea typeface="Oswald"/>
                <a:cs typeface="Oswald"/>
                <a:sym typeface="Oswald"/>
              </a:rPr>
              <a:t>Feedback Recap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Major Design Changes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 u="sng">
                <a:latin typeface="Oswald"/>
                <a:ea typeface="Oswald"/>
                <a:cs typeface="Oswald"/>
                <a:sym typeface="Oswald"/>
              </a:rPr>
              <a:t>Medium-Fi Prototype Task Flows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Prototype Overview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445025"/>
            <a:ext cx="8520600" cy="322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/>
              <a:t>Task 1: Create and share the trip 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6-11-03 at 10.26.40 PM.png"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5447" y="0"/>
            <a:ext cx="255920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1-03 at 10.26.53 PM.png"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4640" y="0"/>
            <a:ext cx="256756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6-11-03 at 10.27.09 PM.png"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624" y="0"/>
            <a:ext cx="250495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1-03 at 10.27.20 PM.png"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2575" y="0"/>
            <a:ext cx="25717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11700" y="445025"/>
            <a:ext cx="8520600" cy="198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/>
              <a:t>Task #2: Vote on undecided features 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6-11-03 at 10.32.40 PM.png"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5602" y="0"/>
            <a:ext cx="2592794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6-11-03 at 10.07.41 PM.png"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11" y="0"/>
            <a:ext cx="2529727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1-03 at 10.08.13 PM.png" id="241" name="Shape 2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6545" y="0"/>
            <a:ext cx="255090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1-03 at 10.10.15 PM.png" id="242" name="Shape 2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7442" y="0"/>
            <a:ext cx="252986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6-11-03 at 10.40.58 PM.png"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229" y="0"/>
            <a:ext cx="256754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1-03 at 10.40.44 PM.png"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227" y="0"/>
            <a:ext cx="255499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1-03 at 10.41.14 PM.png" id="251" name="Shape 2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5774" y="0"/>
            <a:ext cx="25256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/>
              <a:t>Task #3: Plan and book flights 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 u="sng">
                <a:latin typeface="Oswald"/>
                <a:ea typeface="Oswald"/>
                <a:cs typeface="Oswald"/>
                <a:sym typeface="Oswald"/>
              </a:rPr>
              <a:t>Mission Statement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Three Tasks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Revised Interface Design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	Feedback Recap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Major Design Changes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Medium-Fi Prototype Task Flows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Prototype Overview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6-11-03 at 10.43.04 PM.png"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2879" y="0"/>
            <a:ext cx="253824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1-03 at 10.42.52 PM.png" id="265" name="Shape 2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265" y="0"/>
            <a:ext cx="254661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1-03 at 10.44.46 PM.png" id="266" name="Shape 2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1133" y="0"/>
            <a:ext cx="254238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Mission Statement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Three Tasks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Revised Interface Design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	Feedback Recap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Major Design Changes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Medium-Fi Prototype Task Flows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 u="sng">
                <a:latin typeface="Oswald"/>
                <a:ea typeface="Oswald"/>
                <a:cs typeface="Oswald"/>
                <a:sym typeface="Oswald"/>
              </a:rPr>
              <a:t>Prototype Overview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Prototyping Tools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311700" y="1152475"/>
            <a:ext cx="4005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Easy interface very poor content creation. No free download of content.</a:t>
            </a:r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3" y="1152466"/>
            <a:ext cx="2153725" cy="215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 rotWithShape="1">
          <a:blip r:embed="rId4">
            <a:alphaModFix/>
          </a:blip>
          <a:srcRect b="0" l="10668" r="8261" t="0"/>
          <a:stretch/>
        </p:blipFill>
        <p:spPr>
          <a:xfrm>
            <a:off x="4522623" y="1172250"/>
            <a:ext cx="2285301" cy="211419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4522625" y="1076250"/>
            <a:ext cx="4407300" cy="38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Significant learning curve. Several packages needed to make it useful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Limitations/tradeoffs of the current prototype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  <a:buFont typeface="Oswald"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Hotels feature is a placeholder going forward</a:t>
            </a:r>
          </a:p>
          <a:p>
            <a:pPr indent="-368300" lvl="0" marL="457200" rtl="0">
              <a:spcBef>
                <a:spcPts val="0"/>
              </a:spcBef>
              <a:buSzPct val="100000"/>
              <a:buFont typeface="Oswald"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You can only upvote or downvote locations, no veto</a:t>
            </a:r>
          </a:p>
          <a:p>
            <a:pPr indent="-368300" lvl="0" marL="457200" rtl="0">
              <a:spcBef>
                <a:spcPts val="0"/>
              </a:spcBef>
              <a:buSzPct val="100000"/>
              <a:buFont typeface="Oswald"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Date range finds range that satisfies all, may not be possible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More or less everything is “Wizard of Oz’ed” real app requires complex input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Hard-coded features </a:t>
            </a:r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Clearly all features hard coded here, going forward anticipate hard coding</a:t>
            </a:r>
          </a:p>
          <a:p>
            <a:pPr indent="-368300" lvl="0" marL="457200" rtl="0">
              <a:spcBef>
                <a:spcPts val="0"/>
              </a:spcBef>
              <a:buSzPct val="100000"/>
              <a:buFont typeface="Oswald"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Dates</a:t>
            </a:r>
          </a:p>
          <a:p>
            <a:pPr indent="-368300" lvl="0" marL="457200">
              <a:spcBef>
                <a:spcPts val="0"/>
              </a:spcBef>
              <a:buSzPct val="100000"/>
              <a:buFont typeface="Oswald"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Locations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2448250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0"/>
              <a:t>Seamlessly plan and book group travel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292325"/>
            <a:ext cx="8520600" cy="130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Mission Statement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Mission Statement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 u="sng">
                <a:latin typeface="Oswald"/>
                <a:ea typeface="Oswald"/>
                <a:cs typeface="Oswald"/>
                <a:sym typeface="Oswald"/>
              </a:rPr>
              <a:t>Three Tasks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Revised Interface Design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	Feedback Recap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Major Design Changes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Medium-Fi Prototype Task Flows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Prototype Overview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Three Tasks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  <a:buFont typeface="Oswald"/>
              <a:buAutoNum type="arabicPeriod"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Create and share the trip (medium)</a:t>
            </a:r>
          </a:p>
          <a:p>
            <a:pPr indent="-368300" lvl="0" marL="457200" rtl="0">
              <a:spcBef>
                <a:spcPts val="0"/>
              </a:spcBef>
              <a:buSzPct val="100000"/>
              <a:buFont typeface="Oswald"/>
              <a:buAutoNum type="arabicPeriod"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Vote on undecided features (complex)</a:t>
            </a:r>
          </a:p>
          <a:p>
            <a:pPr indent="-368300" lvl="0" marL="457200" rtl="0">
              <a:spcBef>
                <a:spcPts val="0"/>
              </a:spcBef>
              <a:buSzPct val="100000"/>
              <a:buFont typeface="Oswald"/>
              <a:buAutoNum type="arabicPeriod"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Plan and book flights (simple)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Mission Statement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Three Tasks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 u="sng">
                <a:latin typeface="Oswald"/>
                <a:ea typeface="Oswald"/>
                <a:cs typeface="Oswald"/>
                <a:sym typeface="Oswald"/>
              </a:rPr>
              <a:t>Revised Interface Design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 u="sng">
                <a:latin typeface="Oswald"/>
                <a:ea typeface="Oswald"/>
                <a:cs typeface="Oswald"/>
                <a:sym typeface="Oswald"/>
              </a:rPr>
              <a:t>	Feedback Recap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Major Design Changes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Medium-Fi Prototype Task Flows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Prototype Overview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Remarks From Testing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152475"/>
            <a:ext cx="8317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7465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</a:pPr>
            <a:r>
              <a:rPr lang="en" sz="2300">
                <a:latin typeface="Oswald"/>
                <a:ea typeface="Oswald"/>
                <a:cs typeface="Oswald"/>
                <a:sym typeface="Oswald"/>
              </a:rPr>
              <a:t>Make action items clearer about what they do</a:t>
            </a:r>
          </a:p>
          <a:p>
            <a:pPr indent="-374650" lvl="1" marL="914400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</a:pPr>
            <a:r>
              <a:rPr lang="en" sz="2300">
                <a:latin typeface="Oswald"/>
                <a:ea typeface="Oswald"/>
                <a:cs typeface="Oswald"/>
                <a:sym typeface="Oswald"/>
              </a:rPr>
              <a:t>book, confirm, create, etc</a:t>
            </a: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Oswald"/>
              <a:ea typeface="Oswald"/>
              <a:cs typeface="Oswald"/>
              <a:sym typeface="Oswald"/>
            </a:endParaRPr>
          </a:p>
          <a:p>
            <a:pPr indent="-37465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</a:pPr>
            <a:r>
              <a:rPr lang="en" sz="2300">
                <a:latin typeface="Oswald"/>
                <a:ea typeface="Oswald"/>
                <a:cs typeface="Oswald"/>
                <a:sym typeface="Oswald"/>
              </a:rPr>
              <a:t>Change opening screen so it’s clear what create trip does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Oswald"/>
              <a:ea typeface="Oswald"/>
              <a:cs typeface="Oswald"/>
              <a:sym typeface="Oswald"/>
            </a:endParaRPr>
          </a:p>
          <a:p>
            <a:pPr indent="-37465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Oswald"/>
            </a:pPr>
            <a:r>
              <a:rPr lang="en" sz="2300">
                <a:latin typeface="Oswald"/>
                <a:ea typeface="Oswald"/>
                <a:cs typeface="Oswald"/>
                <a:sym typeface="Oswald"/>
              </a:rPr>
              <a:t>Make the voting process clearer on how/where to vote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Remarks from Studio Feedback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  <a:buFont typeface="Oswald"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Named actions are ambiguous</a:t>
            </a:r>
          </a:p>
          <a:p>
            <a:pPr indent="-368300" lvl="0" marL="457200" rtl="0">
              <a:spcBef>
                <a:spcPts val="0"/>
              </a:spcBef>
              <a:buSzPct val="100000"/>
              <a:buFont typeface="Oswald"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Is the advance input a button or a slider?</a:t>
            </a:r>
          </a:p>
          <a:p>
            <a:pPr indent="-368300" lvl="0" marL="457200" rtl="0">
              <a:spcBef>
                <a:spcPts val="0"/>
              </a:spcBef>
              <a:buSzPct val="100000"/>
              <a:buFont typeface="Oswald"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Location voting is undefined</a:t>
            </a:r>
          </a:p>
          <a:p>
            <a:pPr indent="-368300" lvl="0" marL="457200" rtl="0">
              <a:spcBef>
                <a:spcPts val="0"/>
              </a:spcBef>
              <a:buSzPct val="100000"/>
              <a:buFont typeface="Oswald"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“Home page” is too cluttered </a:t>
            </a:r>
          </a:p>
          <a:p>
            <a:pPr indent="-368300" lvl="0" marL="457200" rtl="0">
              <a:spcBef>
                <a:spcPts val="0"/>
              </a:spcBef>
              <a:buSzPct val="100000"/>
              <a:buFont typeface="Oswald"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Flight booking needs to be better defined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