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embeddedFontLst>
    <p:embeddedFont>
      <p:font typeface="Average"/>
      <p:regular r:id="rId49"/>
    </p:embeddedFont>
    <p:embeddedFont>
      <p:font typeface="Oswald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C1EE81BD-3C93-4545-8BA4-91006D08F132}">
  <a:tblStyle styleId="{C1EE81BD-3C93-4545-8BA4-91006D08F132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Averag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swald-bold.fntdata"/><Relationship Id="rId5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8.jpg"/><Relationship Id="rId4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Relationship Id="rId4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0" y="0"/>
            <a:ext cx="91440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>
            <p:ph type="title"/>
          </p:nvPr>
        </p:nvSpPr>
        <p:spPr>
          <a:xfrm>
            <a:off x="1107000" y="245600"/>
            <a:ext cx="6930000" cy="1890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“Not All Those Who Wander Are Lost”</a:t>
            </a:r>
            <a:r>
              <a:rPr baseline="30000" lang="en" sz="6000"/>
              <a:t>1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209317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6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TripIt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700">
              <a:solidFill>
                <a:srgbClr val="666666"/>
              </a:solidFill>
            </a:endParaRP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0" y="4782075"/>
            <a:ext cx="8520600" cy="361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300"/>
              <a:t>1. </a:t>
            </a:r>
            <a:r>
              <a:rPr lang="en" sz="1300"/>
              <a:t>Lord of the Rings</a:t>
            </a:r>
          </a:p>
        </p:txBody>
      </p:sp>
      <p:sp>
        <p:nvSpPr>
          <p:cNvPr id="63" name="Shape 63"/>
          <p:cNvSpPr txBox="1"/>
          <p:nvPr>
            <p:ph idx="4294967295" type="subTitle"/>
          </p:nvPr>
        </p:nvSpPr>
        <p:spPr>
          <a:xfrm>
            <a:off x="1714125" y="3691712"/>
            <a:ext cx="2976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Ryan Harber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Adam Abdulhamid</a:t>
            </a:r>
          </a:p>
        </p:txBody>
      </p:sp>
      <p:sp>
        <p:nvSpPr>
          <p:cNvPr id="64" name="Shape 64"/>
          <p:cNvSpPr txBox="1"/>
          <p:nvPr>
            <p:ph idx="4294967295" type="subTitle"/>
          </p:nvPr>
        </p:nvSpPr>
        <p:spPr>
          <a:xfrm>
            <a:off x="4690725" y="3691712"/>
            <a:ext cx="2976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Seth Hildick-Smith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Eric Peter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IMG_4410.JPG"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22472" y="-825336"/>
            <a:ext cx="5095649" cy="679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IMG_4411.JPG"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0837" y="-854188"/>
            <a:ext cx="5138926" cy="68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IMG_4412.JPG"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8824" y="-843539"/>
            <a:ext cx="5122951" cy="683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IMG_4413.JPG"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8824" y="-843539"/>
            <a:ext cx="5122951" cy="683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Rationale for this interface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2200"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00000"/>
              <a:buFont typeface="Oswald"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Stepping in and out of mobile apps is easier than web</a:t>
            </a:r>
          </a:p>
          <a:p>
            <a:pPr indent="-3683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00000"/>
              <a:buFont typeface="Oswald"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Required for collaboration/voting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2200"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00000"/>
              <a:buFont typeface="Oswald"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Process should be so easy it’s comfortable to do from a phone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2200"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00000"/>
              <a:buFont typeface="Oswald"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Since we have a lot of modal views, this fits well with mobile screen size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2200"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00000"/>
              <a:buFont typeface="Oswald"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More and more apps are mobile first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Group Pic"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250" y="-742650"/>
            <a:ext cx="4785500" cy="6380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Task 1 - Create and share trip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1"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974" y="1152474"/>
            <a:ext cx="2908650" cy="38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2"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"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Shape 184"/>
          <p:cNvCxnSpPr/>
          <p:nvPr/>
        </p:nvCxnSpPr>
        <p:spPr>
          <a:xfrm>
            <a:off x="4100675" y="2596000"/>
            <a:ext cx="99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4"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74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Task 2 - Vote on trip features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5"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656" y="1152475"/>
            <a:ext cx="2993280" cy="39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6"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"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Shape 207"/>
          <p:cNvCxnSpPr/>
          <p:nvPr/>
        </p:nvCxnSpPr>
        <p:spPr>
          <a:xfrm>
            <a:off x="4118525" y="2622775"/>
            <a:ext cx="874200" cy="1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Task 3 - Plan and book flights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8"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3128" y="1017725"/>
            <a:ext cx="3094329" cy="412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9"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"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1"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74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Participants and Environment</a:t>
            </a:r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graphicFrame>
        <p:nvGraphicFramePr>
          <p:cNvPr id="242" name="Shape 242"/>
          <p:cNvGraphicFramePr/>
          <p:nvPr/>
        </p:nvGraphicFramePr>
        <p:xfrm>
          <a:off x="418725" y="129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{C1EE81BD-3C93-4545-8BA4-91006D08F132}</a:tableStyleId>
              </a:tblPr>
              <a:tblGrid>
                <a:gridCol w="2646600"/>
                <a:gridCol w="2914150"/>
                <a:gridCol w="2780375"/>
              </a:tblGrid>
              <a:tr h="36076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Participant 1</a:t>
                      </a:r>
                    </a:p>
                    <a:p>
                      <a:pPr lvl="0" rtl="0" algn="l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GSB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Mid 20’s - male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Travels frequently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Student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Participants and Environment</a:t>
            </a:r>
          </a:p>
        </p:txBody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graphicFrame>
        <p:nvGraphicFramePr>
          <p:cNvPr id="249" name="Shape 249"/>
          <p:cNvGraphicFramePr/>
          <p:nvPr/>
        </p:nvGraphicFramePr>
        <p:xfrm>
          <a:off x="418725" y="129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{C1EE81BD-3C93-4545-8BA4-91006D08F132}</a:tableStyleId>
              </a:tblPr>
              <a:tblGrid>
                <a:gridCol w="2646600"/>
                <a:gridCol w="2914150"/>
                <a:gridCol w="2780375"/>
              </a:tblGrid>
              <a:tr h="36076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Participant 1</a:t>
                      </a:r>
                    </a:p>
                    <a:p>
                      <a:pPr lvl="0" rtl="0" algn="l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GSB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Mid 20’s - male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Travels frequently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Student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Participant 2</a:t>
                      </a:r>
                    </a:p>
                    <a:p>
                      <a:pPr lvl="0" rtl="0" algn="l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Coffee shop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Mid 30’s - female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Travels during summer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Grade school teacher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Participants and Environment</a:t>
            </a: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graphicFrame>
        <p:nvGraphicFramePr>
          <p:cNvPr id="256" name="Shape 256"/>
          <p:cNvGraphicFramePr/>
          <p:nvPr/>
        </p:nvGraphicFramePr>
        <p:xfrm>
          <a:off x="418725" y="129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{C1EE81BD-3C93-4545-8BA4-91006D08F132}</a:tableStyleId>
              </a:tblPr>
              <a:tblGrid>
                <a:gridCol w="2646600"/>
                <a:gridCol w="2914150"/>
                <a:gridCol w="2780375"/>
              </a:tblGrid>
              <a:tr h="36076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Participant 1</a:t>
                      </a:r>
                    </a:p>
                    <a:p>
                      <a:pPr lvl="0" rtl="0" algn="l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GSB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Mid 20’s - male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Travels frequently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Student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Participant 2</a:t>
                      </a:r>
                    </a:p>
                    <a:p>
                      <a:pPr lvl="0" rtl="0" algn="l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Coffee shop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Mid 30’s - female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Travels during summer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Grade school teacher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Participant 3</a:t>
                      </a:r>
                    </a:p>
                    <a:p>
                      <a:pPr lvl="0" rtl="0" algn="l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Apartment Complex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Early 30’s - male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Travels occasionally</a:t>
                      </a:r>
                    </a:p>
                    <a:p>
                      <a:pPr indent="-3556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Oswald"/>
                        <a:buChar char="●"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Works in tech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Confusion about this screen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Do you select one of the existing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trips and move forward?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Can I create my own trip?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Is Cabo pre-selected? </a:t>
            </a:r>
          </a:p>
        </p:txBody>
      </p:sp>
      <p:pic>
        <p:nvPicPr>
          <p:cNvPr descr="2"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People were confused about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</a:t>
            </a:r>
            <a:r>
              <a:rPr lang="en" sz="2500">
                <a:latin typeface="Oswald"/>
                <a:ea typeface="Oswald"/>
                <a:cs typeface="Oswald"/>
                <a:sym typeface="Oswald"/>
              </a:rPr>
              <a:t>c</a:t>
            </a:r>
            <a:r>
              <a:rPr lang="en" sz="2500">
                <a:latin typeface="Oswald"/>
                <a:ea typeface="Oswald"/>
                <a:cs typeface="Oswald"/>
                <a:sym typeface="Oswald"/>
              </a:rPr>
              <a:t>reating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They thought maybe once they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create they can’t add friends</a:t>
            </a:r>
          </a:p>
        </p:txBody>
      </p:sp>
      <p:pic>
        <p:nvPicPr>
          <p:cNvPr descr="3"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Felt like if they accepted they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were at owners mercy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5"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A little unclear that this was the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menu for selecting these things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Some people said slashes were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confusing </a:t>
            </a:r>
          </a:p>
        </p:txBody>
      </p:sp>
      <p:pic>
        <p:nvPicPr>
          <p:cNvPr descr="6"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People responded really well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to this screen in general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Felt very intuitive to users</a:t>
            </a:r>
          </a:p>
        </p:txBody>
      </p:sp>
      <p:pic>
        <p:nvPicPr>
          <p:cNvPr descr="7"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-62425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Some were confused what was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going on. What were all the blanks?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People tended to like the filters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Thought that booking would buy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the actual flights</a:t>
            </a:r>
          </a:p>
        </p:txBody>
      </p:sp>
      <p:pic>
        <p:nvPicPr>
          <p:cNvPr descr="8"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Realized here that you didn’t buy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</a:t>
            </a:r>
            <a:r>
              <a:rPr lang="en" sz="2500">
                <a:latin typeface="Oswald"/>
                <a:ea typeface="Oswald"/>
                <a:cs typeface="Oswald"/>
                <a:sym typeface="Oswald"/>
              </a:rPr>
              <a:t>p</a:t>
            </a:r>
            <a:r>
              <a:rPr lang="en" sz="2500">
                <a:latin typeface="Oswald"/>
                <a:ea typeface="Oswald"/>
                <a:cs typeface="Oswald"/>
                <a:sym typeface="Oswald"/>
              </a:rPr>
              <a:t>reviously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Didn’t need to repeat price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Screen was very intuitive</a:t>
            </a:r>
          </a:p>
        </p:txBody>
      </p:sp>
      <p:sp>
        <p:nvSpPr>
          <p:cNvPr id="310" name="Shape 3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9"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Once everyone got here, all the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previous screens made sense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Liked the display of flight info</a:t>
            </a:r>
          </a:p>
        </p:txBody>
      </p:sp>
      <p:sp>
        <p:nvSpPr>
          <p:cNvPr id="317" name="Shape 3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0"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Really liked the pictures and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</a:t>
            </a:r>
            <a:r>
              <a:rPr lang="en" sz="2500">
                <a:latin typeface="Oswald"/>
                <a:ea typeface="Oswald"/>
                <a:cs typeface="Oswald"/>
                <a:sym typeface="Oswald"/>
              </a:rPr>
              <a:t>g</a:t>
            </a:r>
            <a:r>
              <a:rPr lang="en" sz="2500">
                <a:latin typeface="Oswald"/>
                <a:ea typeface="Oswald"/>
                <a:cs typeface="Oswald"/>
                <a:sym typeface="Oswald"/>
              </a:rPr>
              <a:t>raphics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-3873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Felt like it made all the previous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	screens clearer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4" name="Shape 3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1"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2448250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0"/>
              <a:t>Seamlessly plan and book group travel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292325"/>
            <a:ext cx="8520600" cy="1300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UI Changes</a:t>
            </a:r>
          </a:p>
        </p:txBody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746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300">
                <a:latin typeface="Oswald"/>
                <a:ea typeface="Oswald"/>
                <a:cs typeface="Oswald"/>
                <a:sym typeface="Oswald"/>
              </a:rPr>
              <a:t>Make action items clearer about what they do</a:t>
            </a:r>
          </a:p>
          <a:p>
            <a:pPr indent="-374650" lvl="1" marL="9144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300">
                <a:latin typeface="Oswald"/>
                <a:ea typeface="Oswald"/>
                <a:cs typeface="Oswald"/>
                <a:sym typeface="Oswald"/>
              </a:rPr>
              <a:t>book, confirm, create, etc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swald"/>
              <a:ea typeface="Oswald"/>
              <a:cs typeface="Oswald"/>
              <a:sym typeface="Oswald"/>
            </a:endParaRPr>
          </a:p>
          <a:p>
            <a:pPr indent="-3746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300">
                <a:latin typeface="Oswald"/>
                <a:ea typeface="Oswald"/>
                <a:cs typeface="Oswald"/>
                <a:sym typeface="Oswald"/>
              </a:rPr>
              <a:t>Change opening screen so it’s clear what create trip does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swald"/>
              <a:ea typeface="Oswald"/>
              <a:cs typeface="Oswald"/>
              <a:sym typeface="Oswald"/>
            </a:endParaRPr>
          </a:p>
          <a:p>
            <a:pPr indent="-3746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300">
                <a:latin typeface="Oswald"/>
                <a:ea typeface="Oswald"/>
                <a:cs typeface="Oswald"/>
                <a:sym typeface="Oswald"/>
              </a:rPr>
              <a:t>Make the voting process clearer on how/where to vote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swald"/>
              <a:ea typeface="Oswald"/>
              <a:cs typeface="Oswald"/>
              <a:sym typeface="Oswald"/>
            </a:endParaRPr>
          </a:p>
          <a:p>
            <a:pPr indent="-37465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300">
                <a:latin typeface="Oswald"/>
                <a:ea typeface="Oswald"/>
                <a:cs typeface="Oswald"/>
                <a:sym typeface="Oswald"/>
              </a:rPr>
              <a:t>Change payment selection screen to not include prices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Mobile was best because we wanted ease of use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Overall, people had some confusion point</a:t>
            </a:r>
            <a:r>
              <a:rPr lang="en" sz="2400">
                <a:latin typeface="Oswald"/>
                <a:ea typeface="Oswald"/>
                <a:cs typeface="Oswald"/>
                <a:sym typeface="Oswald"/>
              </a:rPr>
              <a:t>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Everything was clear once they had finished the work flow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Need to redesign so it’s clear </a:t>
            </a:r>
            <a:r>
              <a:rPr b="1" lang="en" sz="2400" u="sng">
                <a:latin typeface="Oswald"/>
                <a:ea typeface="Oswald"/>
                <a:cs typeface="Oswald"/>
                <a:sym typeface="Oswald"/>
              </a:rPr>
              <a:t>as</a:t>
            </a:r>
            <a:r>
              <a:rPr lang="en" sz="2400">
                <a:latin typeface="Oswald"/>
                <a:ea typeface="Oswald"/>
                <a:cs typeface="Oswald"/>
                <a:sym typeface="Oswald"/>
              </a:rPr>
              <a:t> they go throug</a:t>
            </a:r>
            <a:r>
              <a:rPr lang="en" sz="2400">
                <a:latin typeface="Oswald"/>
                <a:ea typeface="Oswald"/>
                <a:cs typeface="Oswald"/>
                <a:sym typeface="Oswald"/>
              </a:rPr>
              <a:t>h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swald"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Despite confusion, people felt the concept has a lot of potential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Mission Statement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 u="sng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Low-Fi Prototype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Task Flows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Method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Results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UI Changes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Summary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1626450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0"/>
              <a:t>Mobile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292325"/>
            <a:ext cx="8520600" cy="1300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Selected Interface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IMG_4407.JPG"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8233" y="-844325"/>
            <a:ext cx="5124126" cy="683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IMG_4408.JPG"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0837" y="-854188"/>
            <a:ext cx="5138926" cy="68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1152475"/>
            <a:ext cx="8317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IMG_4409.JPG"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3503" y="-850650"/>
            <a:ext cx="5133600" cy="68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