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5143500" cx="9144000"/>
  <p:notesSz cx="6858000" cy="9144000"/>
  <p:embeddedFontLst>
    <p:embeddedFont>
      <p:font typeface="Average"/>
      <p:regular r:id="rId25"/>
    </p:embeddedFont>
    <p:embeddedFont>
      <p:font typeface="Oswald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Oswald-regular.fntdata"/><Relationship Id="rId25" Type="http://schemas.openxmlformats.org/officeDocument/2006/relationships/font" Target="fonts/Average-regular.fntdata"/><Relationship Id="rId27" Type="http://schemas.openxmlformats.org/officeDocument/2006/relationships/font" Target="fonts/Oswald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Interviewed in their natur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8" y="2855377"/>
            <a:ext cx="443588" cy="105632"/>
            <a:chOff x="4137525" y="2915950"/>
            <a:chExt cx="869100" cy="207000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Shape 14"/>
          <p:cNvSpPr txBox="1"/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" name="Shape 42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youtube.com/v/igt5H7DfDWs" TargetMode="External"/><Relationship Id="rId4" Type="http://schemas.openxmlformats.org/officeDocument/2006/relationships/image" Target="../media/image0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youtube.com/v/HiD4-c3LZJU" TargetMode="External"/><Relationship Id="rId4" Type="http://schemas.openxmlformats.org/officeDocument/2006/relationships/image" Target="../media/image0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youtube.com/v/koBgvD37C7A" TargetMode="External"/><Relationship Id="rId4" Type="http://schemas.openxmlformats.org/officeDocument/2006/relationships/image" Target="../media/image0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0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Shape 59"/>
          <p:cNvPicPr preferRelativeResize="0"/>
          <p:nvPr/>
        </p:nvPicPr>
        <p:blipFill rotWithShape="1">
          <a:blip r:embed="rId3">
            <a:alphaModFix/>
          </a:blip>
          <a:srcRect b="24998" l="0" r="0" t="0"/>
          <a:stretch/>
        </p:blipFill>
        <p:spPr>
          <a:xfrm>
            <a:off x="0" y="0"/>
            <a:ext cx="9144001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Shape 60"/>
          <p:cNvSpPr txBox="1"/>
          <p:nvPr>
            <p:ph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7000"/>
              <a:t>“Not All Those Who Wander Are Lost”</a:t>
            </a:r>
            <a:r>
              <a:rPr baseline="30000" lang="en" sz="7000"/>
              <a:t>1</a:t>
            </a:r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2700"/>
              <a:t>Studio Theme: Adventure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2700"/>
              <a:t>Problem Domain: Travel and Tourism</a:t>
            </a:r>
          </a:p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0" y="4782075"/>
            <a:ext cx="8520600" cy="361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 sz="1300"/>
              <a:t>1. </a:t>
            </a:r>
            <a:r>
              <a:rPr lang="en" sz="1300"/>
              <a:t>Lord of the Rings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Shape 128"/>
          <p:cNvCxnSpPr/>
          <p:nvPr/>
        </p:nvCxnSpPr>
        <p:spPr>
          <a:xfrm>
            <a:off x="4572000" y="556500"/>
            <a:ext cx="0" cy="403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29" name="Shape 129"/>
          <p:cNvCxnSpPr/>
          <p:nvPr/>
        </p:nvCxnSpPr>
        <p:spPr>
          <a:xfrm rot="10800000">
            <a:off x="262775" y="2571750"/>
            <a:ext cx="8640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30" name="Shape 130"/>
          <p:cNvSpPr txBox="1"/>
          <p:nvPr/>
        </p:nvSpPr>
        <p:spPr>
          <a:xfrm>
            <a:off x="1744575" y="270700"/>
            <a:ext cx="802200" cy="4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Say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6542575" y="2741175"/>
            <a:ext cx="802200" cy="4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Feel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1744575" y="2741175"/>
            <a:ext cx="802200" cy="4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Does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6487962" y="270700"/>
            <a:ext cx="911400" cy="4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Think</a:t>
            </a:r>
          </a:p>
        </p:txBody>
      </p:sp>
      <p:sp>
        <p:nvSpPr>
          <p:cNvPr id="134" name="Shape 134"/>
          <p:cNvSpPr/>
          <p:nvPr/>
        </p:nvSpPr>
        <p:spPr>
          <a:xfrm>
            <a:off x="2719225" y="1750537"/>
            <a:ext cx="1521900" cy="4611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A2C4C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</a:rPr>
              <a:t>Hard to keep track of everyone</a:t>
            </a:r>
          </a:p>
        </p:txBody>
      </p:sp>
      <p:sp>
        <p:nvSpPr>
          <p:cNvPr id="135" name="Shape 135"/>
          <p:cNvSpPr/>
          <p:nvPr/>
        </p:nvSpPr>
        <p:spPr>
          <a:xfrm>
            <a:off x="311050" y="761750"/>
            <a:ext cx="1383600" cy="4611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</a:rPr>
              <a:t>City transport = $$/burden</a:t>
            </a:r>
          </a:p>
        </p:txBody>
      </p:sp>
      <p:sp>
        <p:nvSpPr>
          <p:cNvPr id="136" name="Shape 136"/>
          <p:cNvSpPr/>
          <p:nvPr/>
        </p:nvSpPr>
        <p:spPr>
          <a:xfrm>
            <a:off x="613850" y="1505925"/>
            <a:ext cx="1774500" cy="4611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B4A7D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</a:rPr>
              <a:t>Handicap accessibility is difficult</a:t>
            </a:r>
          </a:p>
        </p:txBody>
      </p:sp>
      <p:sp>
        <p:nvSpPr>
          <p:cNvPr id="137" name="Shape 137"/>
          <p:cNvSpPr/>
          <p:nvPr/>
        </p:nvSpPr>
        <p:spPr>
          <a:xfrm>
            <a:off x="2907637" y="761737"/>
            <a:ext cx="1383600" cy="4611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EA999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</a:rPr>
              <a:t>People don’t talk on the train</a:t>
            </a:r>
          </a:p>
        </p:txBody>
      </p:sp>
      <p:sp>
        <p:nvSpPr>
          <p:cNvPr id="138" name="Shape 138"/>
          <p:cNvSpPr/>
          <p:nvPr/>
        </p:nvSpPr>
        <p:spPr>
          <a:xfrm>
            <a:off x="4801500" y="646400"/>
            <a:ext cx="1715400" cy="691800"/>
          </a:xfrm>
          <a:prstGeom prst="cloudCallout">
            <a:avLst>
              <a:gd fmla="val -20833" name="adj1"/>
              <a:gd fmla="val 62500" name="adj2"/>
            </a:avLst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</a:rPr>
              <a:t>Public transit language barrier</a:t>
            </a:r>
          </a:p>
        </p:txBody>
      </p:sp>
      <p:sp>
        <p:nvSpPr>
          <p:cNvPr id="139" name="Shape 139"/>
          <p:cNvSpPr/>
          <p:nvPr/>
        </p:nvSpPr>
        <p:spPr>
          <a:xfrm>
            <a:off x="7519650" y="1632150"/>
            <a:ext cx="1443900" cy="691800"/>
          </a:xfrm>
          <a:prstGeom prst="cloudCallout">
            <a:avLst>
              <a:gd fmla="val -20833" name="adj1"/>
              <a:gd fmla="val 62500" name="adj2"/>
            </a:avLst>
          </a:prstGeom>
          <a:solidFill>
            <a:srgbClr val="A2C4C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</a:rPr>
              <a:t>Wants to be a good host</a:t>
            </a:r>
          </a:p>
        </p:txBody>
      </p:sp>
      <p:sp>
        <p:nvSpPr>
          <p:cNvPr id="140" name="Shape 140"/>
          <p:cNvSpPr/>
          <p:nvPr/>
        </p:nvSpPr>
        <p:spPr>
          <a:xfrm>
            <a:off x="5694950" y="1519850"/>
            <a:ext cx="1383600" cy="691800"/>
          </a:xfrm>
          <a:prstGeom prst="cloudCallout">
            <a:avLst>
              <a:gd fmla="val -20833" name="adj1"/>
              <a:gd fmla="val 62500" name="adj2"/>
            </a:avLst>
          </a:prstGeom>
          <a:solidFill>
            <a:srgbClr val="B4A7D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</a:rPr>
              <a:t>Hard to move around</a:t>
            </a:r>
          </a:p>
        </p:txBody>
      </p:sp>
      <p:sp>
        <p:nvSpPr>
          <p:cNvPr id="141" name="Shape 141"/>
          <p:cNvSpPr/>
          <p:nvPr/>
        </p:nvSpPr>
        <p:spPr>
          <a:xfrm>
            <a:off x="6928125" y="779925"/>
            <a:ext cx="1674300" cy="691800"/>
          </a:xfrm>
          <a:prstGeom prst="cloudCallout">
            <a:avLst>
              <a:gd fmla="val -20833" name="adj1"/>
              <a:gd fmla="val 62500" name="adj2"/>
            </a:avLst>
          </a:prstGeom>
          <a:solidFill>
            <a:srgbClr val="EA999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</a:rPr>
              <a:t>Wants a sense of community</a:t>
            </a:r>
          </a:p>
        </p:txBody>
      </p:sp>
      <p:sp>
        <p:nvSpPr>
          <p:cNvPr id="142" name="Shape 142"/>
          <p:cNvSpPr/>
          <p:nvPr/>
        </p:nvSpPr>
        <p:spPr>
          <a:xfrm>
            <a:off x="311050" y="2850200"/>
            <a:ext cx="1273200" cy="6918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</a:rPr>
              <a:t>Took cabs and ate the cost</a:t>
            </a:r>
          </a:p>
        </p:txBody>
      </p:sp>
      <p:sp>
        <p:nvSpPr>
          <p:cNvPr id="143" name="Shape 143"/>
          <p:cNvSpPr/>
          <p:nvPr/>
        </p:nvSpPr>
        <p:spPr>
          <a:xfrm>
            <a:off x="585575" y="3820450"/>
            <a:ext cx="1521900" cy="6918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B4A7D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</a:rPr>
              <a:t>Carries/pushes relative around</a:t>
            </a:r>
          </a:p>
        </p:txBody>
      </p:sp>
      <p:sp>
        <p:nvSpPr>
          <p:cNvPr id="144" name="Shape 144"/>
          <p:cNvSpPr/>
          <p:nvPr/>
        </p:nvSpPr>
        <p:spPr>
          <a:xfrm>
            <a:off x="2388350" y="4112400"/>
            <a:ext cx="1902900" cy="6918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A2C4C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</a:rPr>
              <a:t>Looks worried, doesn’t drink as much, buys sim cards for people</a:t>
            </a:r>
          </a:p>
        </p:txBody>
      </p:sp>
      <p:sp>
        <p:nvSpPr>
          <p:cNvPr id="145" name="Shape 145"/>
          <p:cNvSpPr/>
          <p:nvPr/>
        </p:nvSpPr>
        <p:spPr>
          <a:xfrm>
            <a:off x="2843575" y="2996175"/>
            <a:ext cx="1273200" cy="6918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EA999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</a:rPr>
              <a:t>Tries to find buddies to commute with</a:t>
            </a:r>
          </a:p>
        </p:txBody>
      </p:sp>
      <p:sp>
        <p:nvSpPr>
          <p:cNvPr id="146" name="Shape 146"/>
          <p:cNvSpPr/>
          <p:nvPr/>
        </p:nvSpPr>
        <p:spPr>
          <a:xfrm>
            <a:off x="5544525" y="3279112"/>
            <a:ext cx="1383600" cy="6417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</a:rPr>
              <a:t>Frustrated and ripped off</a:t>
            </a:r>
          </a:p>
        </p:txBody>
      </p:sp>
      <p:sp>
        <p:nvSpPr>
          <p:cNvPr id="147" name="Shape 147"/>
          <p:cNvSpPr/>
          <p:nvPr/>
        </p:nvSpPr>
        <p:spPr>
          <a:xfrm>
            <a:off x="4882825" y="4137450"/>
            <a:ext cx="1383600" cy="6417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B4A7D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</a:rPr>
              <a:t>Exhausted and frustrated</a:t>
            </a:r>
          </a:p>
        </p:txBody>
      </p:sp>
      <p:sp>
        <p:nvSpPr>
          <p:cNvPr id="148" name="Shape 148"/>
          <p:cNvSpPr/>
          <p:nvPr/>
        </p:nvSpPr>
        <p:spPr>
          <a:xfrm>
            <a:off x="7289050" y="4137437"/>
            <a:ext cx="1383600" cy="6417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A2C4C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</a:rPr>
              <a:t>Tired and very stressed</a:t>
            </a:r>
          </a:p>
        </p:txBody>
      </p:sp>
      <p:sp>
        <p:nvSpPr>
          <p:cNvPr id="149" name="Shape 149"/>
          <p:cNvSpPr/>
          <p:nvPr/>
        </p:nvSpPr>
        <p:spPr>
          <a:xfrm>
            <a:off x="7399375" y="3093150"/>
            <a:ext cx="1383600" cy="6417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EA999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</a:rPr>
              <a:t>Bored and lonely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Surprises: Interview 1</a:t>
            </a:r>
          </a:p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115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b="1" lang="en" sz="1300">
                <a:solidFill>
                  <a:schemeClr val="dk1"/>
                </a:solidFill>
              </a:rPr>
              <a:t>We met…</a:t>
            </a:r>
            <a:r>
              <a:rPr lang="en" sz="1300">
                <a:solidFill>
                  <a:schemeClr val="dk1"/>
                </a:solidFill>
              </a:rPr>
              <a:t> Maria, a middle aged woman who traveled to Rome and London with her husband recently</a:t>
            </a:r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b="1" lang="en" sz="1300">
                <a:solidFill>
                  <a:schemeClr val="dk1"/>
                </a:solidFill>
              </a:rPr>
              <a:t>We were amazed to realize… </a:t>
            </a:r>
            <a:r>
              <a:rPr lang="en" sz="1300">
                <a:solidFill>
                  <a:schemeClr val="dk1"/>
                </a:solidFill>
              </a:rPr>
              <a:t>Navigating another country’s public transit system, especially with a language barrier, is too difficult, especially without internet like most travellers. </a:t>
            </a:r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b="1" lang="en" sz="1300">
                <a:solidFill>
                  <a:schemeClr val="dk1"/>
                </a:solidFill>
              </a:rPr>
              <a:t>It would be game changing to… </a:t>
            </a:r>
            <a:r>
              <a:rPr lang="en" sz="1300">
                <a:solidFill>
                  <a:schemeClr val="dk1"/>
                </a:solidFill>
              </a:rPr>
              <a:t>Have an easy way to plan public transportation routes in other countries and languages without having to plan so far in advance.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“Public transit was too confusing. So, we took cabs everywhere, but it was very expensive.”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6" name="Shape 156"/>
          <p:cNvSpPr/>
          <p:nvPr/>
        </p:nvSpPr>
        <p:spPr>
          <a:xfrm>
            <a:off x="8737800" y="72700"/>
            <a:ext cx="341700" cy="1734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Surprises: Interview 2</a:t>
            </a:r>
          </a:p>
        </p:txBody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115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b="1" lang="en" sz="1300">
                <a:solidFill>
                  <a:schemeClr val="dk1"/>
                </a:solidFill>
              </a:rPr>
              <a:t>We met…</a:t>
            </a:r>
            <a:r>
              <a:rPr lang="en" sz="1300">
                <a:solidFill>
                  <a:schemeClr val="dk1"/>
                </a:solidFill>
              </a:rPr>
              <a:t> Bill, a security guard who went to Cabo San Lucas, Mexico for his honeymoon</a:t>
            </a:r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b="1" lang="en" sz="1300">
                <a:solidFill>
                  <a:schemeClr val="dk1"/>
                </a:solidFill>
              </a:rPr>
              <a:t>We were amazed to realize… </a:t>
            </a:r>
          </a:p>
          <a:p>
            <a:pPr indent="-31115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1300">
                <a:solidFill>
                  <a:schemeClr val="dk1"/>
                </a:solidFill>
              </a:rPr>
              <a:t>He drive to work and want to carpool but has a hard time finding carpool partners to drive with</a:t>
            </a:r>
          </a:p>
          <a:p>
            <a:pPr indent="-31115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1300">
                <a:solidFill>
                  <a:schemeClr val="dk1"/>
                </a:solidFill>
              </a:rPr>
              <a:t>He observes people everyday standing face to face and not interacting on the train</a:t>
            </a:r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b="1" lang="en" sz="1300">
                <a:solidFill>
                  <a:schemeClr val="dk1"/>
                </a:solidFill>
              </a:rPr>
              <a:t>It would be game changing to… </a:t>
            </a:r>
          </a:p>
          <a:p>
            <a:pPr indent="-31115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1300">
                <a:solidFill>
                  <a:schemeClr val="dk1"/>
                </a:solidFill>
              </a:rPr>
              <a:t>It would be game changing to help Bill interact with new people by helping him get to work with a buddy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“Bringing people together is a big task”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3" name="Shape 163"/>
          <p:cNvSpPr/>
          <p:nvPr/>
        </p:nvSpPr>
        <p:spPr>
          <a:xfrm>
            <a:off x="8737800" y="72700"/>
            <a:ext cx="341700" cy="1734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Surprises: Interview 3</a:t>
            </a:r>
          </a:p>
        </p:txBody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b="1" lang="en">
                <a:solidFill>
                  <a:schemeClr val="dk1"/>
                </a:solidFill>
              </a:rPr>
              <a:t>We met…</a:t>
            </a:r>
            <a:r>
              <a:rPr lang="en">
                <a:solidFill>
                  <a:schemeClr val="dk1"/>
                </a:solidFill>
              </a:rPr>
              <a:t> Bill, a middle aged man from Shanghai who travels all over the world for business and pleasure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b="1" lang="en">
                <a:solidFill>
                  <a:schemeClr val="dk1"/>
                </a:solidFill>
              </a:rPr>
              <a:t>We were amazed to realize… </a:t>
            </a:r>
            <a:r>
              <a:rPr lang="en">
                <a:solidFill>
                  <a:schemeClr val="dk1"/>
                </a:solidFill>
              </a:rPr>
              <a:t>There are no good systems in place overseas for handicap accessible navigation 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b="1" lang="en">
                <a:solidFill>
                  <a:schemeClr val="dk1"/>
                </a:solidFill>
              </a:rPr>
              <a:t>It would be game changing to… </a:t>
            </a:r>
            <a:r>
              <a:rPr lang="en">
                <a:solidFill>
                  <a:schemeClr val="dk1"/>
                </a:solidFill>
              </a:rPr>
              <a:t>Have an easy way to map and plan travel routes with a focus on handicap accessibility  </a:t>
            </a:r>
          </a:p>
        </p:txBody>
      </p:sp>
      <p:sp>
        <p:nvSpPr>
          <p:cNvPr id="170" name="Shape 170"/>
          <p:cNvSpPr/>
          <p:nvPr/>
        </p:nvSpPr>
        <p:spPr>
          <a:xfrm>
            <a:off x="8737800" y="72700"/>
            <a:ext cx="341700" cy="1734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Surprises: Interview 4</a:t>
            </a:r>
          </a:p>
        </p:txBody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b="1" lang="en" sz="2000">
                <a:solidFill>
                  <a:schemeClr val="dk1"/>
                </a:solidFill>
              </a:rPr>
              <a:t>We met…</a:t>
            </a:r>
            <a:r>
              <a:rPr lang="en" sz="2000">
                <a:solidFill>
                  <a:schemeClr val="dk1"/>
                </a:solidFill>
              </a:rPr>
              <a:t>Young man who planned a trip for 15 friends to his home country</a:t>
            </a:r>
          </a:p>
          <a:p>
            <a:pPr indent="-3556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b="1" lang="en" sz="2000">
                <a:solidFill>
                  <a:schemeClr val="dk1"/>
                </a:solidFill>
              </a:rPr>
              <a:t>We were amazed to realize… </a:t>
            </a:r>
            <a:r>
              <a:rPr lang="en" sz="2000">
                <a:solidFill>
                  <a:schemeClr val="dk1"/>
                </a:solidFill>
              </a:rPr>
              <a:t>Vast majority of the stress he experienced was NOT in the planning process!  Stress was…</a:t>
            </a:r>
          </a:p>
          <a:p>
            <a:pPr indent="-3556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2000">
                <a:solidFill>
                  <a:schemeClr val="dk1"/>
                </a:solidFill>
              </a:rPr>
              <a:t>Getting people to commit to actually going</a:t>
            </a:r>
          </a:p>
          <a:p>
            <a:pPr indent="-3556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2000">
                <a:solidFill>
                  <a:schemeClr val="dk1"/>
                </a:solidFill>
              </a:rPr>
              <a:t>DURING the trip itself (keeping people organized, ensuring activities went smoothly, people had a good time)</a:t>
            </a:r>
          </a:p>
          <a:p>
            <a:pPr indent="-3556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b="1" lang="en" sz="2000">
                <a:solidFill>
                  <a:schemeClr val="dk1"/>
                </a:solidFill>
              </a:rPr>
              <a:t>It would be game changing to… </a:t>
            </a:r>
            <a:r>
              <a:rPr lang="en" sz="2000">
                <a:solidFill>
                  <a:schemeClr val="dk1"/>
                </a:solidFill>
              </a:rPr>
              <a:t>Provide a single interface to manage on the ground logistics and keep track of / in touch with his friends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000"/>
          </a:p>
        </p:txBody>
      </p:sp>
      <p:sp>
        <p:nvSpPr>
          <p:cNvPr id="177" name="Shape 177"/>
          <p:cNvSpPr/>
          <p:nvPr/>
        </p:nvSpPr>
        <p:spPr>
          <a:xfrm>
            <a:off x="8737800" y="72700"/>
            <a:ext cx="341700" cy="1734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8000"/>
              <a:t>Why were you stressed?</a:t>
            </a:r>
          </a:p>
        </p:txBody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 title="CS147 - Why Stressed 1">
            <a:hlinkClick r:id="rId3"/>
          </p:cNvPr>
          <p:cNvSpPr/>
          <p:nvPr/>
        </p:nvSpPr>
        <p:spPr>
          <a:xfrm>
            <a:off x="1143000" y="0"/>
            <a:ext cx="6858000" cy="51435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0"/>
              <a:t>In the moment...</a:t>
            </a:r>
          </a:p>
        </p:txBody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 title="examples of stress">
            <a:hlinkClick r:id="rId3"/>
          </p:cNvPr>
          <p:cNvSpPr/>
          <p:nvPr/>
        </p:nvSpPr>
        <p:spPr>
          <a:xfrm>
            <a:off x="1143000" y="0"/>
            <a:ext cx="6858000" cy="51435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 title="leaving">
            <a:hlinkClick r:id="rId3"/>
          </p:cNvPr>
          <p:cNvSpPr/>
          <p:nvPr/>
        </p:nvSpPr>
        <p:spPr>
          <a:xfrm>
            <a:off x="1143000" y="0"/>
            <a:ext cx="6858000" cy="51435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5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/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7300"/>
              <a:t>Introducing the team</a:t>
            </a:r>
          </a:p>
        </p:txBody>
      </p:sp>
      <p:sp>
        <p:nvSpPr>
          <p:cNvPr id="69" name="Shape 69"/>
          <p:cNvSpPr txBox="1"/>
          <p:nvPr>
            <p:ph idx="1" type="subTitle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2500"/>
              <a:t>Ryan Harber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2500"/>
              <a:t>Adam Abdulhamid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2500"/>
              <a:t>Seth Hildick-Smith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2500"/>
              <a:t>Eric Peter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Shape 209"/>
          <p:cNvPicPr preferRelativeResize="0"/>
          <p:nvPr/>
        </p:nvPicPr>
        <p:blipFill rotWithShape="1">
          <a:blip r:embed="rId3">
            <a:alphaModFix/>
          </a:blip>
          <a:srcRect b="28670" l="0" r="0" t="23360"/>
          <a:stretch/>
        </p:blipFill>
        <p:spPr>
          <a:xfrm>
            <a:off x="0" y="0"/>
            <a:ext cx="9144001" cy="584834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Shape 2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Summary / next steps?</a:t>
            </a:r>
          </a:p>
        </p:txBody>
      </p:sp>
      <p:sp>
        <p:nvSpPr>
          <p:cNvPr id="211" name="Shape 211"/>
          <p:cNvSpPr/>
          <p:nvPr/>
        </p:nvSpPr>
        <p:spPr>
          <a:xfrm>
            <a:off x="200900" y="1397700"/>
            <a:ext cx="8600100" cy="3145500"/>
          </a:xfrm>
          <a:prstGeom prst="rect">
            <a:avLst/>
          </a:prstGeom>
          <a:solidFill>
            <a:srgbClr val="FFFFFF">
              <a:alpha val="5393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311700" y="1550100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000">
                <a:solidFill>
                  <a:srgbClr val="222222"/>
                </a:solidFill>
                <a:latin typeface="Oswald"/>
                <a:ea typeface="Oswald"/>
                <a:cs typeface="Oswald"/>
                <a:sym typeface="Oswald"/>
              </a:rPr>
              <a:t>People value travel because it allows them to make connections and experience new parts of the world.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2000">
                <a:solidFill>
                  <a:srgbClr val="222222"/>
                </a:solidFill>
                <a:latin typeface="Oswald"/>
                <a:ea typeface="Oswald"/>
                <a:cs typeface="Oswald"/>
                <a:sym typeface="Oswald"/>
              </a:rPr>
              <a:t>But… logistics can often be difficult and travel can be costly.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222222"/>
              </a:solidFill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en" sz="2000">
                <a:solidFill>
                  <a:srgbClr val="222222"/>
                </a:solidFill>
                <a:latin typeface="Oswald"/>
                <a:ea typeface="Oswald"/>
                <a:cs typeface="Oswald"/>
                <a:sym typeface="Oswald"/>
              </a:rPr>
              <a:t>How can we leverage technology to encourage people to explore the world and everything it has to offer?</a:t>
            </a:r>
            <a:r>
              <a:rPr lang="en" sz="2000">
                <a:solidFill>
                  <a:srgbClr val="222222"/>
                </a:solidFill>
              </a:rPr>
              <a:t> </a:t>
            </a:r>
            <a:r>
              <a:rPr lang="en" sz="2000"/>
              <a:t>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Structure of today</a:t>
            </a: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Methodology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Introduce our interviewees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Share our analysis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Empathy map</a:t>
            </a:r>
          </a:p>
          <a:p>
            <a:pPr indent="-381000" lvl="0" marL="457200">
              <a:spcBef>
                <a:spcPts val="0"/>
              </a:spcBef>
              <a:buSzPct val="100000"/>
            </a:pPr>
            <a:r>
              <a:rPr lang="en" sz="2400"/>
              <a:t>Game changers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2" cy="5146576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/>
          <p:nvPr/>
        </p:nvSpPr>
        <p:spPr>
          <a:xfrm>
            <a:off x="283625" y="1301950"/>
            <a:ext cx="8458200" cy="3238500"/>
          </a:xfrm>
          <a:prstGeom prst="rect">
            <a:avLst/>
          </a:prstGeom>
          <a:solidFill>
            <a:srgbClr val="FFFFFF">
              <a:alpha val="5393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Multiple criteria to choose a diverse set of participants</a:t>
            </a:r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311700" y="1193125"/>
            <a:ext cx="8520600" cy="2994900"/>
          </a:xfrm>
          <a:prstGeom prst="rect">
            <a:avLst/>
          </a:prstGeom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baseline="30000" lang="en" sz="3300">
                <a:solidFill>
                  <a:schemeClr val="lt1"/>
                </a:solidFill>
              </a:rPr>
              <a:t>Demographic diversity: age, gender, ethnicity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baseline="30000" lang="en" sz="3300">
                <a:solidFill>
                  <a:schemeClr val="lt1"/>
                </a:solidFill>
              </a:rPr>
              <a:t>Amount of travel: never, sometimes, several times a year 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baseline="30000" lang="en" sz="3300">
                <a:solidFill>
                  <a:schemeClr val="lt1"/>
                </a:solidFill>
              </a:rPr>
              <a:t>Travel partners: spouse, family w kids, friends, solo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baseline="30000" lang="en" sz="3300">
                <a:solidFill>
                  <a:schemeClr val="lt1"/>
                </a:solidFill>
              </a:rPr>
              <a:t>Type of trip: commute to work, short vacation, group trip, etc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baseline="30000" lang="en" sz="3300">
                <a:solidFill>
                  <a:schemeClr val="lt1"/>
                </a:solidFill>
              </a:rPr>
              <a:t>Location of trip: one or multiple destinations, domestic, international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baseline="30000" lang="en" sz="3300">
                <a:solidFill>
                  <a:schemeClr val="lt1"/>
                </a:solidFill>
              </a:rPr>
              <a:t>Friends vs. not friends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/>
          <p:cNvPicPr preferRelativeResize="0"/>
          <p:nvPr/>
        </p:nvPicPr>
        <p:blipFill rotWithShape="1">
          <a:blip r:embed="rId3">
            <a:alphaModFix/>
          </a:blip>
          <a:srcRect b="0" l="10936" r="0" t="0"/>
          <a:stretch/>
        </p:blipFill>
        <p:spPr>
          <a:xfrm>
            <a:off x="0" y="0"/>
            <a:ext cx="9144000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/>
          <p:nvPr/>
        </p:nvSpPr>
        <p:spPr>
          <a:xfrm>
            <a:off x="194450" y="1152475"/>
            <a:ext cx="8600100" cy="3843900"/>
          </a:xfrm>
          <a:prstGeom prst="rect">
            <a:avLst/>
          </a:prstGeom>
          <a:solidFill>
            <a:srgbClr val="FFFFFF">
              <a:alpha val="5393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" name="Shape 9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Interview focused on participant’s last trip...</a:t>
            </a:r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</a:rPr>
              <a:t>Pre-travel</a:t>
            </a:r>
          </a:p>
          <a:p>
            <a:pPr indent="-3556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 sz="2000">
                <a:solidFill>
                  <a:schemeClr val="lt1"/>
                </a:solidFill>
              </a:rPr>
              <a:t>Planning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 sz="2000">
                <a:solidFill>
                  <a:schemeClr val="lt1"/>
                </a:solidFill>
              </a:rPr>
              <a:t>Booking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 sz="2000">
                <a:solidFill>
                  <a:schemeClr val="lt1"/>
                </a:solidFill>
              </a:rPr>
              <a:t>Budget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</a:rPr>
              <a:t>Logistics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 sz="2000">
                <a:solidFill>
                  <a:schemeClr val="lt1"/>
                </a:solidFill>
              </a:rPr>
              <a:t>Getting there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 sz="2000">
                <a:solidFill>
                  <a:schemeClr val="lt1"/>
                </a:solidFill>
              </a:rPr>
              <a:t>Getting around while there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5000"/>
              <a:buFont typeface="Arial"/>
              <a:buNone/>
            </a:pPr>
            <a:r>
              <a:rPr b="1" lang="en" sz="2000">
                <a:solidFill>
                  <a:schemeClr val="lt1"/>
                </a:solidFill>
              </a:rPr>
              <a:t>Travel companions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</a:pPr>
            <a:r>
              <a:rPr lang="en" sz="2000">
                <a:solidFill>
                  <a:schemeClr val="lt1"/>
                </a:solidFill>
              </a:rPr>
              <a:t>Traveling with?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</a:pPr>
            <a:r>
              <a:rPr lang="en" sz="2000">
                <a:solidFill>
                  <a:schemeClr val="lt1"/>
                </a:solidFill>
              </a:rPr>
              <a:t>Met while there?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92" name="Shape 9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</a:rPr>
              <a:t>Destination and activities</a:t>
            </a:r>
          </a:p>
          <a:p>
            <a:pPr indent="-3556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 sz="2000">
                <a:solidFill>
                  <a:schemeClr val="lt1"/>
                </a:solidFill>
              </a:rPr>
              <a:t>How did you decide to do what?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 sz="2000">
                <a:solidFill>
                  <a:schemeClr val="lt1"/>
                </a:solidFill>
              </a:rPr>
              <a:t>Did you do any paid activities/tours?</a:t>
            </a:r>
          </a:p>
          <a:p>
            <a:pPr indent="-3556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 sz="2000">
                <a:solidFill>
                  <a:schemeClr val="lt1"/>
                </a:solidFill>
              </a:rPr>
              <a:t>How did you find/book them?</a:t>
            </a:r>
          </a:p>
          <a:p>
            <a:pPr indent="-3556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 sz="2000">
                <a:solidFill>
                  <a:schemeClr val="lt1"/>
                </a:solidFill>
              </a:rPr>
              <a:t>How did you find restaurants?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</a:rPr>
              <a:t>High points  and challenges</a:t>
            </a:r>
          </a:p>
          <a:p>
            <a:pPr indent="-3556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 sz="2000">
                <a:solidFill>
                  <a:schemeClr val="lt1"/>
                </a:solidFill>
              </a:rPr>
              <a:t>Did you take pictures/videos?</a:t>
            </a:r>
          </a:p>
          <a:p>
            <a:pPr indent="-3556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 sz="2000">
                <a:solidFill>
                  <a:schemeClr val="lt1"/>
                </a:solidFill>
              </a:rPr>
              <a:t>When/how/where?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Interview 1: Maria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311700" y="1152475"/>
            <a:ext cx="60104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2000"/>
              <a:t>Middle aged female from Caltrain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2000"/>
              <a:t>What was her adventure?</a:t>
            </a:r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2000"/>
              <a:t>Took a vacation trip to Rome and London with her husband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2000"/>
              <a:t>Lives in the area, was on her way up to SF to visit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	her daughter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2000"/>
              <a:t>Why this adventure? Always wanted to travel to </a:t>
            </a:r>
          </a:p>
          <a:p>
            <a:pPr indent="457200"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“must see” places</a:t>
            </a:r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2000"/>
              <a:t>Had very romanticized views of Rome in particular</a:t>
            </a:r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2000"/>
              <a:t>Went to London for a friend’s celebration</a:t>
            </a:r>
          </a:p>
        </p:txBody>
      </p:sp>
      <p:pic>
        <p:nvPicPr>
          <p:cNvPr id="99" name="Shape 99"/>
          <p:cNvPicPr preferRelativeResize="0"/>
          <p:nvPr/>
        </p:nvPicPr>
        <p:blipFill rotWithShape="1">
          <a:blip r:embed="rId3">
            <a:alphaModFix/>
          </a:blip>
          <a:srcRect b="2437" l="16048" r="11529" t="17645"/>
          <a:stretch/>
        </p:blipFill>
        <p:spPr>
          <a:xfrm>
            <a:off x="6425899" y="710823"/>
            <a:ext cx="2529649" cy="3721851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/>
          <p:nvPr/>
        </p:nvSpPr>
        <p:spPr>
          <a:xfrm>
            <a:off x="8737800" y="72700"/>
            <a:ext cx="341700" cy="1734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Interview 2: Bill</a:t>
            </a:r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311700" y="1152475"/>
            <a:ext cx="55890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2000"/>
              <a:t>Male security guard @ train station</a:t>
            </a:r>
          </a:p>
          <a:p>
            <a:pPr indent="-3556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2000"/>
              <a:t>What was his adventure?</a:t>
            </a:r>
          </a:p>
          <a:p>
            <a:pPr indent="-3556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2000"/>
              <a:t>Recently left California for the first time to go to Cabo San Lucas Mexico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2000"/>
              <a:t>Lives in the south bay, works for the security firm contracted by Caltrain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2000"/>
              <a:t>Why this adventure? </a:t>
            </a:r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2000"/>
              <a:t>Honeymoon!</a:t>
            </a:r>
          </a:p>
          <a:p>
            <a:pPr indent="-3556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2000"/>
              <a:t>He didn’t know what to expect from the international travel</a:t>
            </a:r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2000"/>
              <a:t>Enjoyed interaction with a new culture</a:t>
            </a:r>
          </a:p>
        </p:txBody>
      </p:sp>
      <p:pic>
        <p:nvPicPr>
          <p:cNvPr descr="IMG_4353.JPG"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7924" y="490748"/>
            <a:ext cx="2704375" cy="3605798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/>
          <p:nvPr/>
        </p:nvSpPr>
        <p:spPr>
          <a:xfrm>
            <a:off x="8737800" y="72700"/>
            <a:ext cx="341700" cy="1734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Interview 3: </a:t>
            </a:r>
            <a:r>
              <a:rPr lang="en"/>
              <a:t>Bill from Shanghai</a:t>
            </a:r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311700" y="1152475"/>
            <a:ext cx="80937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2000"/>
              <a:t>48</a:t>
            </a:r>
            <a:r>
              <a:rPr lang="en" sz="2000"/>
              <a:t> year old </a:t>
            </a:r>
            <a:r>
              <a:rPr lang="en" sz="2000"/>
              <a:t>Male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2000"/>
              <a:t>Travels for business and pleasure all over the world</a:t>
            </a:r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2000"/>
              <a:t>New York, Thailand, New Zealand, LA, Hong Kong, Venice</a:t>
            </a:r>
          </a:p>
          <a:p>
            <a:pPr indent="-3556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2000"/>
              <a:t>“It was hard to get around when the public transportation was on strike”</a:t>
            </a: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rage"/>
            </a:pPr>
            <a:r>
              <a:rPr lang="en" sz="2000"/>
              <a:t>Uses airbnb and expedia</a:t>
            </a: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2000"/>
              <a:t>Uses yelp in most countries for restaurant reviews</a:t>
            </a: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2000"/>
              <a:t>“It’s hard to know if they are ripping you off.”</a:t>
            </a:r>
          </a:p>
          <a:p>
            <a:pPr indent="-355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2000"/>
              <a:t>(In reference to a tourist he hired)</a:t>
            </a: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2000"/>
              <a:t>Had trouble getting around in Venice because his mother was in a wheelchair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000"/>
          </a:p>
        </p:txBody>
      </p:sp>
      <p:sp>
        <p:nvSpPr>
          <p:cNvPr id="115" name="Shape 115"/>
          <p:cNvSpPr/>
          <p:nvPr/>
        </p:nvSpPr>
        <p:spPr>
          <a:xfrm>
            <a:off x="8737800" y="72700"/>
            <a:ext cx="341700" cy="1734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Interview 4: Steve</a:t>
            </a: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311700" y="1152475"/>
            <a:ext cx="60104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2000"/>
              <a:t>28 year old Male @ Stanford GSB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2000"/>
              <a:t>What was his adventure?</a:t>
            </a:r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2000"/>
              <a:t>Planned a trip to his home country, Lebanon, for 15 of his friends for 10 days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2000"/>
              <a:t>A self proclaimed “perfectionist” and “stressy” personality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2000"/>
              <a:t>Why this adventure?  Breakdown stereotypes of his country!</a:t>
            </a:r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2000"/>
              <a:t>“Let others develop their own view of the country that is different than the news media” </a:t>
            </a:r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2000"/>
              <a:t>“See that it is a normal place to live”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/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6025" y="863698"/>
            <a:ext cx="2057999" cy="3656474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/>
          <p:nvPr/>
        </p:nvSpPr>
        <p:spPr>
          <a:xfrm>
            <a:off x="8737800" y="72700"/>
            <a:ext cx="341700" cy="1734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