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Average"/>
      <p:regular r:id="rId35"/>
    </p:embeddedFont>
    <p:embeddedFont>
      <p:font typeface="Oswald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9D96109-C39C-4DE3-8031-A023C8E6B180}">
  <a:tblStyle styleId="{A9D96109-C39C-4DE3-8031-A023C8E6B180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verag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swald-bold.fntdata"/><Relationship Id="rId14" Type="http://schemas.openxmlformats.org/officeDocument/2006/relationships/slide" Target="slides/slide9.xml"/><Relationship Id="rId36" Type="http://schemas.openxmlformats.org/officeDocument/2006/relationships/font" Target="fonts/Oswal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3.png"/><Relationship Id="rId4" Type="http://schemas.openxmlformats.org/officeDocument/2006/relationships/image" Target="../media/image11.jpg"/><Relationship Id="rId5" Type="http://schemas.openxmlformats.org/officeDocument/2006/relationships/image" Target="../media/image0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7251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type="title"/>
          </p:nvPr>
        </p:nvSpPr>
        <p:spPr>
          <a:xfrm>
            <a:off x="1107000" y="245600"/>
            <a:ext cx="6930000" cy="189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“Not All Those Who Wander Are Lost”</a:t>
            </a:r>
            <a:r>
              <a:rPr baseline="30000" lang="en" sz="6000"/>
              <a:t>1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2263562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TripIt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700">
              <a:solidFill>
                <a:srgbClr val="666666"/>
              </a:solidFill>
            </a:endParaRP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0" y="4782075"/>
            <a:ext cx="8520600" cy="36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300"/>
              <a:t>1. </a:t>
            </a:r>
            <a:r>
              <a:rPr lang="en" sz="1300"/>
              <a:t>Lord of the Rings</a:t>
            </a:r>
          </a:p>
        </p:txBody>
      </p:sp>
      <p:sp>
        <p:nvSpPr>
          <p:cNvPr id="63" name="Shape 63"/>
          <p:cNvSpPr txBox="1"/>
          <p:nvPr>
            <p:ph idx="4294967295" type="subTitle"/>
          </p:nvPr>
        </p:nvSpPr>
        <p:spPr>
          <a:xfrm>
            <a:off x="1714125" y="3691712"/>
            <a:ext cx="2976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Ryan Harber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Adam Abdulhamid</a:t>
            </a:r>
          </a:p>
        </p:txBody>
      </p:sp>
      <p:sp>
        <p:nvSpPr>
          <p:cNvPr id="64" name="Shape 64"/>
          <p:cNvSpPr txBox="1"/>
          <p:nvPr>
            <p:ph idx="4294967295" type="subTitle"/>
          </p:nvPr>
        </p:nvSpPr>
        <p:spPr>
          <a:xfrm>
            <a:off x="4690725" y="3691712"/>
            <a:ext cx="2976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Seth Hildick-Smith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Eric Peter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Revised Design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0" y="0"/>
            <a:ext cx="289321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0" y="0"/>
            <a:ext cx="289321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0" y="0"/>
            <a:ext cx="289321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0" y="0"/>
            <a:ext cx="289321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0" y="0"/>
            <a:ext cx="289321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0" y="0"/>
            <a:ext cx="289321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0" y="0"/>
            <a:ext cx="289321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Heuristic Evaluation Results &amp; Revised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Prototype Implementation Status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Demonstration of Prototype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Summary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Prototype Implementation Status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751900" y="1152475"/>
            <a:ext cx="808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1 -- Implemented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Task 2 -- Unimplemented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Task 3 -- Unimplemented</a:t>
            </a:r>
          </a:p>
        </p:txBody>
      </p:sp>
      <p:sp>
        <p:nvSpPr>
          <p:cNvPr id="181" name="Shape 181"/>
          <p:cNvSpPr/>
          <p:nvPr/>
        </p:nvSpPr>
        <p:spPr>
          <a:xfrm>
            <a:off x="461200" y="2276000"/>
            <a:ext cx="290700" cy="290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461200" y="1756625"/>
            <a:ext cx="290700" cy="290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461200" y="1241825"/>
            <a:ext cx="290700" cy="2907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Problem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441650" y="1152475"/>
            <a:ext cx="4390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900"/>
              <a:t>Group travel is time consuming and challenging to coordinate even amongst the closest of friends.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900"/>
          </a:p>
          <a:p>
            <a:pPr lvl="0">
              <a:spcBef>
                <a:spcPts val="0"/>
              </a:spcBef>
              <a:buNone/>
            </a:pPr>
            <a:r>
              <a:rPr b="1" lang="en" sz="1900"/>
              <a:t>It is often a logistical nightmare to decide when and where to travel, as friends rarely reach unanimous decision when it comes to travel decisions.</a:t>
            </a:r>
          </a:p>
        </p:txBody>
      </p:sp>
      <p:pic>
        <p:nvPicPr>
          <p:cNvPr descr="Screen Shot 2016-12-01 at 1.43.19 PM.pn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25" y="1541100"/>
            <a:ext cx="4136852" cy="240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Tools Being Used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Xcode Interface Builder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Used storyboard to create UI’s and hooked everything up to custom subclasses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Github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Version control so everyone can contribute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72649"/>
            <a:ext cx="2097500" cy="209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803.JPG"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0444" y="2266538"/>
            <a:ext cx="2022821" cy="26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0362" y="3324493"/>
            <a:ext cx="2988925" cy="99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Implemented Features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1: Create and Share Trip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Allow the user to log in to platform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Create a trip with inspiration slider to boost engagement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Invite friends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Unimplemented Features &amp; Plan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Unimplemented Features: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Task 2: Choose Trip Features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Task 3: Book Tip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Plan: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Iterative development over this weekend.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Wizard of Oz Techniques &amp; Hard-coded features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Wizard of Oz: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Facebook login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Inviting friends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Hard Coded Data: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Contacts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Dates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Locations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Issues/Questions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 pagination dots in the inspiration slider.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Not sure why, UIPageViewController inside of another UIView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Inviting while inside of search isn’t persistent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iOS uses two separate tables - how do we pass information between the two?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How can we add explanation to location, dates, etc. without being too text heavy?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How can we redesign the date picker to be more aesthetically pleasing?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Heuristic Evaluation Results &amp; Revised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Implementation Status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Demonstration of Prototype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Summary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Demonstration!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Heuristic Evaluation Results &amp; Revised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Implementation Status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Demonstration of Prototype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Summary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Good heuristic evaluation feedback drove some insightful UI changes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have implemented task 1 (create and share trip)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sz="1800"/>
              <a:t>In the process we fixed all severity 3 and 4 issues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have yet to implement tasks 2 and 3 (sharing and booking trip)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sz="1800"/>
              <a:t>We plan to implement these tasks over the next few days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0"/>
            <a:ext cx="85206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/>
              <a:t>TripIt helps you </a:t>
            </a:r>
            <a:r>
              <a:rPr lang="en" sz="8000">
                <a:solidFill>
                  <a:srgbClr val="BF9000"/>
                </a:solidFill>
              </a:rPr>
              <a:t>seamlessly plan and book group travel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Heuristic Evaluation Results &amp; Revised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Implementation Status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Demonstration of Prototype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Summary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Heuristic Evaluation Results &amp; Revised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Implementation Status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Demonstration of Prototype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Summary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focused on solving 9 severity 3 and 4 issues</a:t>
            </a:r>
          </a:p>
        </p:txBody>
      </p:sp>
      <p:pic>
        <p:nvPicPr>
          <p:cNvPr descr="Screen Shot 2016-12-01 at 1.59.10 PM.pn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237" y="1371714"/>
            <a:ext cx="7439523" cy="29779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5424225" y="1534025"/>
            <a:ext cx="1864800" cy="27072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focused on solving 9 severity 3 and 4 issues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01" name="Shape 101"/>
          <p:cNvGraphicFramePr/>
          <p:nvPr/>
        </p:nvGraphicFramePr>
        <p:xfrm>
          <a:off x="411075" y="127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{A9D96109-C39C-4DE3-8031-A023C8E6B180}</a:tableStyleId>
              </a:tblPr>
              <a:tblGrid>
                <a:gridCol w="4148400"/>
                <a:gridCol w="414840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Problem identified</a:t>
                      </a: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Solution implemented or planned</a:t>
                      </a: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00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H2-1: Users do not know why they need to login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Added simple explanation: “Log in to create a trip”</a:t>
                      </a:r>
                    </a:p>
                  </a:txBody>
                  <a:tcPr marT="91425" marB="91425" marR="91425" marL="91425"/>
                </a:tc>
              </a:tr>
              <a:tr h="688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H2-7: Users will struggle to enter an email address to login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Added ability to login through Facebook</a:t>
                      </a:r>
                    </a:p>
                  </a:txBody>
                  <a:tcPr marT="91425" marB="91425" marR="91425" marL="91425"/>
                </a:tc>
              </a:tr>
              <a:tr h="688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H2-1: Unclear what the first page of the app does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Added wording to indicate photos were for inspiration</a:t>
                      </a:r>
                    </a:p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Added description above “trip name” text field</a:t>
                      </a:r>
                    </a:p>
                  </a:txBody>
                  <a:tcPr marT="91425" marB="91425" marR="91425" marL="91425"/>
                </a:tc>
              </a:tr>
              <a:tr h="6888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H2-8: Add friends screen design is cluttered and hard to read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Simplified the design to only have one section and clear distinction between “invited” and “not invited”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focused on solving 9 severity 3 and 4 issues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07" name="Shape 107"/>
          <p:cNvGraphicFramePr/>
          <p:nvPr/>
        </p:nvGraphicFramePr>
        <p:xfrm>
          <a:off x="411075" y="127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{A9D96109-C39C-4DE3-8031-A023C8E6B180}</a:tableStyleId>
              </a:tblPr>
              <a:tblGrid>
                <a:gridCol w="4148400"/>
                <a:gridCol w="414840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Problem identified</a:t>
                      </a: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Solution implemented or planned</a:t>
                      </a: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00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H2-2: Did not understand where contacts in “invite friends” came from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Will clarify in read me; in actual app would be their contacts list</a:t>
                      </a:r>
                    </a:p>
                  </a:txBody>
                  <a:tcPr marT="91425" marB="91425" marR="91425" marL="91425"/>
                </a:tc>
              </a:tr>
              <a:tr h="688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H2-3: No way to go back and invite more people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Added ability to go back and add additional friends</a:t>
                      </a:r>
                    </a:p>
                  </a:txBody>
                  <a:tcPr marT="91425" marB="91425" marR="91425" marL="91425"/>
                </a:tc>
              </a:tr>
              <a:tr h="688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H2-10: No help or documentation on location &amp; date screens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Will add help and documentation</a:t>
                      </a:r>
                    </a:p>
                  </a:txBody>
                  <a:tcPr marT="91425" marB="91425" marR="91425" marL="91425"/>
                </a:tc>
              </a:tr>
              <a:tr h="688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H2-8: Design of date selection screen is too “ambitious”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Working to improve design</a:t>
                      </a:r>
                    </a:p>
                  </a:txBody>
                  <a:tcPr marT="91425" marB="91425" marR="91425" marL="91425"/>
                </a:tc>
              </a:tr>
              <a:tr h="688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H2-5: User gets confirmed to the trip without enough confirmation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Clarify in readme that this is Wizard-Of-Ozed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Heuristic Evaluation Results &amp; Revised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Implementation Status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Demonstration of Prototype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Summary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