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y="5143500" cx="9144000"/>
  <p:notesSz cx="6858000" cy="9144000"/>
  <p:embeddedFontLst>
    <p:embeddedFont>
      <p:font typeface="Average"/>
      <p:regular r:id="rId57"/>
    </p:embeddedFont>
    <p:embeddedFont>
      <p:font typeface="Oswald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Average-regular.fntdata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Oswald-bold.fntdata"/><Relationship Id="rId14" Type="http://schemas.openxmlformats.org/officeDocument/2006/relationships/slide" Target="slides/slide10.xml"/><Relationship Id="rId58" Type="http://schemas.openxmlformats.org/officeDocument/2006/relationships/font" Target="fonts/Oswald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They liked voting for a preference - was a pain point for them - voting for prefs was way better than messaging back and forth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Re “pay now” - what if the trip isn’t what i like or the dates that are most popular don’t work for me - can it be “pay later” or “ready to pay”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More details - wanted to see hotels, what activities they could do, pictures of what is possible, etc --- neeed to show the itinerary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They liked voting for a preference - was a pain point for them - voting for prefs was way better than messaging back and forth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 “pay now” - what if the trip isn’t what i like or the dates that are most popular don’t work for me - can it be “pay later” or “ready to pay”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More details - wanted to see hotels, what activities they could do, pictures of what is possible, etc --- neeed to show the itinerary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Wanted to use for their company - each person always has different dates - this would be great for managing that (e.g., i can arrive thurs, i arrive fri - esp for longer intl trips)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Wanted to use for their company - each person always has different dates - this would be great for managing that (e.g., i can arrive thurs, i arrive fri - esp for longer intl trips)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7" name="Shape 57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/>
            <a:headEnd len="med" w="med" type="none"/>
            <a:tailEnd len="med" w="med" type="none"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58" name="Shape 58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2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 flipH="1" rot="10800000">
            <a:off x="822625" y="659700"/>
            <a:ext cx="1063500" cy="685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/>
          <p:nvPr/>
        </p:nvSpPr>
        <p:spPr>
          <a:xfrm rot="10800000">
            <a:off x="896725" y="659700"/>
            <a:ext cx="989400" cy="685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822625" y="0"/>
            <a:ext cx="1063500" cy="8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 flipH="1" rot="10800000">
            <a:off x="822625" y="659700"/>
            <a:ext cx="1063500" cy="685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 rot="10800000">
            <a:off x="896725" y="659700"/>
            <a:ext cx="989400" cy="685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822625" y="0"/>
            <a:ext cx="1063500" cy="8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0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1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>
            <p:ph type="title"/>
          </p:nvPr>
        </p:nvSpPr>
        <p:spPr>
          <a:xfrm>
            <a:off x="1107000" y="245600"/>
            <a:ext cx="6930000" cy="1890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“Not All Those Who Wander Are Lost”</a:t>
            </a:r>
            <a:r>
              <a:rPr baseline="30000" lang="en" sz="6000"/>
              <a:t>1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209317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7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Studio Theme: Adventure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7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Problem Domain: Travel and Tourism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700">
              <a:solidFill>
                <a:srgbClr val="666666"/>
              </a:solidFill>
            </a:endParaRP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0" y="4782075"/>
            <a:ext cx="8520600" cy="36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300"/>
              <a:t>1. </a:t>
            </a:r>
            <a:r>
              <a:rPr lang="en" sz="1300"/>
              <a:t>Lord of the Rings</a:t>
            </a:r>
          </a:p>
        </p:txBody>
      </p:sp>
      <p:sp>
        <p:nvSpPr>
          <p:cNvPr id="86" name="Shape 86"/>
          <p:cNvSpPr txBox="1"/>
          <p:nvPr>
            <p:ph idx="4294967295" type="subTitle"/>
          </p:nvPr>
        </p:nvSpPr>
        <p:spPr>
          <a:xfrm>
            <a:off x="1714125" y="3691712"/>
            <a:ext cx="2976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Ryan Harber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Adam Abdulhamid</a:t>
            </a:r>
          </a:p>
        </p:txBody>
      </p:sp>
      <p:sp>
        <p:nvSpPr>
          <p:cNvPr id="87" name="Shape 87"/>
          <p:cNvSpPr txBox="1"/>
          <p:nvPr>
            <p:ph idx="4294967295" type="subTitle"/>
          </p:nvPr>
        </p:nvSpPr>
        <p:spPr>
          <a:xfrm>
            <a:off x="4690725" y="3691712"/>
            <a:ext cx="2976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Seth Hildick-Smith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Eric Peter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Mr. Ho and Mr. Huang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20000"/>
            </a:pPr>
            <a:r>
              <a:rPr lang="en" sz="2000"/>
              <a:t>We met Mr. Ho, Mr. Huang and their translator Michael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Traveling to visit friends who live in Seattle and the Bay Area. 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Their greatest trouble when traveling was their reliance on their translator.</a:t>
            </a:r>
          </a:p>
        </p:txBody>
      </p:sp>
      <p:pic>
        <p:nvPicPr>
          <p:cNvPr descr="IMG_4355.jpg"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700" y="1200150"/>
            <a:ext cx="2057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Initial POV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Further Needfinding Results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Oswald"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Revised POVs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How might we?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Experience Prototypes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410725" y="1278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We met…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Bill from CalTrain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type="title"/>
          </p:nvPr>
        </p:nvSpPr>
        <p:spPr>
          <a:xfrm>
            <a:off x="3410725" y="221228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Who needs…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commuting friends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 txBox="1"/>
          <p:nvPr>
            <p:ph type="title"/>
          </p:nvPr>
        </p:nvSpPr>
        <p:spPr>
          <a:xfrm>
            <a:off x="311700" y="41696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help Bill socialize during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4353.JPG" id="165" name="Shape 165"/>
          <p:cNvPicPr preferRelativeResize="0"/>
          <p:nvPr/>
        </p:nvPicPr>
        <p:blipFill rotWithShape="1">
          <a:blip r:embed="rId3">
            <a:alphaModFix/>
          </a:blip>
          <a:srcRect b="0" l="0" r="0" t="27870"/>
          <a:stretch/>
        </p:blipFill>
        <p:spPr>
          <a:xfrm>
            <a:off x="500200" y="1236699"/>
            <a:ext cx="2704375" cy="26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Revised POV #1</a:t>
            </a:r>
          </a:p>
        </p:txBody>
      </p:sp>
      <p:sp>
        <p:nvSpPr>
          <p:cNvPr id="167" name="Shape 167"/>
          <p:cNvSpPr txBox="1"/>
          <p:nvPr>
            <p:ph type="title"/>
          </p:nvPr>
        </p:nvSpPr>
        <p:spPr>
          <a:xfrm>
            <a:off x="3410725" y="3222162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Because…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 is lonely on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410725" y="1202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We met…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Bill from CalTrain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>
            <p:ph type="title"/>
          </p:nvPr>
        </p:nvSpPr>
        <p:spPr>
          <a:xfrm>
            <a:off x="3410725" y="205988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Who needs…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something to do on </a:t>
            </a:r>
          </a:p>
          <a:p>
            <a:pPr indent="457200" lvl="0" marL="2286000" rtl="0">
              <a:spcBef>
                <a:spcPts val="0"/>
              </a:spcBef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>
            <p:ph type="title"/>
          </p:nvPr>
        </p:nvSpPr>
        <p:spPr>
          <a:xfrm>
            <a:off x="0" y="4169675"/>
            <a:ext cx="914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help Bill be productive during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4353.JPG"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27870"/>
          <a:stretch/>
        </p:blipFill>
        <p:spPr>
          <a:xfrm>
            <a:off x="500200" y="1236699"/>
            <a:ext cx="2704375" cy="26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Revised POV #2</a:t>
            </a:r>
          </a:p>
        </p:txBody>
      </p:sp>
      <p:sp>
        <p:nvSpPr>
          <p:cNvPr id="177" name="Shape 177"/>
          <p:cNvSpPr txBox="1"/>
          <p:nvPr>
            <p:ph type="title"/>
          </p:nvPr>
        </p:nvSpPr>
        <p:spPr>
          <a:xfrm>
            <a:off x="3410725" y="3222162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Because…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 is bored on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410725" y="11262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We met…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Steve from GSB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>
            <p:ph type="title"/>
          </p:nvPr>
        </p:nvSpPr>
        <p:spPr>
          <a:xfrm>
            <a:off x="3410725" y="1999712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Who needs…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help with group travel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type="title"/>
          </p:nvPr>
        </p:nvSpPr>
        <p:spPr>
          <a:xfrm>
            <a:off x="157500" y="4083575"/>
            <a:ext cx="8829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help Steve track logistics/schedule for the group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Revised POV #3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b="44905" l="0" r="0" t="-25903"/>
          <a:stretch/>
        </p:blipFill>
        <p:spPr>
          <a:xfrm>
            <a:off x="620949" y="152400"/>
            <a:ext cx="2424249" cy="348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>
            <p:ph type="title"/>
          </p:nvPr>
        </p:nvSpPr>
        <p:spPr>
          <a:xfrm>
            <a:off x="3455525" y="289418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Because…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he was stressed while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hosting his friends in Lebanon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Initial POV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Further Needfinding Results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Revised POVs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Oswald"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How might we?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Experience Prototypes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5559" l="0" r="0" t="14099"/>
          <a:stretch/>
        </p:blipFill>
        <p:spPr>
          <a:xfrm>
            <a:off x="541687" y="143237"/>
            <a:ext cx="8060624" cy="48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747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/>
              <a:t>help Bill socialize during commute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type="title"/>
          </p:nvPr>
        </p:nvSpPr>
        <p:spPr>
          <a:xfrm>
            <a:off x="311700" y="1356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HOW MIGHT WE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 txBox="1"/>
          <p:nvPr>
            <p:ph type="title"/>
          </p:nvPr>
        </p:nvSpPr>
        <p:spPr>
          <a:xfrm>
            <a:off x="120350" y="22523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Help Bill meet people with similar interests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 txBox="1"/>
          <p:nvPr>
            <p:ph type="title"/>
          </p:nvPr>
        </p:nvSpPr>
        <p:spPr>
          <a:xfrm>
            <a:off x="120350" y="306023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Encourage conversation among passengers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 txBox="1"/>
          <p:nvPr>
            <p:ph type="title"/>
          </p:nvPr>
        </p:nvSpPr>
        <p:spPr>
          <a:xfrm>
            <a:off x="120350" y="3868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Make Bill’s commute the highlight of his day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0" y="496225"/>
            <a:ext cx="914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/>
              <a:t>help Bill be productive during commute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i="1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>
            <p:ph type="title"/>
          </p:nvPr>
        </p:nvSpPr>
        <p:spPr>
          <a:xfrm>
            <a:off x="311700" y="1356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HOW MIGHT WE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>
            <p:ph type="title"/>
          </p:nvPr>
        </p:nvSpPr>
        <p:spPr>
          <a:xfrm>
            <a:off x="120350" y="22523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Make commuting/traveling profitable for Bill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type="title"/>
          </p:nvPr>
        </p:nvSpPr>
        <p:spPr>
          <a:xfrm>
            <a:off x="120350" y="306023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Allow riders to collaborate on projects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>
            <p:ph type="title"/>
          </p:nvPr>
        </p:nvSpPr>
        <p:spPr>
          <a:xfrm>
            <a:off x="120350" y="3868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Help riders learn cool stuff from other passengers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100800" y="507000"/>
            <a:ext cx="89424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/>
              <a:t>help Steve with group travel logistics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i="1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>
            <p:ph type="title"/>
          </p:nvPr>
        </p:nvSpPr>
        <p:spPr>
          <a:xfrm>
            <a:off x="311700" y="1356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HOW MIGHT WE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>
            <p:ph type="title"/>
          </p:nvPr>
        </p:nvSpPr>
        <p:spPr>
          <a:xfrm>
            <a:off x="120350" y="22523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Help Steve’s group collaborate on/share an itinerary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type="title"/>
          </p:nvPr>
        </p:nvSpPr>
        <p:spPr>
          <a:xfrm>
            <a:off x="120350" y="306023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Help the group split bills and other travel costs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>
            <p:ph type="title"/>
          </p:nvPr>
        </p:nvSpPr>
        <p:spPr>
          <a:xfrm>
            <a:off x="120350" y="3868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 algn="ctr">
              <a:spcBef>
                <a:spcPts val="0"/>
              </a:spcBef>
              <a:buSzPct val="100000"/>
              <a:buFont typeface="Average"/>
              <a:buChar char="-"/>
            </a:pPr>
            <a:r>
              <a:rPr lang="en" sz="2600">
                <a:latin typeface="Average"/>
                <a:ea typeface="Average"/>
                <a:cs typeface="Average"/>
                <a:sym typeface="Average"/>
              </a:rPr>
              <a:t>Help the group share photos and videos from trip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Oswald"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Initial POV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Further Needfinding Results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Revised POVs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How might we?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Experience Prototypes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b="20302" l="0" r="0" t="13886"/>
          <a:stretch/>
        </p:blipFill>
        <p:spPr>
          <a:xfrm>
            <a:off x="152362" y="390262"/>
            <a:ext cx="8839275" cy="436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Initial POV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Further Needfinding Results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Revised POVs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How might we?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Oswald"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Experience Prototypes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3391850" y="13988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The Gist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</a:rPr>
              <a:t>Find and pay travelers (private carriers) to transfer your belongings safely from point A to point B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#1</a:t>
            </a:r>
          </a:p>
        </p:txBody>
      </p:sp>
      <p:pic>
        <p:nvPicPr>
          <p:cNvPr descr="File_007.jpeg"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485" y="831725"/>
            <a:ext cx="3201523" cy="426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#2</a:t>
            </a:r>
          </a:p>
        </p:txBody>
      </p:sp>
      <p:pic>
        <p:nvPicPr>
          <p:cNvPr descr="File_008.jpeg"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64813" y="1351087"/>
            <a:ext cx="4126873" cy="309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#3</a:t>
            </a:r>
          </a:p>
        </p:txBody>
      </p:sp>
      <p:pic>
        <p:nvPicPr>
          <p:cNvPr descr="File_000.jpeg"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222" y="930975"/>
            <a:ext cx="3006051" cy="400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284100" y="307975"/>
            <a:ext cx="2479800" cy="145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Testing</a:t>
            </a:r>
          </a:p>
        </p:txBody>
      </p:sp>
      <p:pic>
        <p:nvPicPr>
          <p:cNvPr descr="File_001.jpeg"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850" y="456750"/>
            <a:ext cx="1658876" cy="2211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371.jpg"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499" y="876374"/>
            <a:ext cx="1929999" cy="2573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272" name="Shape 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446" y="1486950"/>
            <a:ext cx="2661699" cy="3548948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3" name="Shape 273"/>
          <p:cNvSpPr txBox="1"/>
          <p:nvPr>
            <p:ph type="title"/>
          </p:nvPr>
        </p:nvSpPr>
        <p:spPr>
          <a:xfrm>
            <a:off x="284100" y="1842750"/>
            <a:ext cx="2479800" cy="145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Methods, Where, Who/Why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Tester liked carrier profiles/ratings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Tester liked carrier profiles/ratings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Not So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Tester wanted to know the cost structure vs. UPS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Tester would definitely use if cheaper than UPS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410725" y="1278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We met…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Bill from Shanghai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3410725" y="2212287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Who needs…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handicap accessibility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type="title"/>
          </p:nvPr>
        </p:nvSpPr>
        <p:spPr>
          <a:xfrm>
            <a:off x="106950" y="4169675"/>
            <a:ext cx="89301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/>
              <a:t>Game changer…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mapping app for handicap accessibility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ill From Shanghai" id="101" name="Shape 101"/>
          <p:cNvPicPr preferRelativeResize="0"/>
          <p:nvPr/>
        </p:nvPicPr>
        <p:blipFill rotWithShape="1">
          <a:blip r:embed="rId3">
            <a:alphaModFix/>
          </a:blip>
          <a:srcRect b="9779" l="0" r="0" t="0"/>
          <a:stretch/>
        </p:blipFill>
        <p:spPr>
          <a:xfrm>
            <a:off x="500199" y="920700"/>
            <a:ext cx="2704375" cy="291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/>
              <a:t>Initial POV</a:t>
            </a:r>
          </a:p>
        </p:txBody>
      </p:sp>
      <p:sp>
        <p:nvSpPr>
          <p:cNvPr id="103" name="Shape 103"/>
          <p:cNvSpPr txBox="1"/>
          <p:nvPr>
            <p:ph type="title"/>
          </p:nvPr>
        </p:nvSpPr>
        <p:spPr>
          <a:xfrm>
            <a:off x="3410725" y="3069762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Because…</a:t>
            </a:r>
            <a:r>
              <a:rPr lang="en"/>
              <a:t>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his mother uses a</a:t>
            </a:r>
          </a:p>
          <a:p>
            <a:pPr indent="457200" lvl="0" marL="1828800" rtl="0">
              <a:spcBef>
                <a:spcPts val="0"/>
              </a:spcBef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wheelchair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Tester would definitely use if cheaper than UPS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New Learnings?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A package insurance protection policy would greatly increase Tester’s trust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#1: Uber for Packages</a:t>
            </a:r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3359575" y="1719600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Validity?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Yes (if we prove cost benefit)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New assumption: Package insurance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3391850" y="13988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The Gist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D9D9D9"/>
                </a:solidFill>
              </a:rPr>
              <a:t>Get rewards in exchange for commuting on your bike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#1</a:t>
            </a:r>
          </a:p>
        </p:txBody>
      </p:sp>
      <p:pic>
        <p:nvPicPr>
          <p:cNvPr descr="File_001.jpeg"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485" y="874800"/>
            <a:ext cx="3201523" cy="426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#2</a:t>
            </a:r>
          </a:p>
        </p:txBody>
      </p:sp>
      <p:pic>
        <p:nvPicPr>
          <p:cNvPr descr="File_002.jpeg"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3298" y="810275"/>
            <a:ext cx="3249899" cy="433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#3</a:t>
            </a:r>
          </a:p>
        </p:txBody>
      </p:sp>
      <p:pic>
        <p:nvPicPr>
          <p:cNvPr descr="File_003.jpeg"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485" y="874800"/>
            <a:ext cx="3201523" cy="426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Testing</a:t>
            </a:r>
          </a:p>
        </p:txBody>
      </p:sp>
      <p:pic>
        <p:nvPicPr>
          <p:cNvPr descr="IMG_4361.jpg" id="339" name="Shape 339"/>
          <p:cNvPicPr preferRelativeResize="0"/>
          <p:nvPr/>
        </p:nvPicPr>
        <p:blipFill rotWithShape="1">
          <a:blip r:embed="rId3">
            <a:alphaModFix/>
          </a:blip>
          <a:srcRect b="17586" l="32154" r="12493" t="27368"/>
          <a:stretch/>
        </p:blipFill>
        <p:spPr>
          <a:xfrm>
            <a:off x="3140224" y="398625"/>
            <a:ext cx="2334177" cy="2321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364.jpg" id="340" name="Shape 3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1499" y="876374"/>
            <a:ext cx="1929999" cy="2573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367.jpg" id="341" name="Shape 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8446" y="1486950"/>
            <a:ext cx="2661699" cy="3548948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42" name="Shape 342"/>
          <p:cNvSpPr txBox="1"/>
          <p:nvPr>
            <p:ph type="title"/>
          </p:nvPr>
        </p:nvSpPr>
        <p:spPr>
          <a:xfrm>
            <a:off x="284100" y="1842750"/>
            <a:ext cx="2479800" cy="145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Methods, Where, Who/Why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MapMyRide already has the infrastructure in place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MapMyRide already has the infrastructure in place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Not So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Bike commutes aren’t feasible in some places</a:t>
            </a:r>
          </a:p>
          <a:p>
            <a:pPr lvl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Community Rewards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2490825" y="816000"/>
            <a:ext cx="5856000" cy="152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2490825" y="2477400"/>
            <a:ext cx="5856000" cy="19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Initial POV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Font typeface="Oswald"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Further Needfinding Results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Revised POVs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How might we?</a:t>
            </a:r>
          </a:p>
          <a:p>
            <a:pPr indent="-228600" lvl="0" marL="457200" rtl="0">
              <a:spcBef>
                <a:spcPts val="0"/>
              </a:spcBef>
              <a:buFont typeface="Oswald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Experience Prototypes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Community Rewards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New Learnings?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Common commute big data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#2: Bike Rewards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3359575" y="1719600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Validity?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Yes (in some locations)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New Assumption: $ will incentivize?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3391850" y="13988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The Gist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</a:rPr>
              <a:t>Organize group travel booking/payment and offer itinerary collaboration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</p:txBody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#1</a:t>
            </a:r>
          </a:p>
        </p:txBody>
      </p:sp>
      <p:pic>
        <p:nvPicPr>
          <p:cNvPr descr="File_004.jpeg" id="387" name="Shape 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7485" y="831725"/>
            <a:ext cx="3201523" cy="426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#2</a:t>
            </a:r>
          </a:p>
        </p:txBody>
      </p:sp>
      <p:pic>
        <p:nvPicPr>
          <p:cNvPr descr="File_006.jpeg" id="394" name="Shape 394"/>
          <p:cNvPicPr preferRelativeResize="0"/>
          <p:nvPr/>
        </p:nvPicPr>
        <p:blipFill rotWithShape="1">
          <a:blip r:embed="rId3">
            <a:alphaModFix/>
          </a:blip>
          <a:srcRect b="6524" l="0" r="7114" t="0"/>
          <a:stretch/>
        </p:blipFill>
        <p:spPr>
          <a:xfrm>
            <a:off x="4518237" y="822924"/>
            <a:ext cx="3220024" cy="4320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Artifact #3</a:t>
            </a:r>
          </a:p>
        </p:txBody>
      </p:sp>
      <p:pic>
        <p:nvPicPr>
          <p:cNvPr descr="File_005.jpeg" id="401" name="Shape 4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222" y="930975"/>
            <a:ext cx="3006051" cy="400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3402600" y="307975"/>
            <a:ext cx="5451300" cy="34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Testing</a:t>
            </a:r>
          </a:p>
        </p:txBody>
      </p:sp>
      <p:pic>
        <p:nvPicPr>
          <p:cNvPr descr="File_000.jpeg" id="408" name="Shape 408"/>
          <p:cNvPicPr preferRelativeResize="0"/>
          <p:nvPr/>
        </p:nvPicPr>
        <p:blipFill rotWithShape="1">
          <a:blip r:embed="rId3">
            <a:alphaModFix/>
          </a:blip>
          <a:srcRect b="0" l="44149" r="0" t="0"/>
          <a:stretch/>
        </p:blipFill>
        <p:spPr>
          <a:xfrm>
            <a:off x="3195875" y="499825"/>
            <a:ext cx="2014423" cy="2705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409" name="Shape 409"/>
          <p:cNvPicPr preferRelativeResize="0"/>
          <p:nvPr/>
        </p:nvPicPr>
        <p:blipFill rotWithShape="1">
          <a:blip r:embed="rId4">
            <a:alphaModFix/>
          </a:blip>
          <a:srcRect b="0" l="46251" r="0" t="0"/>
          <a:stretch/>
        </p:blipFill>
        <p:spPr>
          <a:xfrm>
            <a:off x="6943099" y="625900"/>
            <a:ext cx="2014423" cy="2810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4.jpeg" id="410" name="Shape 410"/>
          <p:cNvPicPr preferRelativeResize="0"/>
          <p:nvPr/>
        </p:nvPicPr>
        <p:blipFill rotWithShape="1">
          <a:blip r:embed="rId5">
            <a:alphaModFix/>
          </a:blip>
          <a:srcRect b="-4549" l="45629" r="1965" t="4549"/>
          <a:stretch/>
        </p:blipFill>
        <p:spPr>
          <a:xfrm>
            <a:off x="4888349" y="1433150"/>
            <a:ext cx="2479800" cy="3548947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11" name="Shape 411"/>
          <p:cNvSpPr txBox="1"/>
          <p:nvPr>
            <p:ph type="title"/>
          </p:nvPr>
        </p:nvSpPr>
        <p:spPr>
          <a:xfrm>
            <a:off x="284100" y="1842750"/>
            <a:ext cx="2479800" cy="145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Methods, Where, Who/Why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Voting for preferences (dates and other pieces)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What Went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Voting for preferences (dates and other pieces)</a:t>
            </a:r>
          </a:p>
        </p:txBody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Not So Well?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“Pay Now” - what if I don’t like trip voted #1?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Wanted more itinerary details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Wanted to use for their company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Ramsey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Ramsey is an employee at HP who moved here from Colorado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b="0" l="-2701" r="0" t="15225"/>
          <a:stretch/>
        </p:blipFill>
        <p:spPr>
          <a:xfrm>
            <a:off x="6526149" y="968687"/>
            <a:ext cx="2185000" cy="320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3359575" y="7651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Surprises?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Wanted to use for their company</a:t>
            </a:r>
          </a:p>
        </p:txBody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3359575" y="2469475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New Learnings?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Details of itinerary must be present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 #3: Virtual Travel Agent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3359575" y="1719600"/>
            <a:ext cx="5451300" cy="17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Validity?</a:t>
            </a: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buClr>
                <a:srgbClr val="D9D9D9"/>
              </a:buClr>
              <a:buChar char="-"/>
            </a:pPr>
            <a:r>
              <a:rPr b="1" lang="en">
                <a:solidFill>
                  <a:srgbClr val="D9D9D9"/>
                </a:solidFill>
              </a:rPr>
              <a:t>Yes!  Group coordination clear pain point - but need more detail on trip!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1644000" y="2193450"/>
            <a:ext cx="5856000" cy="756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Thanks For Listening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Ramsey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Ramsey is an employee at HP who moved here from Colorado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Took a vacation/business trip to Germany, Belgium, and Amsterdam for the Drupa trade show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0" l="-2701" r="0" t="15225"/>
          <a:stretch/>
        </p:blipFill>
        <p:spPr>
          <a:xfrm>
            <a:off x="6526149" y="968687"/>
            <a:ext cx="2185000" cy="320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Ramsey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Ramsey is an employee at HP who moved here from Colorado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Took a vacation/business trip to Germany, Belgium, and Amsterdam for the Drupa trade show</a:t>
            </a: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/>
              <a:t>He explained how important data for navigation is, but complained that data is expensive abroad. He also had to be more careful about his phone battery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0" l="-2701" r="0" t="15225"/>
          <a:stretch/>
        </p:blipFill>
        <p:spPr>
          <a:xfrm>
            <a:off x="6526149" y="968687"/>
            <a:ext cx="2185000" cy="320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Mr. Ho and Mr. Huang</a:t>
            </a:r>
          </a:p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20000"/>
            </a:pPr>
            <a:r>
              <a:rPr lang="en" sz="2000"/>
              <a:t>We met Mr. Ho, Mr. Huang and their translator Michael</a:t>
            </a:r>
          </a:p>
        </p:txBody>
      </p:sp>
      <p:pic>
        <p:nvPicPr>
          <p:cNvPr descr="IMG_4355.jpg"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700" y="1200150"/>
            <a:ext cx="2057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Interview: Mr. Ho and Mr. Huang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5750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20000"/>
            </a:pPr>
            <a:r>
              <a:rPr lang="en" sz="2000"/>
              <a:t>We met Mr. Ho, Mr. Huang and their translator Michael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Traveling to visit friends who live in Seattle and the Bay Area. </a:t>
            </a:r>
          </a:p>
        </p:txBody>
      </p:sp>
      <p:pic>
        <p:nvPicPr>
          <p:cNvPr descr="IMG_4355.jpg"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700" y="1200150"/>
            <a:ext cx="2057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