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6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</p:sldIdLst>
  <p:sldSz cy="6858000" cx="9144000"/>
  <p:notesSz cx="6858000" cy="9144000"/>
  <p:embeddedFontLst>
    <p:embeddedFont>
      <p:font typeface="Varela Round"/>
      <p:regular r:id="rId36"/>
    </p:embeddedFont>
    <p:embeddedFont>
      <p:font typeface="Average"/>
      <p:regular r:id="rId37"/>
    </p:embeddedFont>
    <p:embeddedFont>
      <p:font typeface="Shadows Into Light"/>
      <p:regular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font" Target="fonts/Average-regular.fntdata"/><Relationship Id="rId14" Type="http://schemas.openxmlformats.org/officeDocument/2006/relationships/slide" Target="slides/slide10.xml"/><Relationship Id="rId36" Type="http://schemas.openxmlformats.org/officeDocument/2006/relationships/font" Target="fonts/VarelaRound-regular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38" Type="http://schemas.openxmlformats.org/officeDocument/2006/relationships/font" Target="fonts/ShadowsIntoLight-regular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Shape 2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Shape 2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Shape 2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Shape 2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Shape 2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Shape 2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6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4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2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1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3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9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8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yellow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type="ctrTitle"/>
          </p:nvPr>
        </p:nvSpPr>
        <p:spPr>
          <a:xfrm>
            <a:off x="1630650" y="2655750"/>
            <a:ext cx="5882699" cy="15465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1027950" y="689775"/>
            <a:ext cx="7088099" cy="9104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1pPr>
            <a:lvl2pPr lvl="1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2pPr>
            <a:lvl3pPr lvl="2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3pPr>
            <a:lvl4pPr lvl="3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4pPr>
            <a:lvl5pPr lvl="4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5pPr>
            <a:lvl6pPr lvl="5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6pPr>
            <a:lvl7pPr lvl="6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7pPr>
            <a:lvl8pPr lvl="7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8pPr>
            <a:lvl9pPr lvl="8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9pPr>
          </a:lstStyle>
          <a:p/>
        </p:txBody>
      </p:sp>
      <p:sp>
        <p:nvSpPr>
          <p:cNvPr id="44" name="Shape 44"/>
          <p:cNvSpPr/>
          <p:nvPr/>
        </p:nvSpPr>
        <p:spPr>
          <a:xfrm>
            <a:off x="3120675" y="1533250"/>
            <a:ext cx="3060325" cy="15325"/>
          </a:xfrm>
          <a:custGeom>
            <a:pathLst>
              <a:path extrusionOk="0" h="613" w="122413">
                <a:moveTo>
                  <a:pt x="0" y="317"/>
                </a:moveTo>
                <a:cubicBezTo>
                  <a:pt x="40796" y="1116"/>
                  <a:pt x="81608" y="0"/>
                  <a:pt x="122413" y="0"/>
                </a:cubicBezTo>
              </a:path>
            </a:pathLst>
          </a:custGeom>
          <a:noFill/>
          <a:ln cap="flat" cmpd="sng" w="9525">
            <a:solidFill>
              <a:srgbClr val="979CB8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45" name="Shape 45"/>
          <p:cNvSpPr/>
          <p:nvPr/>
        </p:nvSpPr>
        <p:spPr>
          <a:xfrm>
            <a:off x="3068250" y="1577725"/>
            <a:ext cx="3226850" cy="15875"/>
          </a:xfrm>
          <a:custGeom>
            <a:pathLst>
              <a:path extrusionOk="0" h="635" w="129074">
                <a:moveTo>
                  <a:pt x="0" y="0"/>
                </a:moveTo>
                <a:cubicBezTo>
                  <a:pt x="43025" y="0"/>
                  <a:pt x="86048" y="635"/>
                  <a:pt x="129074" y="635"/>
                </a:cubicBezTo>
              </a:path>
            </a:pathLst>
          </a:custGeom>
          <a:noFill/>
          <a:ln cap="flat" cmpd="sng" w="9525">
            <a:solidFill>
              <a:srgbClr val="979CB8"/>
            </a:solidFill>
            <a:prstDash val="solid"/>
            <a:round/>
            <a:headEnd len="lg" w="lg" type="none"/>
            <a:tailEnd len="lg" w="lg" type="none"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idx="1" type="body"/>
          </p:nvPr>
        </p:nvSpPr>
        <p:spPr>
          <a:xfrm>
            <a:off x="980400" y="5494075"/>
            <a:ext cx="7183199" cy="692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360"/>
              </a:spcBef>
              <a:buClr>
                <a:srgbClr val="979CB8"/>
              </a:buClr>
              <a:buSzPct val="100000"/>
              <a:buNone/>
              <a:defRPr sz="1600">
                <a:solidFill>
                  <a:srgbClr val="979CB8"/>
                </a:solidFill>
              </a:defRPr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lank yellow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lank gree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lank magenta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lank blu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gree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/>
          <p:nvPr>
            <p:ph type="ctrTitle"/>
          </p:nvPr>
        </p:nvSpPr>
        <p:spPr>
          <a:xfrm>
            <a:off x="1630650" y="2655750"/>
            <a:ext cx="5882699" cy="15465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magenta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/>
          <p:nvPr>
            <p:ph type="ctrTitle"/>
          </p:nvPr>
        </p:nvSpPr>
        <p:spPr>
          <a:xfrm>
            <a:off x="1630650" y="2655750"/>
            <a:ext cx="5882699" cy="15465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blu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ctrTitle"/>
          </p:nvPr>
        </p:nvSpPr>
        <p:spPr>
          <a:xfrm>
            <a:off x="1630650" y="2655750"/>
            <a:ext cx="5882699" cy="15465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ub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ctrTitle"/>
          </p:nvPr>
        </p:nvSpPr>
        <p:spPr>
          <a:xfrm>
            <a:off x="1650450" y="1830109"/>
            <a:ext cx="5843100" cy="1546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4800"/>
            </a:lvl1pPr>
            <a:lvl2pPr lvl="1" rtl="0" algn="ctr">
              <a:spcBef>
                <a:spcPts val="0"/>
              </a:spcBef>
              <a:buSzPct val="100000"/>
              <a:defRPr sz="4800"/>
            </a:lvl2pPr>
            <a:lvl3pPr lvl="2" rtl="0" algn="ctr">
              <a:spcBef>
                <a:spcPts val="0"/>
              </a:spcBef>
              <a:buSzPct val="100000"/>
              <a:defRPr sz="4800"/>
            </a:lvl3pPr>
            <a:lvl4pPr lvl="3" rtl="0" algn="ctr">
              <a:spcBef>
                <a:spcPts val="0"/>
              </a:spcBef>
              <a:buSzPct val="100000"/>
              <a:defRPr sz="4800"/>
            </a:lvl4pPr>
            <a:lvl5pPr lvl="4" rtl="0" algn="ctr">
              <a:spcBef>
                <a:spcPts val="0"/>
              </a:spcBef>
              <a:buSzPct val="100000"/>
              <a:defRPr sz="4800"/>
            </a:lvl5pPr>
            <a:lvl6pPr lvl="5" rtl="0" algn="ctr">
              <a:spcBef>
                <a:spcPts val="0"/>
              </a:spcBef>
              <a:buSzPct val="100000"/>
              <a:defRPr sz="4800"/>
            </a:lvl6pPr>
            <a:lvl7pPr lvl="6" rtl="0" algn="ctr">
              <a:spcBef>
                <a:spcPts val="0"/>
              </a:spcBef>
              <a:buSzPct val="100000"/>
              <a:defRPr sz="4800"/>
            </a:lvl7pPr>
            <a:lvl8pPr lvl="7" rtl="0" algn="ctr">
              <a:spcBef>
                <a:spcPts val="0"/>
              </a:spcBef>
              <a:buSzPct val="100000"/>
              <a:defRPr sz="4800"/>
            </a:lvl8pPr>
            <a:lvl9pPr lvl="8" rtl="0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8" name="Shape 18"/>
          <p:cNvSpPr txBox="1"/>
          <p:nvPr>
            <p:ph idx="1" type="subTitle"/>
          </p:nvPr>
        </p:nvSpPr>
        <p:spPr>
          <a:xfrm>
            <a:off x="1650450" y="3505725"/>
            <a:ext cx="5843100" cy="104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spcBef>
                <a:spcPts val="0"/>
              </a:spcBef>
              <a:buClr>
                <a:srgbClr val="979CB8"/>
              </a:buClr>
              <a:buNone/>
              <a:defRPr>
                <a:solidFill>
                  <a:srgbClr val="979CB8"/>
                </a:solidFill>
              </a:defRPr>
            </a:lvl1pPr>
            <a:lvl2pPr lvl="1" rtl="0" algn="ctr">
              <a:spcBef>
                <a:spcPts val="0"/>
              </a:spcBef>
              <a:buClr>
                <a:srgbClr val="979CB8"/>
              </a:buClr>
              <a:buSzPct val="100000"/>
              <a:buNone/>
              <a:defRPr sz="3000">
                <a:solidFill>
                  <a:srgbClr val="979CB8"/>
                </a:solidFill>
              </a:defRPr>
            </a:lvl2pPr>
            <a:lvl3pPr lvl="2" rtl="0" algn="ctr">
              <a:spcBef>
                <a:spcPts val="0"/>
              </a:spcBef>
              <a:buClr>
                <a:srgbClr val="979CB8"/>
              </a:buClr>
              <a:buSzPct val="100000"/>
              <a:buNone/>
              <a:defRPr sz="3000">
                <a:solidFill>
                  <a:srgbClr val="979CB8"/>
                </a:solidFill>
              </a:defRPr>
            </a:lvl3pPr>
            <a:lvl4pPr lvl="3" rtl="0" algn="ctr">
              <a:spcBef>
                <a:spcPts val="0"/>
              </a:spcBef>
              <a:buClr>
                <a:srgbClr val="979CB8"/>
              </a:buClr>
              <a:buSzPct val="100000"/>
              <a:buNone/>
              <a:defRPr sz="3000">
                <a:solidFill>
                  <a:srgbClr val="979CB8"/>
                </a:solidFill>
              </a:defRPr>
            </a:lvl4pPr>
            <a:lvl5pPr lvl="4" rtl="0" algn="ctr">
              <a:spcBef>
                <a:spcPts val="0"/>
              </a:spcBef>
              <a:buClr>
                <a:srgbClr val="979CB8"/>
              </a:buClr>
              <a:buSzPct val="100000"/>
              <a:buNone/>
              <a:defRPr sz="3000">
                <a:solidFill>
                  <a:srgbClr val="979CB8"/>
                </a:solidFill>
              </a:defRPr>
            </a:lvl5pPr>
            <a:lvl6pPr lvl="5" rtl="0" algn="ctr">
              <a:spcBef>
                <a:spcPts val="0"/>
              </a:spcBef>
              <a:buClr>
                <a:srgbClr val="979CB8"/>
              </a:buClr>
              <a:buSzPct val="100000"/>
              <a:buNone/>
              <a:defRPr sz="3000">
                <a:solidFill>
                  <a:srgbClr val="979CB8"/>
                </a:solidFill>
              </a:defRPr>
            </a:lvl6pPr>
            <a:lvl7pPr lvl="6" rtl="0" algn="ctr">
              <a:spcBef>
                <a:spcPts val="0"/>
              </a:spcBef>
              <a:buClr>
                <a:srgbClr val="979CB8"/>
              </a:buClr>
              <a:buSzPct val="100000"/>
              <a:buNone/>
              <a:defRPr sz="3000">
                <a:solidFill>
                  <a:srgbClr val="979CB8"/>
                </a:solidFill>
              </a:defRPr>
            </a:lvl7pPr>
            <a:lvl8pPr lvl="7" rtl="0" algn="ctr">
              <a:spcBef>
                <a:spcPts val="0"/>
              </a:spcBef>
              <a:buClr>
                <a:srgbClr val="979CB8"/>
              </a:buClr>
              <a:buSzPct val="100000"/>
              <a:buNone/>
              <a:defRPr sz="3000">
                <a:solidFill>
                  <a:srgbClr val="979CB8"/>
                </a:solidFill>
              </a:defRPr>
            </a:lvl8pPr>
            <a:lvl9pPr lvl="8" rtl="0" algn="ctr">
              <a:spcBef>
                <a:spcPts val="0"/>
              </a:spcBef>
              <a:buClr>
                <a:srgbClr val="979CB8"/>
              </a:buClr>
              <a:buSzPct val="100000"/>
              <a:buNone/>
              <a:defRPr sz="3000">
                <a:solidFill>
                  <a:srgbClr val="979CB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Quot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idx="1" type="body"/>
          </p:nvPr>
        </p:nvSpPr>
        <p:spPr>
          <a:xfrm>
            <a:off x="1404600" y="2882400"/>
            <a:ext cx="6334799" cy="1093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spcBef>
                <a:spcPts val="0"/>
              </a:spcBef>
              <a:buSzPct val="100000"/>
              <a:buFont typeface="Shadows Into Light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lvl="1" rtl="0" algn="ctr">
              <a:spcBef>
                <a:spcPts val="0"/>
              </a:spcBef>
              <a:buSzPct val="100000"/>
              <a:buFont typeface="Shadows Into Light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lvl="2" rtl="0" algn="ctr">
              <a:spcBef>
                <a:spcPts val="0"/>
              </a:spcBef>
              <a:buSzPct val="100000"/>
              <a:buFont typeface="Shadows Into Light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lvl="3" rtl="0" algn="ctr">
              <a:spcBef>
                <a:spcPts val="0"/>
              </a:spcBef>
              <a:buSzPct val="100000"/>
              <a:buFont typeface="Shadows Into Light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lvl="4" rtl="0" algn="ctr">
              <a:spcBef>
                <a:spcPts val="0"/>
              </a:spcBef>
              <a:buSzPct val="100000"/>
              <a:buFont typeface="Shadows Into Light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lvl="5" rtl="0" algn="ctr">
              <a:spcBef>
                <a:spcPts val="0"/>
              </a:spcBef>
              <a:buSzPct val="100000"/>
              <a:buFont typeface="Shadows Into Light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lvl="6" rtl="0" algn="ctr">
              <a:spcBef>
                <a:spcPts val="0"/>
              </a:spcBef>
              <a:buSzPct val="100000"/>
              <a:buFont typeface="Shadows Into Light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lvl="7" rtl="0" algn="ctr">
              <a:spcBef>
                <a:spcPts val="0"/>
              </a:spcBef>
              <a:buSzPct val="100000"/>
              <a:buFont typeface="Shadows Into Light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lvl="8" algn="ctr">
              <a:spcBef>
                <a:spcPts val="0"/>
              </a:spcBef>
              <a:buSzPct val="100000"/>
              <a:buFont typeface="Shadows Into Light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/>
        </p:txBody>
      </p:sp>
      <p:sp>
        <p:nvSpPr>
          <p:cNvPr id="21" name="Shape 21"/>
          <p:cNvSpPr txBox="1"/>
          <p:nvPr/>
        </p:nvSpPr>
        <p:spPr>
          <a:xfrm>
            <a:off x="3593400" y="1651425"/>
            <a:ext cx="1957200" cy="871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9600">
                <a:solidFill>
                  <a:srgbClr val="979CB8"/>
                </a:solidFill>
                <a:latin typeface="Varela Round"/>
                <a:ea typeface="Varela Round"/>
                <a:cs typeface="Varela Round"/>
                <a:sym typeface="Varela Round"/>
              </a:rPr>
              <a:t>“</a:t>
            </a:r>
          </a:p>
        </p:txBody>
      </p:sp>
      <p:sp>
        <p:nvSpPr>
          <p:cNvPr id="22" name="Shape 22"/>
          <p:cNvSpPr/>
          <p:nvPr/>
        </p:nvSpPr>
        <p:spPr>
          <a:xfrm>
            <a:off x="3950607" y="1571221"/>
            <a:ext cx="1308410" cy="1159078"/>
          </a:xfrm>
          <a:custGeom>
            <a:pathLst>
              <a:path extrusionOk="0" h="52447" w="59251">
                <a:moveTo>
                  <a:pt x="31417" y="954"/>
                </a:moveTo>
                <a:cubicBezTo>
                  <a:pt x="25372" y="536"/>
                  <a:pt x="17283" y="-1744"/>
                  <a:pt x="13340" y="2856"/>
                </a:cubicBezTo>
                <a:cubicBezTo>
                  <a:pt x="3770" y="14019"/>
                  <a:pt x="374" y="37628"/>
                  <a:pt x="11755" y="46938"/>
                </a:cubicBezTo>
                <a:cubicBezTo>
                  <a:pt x="19207" y="53034"/>
                  <a:pt x="30838" y="53180"/>
                  <a:pt x="40297" y="51378"/>
                </a:cubicBezTo>
                <a:cubicBezTo>
                  <a:pt x="46480" y="50199"/>
                  <a:pt x="49933" y="42778"/>
                  <a:pt x="52665" y="37107"/>
                </a:cubicBezTo>
                <a:cubicBezTo>
                  <a:pt x="55247" y="31744"/>
                  <a:pt x="60978" y="25793"/>
                  <a:pt x="58690" y="20299"/>
                </a:cubicBezTo>
                <a:cubicBezTo>
                  <a:pt x="57278" y="16911"/>
                  <a:pt x="53473" y="15077"/>
                  <a:pt x="50445" y="13005"/>
                </a:cubicBezTo>
                <a:cubicBezTo>
                  <a:pt x="41917" y="7170"/>
                  <a:pt x="31006" y="-916"/>
                  <a:pt x="21269" y="2539"/>
                </a:cubicBezTo>
                <a:cubicBezTo>
                  <a:pt x="13737" y="5211"/>
                  <a:pt x="5208" y="9706"/>
                  <a:pt x="2241" y="17127"/>
                </a:cubicBezTo>
                <a:cubicBezTo>
                  <a:pt x="-1024" y="25295"/>
                  <a:pt x="-738" y="36131"/>
                  <a:pt x="4144" y="43449"/>
                </a:cubicBezTo>
              </a:path>
            </a:pathLst>
          </a:custGeom>
          <a:noFill/>
          <a:ln cap="flat" cmpd="sng" w="9525">
            <a:solidFill>
              <a:srgbClr val="979CB8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23" name="Shape 23"/>
          <p:cNvSpPr/>
          <p:nvPr/>
        </p:nvSpPr>
        <p:spPr>
          <a:xfrm>
            <a:off x="3874667" y="1485125"/>
            <a:ext cx="1394664" cy="1302551"/>
          </a:xfrm>
          <a:custGeom>
            <a:pathLst>
              <a:path extrusionOk="0" h="58939" w="63157">
                <a:moveTo>
                  <a:pt x="20826" y="0"/>
                </a:moveTo>
                <a:cubicBezTo>
                  <a:pt x="13565" y="0"/>
                  <a:pt x="6296" y="7516"/>
                  <a:pt x="4652" y="14588"/>
                </a:cubicBezTo>
                <a:cubicBezTo>
                  <a:pt x="2363" y="24428"/>
                  <a:pt x="5707" y="35896"/>
                  <a:pt x="11629" y="44082"/>
                </a:cubicBezTo>
                <a:cubicBezTo>
                  <a:pt x="17781" y="52586"/>
                  <a:pt x="29172" y="60332"/>
                  <a:pt x="39537" y="58670"/>
                </a:cubicBezTo>
                <a:cubicBezTo>
                  <a:pt x="49203" y="57119"/>
                  <a:pt x="49748" y="56659"/>
                  <a:pt x="57296" y="50424"/>
                </a:cubicBezTo>
                <a:cubicBezTo>
                  <a:pt x="62555" y="46079"/>
                  <a:pt x="64679" y="36599"/>
                  <a:pt x="61736" y="30445"/>
                </a:cubicBezTo>
                <a:cubicBezTo>
                  <a:pt x="58298" y="23257"/>
                  <a:pt x="56272" y="24643"/>
                  <a:pt x="50954" y="18711"/>
                </a:cubicBezTo>
                <a:cubicBezTo>
                  <a:pt x="47260" y="14590"/>
                  <a:pt x="44103" y="9184"/>
                  <a:pt x="38903" y="7294"/>
                </a:cubicBezTo>
                <a:cubicBezTo>
                  <a:pt x="33438" y="5307"/>
                  <a:pt x="26890" y="5217"/>
                  <a:pt x="21460" y="7294"/>
                </a:cubicBezTo>
                <a:cubicBezTo>
                  <a:pt x="9148" y="12000"/>
                  <a:pt x="-3826" y="29029"/>
                  <a:pt x="1164" y="41228"/>
                </a:cubicBezTo>
                <a:cubicBezTo>
                  <a:pt x="8128" y="58253"/>
                  <a:pt x="49341" y="57602"/>
                  <a:pt x="56345" y="40593"/>
                </a:cubicBezTo>
                <a:cubicBezTo>
                  <a:pt x="58881" y="34431"/>
                  <a:pt x="60566" y="26228"/>
                  <a:pt x="56979" y="20614"/>
                </a:cubicBezTo>
                <a:cubicBezTo>
                  <a:pt x="53070" y="14496"/>
                  <a:pt x="47109" y="9628"/>
                  <a:pt x="40806" y="6026"/>
                </a:cubicBezTo>
                <a:cubicBezTo>
                  <a:pt x="32309" y="1169"/>
                  <a:pt x="17818" y="3588"/>
                  <a:pt x="11946" y="11417"/>
                </a:cubicBezTo>
              </a:path>
            </a:pathLst>
          </a:custGeom>
          <a:noFill/>
          <a:ln cap="flat" cmpd="sng" w="9525">
            <a:solidFill>
              <a:srgbClr val="979CB8"/>
            </a:solidFill>
            <a:prstDash val="solid"/>
            <a:round/>
            <a:headEnd len="lg" w="lg" type="none"/>
            <a:tailEnd len="lg" w="lg" type="none"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+ 1 column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1027950" y="689775"/>
            <a:ext cx="7088099" cy="9104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1pPr>
            <a:lvl2pPr lvl="1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2pPr>
            <a:lvl3pPr lvl="2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3pPr>
            <a:lvl4pPr lvl="3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4pPr>
            <a:lvl5pPr lvl="4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5pPr>
            <a:lvl6pPr lvl="5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6pPr>
            <a:lvl7pPr lvl="6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7pPr>
            <a:lvl8pPr lvl="7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8pPr>
            <a:lvl9pPr lvl="8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1070325" y="1918650"/>
            <a:ext cx="7056299" cy="40829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/>
          <p:nvPr/>
        </p:nvSpPr>
        <p:spPr>
          <a:xfrm>
            <a:off x="3120675" y="1533250"/>
            <a:ext cx="3060325" cy="15325"/>
          </a:xfrm>
          <a:custGeom>
            <a:pathLst>
              <a:path extrusionOk="0" h="613" w="122413">
                <a:moveTo>
                  <a:pt x="0" y="317"/>
                </a:moveTo>
                <a:cubicBezTo>
                  <a:pt x="40796" y="1116"/>
                  <a:pt x="81608" y="0"/>
                  <a:pt x="122413" y="0"/>
                </a:cubicBezTo>
              </a:path>
            </a:pathLst>
          </a:custGeom>
          <a:noFill/>
          <a:ln cap="flat" cmpd="sng" w="9525">
            <a:solidFill>
              <a:srgbClr val="979CB8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28" name="Shape 28"/>
          <p:cNvSpPr/>
          <p:nvPr/>
        </p:nvSpPr>
        <p:spPr>
          <a:xfrm>
            <a:off x="3068250" y="1577725"/>
            <a:ext cx="3226850" cy="15875"/>
          </a:xfrm>
          <a:custGeom>
            <a:pathLst>
              <a:path extrusionOk="0" h="635" w="129074">
                <a:moveTo>
                  <a:pt x="0" y="0"/>
                </a:moveTo>
                <a:cubicBezTo>
                  <a:pt x="43025" y="0"/>
                  <a:pt x="86048" y="635"/>
                  <a:pt x="129074" y="635"/>
                </a:cubicBezTo>
              </a:path>
            </a:pathLst>
          </a:custGeom>
          <a:noFill/>
          <a:ln cap="flat" cmpd="sng" w="9525">
            <a:solidFill>
              <a:srgbClr val="979CB8"/>
            </a:solidFill>
            <a:prstDash val="solid"/>
            <a:round/>
            <a:headEnd len="lg" w="lg" type="none"/>
            <a:tailEnd len="lg" w="lg" type="none"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+ 2 column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idx="1" type="body"/>
          </p:nvPr>
        </p:nvSpPr>
        <p:spPr>
          <a:xfrm>
            <a:off x="1109975" y="1831450"/>
            <a:ext cx="3266399" cy="4114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2" type="body"/>
          </p:nvPr>
        </p:nvSpPr>
        <p:spPr>
          <a:xfrm>
            <a:off x="4915550" y="1831450"/>
            <a:ext cx="3155400" cy="4114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type="title"/>
          </p:nvPr>
        </p:nvSpPr>
        <p:spPr>
          <a:xfrm>
            <a:off x="1027950" y="689775"/>
            <a:ext cx="7088099" cy="9104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1pPr>
            <a:lvl2pPr lvl="1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2pPr>
            <a:lvl3pPr lvl="2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3pPr>
            <a:lvl4pPr lvl="3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4pPr>
            <a:lvl5pPr lvl="4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5pPr>
            <a:lvl6pPr lvl="5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6pPr>
            <a:lvl7pPr lvl="6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7pPr>
            <a:lvl8pPr lvl="7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8pPr>
            <a:lvl9pPr lvl="8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9pPr>
          </a:lstStyle>
          <a:p/>
        </p:txBody>
      </p:sp>
      <p:sp>
        <p:nvSpPr>
          <p:cNvPr id="33" name="Shape 33"/>
          <p:cNvSpPr/>
          <p:nvPr/>
        </p:nvSpPr>
        <p:spPr>
          <a:xfrm>
            <a:off x="3120675" y="1533250"/>
            <a:ext cx="3060325" cy="15325"/>
          </a:xfrm>
          <a:custGeom>
            <a:pathLst>
              <a:path extrusionOk="0" h="613" w="122413">
                <a:moveTo>
                  <a:pt x="0" y="317"/>
                </a:moveTo>
                <a:cubicBezTo>
                  <a:pt x="40796" y="1116"/>
                  <a:pt x="81608" y="0"/>
                  <a:pt x="122413" y="0"/>
                </a:cubicBezTo>
              </a:path>
            </a:pathLst>
          </a:custGeom>
          <a:noFill/>
          <a:ln cap="flat" cmpd="sng" w="9525">
            <a:solidFill>
              <a:srgbClr val="979CB8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34" name="Shape 34"/>
          <p:cNvSpPr/>
          <p:nvPr/>
        </p:nvSpPr>
        <p:spPr>
          <a:xfrm>
            <a:off x="3068250" y="1577725"/>
            <a:ext cx="3226850" cy="15875"/>
          </a:xfrm>
          <a:custGeom>
            <a:pathLst>
              <a:path extrusionOk="0" h="635" w="129074">
                <a:moveTo>
                  <a:pt x="0" y="0"/>
                </a:moveTo>
                <a:cubicBezTo>
                  <a:pt x="43025" y="0"/>
                  <a:pt x="86048" y="635"/>
                  <a:pt x="129074" y="635"/>
                </a:cubicBezTo>
              </a:path>
            </a:pathLst>
          </a:custGeom>
          <a:noFill/>
          <a:ln cap="flat" cmpd="sng" w="9525">
            <a:solidFill>
              <a:srgbClr val="979CB8"/>
            </a:solidFill>
            <a:prstDash val="solid"/>
            <a:round/>
            <a:headEnd len="lg" w="lg" type="none"/>
            <a:tailEnd len="lg" w="lg" type="none"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+ 3 column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idx="1" type="body"/>
          </p:nvPr>
        </p:nvSpPr>
        <p:spPr>
          <a:xfrm>
            <a:off x="1014825" y="1902800"/>
            <a:ext cx="2297399" cy="4091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/>
        </p:txBody>
      </p:sp>
      <p:sp>
        <p:nvSpPr>
          <p:cNvPr id="37" name="Shape 37"/>
          <p:cNvSpPr txBox="1"/>
          <p:nvPr>
            <p:ph idx="2" type="body"/>
          </p:nvPr>
        </p:nvSpPr>
        <p:spPr>
          <a:xfrm>
            <a:off x="3429925" y="1902800"/>
            <a:ext cx="2297399" cy="4091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/>
        </p:txBody>
      </p:sp>
      <p:sp>
        <p:nvSpPr>
          <p:cNvPr id="38" name="Shape 38"/>
          <p:cNvSpPr txBox="1"/>
          <p:nvPr>
            <p:ph idx="3" type="body"/>
          </p:nvPr>
        </p:nvSpPr>
        <p:spPr>
          <a:xfrm>
            <a:off x="5845025" y="1902800"/>
            <a:ext cx="2297399" cy="4091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/>
        </p:txBody>
      </p:sp>
      <p:sp>
        <p:nvSpPr>
          <p:cNvPr id="39" name="Shape 39"/>
          <p:cNvSpPr txBox="1"/>
          <p:nvPr>
            <p:ph type="title"/>
          </p:nvPr>
        </p:nvSpPr>
        <p:spPr>
          <a:xfrm>
            <a:off x="1027950" y="689775"/>
            <a:ext cx="7088099" cy="9104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1pPr>
            <a:lvl2pPr lvl="1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2pPr>
            <a:lvl3pPr lvl="2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3pPr>
            <a:lvl4pPr lvl="3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4pPr>
            <a:lvl5pPr lvl="4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5pPr>
            <a:lvl6pPr lvl="5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6pPr>
            <a:lvl7pPr lvl="6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7pPr>
            <a:lvl8pPr lvl="7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8pPr>
            <a:lvl9pPr lvl="8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9pPr>
          </a:lstStyle>
          <a:p/>
        </p:txBody>
      </p:sp>
      <p:sp>
        <p:nvSpPr>
          <p:cNvPr id="40" name="Shape 40"/>
          <p:cNvSpPr/>
          <p:nvPr/>
        </p:nvSpPr>
        <p:spPr>
          <a:xfrm>
            <a:off x="3120675" y="1533250"/>
            <a:ext cx="3060325" cy="15325"/>
          </a:xfrm>
          <a:custGeom>
            <a:pathLst>
              <a:path extrusionOk="0" h="613" w="122413">
                <a:moveTo>
                  <a:pt x="0" y="317"/>
                </a:moveTo>
                <a:cubicBezTo>
                  <a:pt x="40796" y="1116"/>
                  <a:pt x="81608" y="0"/>
                  <a:pt x="122413" y="0"/>
                </a:cubicBezTo>
              </a:path>
            </a:pathLst>
          </a:custGeom>
          <a:noFill/>
          <a:ln cap="flat" cmpd="sng" w="9525">
            <a:solidFill>
              <a:srgbClr val="979CB8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41" name="Shape 41"/>
          <p:cNvSpPr/>
          <p:nvPr/>
        </p:nvSpPr>
        <p:spPr>
          <a:xfrm>
            <a:off x="3068250" y="1577725"/>
            <a:ext cx="3226850" cy="15875"/>
          </a:xfrm>
          <a:custGeom>
            <a:pathLst>
              <a:path extrusionOk="0" h="635" w="129074">
                <a:moveTo>
                  <a:pt x="0" y="0"/>
                </a:moveTo>
                <a:cubicBezTo>
                  <a:pt x="43025" y="0"/>
                  <a:pt x="86048" y="635"/>
                  <a:pt x="129074" y="635"/>
                </a:cubicBezTo>
              </a:path>
            </a:pathLst>
          </a:custGeom>
          <a:noFill/>
          <a:ln cap="flat" cmpd="sng" w="9525">
            <a:solidFill>
              <a:srgbClr val="979CB8"/>
            </a:solidFill>
            <a:prstDash val="solid"/>
            <a:round/>
            <a:headEnd len="lg" w="lg" type="none"/>
            <a:tailEnd len="lg" w="lg" type="none"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00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824550" y="689775"/>
            <a:ext cx="7547699" cy="9104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lvl="1" algn="ctr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lvl="2" algn="ctr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lvl="3" algn="ctr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lvl="4" algn="ctr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lvl="5" algn="ctr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lvl="6" algn="ctr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lvl="7" algn="ctr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lvl="8" algn="ctr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1070325" y="1918650"/>
            <a:ext cx="7056299" cy="4082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600"/>
              </a:spcBef>
              <a:buClr>
                <a:srgbClr val="505670"/>
              </a:buClr>
              <a:buSzPct val="100000"/>
              <a:buFont typeface="Varela Round"/>
              <a:buChar char="▧"/>
              <a:defRPr sz="24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480"/>
              </a:spcBef>
              <a:buClr>
                <a:srgbClr val="505670"/>
              </a:buClr>
              <a:buSzPct val="100000"/>
              <a:buFont typeface="Varela Round"/>
              <a:defRPr sz="20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lvl="2">
              <a:spcBef>
                <a:spcPts val="480"/>
              </a:spcBef>
              <a:buClr>
                <a:srgbClr val="505670"/>
              </a:buClr>
              <a:buSzPct val="100000"/>
              <a:buFont typeface="Varela Round"/>
              <a:defRPr sz="20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lvl="3">
              <a:spcBef>
                <a:spcPts val="360"/>
              </a:spcBef>
              <a:buClr>
                <a:srgbClr val="505670"/>
              </a:buClr>
              <a:buSzPct val="100000"/>
              <a:buFont typeface="Varela Round"/>
              <a:defRPr sz="16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lvl="4">
              <a:spcBef>
                <a:spcPts val="360"/>
              </a:spcBef>
              <a:buClr>
                <a:srgbClr val="505670"/>
              </a:buClr>
              <a:buSzPct val="100000"/>
              <a:buFont typeface="Varela Round"/>
              <a:defRPr sz="16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lvl="5">
              <a:spcBef>
                <a:spcPts val="360"/>
              </a:spcBef>
              <a:buClr>
                <a:srgbClr val="505670"/>
              </a:buClr>
              <a:buSzPct val="100000"/>
              <a:buFont typeface="Varela Round"/>
              <a:defRPr sz="16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lvl="6">
              <a:spcBef>
                <a:spcPts val="360"/>
              </a:spcBef>
              <a:buClr>
                <a:srgbClr val="505670"/>
              </a:buClr>
              <a:buSzPct val="100000"/>
              <a:buFont typeface="Varela Round"/>
              <a:defRPr sz="16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lvl="7">
              <a:spcBef>
                <a:spcPts val="360"/>
              </a:spcBef>
              <a:buClr>
                <a:srgbClr val="505670"/>
              </a:buClr>
              <a:buSzPct val="100000"/>
              <a:buFont typeface="Varela Round"/>
              <a:defRPr sz="16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lvl="8">
              <a:spcBef>
                <a:spcPts val="360"/>
              </a:spcBef>
              <a:buClr>
                <a:srgbClr val="505670"/>
              </a:buClr>
              <a:buSzPct val="100000"/>
              <a:buFont typeface="Varela Round"/>
              <a:defRPr sz="16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png"/><Relationship Id="rId4" Type="http://schemas.openxmlformats.org/officeDocument/2006/relationships/image" Target="../media/image1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://youtube.com/v/Qii7FLXRbss" TargetMode="External"/><Relationship Id="rId4" Type="http://schemas.openxmlformats.org/officeDocument/2006/relationships/image" Target="../media/image23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youtube.com/v/qRmBSiLEKCI" TargetMode="External"/><Relationship Id="rId4" Type="http://schemas.openxmlformats.org/officeDocument/2006/relationships/image" Target="../media/image25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://youtube.com/v/mI7eduGfalM" TargetMode="External"/><Relationship Id="rId4" Type="http://schemas.openxmlformats.org/officeDocument/2006/relationships/image" Target="../media/image24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5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Relationship Id="rId5" Type="http://schemas.openxmlformats.org/officeDocument/2006/relationships/hyperlink" Target="http://www.pixeden.com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type="ctrTitle"/>
          </p:nvPr>
        </p:nvSpPr>
        <p:spPr>
          <a:xfrm>
            <a:off x="1630650" y="2655750"/>
            <a:ext cx="5882699" cy="1546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Medium-Fi Prototype</a:t>
            </a:r>
          </a:p>
        </p:txBody>
      </p:sp>
      <p:sp>
        <p:nvSpPr>
          <p:cNvPr id="58" name="Shape 58"/>
          <p:cNvSpPr/>
          <p:nvPr/>
        </p:nvSpPr>
        <p:spPr>
          <a:xfrm rot="-4140551">
            <a:off x="2545344" y="1556492"/>
            <a:ext cx="402308" cy="1167266"/>
          </a:xfrm>
          <a:custGeom>
            <a:pathLst>
              <a:path extrusionOk="0" h="89819" w="30959">
                <a:moveTo>
                  <a:pt x="0" y="0"/>
                </a:moveTo>
                <a:cubicBezTo>
                  <a:pt x="5134" y="6917"/>
                  <a:pt x="29561" y="26535"/>
                  <a:pt x="30804" y="41505"/>
                </a:cubicBezTo>
                <a:cubicBezTo>
                  <a:pt x="32047" y="56474"/>
                  <a:pt x="11349" y="81766"/>
                  <a:pt x="7458" y="89819"/>
                </a:cubicBezTo>
              </a:path>
            </a:pathLst>
          </a:custGeom>
          <a:noFill/>
          <a:ln cap="flat" cmpd="sng" w="9525">
            <a:solidFill>
              <a:srgbClr val="FFFFFF"/>
            </a:solidFill>
            <a:prstDash val="dash"/>
            <a:round/>
            <a:headEnd len="lg" w="lg" type="none"/>
            <a:tailEnd len="lg" w="lg" type="stealth"/>
          </a:ln>
        </p:spPr>
      </p:sp>
      <p:sp>
        <p:nvSpPr>
          <p:cNvPr id="59" name="Shape 59"/>
          <p:cNvSpPr/>
          <p:nvPr/>
        </p:nvSpPr>
        <p:spPr>
          <a:xfrm>
            <a:off x="2496775" y="4255850"/>
            <a:ext cx="3153375" cy="34500"/>
          </a:xfrm>
          <a:custGeom>
            <a:pathLst>
              <a:path extrusionOk="0" h="1380" w="126135">
                <a:moveTo>
                  <a:pt x="0" y="973"/>
                </a:moveTo>
                <a:cubicBezTo>
                  <a:pt x="29074" y="973"/>
                  <a:pt x="58157" y="273"/>
                  <a:pt x="87224" y="973"/>
                </a:cubicBezTo>
                <a:cubicBezTo>
                  <a:pt x="100194" y="1285"/>
                  <a:pt x="113311" y="1974"/>
                  <a:pt x="126135" y="0"/>
                </a:cubicBez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60" name="Shape 60"/>
          <p:cNvSpPr/>
          <p:nvPr/>
        </p:nvSpPr>
        <p:spPr>
          <a:xfrm>
            <a:off x="2423800" y="4303603"/>
            <a:ext cx="3177700" cy="41425"/>
          </a:xfrm>
          <a:custGeom>
            <a:pathLst>
              <a:path extrusionOk="0" h="1657" w="127108">
                <a:moveTo>
                  <a:pt x="0" y="1657"/>
                </a:moveTo>
                <a:cubicBezTo>
                  <a:pt x="42249" y="-1531"/>
                  <a:pt x="84738" y="1008"/>
                  <a:pt x="127108" y="1008"/>
                </a:cubicBez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lg" w="lg" type="none"/>
            <a:tailEnd len="lg" w="lg" type="none"/>
          </a:ln>
        </p:spPr>
      </p:sp>
      <p:cxnSp>
        <p:nvCxnSpPr>
          <p:cNvPr id="61" name="Shape 61"/>
          <p:cNvCxnSpPr/>
          <p:nvPr/>
        </p:nvCxnSpPr>
        <p:spPr>
          <a:xfrm flipH="1" rot="10800000">
            <a:off x="3927512" y="2011400"/>
            <a:ext cx="291900" cy="542999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dash"/>
            <a:round/>
            <a:headEnd len="lg" w="lg" type="stealth"/>
            <a:tailEnd len="lg" w="lg" type="none"/>
          </a:ln>
        </p:spPr>
      </p:cxnSp>
      <p:sp>
        <p:nvSpPr>
          <p:cNvPr id="62" name="Shape 62"/>
          <p:cNvSpPr txBox="1"/>
          <p:nvPr>
            <p:ph idx="4294967295" type="subTitle"/>
          </p:nvPr>
        </p:nvSpPr>
        <p:spPr>
          <a:xfrm>
            <a:off x="1116450" y="4752625"/>
            <a:ext cx="6911100" cy="104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Amy Bearman, Kevin Coelho, Hieu Minh Pham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767875" y="613575"/>
            <a:ext cx="7599600" cy="910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Change #1: Improve intuitiveness of musical interface</a:t>
            </a:r>
          </a:p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1070325" y="1918650"/>
            <a:ext cx="7056300" cy="4083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"/>
              <a:t>Remove “new measure” button: measures are added automatically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"/>
              <a:t>Redesign “add key signature” screen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Shape 126"/>
          <p:cNvPicPr preferRelativeResize="0"/>
          <p:nvPr/>
        </p:nvPicPr>
        <p:blipFill rotWithShape="1">
          <a:blip r:embed="rId3">
            <a:alphaModFix/>
          </a:blip>
          <a:srcRect b="19975" l="15035" r="9601" t="22006"/>
          <a:stretch/>
        </p:blipFill>
        <p:spPr>
          <a:xfrm>
            <a:off x="2741725" y="770674"/>
            <a:ext cx="4711498" cy="2720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41724" y="3540900"/>
            <a:ext cx="4711500" cy="2647956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Shape 128"/>
          <p:cNvSpPr/>
          <p:nvPr/>
        </p:nvSpPr>
        <p:spPr>
          <a:xfrm>
            <a:off x="5638800" y="3023900"/>
            <a:ext cx="419700" cy="3618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9" name="Shape 129"/>
          <p:cNvSpPr txBox="1"/>
          <p:nvPr/>
        </p:nvSpPr>
        <p:spPr>
          <a:xfrm>
            <a:off x="1085125" y="1826800"/>
            <a:ext cx="13890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600"/>
              </a:spcBef>
              <a:buNone/>
            </a:pPr>
            <a:r>
              <a:rPr lang="en" sz="24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rPr>
              <a:t>Before</a:t>
            </a:r>
          </a:p>
        </p:txBody>
      </p:sp>
      <p:sp>
        <p:nvSpPr>
          <p:cNvPr id="130" name="Shape 130"/>
          <p:cNvSpPr txBox="1"/>
          <p:nvPr/>
        </p:nvSpPr>
        <p:spPr>
          <a:xfrm>
            <a:off x="1085125" y="4560975"/>
            <a:ext cx="13890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600"/>
              </a:spcBef>
              <a:buNone/>
            </a:pPr>
            <a:r>
              <a:rPr lang="en" sz="24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rPr>
              <a:t>After</a:t>
            </a:r>
          </a:p>
        </p:txBody>
      </p:sp>
      <p:sp>
        <p:nvSpPr>
          <p:cNvPr id="131" name="Shape 131"/>
          <p:cNvSpPr txBox="1"/>
          <p:nvPr/>
        </p:nvSpPr>
        <p:spPr>
          <a:xfrm>
            <a:off x="2116050" y="152400"/>
            <a:ext cx="4911900" cy="50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"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Remove</a:t>
            </a:r>
            <a:r>
              <a:rPr lang="en" sz="24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"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“new measure” button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Shape 136"/>
          <p:cNvPicPr preferRelativeResize="0"/>
          <p:nvPr/>
        </p:nvPicPr>
        <p:blipFill rotWithShape="1">
          <a:blip r:embed="rId3">
            <a:alphaModFix/>
          </a:blip>
          <a:srcRect b="26647" l="15932" r="12202" t="33352"/>
          <a:stretch/>
        </p:blipFill>
        <p:spPr>
          <a:xfrm>
            <a:off x="2741724" y="798649"/>
            <a:ext cx="4711501" cy="262242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Shape 137"/>
          <p:cNvSpPr txBox="1"/>
          <p:nvPr/>
        </p:nvSpPr>
        <p:spPr>
          <a:xfrm>
            <a:off x="1085125" y="1826800"/>
            <a:ext cx="13890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600"/>
              </a:spcBef>
              <a:buNone/>
            </a:pPr>
            <a:r>
              <a:rPr lang="en" sz="24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rPr>
              <a:t>Before</a:t>
            </a:r>
          </a:p>
        </p:txBody>
      </p:sp>
      <p:sp>
        <p:nvSpPr>
          <p:cNvPr id="138" name="Shape 138"/>
          <p:cNvSpPr txBox="1"/>
          <p:nvPr/>
        </p:nvSpPr>
        <p:spPr>
          <a:xfrm>
            <a:off x="1085125" y="4560975"/>
            <a:ext cx="13890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600"/>
              </a:spcBef>
              <a:buNone/>
            </a:pPr>
            <a:r>
              <a:rPr lang="en" sz="24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rPr>
              <a:t>After</a:t>
            </a:r>
          </a:p>
        </p:txBody>
      </p:sp>
      <p:pic>
        <p:nvPicPr>
          <p:cNvPr id="139" name="Shape 1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41723" y="3497266"/>
            <a:ext cx="4711500" cy="2647957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Shape 140"/>
          <p:cNvSpPr txBox="1"/>
          <p:nvPr/>
        </p:nvSpPr>
        <p:spPr>
          <a:xfrm>
            <a:off x="1778550" y="152400"/>
            <a:ext cx="5586900" cy="50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"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Redesign “add key signature” screen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x="1027950" y="689775"/>
            <a:ext cx="7088100" cy="910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Change #2: Improve navigability</a:t>
            </a:r>
          </a:p>
        </p:txBody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1070325" y="1918650"/>
            <a:ext cx="7056300" cy="4083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en"/>
              <a:t>Added a home screen and instructions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"/>
              <a:t>Improved flow between “new composition” and “arrange”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"/>
              <a:t>Clicking “transcribe” results in a “completion” pop-up message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Shape 151"/>
          <p:cNvPicPr preferRelativeResize="0"/>
          <p:nvPr/>
        </p:nvPicPr>
        <p:blipFill rotWithShape="1">
          <a:blip r:embed="rId3">
            <a:alphaModFix/>
          </a:blip>
          <a:srcRect b="19975" l="15035" r="9601" t="22006"/>
          <a:stretch/>
        </p:blipFill>
        <p:spPr>
          <a:xfrm>
            <a:off x="2741725" y="770674"/>
            <a:ext cx="4711498" cy="2720048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 txBox="1"/>
          <p:nvPr/>
        </p:nvSpPr>
        <p:spPr>
          <a:xfrm>
            <a:off x="1085125" y="1826800"/>
            <a:ext cx="13890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600"/>
              </a:spcBef>
              <a:buNone/>
            </a:pPr>
            <a:r>
              <a:rPr lang="en" sz="24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rPr>
              <a:t>Before</a:t>
            </a:r>
          </a:p>
        </p:txBody>
      </p:sp>
      <p:sp>
        <p:nvSpPr>
          <p:cNvPr id="153" name="Shape 153"/>
          <p:cNvSpPr txBox="1"/>
          <p:nvPr/>
        </p:nvSpPr>
        <p:spPr>
          <a:xfrm>
            <a:off x="1085125" y="4560975"/>
            <a:ext cx="13890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600"/>
              </a:spcBef>
              <a:buNone/>
            </a:pPr>
            <a:r>
              <a:rPr lang="en" sz="24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rPr>
              <a:t>After</a:t>
            </a:r>
          </a:p>
        </p:txBody>
      </p:sp>
      <p:pic>
        <p:nvPicPr>
          <p:cNvPr id="154" name="Shape 1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41724" y="3540892"/>
            <a:ext cx="4711500" cy="2647957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Shape 155"/>
          <p:cNvSpPr txBox="1"/>
          <p:nvPr/>
        </p:nvSpPr>
        <p:spPr>
          <a:xfrm>
            <a:off x="1778550" y="152400"/>
            <a:ext cx="5586900" cy="50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"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Add home screen &amp; instructions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Shape 160"/>
          <p:cNvPicPr preferRelativeResize="0"/>
          <p:nvPr/>
        </p:nvPicPr>
        <p:blipFill rotWithShape="1">
          <a:blip r:embed="rId3">
            <a:alphaModFix/>
          </a:blip>
          <a:srcRect b="19975" l="15035" r="9601" t="22006"/>
          <a:stretch/>
        </p:blipFill>
        <p:spPr>
          <a:xfrm>
            <a:off x="2741725" y="770674"/>
            <a:ext cx="4711498" cy="2720048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Shape 161"/>
          <p:cNvSpPr txBox="1"/>
          <p:nvPr/>
        </p:nvSpPr>
        <p:spPr>
          <a:xfrm>
            <a:off x="1085125" y="1826800"/>
            <a:ext cx="13890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600"/>
              </a:spcBef>
              <a:buNone/>
            </a:pPr>
            <a:r>
              <a:rPr lang="en" sz="24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rPr>
              <a:t>Before</a:t>
            </a:r>
          </a:p>
        </p:txBody>
      </p:sp>
      <p:sp>
        <p:nvSpPr>
          <p:cNvPr id="162" name="Shape 162"/>
          <p:cNvSpPr txBox="1"/>
          <p:nvPr/>
        </p:nvSpPr>
        <p:spPr>
          <a:xfrm>
            <a:off x="1085125" y="4560975"/>
            <a:ext cx="13890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600"/>
              </a:spcBef>
              <a:buNone/>
            </a:pPr>
            <a:r>
              <a:rPr lang="en" sz="24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rPr>
              <a:t>After</a:t>
            </a:r>
          </a:p>
        </p:txBody>
      </p:sp>
      <p:sp>
        <p:nvSpPr>
          <p:cNvPr id="163" name="Shape 163"/>
          <p:cNvSpPr/>
          <p:nvPr/>
        </p:nvSpPr>
        <p:spPr>
          <a:xfrm>
            <a:off x="6725600" y="852625"/>
            <a:ext cx="440100" cy="3390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64" name="Shape 1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41724" y="3540893"/>
            <a:ext cx="4711500" cy="2647956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Shape 165"/>
          <p:cNvSpPr/>
          <p:nvPr/>
        </p:nvSpPr>
        <p:spPr>
          <a:xfrm>
            <a:off x="6785325" y="3599950"/>
            <a:ext cx="575700" cy="339000"/>
          </a:xfrm>
          <a:prstGeom prst="rect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6" name="Shape 166"/>
          <p:cNvSpPr/>
          <p:nvPr/>
        </p:nvSpPr>
        <p:spPr>
          <a:xfrm>
            <a:off x="6302225" y="5698525"/>
            <a:ext cx="1058700" cy="418200"/>
          </a:xfrm>
          <a:prstGeom prst="rect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7" name="Shape 167"/>
          <p:cNvSpPr txBox="1"/>
          <p:nvPr/>
        </p:nvSpPr>
        <p:spPr>
          <a:xfrm>
            <a:off x="1037100" y="158350"/>
            <a:ext cx="7069800" cy="50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"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Improve flow between “compose” and “arrange”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/>
        </p:nvSpPr>
        <p:spPr>
          <a:xfrm>
            <a:off x="1085125" y="1826800"/>
            <a:ext cx="13890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600"/>
              </a:spcBef>
              <a:buNone/>
            </a:pPr>
            <a:r>
              <a:rPr lang="en" sz="24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rPr>
              <a:t>Before</a:t>
            </a:r>
          </a:p>
        </p:txBody>
      </p:sp>
      <p:sp>
        <p:nvSpPr>
          <p:cNvPr id="173" name="Shape 173"/>
          <p:cNvSpPr txBox="1"/>
          <p:nvPr/>
        </p:nvSpPr>
        <p:spPr>
          <a:xfrm>
            <a:off x="1085125" y="4560975"/>
            <a:ext cx="13890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600"/>
              </a:spcBef>
              <a:buNone/>
            </a:pPr>
            <a:r>
              <a:rPr lang="en" sz="24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rPr>
              <a:t>After</a:t>
            </a:r>
          </a:p>
        </p:txBody>
      </p:sp>
      <p:pic>
        <p:nvPicPr>
          <p:cNvPr id="174" name="Shape 174"/>
          <p:cNvPicPr preferRelativeResize="0"/>
          <p:nvPr/>
        </p:nvPicPr>
        <p:blipFill rotWithShape="1">
          <a:blip r:embed="rId3">
            <a:alphaModFix/>
          </a:blip>
          <a:srcRect b="11392" l="21858" r="18758" t="12451"/>
          <a:stretch/>
        </p:blipFill>
        <p:spPr>
          <a:xfrm rot="-5400000">
            <a:off x="3722701" y="-221423"/>
            <a:ext cx="2749548" cy="4704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Shape 1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45349" y="3505469"/>
            <a:ext cx="4704249" cy="264388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Shape 176"/>
          <p:cNvSpPr txBox="1"/>
          <p:nvPr/>
        </p:nvSpPr>
        <p:spPr>
          <a:xfrm>
            <a:off x="1043550" y="152400"/>
            <a:ext cx="7056900" cy="50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"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Completion message after clicking “transcribe”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type="title"/>
          </p:nvPr>
        </p:nvSpPr>
        <p:spPr>
          <a:xfrm>
            <a:off x="1027950" y="689775"/>
            <a:ext cx="7088100" cy="910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Change #3: Add chord annotations</a:t>
            </a:r>
          </a:p>
        </p:txBody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1070325" y="1918650"/>
            <a:ext cx="7056300" cy="4083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/>
              <a:t>Before: chord dialogue box inserts an entire chord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</a:pPr>
            <a:r>
              <a:rPr lang="en"/>
              <a:t>Ambiguities:</a:t>
            </a:r>
          </a:p>
          <a:p>
            <a:pPr indent="-228600" lvl="1" marL="914400" rtl="0">
              <a:lnSpc>
                <a:spcPct val="115000"/>
              </a:lnSpc>
              <a:spcBef>
                <a:spcPts val="0"/>
              </a:spcBef>
              <a:buChar char="○"/>
            </a:pPr>
            <a:r>
              <a:rPr lang="en"/>
              <a:t>Is the chord in close or open position?</a:t>
            </a:r>
          </a:p>
          <a:p>
            <a:pPr indent="-228600" lvl="1" marL="914400" rtl="0">
              <a:lnSpc>
                <a:spcPct val="115000"/>
              </a:lnSpc>
              <a:spcBef>
                <a:spcPts val="0"/>
              </a:spcBef>
              <a:buChar char="○"/>
            </a:pPr>
            <a:r>
              <a:rPr lang="en"/>
              <a:t>Where is the root tone?</a:t>
            </a:r>
          </a:p>
          <a:p>
            <a:pPr indent="-228600" lvl="1" marL="914400" rtl="0">
              <a:lnSpc>
                <a:spcPct val="115000"/>
              </a:lnSpc>
              <a:spcBef>
                <a:spcPts val="0"/>
              </a:spcBef>
              <a:buChar char="○"/>
            </a:pPr>
            <a:r>
              <a:rPr lang="en"/>
              <a:t>What duration is it?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</a:pPr>
            <a:r>
              <a:rPr lang="en"/>
              <a:t>Solution: chord dialogue just adds Jazz annotations. User can draw chord manually</a:t>
            </a:r>
          </a:p>
          <a:p>
            <a:pPr indent="-228600" lvl="1" marL="914400" rtl="0">
              <a:lnSpc>
                <a:spcPct val="115000"/>
              </a:lnSpc>
              <a:spcBef>
                <a:spcPts val="0"/>
              </a:spcBef>
              <a:buChar char="○"/>
            </a:pPr>
            <a:r>
              <a:rPr lang="en"/>
              <a:t>We also allow user to draw multiple tones at a time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/>
        </p:nvSpPr>
        <p:spPr>
          <a:xfrm>
            <a:off x="1085125" y="1826800"/>
            <a:ext cx="13890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600"/>
              </a:spcBef>
              <a:buNone/>
            </a:pPr>
            <a:r>
              <a:rPr lang="en" sz="24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rPr>
              <a:t>Before</a:t>
            </a:r>
          </a:p>
        </p:txBody>
      </p:sp>
      <p:sp>
        <p:nvSpPr>
          <p:cNvPr id="188" name="Shape 188"/>
          <p:cNvSpPr txBox="1"/>
          <p:nvPr/>
        </p:nvSpPr>
        <p:spPr>
          <a:xfrm>
            <a:off x="1085125" y="4560975"/>
            <a:ext cx="13890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600"/>
              </a:spcBef>
              <a:buNone/>
            </a:pPr>
            <a:r>
              <a:rPr lang="en" sz="24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rPr>
              <a:t>After</a:t>
            </a:r>
          </a:p>
        </p:txBody>
      </p:sp>
      <p:pic>
        <p:nvPicPr>
          <p:cNvPr id="189" name="Shape 189"/>
          <p:cNvPicPr preferRelativeResize="0"/>
          <p:nvPr/>
        </p:nvPicPr>
        <p:blipFill rotWithShape="1">
          <a:blip r:embed="rId3">
            <a:alphaModFix/>
          </a:blip>
          <a:srcRect b="8880" l="21329" r="19439" t="13899"/>
          <a:stretch/>
        </p:blipFill>
        <p:spPr>
          <a:xfrm rot="-5400000">
            <a:off x="3742588" y="-225635"/>
            <a:ext cx="2709774" cy="4712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Shape 1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41149" y="3506169"/>
            <a:ext cx="4712649" cy="2657329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Shape 191"/>
          <p:cNvSpPr/>
          <p:nvPr/>
        </p:nvSpPr>
        <p:spPr>
          <a:xfrm>
            <a:off x="3654075" y="1395425"/>
            <a:ext cx="595800" cy="15702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2" name="Shape 192"/>
          <p:cNvSpPr/>
          <p:nvPr/>
        </p:nvSpPr>
        <p:spPr>
          <a:xfrm>
            <a:off x="5951250" y="3759975"/>
            <a:ext cx="595800" cy="410400"/>
          </a:xfrm>
          <a:prstGeom prst="rect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3" name="Shape 193"/>
          <p:cNvSpPr txBox="1"/>
          <p:nvPr/>
        </p:nvSpPr>
        <p:spPr>
          <a:xfrm>
            <a:off x="1778550" y="152400"/>
            <a:ext cx="5586900" cy="50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en"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Redesign “add chord” dialogue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>
            <p:ph type="ctrTitle"/>
          </p:nvPr>
        </p:nvSpPr>
        <p:spPr>
          <a:xfrm>
            <a:off x="1650450" y="1830109"/>
            <a:ext cx="5843100" cy="1546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>
                <a:solidFill>
                  <a:srgbClr val="AACF20"/>
                </a:solidFill>
              </a:rPr>
              <a:t>3.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Revised Interface Design</a:t>
            </a:r>
          </a:p>
        </p:txBody>
      </p:sp>
      <p:sp>
        <p:nvSpPr>
          <p:cNvPr id="199" name="Shape 199"/>
          <p:cNvSpPr txBox="1"/>
          <p:nvPr>
            <p:ph idx="4294967295" type="body"/>
          </p:nvPr>
        </p:nvSpPr>
        <p:spPr>
          <a:xfrm>
            <a:off x="2586000" y="3700950"/>
            <a:ext cx="3972000" cy="650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/>
              <a:t>Medium-Fi Task Flows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37474F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000"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1027950" y="689775"/>
            <a:ext cx="7088099" cy="910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Roadmap</a:t>
            </a:r>
          </a:p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1070325" y="1918650"/>
            <a:ext cx="7056299" cy="4082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spcAft>
                <a:spcPts val="1000"/>
              </a:spcAft>
            </a:pPr>
            <a:r>
              <a:rPr lang="en"/>
              <a:t>Mission Statement &amp; Value Proposition</a:t>
            </a:r>
          </a:p>
          <a:p>
            <a:pPr indent="-228600" lvl="0" marL="457200" rtl="0">
              <a:spcBef>
                <a:spcPts val="0"/>
              </a:spcBef>
              <a:spcAft>
                <a:spcPts val="1000"/>
              </a:spcAft>
            </a:pPr>
            <a:r>
              <a:rPr lang="en"/>
              <a:t>Tasks</a:t>
            </a:r>
          </a:p>
          <a:p>
            <a:pPr indent="-228600" lvl="0" marL="457200" rtl="0">
              <a:spcBef>
                <a:spcPts val="0"/>
              </a:spcBef>
              <a:spcAft>
                <a:spcPts val="1000"/>
              </a:spcAft>
            </a:pPr>
            <a:r>
              <a:rPr lang="en"/>
              <a:t>Revised Interface Design</a:t>
            </a:r>
          </a:p>
          <a:p>
            <a:pPr indent="-228600" lvl="1" marL="914400" rtl="0">
              <a:spcBef>
                <a:spcPts val="0"/>
              </a:spcBef>
              <a:spcAft>
                <a:spcPts val="1000"/>
              </a:spcAft>
            </a:pPr>
            <a:r>
              <a:rPr lang="en"/>
              <a:t>UI Changes</a:t>
            </a:r>
          </a:p>
          <a:p>
            <a:pPr indent="-228600" lvl="1" marL="914400" rtl="0">
              <a:spcBef>
                <a:spcPts val="0"/>
              </a:spcBef>
              <a:spcAft>
                <a:spcPts val="1000"/>
              </a:spcAft>
            </a:pPr>
            <a:r>
              <a:rPr lang="en"/>
              <a:t>Medium-Fi Task Flows</a:t>
            </a:r>
          </a:p>
          <a:p>
            <a:pPr indent="-228600" lvl="0" marL="457200" rtl="0">
              <a:spcBef>
                <a:spcPts val="0"/>
              </a:spcBef>
              <a:spcAft>
                <a:spcPts val="1000"/>
              </a:spcAft>
            </a:pPr>
            <a:r>
              <a:rPr lang="en"/>
              <a:t>Prototype Overview</a:t>
            </a:r>
          </a:p>
          <a:p>
            <a:pPr lvl="0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>
            <p:ph idx="4294967295" type="body"/>
          </p:nvPr>
        </p:nvSpPr>
        <p:spPr>
          <a:xfrm>
            <a:off x="1345650" y="1345650"/>
            <a:ext cx="3213600" cy="799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Compose [complex]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 title="Compose">
            <a:hlinkClick r:id="rId3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idx="4294967295" type="body"/>
          </p:nvPr>
        </p:nvSpPr>
        <p:spPr>
          <a:xfrm>
            <a:off x="1345650" y="1345650"/>
            <a:ext cx="3213600" cy="825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Arrange [medium]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 title="Arrange">
            <a:hlinkClick r:id="rId3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>
            <p:ph idx="4294967295" type="body"/>
          </p:nvPr>
        </p:nvSpPr>
        <p:spPr>
          <a:xfrm>
            <a:off x="1345650" y="1345650"/>
            <a:ext cx="3213600" cy="772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Transcribe [simple]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 title="Transcribe">
            <a:hlinkClick r:id="rId3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/>
          <p:nvPr>
            <p:ph type="ctrTitle"/>
          </p:nvPr>
        </p:nvSpPr>
        <p:spPr>
          <a:xfrm>
            <a:off x="1650450" y="1830109"/>
            <a:ext cx="5843100" cy="1546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>
                <a:solidFill>
                  <a:srgbClr val="AACF20"/>
                </a:solidFill>
              </a:rPr>
              <a:t>4.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Prototype Overview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/>
          <p:nvPr>
            <p:ph type="title"/>
          </p:nvPr>
        </p:nvSpPr>
        <p:spPr>
          <a:xfrm>
            <a:off x="1027950" y="689775"/>
            <a:ext cx="7088100" cy="910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Tools, Limitations, and Tradeoffs</a:t>
            </a:r>
          </a:p>
        </p:txBody>
      </p:sp>
      <p:sp>
        <p:nvSpPr>
          <p:cNvPr id="244" name="Shape 244"/>
          <p:cNvSpPr txBox="1"/>
          <p:nvPr>
            <p:ph idx="1" type="body"/>
          </p:nvPr>
        </p:nvSpPr>
        <p:spPr>
          <a:xfrm>
            <a:off x="1070325" y="1918650"/>
            <a:ext cx="7056300" cy="4083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/>
              <a:t>Figma to create individual screens</a:t>
            </a:r>
          </a:p>
          <a:p>
            <a:pPr indent="-228600" lvl="1" marL="914400" rtl="0">
              <a:lnSpc>
                <a:spcPct val="115000"/>
              </a:lnSpc>
              <a:spcBef>
                <a:spcPts val="0"/>
              </a:spcBef>
              <a:buChar char="✓"/>
            </a:pPr>
            <a:r>
              <a:rPr lang="en"/>
              <a:t>Collaborative; easy to work together</a:t>
            </a:r>
          </a:p>
          <a:p>
            <a:pPr indent="-228600" lvl="1" marL="914400" rtl="0">
              <a:lnSpc>
                <a:spcPct val="115000"/>
              </a:lnSpc>
              <a:spcBef>
                <a:spcPts val="0"/>
              </a:spcBef>
              <a:buChar char="𐄂"/>
            </a:pPr>
            <a:r>
              <a:rPr lang="en"/>
              <a:t>Had to create many duplicate screens to show transitions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</a:pPr>
            <a:r>
              <a:rPr lang="en"/>
              <a:t>Marvel to animate the demo</a:t>
            </a:r>
          </a:p>
          <a:p>
            <a:pPr indent="-228600" lvl="1" marL="914400" rtl="0">
              <a:lnSpc>
                <a:spcPct val="115000"/>
              </a:lnSpc>
              <a:spcBef>
                <a:spcPts val="0"/>
              </a:spcBef>
              <a:buChar char="✓"/>
            </a:pPr>
            <a:r>
              <a:rPr lang="en"/>
              <a:t>Made the app feel more real</a:t>
            </a:r>
          </a:p>
          <a:p>
            <a:pPr indent="-228600" lvl="1" marL="914400" rtl="0">
              <a:lnSpc>
                <a:spcPct val="115000"/>
              </a:lnSpc>
              <a:spcBef>
                <a:spcPts val="0"/>
              </a:spcBef>
              <a:buChar char="✓"/>
            </a:pPr>
            <a:r>
              <a:rPr lang="en"/>
              <a:t>Easy to use</a:t>
            </a:r>
          </a:p>
          <a:p>
            <a:pPr indent="-228600" lvl="1" marL="914400" rtl="0">
              <a:lnSpc>
                <a:spcPct val="115000"/>
              </a:lnSpc>
              <a:spcBef>
                <a:spcPts val="0"/>
              </a:spcBef>
              <a:buChar char="𐄂"/>
            </a:pPr>
            <a:r>
              <a:rPr lang="en"/>
              <a:t>Limited support for different gestures </a:t>
            </a:r>
          </a:p>
          <a:p>
            <a:pPr indent="-228600" lvl="1" marL="914400" rtl="0">
              <a:lnSpc>
                <a:spcPct val="115000"/>
              </a:lnSpc>
              <a:spcBef>
                <a:spcPts val="0"/>
              </a:spcBef>
              <a:buChar char="𐄂"/>
            </a:pPr>
            <a:r>
              <a:rPr lang="en"/>
              <a:t>We couldn’t implement certain iOS UI features, such as tickers and sliders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/>
          <p:nvPr>
            <p:ph type="title"/>
          </p:nvPr>
        </p:nvSpPr>
        <p:spPr>
          <a:xfrm>
            <a:off x="1027950" y="689775"/>
            <a:ext cx="7088100" cy="910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“Wizard of Oz” Techniques</a:t>
            </a:r>
          </a:p>
        </p:txBody>
      </p:sp>
      <p:sp>
        <p:nvSpPr>
          <p:cNvPr id="250" name="Shape 250"/>
          <p:cNvSpPr txBox="1"/>
          <p:nvPr>
            <p:ph idx="1" type="body"/>
          </p:nvPr>
        </p:nvSpPr>
        <p:spPr>
          <a:xfrm>
            <a:off x="1070325" y="1918650"/>
            <a:ext cx="7056300" cy="4083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Clr>
                <a:srgbClr val="505670"/>
              </a:buClr>
              <a:buSzPct val="100000"/>
              <a:buFont typeface="Varela Round"/>
            </a:pPr>
            <a:r>
              <a:rPr lang="en"/>
              <a:t>You can’t </a:t>
            </a:r>
            <a:r>
              <a:rPr i="1" lang="en"/>
              <a:t>really</a:t>
            </a:r>
            <a:r>
              <a:rPr lang="en"/>
              <a:t> create a new composition; there are pre-set touch “hot spots”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en"/>
              <a:t>Time signature and key signature are pre-selected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en"/>
              <a:t>We couldn’t animate “continuous” actions such as interacting with sliders and tickers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idx="4294967295" type="body"/>
          </p:nvPr>
        </p:nvSpPr>
        <p:spPr>
          <a:xfrm>
            <a:off x="2882400" y="4347825"/>
            <a:ext cx="3379200" cy="7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Compose anywhere.</a:t>
            </a:r>
          </a:p>
        </p:txBody>
      </p:sp>
      <p:pic>
        <p:nvPicPr>
          <p:cNvPr id="74" name="Shape 74"/>
          <p:cNvPicPr preferRelativeResize="0"/>
          <p:nvPr/>
        </p:nvPicPr>
        <p:blipFill rotWithShape="1">
          <a:blip r:embed="rId3">
            <a:alphaModFix/>
          </a:blip>
          <a:srcRect b="6936" l="3956" r="10397" t="20584"/>
          <a:stretch/>
        </p:blipFill>
        <p:spPr>
          <a:xfrm>
            <a:off x="1713400" y="1591800"/>
            <a:ext cx="5717200" cy="277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/>
          <p:nvPr>
            <p:ph idx="4294967295" type="ctrTitle"/>
          </p:nvPr>
        </p:nvSpPr>
        <p:spPr>
          <a:xfrm>
            <a:off x="1669950" y="1332700"/>
            <a:ext cx="5804100" cy="734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>
                <a:solidFill>
                  <a:srgbClr val="EA3A68"/>
                </a:solidFill>
              </a:rPr>
              <a:t>Thanks!</a:t>
            </a:r>
          </a:p>
        </p:txBody>
      </p:sp>
      <p:sp>
        <p:nvSpPr>
          <p:cNvPr id="256" name="Shape 256"/>
          <p:cNvSpPr txBox="1"/>
          <p:nvPr>
            <p:ph idx="4294967295" type="subTitle"/>
          </p:nvPr>
        </p:nvSpPr>
        <p:spPr>
          <a:xfrm>
            <a:off x="1177800" y="2948587"/>
            <a:ext cx="6788400" cy="104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3600"/>
              <a:t>Any questions?</a:t>
            </a:r>
          </a:p>
        </p:txBody>
      </p:sp>
      <p:sp>
        <p:nvSpPr>
          <p:cNvPr id="257" name="Shape 257"/>
          <p:cNvSpPr/>
          <p:nvPr/>
        </p:nvSpPr>
        <p:spPr>
          <a:xfrm>
            <a:off x="2076850" y="2456224"/>
            <a:ext cx="4748538" cy="1896499"/>
          </a:xfrm>
          <a:custGeom>
            <a:pathLst>
              <a:path extrusionOk="0" h="66288" w="163180">
                <a:moveTo>
                  <a:pt x="90243" y="4462"/>
                </a:moveTo>
                <a:cubicBezTo>
                  <a:pt x="83153" y="411"/>
                  <a:pt x="74073" y="1064"/>
                  <a:pt x="65923" y="1544"/>
                </a:cubicBezTo>
                <a:cubicBezTo>
                  <a:pt x="51317" y="2403"/>
                  <a:pt x="36068" y="4456"/>
                  <a:pt x="23122" y="11271"/>
                </a:cubicBezTo>
                <a:cubicBezTo>
                  <a:pt x="13017" y="16589"/>
                  <a:pt x="6735" y="34519"/>
                  <a:pt x="13070" y="44021"/>
                </a:cubicBezTo>
                <a:cubicBezTo>
                  <a:pt x="21835" y="57167"/>
                  <a:pt x="41794" y="58763"/>
                  <a:pt x="57493" y="60558"/>
                </a:cubicBezTo>
                <a:cubicBezTo>
                  <a:pt x="73278" y="62362"/>
                  <a:pt x="89298" y="61843"/>
                  <a:pt x="105158" y="60882"/>
                </a:cubicBezTo>
                <a:cubicBezTo>
                  <a:pt x="125659" y="59638"/>
                  <a:pt x="157481" y="50275"/>
                  <a:pt x="158336" y="29754"/>
                </a:cubicBezTo>
                <a:cubicBezTo>
                  <a:pt x="158619" y="22933"/>
                  <a:pt x="156399" y="13869"/>
                  <a:pt x="150230" y="10947"/>
                </a:cubicBezTo>
                <a:cubicBezTo>
                  <a:pt x="140016" y="6108"/>
                  <a:pt x="128254" y="5622"/>
                  <a:pt x="117156" y="3489"/>
                </a:cubicBezTo>
                <a:cubicBezTo>
                  <a:pt x="107058" y="1547"/>
                  <a:pt x="96605" y="2637"/>
                  <a:pt x="86352" y="1868"/>
                </a:cubicBezTo>
                <a:cubicBezTo>
                  <a:pt x="69537" y="606"/>
                  <a:pt x="52188" y="-1639"/>
                  <a:pt x="35768" y="2192"/>
                </a:cubicBezTo>
                <a:cubicBezTo>
                  <a:pt x="28377" y="3916"/>
                  <a:pt x="20506" y="5025"/>
                  <a:pt x="14043" y="9002"/>
                </a:cubicBezTo>
                <a:cubicBezTo>
                  <a:pt x="5849" y="14043"/>
                  <a:pt x="-2454" y="25546"/>
                  <a:pt x="748" y="34618"/>
                </a:cubicBezTo>
                <a:cubicBezTo>
                  <a:pt x="8217" y="55774"/>
                  <a:pt x="39445" y="60369"/>
                  <a:pt x="61708" y="63152"/>
                </a:cubicBezTo>
                <a:cubicBezTo>
                  <a:pt x="92043" y="66943"/>
                  <a:pt x="130197" y="71091"/>
                  <a:pt x="152500" y="50182"/>
                </a:cubicBezTo>
                <a:cubicBezTo>
                  <a:pt x="161822" y="41441"/>
                  <a:pt x="168060" y="20138"/>
                  <a:pt x="158012" y="12244"/>
                </a:cubicBezTo>
                <a:cubicBezTo>
                  <a:pt x="155373" y="10170"/>
                  <a:pt x="151539" y="10463"/>
                  <a:pt x="148284" y="9650"/>
                </a:cubicBezTo>
                <a:cubicBezTo>
                  <a:pt x="134410" y="6181"/>
                  <a:pt x="119783" y="6732"/>
                  <a:pt x="105483" y="6732"/>
                </a:cubicBezTo>
              </a:path>
            </a:pathLst>
          </a:custGeom>
          <a:noFill/>
          <a:ln cap="flat" cmpd="sng" w="9525">
            <a:solidFill>
              <a:srgbClr val="979CB8"/>
            </a:solidFill>
            <a:prstDash val="solid"/>
            <a:round/>
            <a:headEnd len="lg" w="lg" type="none"/>
            <a:tailEnd len="lg" w="lg" type="none"/>
          </a:ln>
        </p:spPr>
      </p:sp>
      <p:cxnSp>
        <p:nvCxnSpPr>
          <p:cNvPr id="258" name="Shape 258"/>
          <p:cNvCxnSpPr/>
          <p:nvPr/>
        </p:nvCxnSpPr>
        <p:spPr>
          <a:xfrm flipH="1">
            <a:off x="6023075" y="2253575"/>
            <a:ext cx="810600" cy="705300"/>
          </a:xfrm>
          <a:prstGeom prst="straightConnector1">
            <a:avLst/>
          </a:prstGeom>
          <a:noFill/>
          <a:ln cap="flat" cmpd="sng" w="9525">
            <a:solidFill>
              <a:srgbClr val="979CB8"/>
            </a:solidFill>
            <a:prstDash val="dash"/>
            <a:round/>
            <a:headEnd len="lg" w="lg" type="none"/>
            <a:tailEnd len="lg" w="lg" type="triangle"/>
          </a:ln>
        </p:spPr>
      </p:cxnSp>
      <p:cxnSp>
        <p:nvCxnSpPr>
          <p:cNvPr id="259" name="Shape 259"/>
          <p:cNvCxnSpPr/>
          <p:nvPr/>
        </p:nvCxnSpPr>
        <p:spPr>
          <a:xfrm>
            <a:off x="3380350" y="2302225"/>
            <a:ext cx="219000" cy="559200"/>
          </a:xfrm>
          <a:prstGeom prst="straightConnector1">
            <a:avLst/>
          </a:prstGeom>
          <a:noFill/>
          <a:ln cap="flat" cmpd="sng" w="9525">
            <a:solidFill>
              <a:srgbClr val="979CB8"/>
            </a:solidFill>
            <a:prstDash val="dash"/>
            <a:round/>
            <a:headEnd len="lg" w="lg" type="none"/>
            <a:tailEnd len="lg" w="lg" type="triangle"/>
          </a:ln>
        </p:spPr>
      </p:cxnSp>
      <p:cxnSp>
        <p:nvCxnSpPr>
          <p:cNvPr id="260" name="Shape 260"/>
          <p:cNvCxnSpPr/>
          <p:nvPr/>
        </p:nvCxnSpPr>
        <p:spPr>
          <a:xfrm flipH="1" rot="10800000">
            <a:off x="2350850" y="3858550"/>
            <a:ext cx="826800" cy="648600"/>
          </a:xfrm>
          <a:prstGeom prst="straightConnector1">
            <a:avLst/>
          </a:prstGeom>
          <a:noFill/>
          <a:ln cap="flat" cmpd="sng" w="9525">
            <a:solidFill>
              <a:srgbClr val="979CB8"/>
            </a:solidFill>
            <a:prstDash val="dash"/>
            <a:round/>
            <a:headEnd len="lg" w="lg" type="none"/>
            <a:tailEnd len="lg" w="lg" type="triangle"/>
          </a:ln>
        </p:spPr>
      </p:cxnSp>
      <p:cxnSp>
        <p:nvCxnSpPr>
          <p:cNvPr id="261" name="Shape 261"/>
          <p:cNvCxnSpPr/>
          <p:nvPr/>
        </p:nvCxnSpPr>
        <p:spPr>
          <a:xfrm rot="10800000">
            <a:off x="5406800" y="3850500"/>
            <a:ext cx="178500" cy="713400"/>
          </a:xfrm>
          <a:prstGeom prst="straightConnector1">
            <a:avLst/>
          </a:prstGeom>
          <a:noFill/>
          <a:ln cap="flat" cmpd="sng" w="9525">
            <a:solidFill>
              <a:srgbClr val="979CB8"/>
            </a:solidFill>
            <a:prstDash val="dash"/>
            <a:round/>
            <a:headEnd len="lg" w="lg" type="none"/>
            <a:tailEnd len="lg" w="lg" type="triangle"/>
          </a:ln>
        </p:spPr>
      </p:cxnSp>
      <p:cxnSp>
        <p:nvCxnSpPr>
          <p:cNvPr id="262" name="Shape 262"/>
          <p:cNvCxnSpPr/>
          <p:nvPr/>
        </p:nvCxnSpPr>
        <p:spPr>
          <a:xfrm rot="10800000">
            <a:off x="5707050" y="3793625"/>
            <a:ext cx="186300" cy="170400"/>
          </a:xfrm>
          <a:prstGeom prst="straightConnector1">
            <a:avLst/>
          </a:prstGeom>
          <a:noFill/>
          <a:ln cap="flat" cmpd="sng" w="9525">
            <a:solidFill>
              <a:srgbClr val="979CB8"/>
            </a:solidFill>
            <a:prstDash val="dash"/>
            <a:round/>
            <a:headEnd len="lg" w="lg" type="none"/>
            <a:tailEnd len="lg" w="lg" type="triangle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/>
          <p:nvPr>
            <p:ph type="title"/>
          </p:nvPr>
        </p:nvSpPr>
        <p:spPr>
          <a:xfrm>
            <a:off x="1027950" y="689775"/>
            <a:ext cx="7088100" cy="910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Credits</a:t>
            </a:r>
          </a:p>
        </p:txBody>
      </p:sp>
      <p:sp>
        <p:nvSpPr>
          <p:cNvPr id="268" name="Shape 268"/>
          <p:cNvSpPr txBox="1"/>
          <p:nvPr>
            <p:ph idx="1" type="body"/>
          </p:nvPr>
        </p:nvSpPr>
        <p:spPr>
          <a:xfrm>
            <a:off x="1070325" y="1918650"/>
            <a:ext cx="7056300" cy="4083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Special thanks to all the people who made and released these awesome resources for free:</a:t>
            </a: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2400"/>
              <a:t>Presentation template by </a:t>
            </a:r>
            <a:r>
              <a:rPr lang="en" sz="2400" u="sng">
                <a:hlinkClick r:id="rId3"/>
              </a:rPr>
              <a:t>SlidesCarnival</a:t>
            </a: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2400"/>
              <a:t>Photographs by </a:t>
            </a:r>
            <a:r>
              <a:rPr lang="en" sz="2400" u="sng">
                <a:hlinkClick r:id="rId4"/>
              </a:rPr>
              <a:t>Unsplash</a:t>
            </a: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2400"/>
              <a:t>Backgrounds by </a:t>
            </a:r>
            <a:r>
              <a:rPr lang="en" u="sng">
                <a:hlinkClick r:id="rId5"/>
              </a:rPr>
              <a:t>Pixeden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ctrTitle"/>
          </p:nvPr>
        </p:nvSpPr>
        <p:spPr>
          <a:xfrm>
            <a:off x="1650450" y="1830109"/>
            <a:ext cx="5843100" cy="1546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>
                <a:solidFill>
                  <a:srgbClr val="AACF20"/>
                </a:solidFill>
              </a:rPr>
              <a:t>1.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Value Proposition</a:t>
            </a:r>
          </a:p>
        </p:txBody>
      </p:sp>
      <p:sp>
        <p:nvSpPr>
          <p:cNvPr id="80" name="Shape 80"/>
          <p:cNvSpPr txBox="1"/>
          <p:nvPr>
            <p:ph idx="1" type="subTitle"/>
          </p:nvPr>
        </p:nvSpPr>
        <p:spPr>
          <a:xfrm>
            <a:off x="1650450" y="3505725"/>
            <a:ext cx="5843100" cy="2397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Allegro is a </a:t>
            </a:r>
            <a:r>
              <a:rPr b="1" lang="en"/>
              <a:t>music</a:t>
            </a:r>
            <a:r>
              <a:rPr lang="en"/>
              <a:t> </a:t>
            </a:r>
            <a:r>
              <a:rPr b="1" lang="en"/>
              <a:t>creation</a:t>
            </a:r>
            <a:r>
              <a:rPr lang="en"/>
              <a:t> and </a:t>
            </a:r>
            <a:r>
              <a:rPr b="1" lang="en"/>
              <a:t>composition</a:t>
            </a:r>
            <a:r>
              <a:rPr lang="en"/>
              <a:t> app for professional composers and musicians. It provides a </a:t>
            </a:r>
            <a:r>
              <a:rPr b="1" lang="en"/>
              <a:t>quick</a:t>
            </a:r>
            <a:r>
              <a:rPr lang="en"/>
              <a:t>, </a:t>
            </a:r>
            <a:r>
              <a:rPr b="1" lang="en"/>
              <a:t>easy</a:t>
            </a:r>
            <a:r>
              <a:rPr lang="en"/>
              <a:t>, and </a:t>
            </a:r>
            <a:r>
              <a:rPr b="1" lang="en"/>
              <a:t>on-the-go</a:t>
            </a:r>
            <a:r>
              <a:rPr lang="en"/>
              <a:t> way for composers to jot down their ideas and </a:t>
            </a:r>
            <a:r>
              <a:rPr b="1" lang="en"/>
              <a:t>transcribe</a:t>
            </a:r>
            <a:r>
              <a:rPr lang="en"/>
              <a:t> them to a musical score.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ctrTitle"/>
          </p:nvPr>
        </p:nvSpPr>
        <p:spPr>
          <a:xfrm>
            <a:off x="1650450" y="1830109"/>
            <a:ext cx="5843100" cy="1546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>
                <a:solidFill>
                  <a:srgbClr val="AACF20"/>
                </a:solidFill>
              </a:rPr>
              <a:t>2.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Tasks</a:t>
            </a:r>
          </a:p>
        </p:txBody>
      </p:sp>
      <p:sp>
        <p:nvSpPr>
          <p:cNvPr id="86" name="Shape 86"/>
          <p:cNvSpPr txBox="1"/>
          <p:nvPr>
            <p:ph idx="4294967295" type="body"/>
          </p:nvPr>
        </p:nvSpPr>
        <p:spPr>
          <a:xfrm>
            <a:off x="895450" y="3700950"/>
            <a:ext cx="2407500" cy="650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/>
              <a:t>Compose</a:t>
            </a:r>
          </a:p>
          <a:p>
            <a:pPr lv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t/>
            </a:r>
            <a:endParaRPr sz="2000">
              <a:solidFill>
                <a:srgbClr val="37474F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7" name="Shape 87"/>
          <p:cNvSpPr txBox="1"/>
          <p:nvPr>
            <p:ph idx="4294967295" type="body"/>
          </p:nvPr>
        </p:nvSpPr>
        <p:spPr>
          <a:xfrm>
            <a:off x="3271950" y="3700950"/>
            <a:ext cx="2600100" cy="650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/>
              <a:t>Arrange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37474F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000"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8" name="Shape 88"/>
          <p:cNvSpPr txBox="1"/>
          <p:nvPr>
            <p:ph idx="4294967295" type="body"/>
          </p:nvPr>
        </p:nvSpPr>
        <p:spPr>
          <a:xfrm>
            <a:off x="5872050" y="3700950"/>
            <a:ext cx="2533200" cy="650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/>
              <a:t>Share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0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idx="4294967295" type="body"/>
          </p:nvPr>
        </p:nvSpPr>
        <p:spPr>
          <a:xfrm>
            <a:off x="1345650" y="1345650"/>
            <a:ext cx="3213600" cy="446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Compose [complex]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FFFFFF"/>
                </a:solidFill>
              </a:rPr>
              <a:t>Create notes and chords using simple, intuitive gestures</a:t>
            </a:r>
          </a:p>
        </p:txBody>
      </p:sp>
      <p:sp>
        <p:nvSpPr>
          <p:cNvPr id="94" name="Shape 94"/>
          <p:cNvSpPr/>
          <p:nvPr/>
        </p:nvSpPr>
        <p:spPr>
          <a:xfrm rot="-5400000">
            <a:off x="3460375" y="2515700"/>
            <a:ext cx="2223239" cy="4678645"/>
          </a:xfrm>
          <a:custGeom>
            <a:pathLst>
              <a:path extrusionOk="0" h="54713" w="25999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solidFill>
            <a:schemeClr val="dk2"/>
          </a:solidFill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6550" y="3909700"/>
            <a:ext cx="3366750" cy="190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idx="4294967295" type="body"/>
          </p:nvPr>
        </p:nvSpPr>
        <p:spPr>
          <a:xfrm>
            <a:off x="1345650" y="1345650"/>
            <a:ext cx="3213600" cy="446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Arrange [medium]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FFFFFF"/>
                </a:solidFill>
              </a:rPr>
              <a:t>Combine multiple ideas and instruments into a single composition</a:t>
            </a:r>
          </a:p>
        </p:txBody>
      </p:sp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8525" y="3918650"/>
            <a:ext cx="3368932" cy="189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/>
          <p:nvPr/>
        </p:nvSpPr>
        <p:spPr>
          <a:xfrm rot="-5400000">
            <a:off x="3460375" y="2515700"/>
            <a:ext cx="2223239" cy="4678645"/>
          </a:xfrm>
          <a:custGeom>
            <a:pathLst>
              <a:path extrusionOk="0" h="54713" w="25999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solidFill>
            <a:schemeClr val="dk2"/>
          </a:solidFill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idx="4294967295" type="body"/>
          </p:nvPr>
        </p:nvSpPr>
        <p:spPr>
          <a:xfrm>
            <a:off x="1345650" y="1345650"/>
            <a:ext cx="3213600" cy="446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Transcribe [simple]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Transcribe the composition to a PDF score to give to a musician</a:t>
            </a:r>
          </a:p>
        </p:txBody>
      </p:sp>
      <p:sp>
        <p:nvSpPr>
          <p:cNvPr id="108" name="Shape 108"/>
          <p:cNvSpPr/>
          <p:nvPr/>
        </p:nvSpPr>
        <p:spPr>
          <a:xfrm rot="-5400000">
            <a:off x="3460375" y="2515700"/>
            <a:ext cx="2223239" cy="4678645"/>
          </a:xfrm>
          <a:custGeom>
            <a:pathLst>
              <a:path extrusionOk="0" h="54713" w="25999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solidFill>
            <a:schemeClr val="dk2"/>
          </a:solidFill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7225" y="3913762"/>
            <a:ext cx="3349551" cy="188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ctrTitle"/>
          </p:nvPr>
        </p:nvSpPr>
        <p:spPr>
          <a:xfrm>
            <a:off x="1650450" y="1830109"/>
            <a:ext cx="5843100" cy="1546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>
                <a:solidFill>
                  <a:srgbClr val="AACF20"/>
                </a:solidFill>
              </a:rPr>
              <a:t>3.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Revised Interface Design</a:t>
            </a:r>
          </a:p>
        </p:txBody>
      </p:sp>
      <p:sp>
        <p:nvSpPr>
          <p:cNvPr id="115" name="Shape 115"/>
          <p:cNvSpPr txBox="1"/>
          <p:nvPr>
            <p:ph idx="4294967295" type="body"/>
          </p:nvPr>
        </p:nvSpPr>
        <p:spPr>
          <a:xfrm>
            <a:off x="3271950" y="3700950"/>
            <a:ext cx="2600100" cy="650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/>
              <a:t>UI Changes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37474F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000"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rincul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