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70" r:id="rId3"/>
    <p:sldMasterId id="2147483671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</p:sldIdLst>
  <p:sldSz cy="5143500" cx="9144000"/>
  <p:notesSz cx="6858000" cy="9144000"/>
  <p:embeddedFontLst>
    <p:embeddedFont>
      <p:font typeface="Corsiva"/>
      <p:regular r:id="rId58"/>
      <p:bold r:id="rId59"/>
      <p:italic r:id="rId60"/>
      <p:boldItalic r:id="rId61"/>
    </p:embeddedFont>
    <p:embeddedFont>
      <p:font typeface="Roboto"/>
      <p:regular r:id="rId62"/>
      <p:bold r:id="rId63"/>
      <p:italic r:id="rId64"/>
      <p:boldItalic r:id="rId65"/>
    </p:embeddedFont>
    <p:embeddedFont>
      <p:font typeface="Average"/>
      <p:regular r:id="rId66"/>
    </p:embeddedFont>
    <p:embeddedFont>
      <p:font typeface="Oswald"/>
      <p:regular r:id="rId67"/>
      <p:bold r:id="rId6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font" Target="fonts/Roboto-regular.fntdata"/><Relationship Id="rId61" Type="http://schemas.openxmlformats.org/officeDocument/2006/relationships/font" Target="fonts/Corsiva-boldItalic.fntdata"/><Relationship Id="rId20" Type="http://schemas.openxmlformats.org/officeDocument/2006/relationships/slide" Target="slides/slide15.xml"/><Relationship Id="rId64" Type="http://schemas.openxmlformats.org/officeDocument/2006/relationships/font" Target="fonts/Roboto-italic.fntdata"/><Relationship Id="rId63" Type="http://schemas.openxmlformats.org/officeDocument/2006/relationships/font" Target="fonts/Roboto-bold.fntdata"/><Relationship Id="rId22" Type="http://schemas.openxmlformats.org/officeDocument/2006/relationships/slide" Target="slides/slide17.xml"/><Relationship Id="rId66" Type="http://schemas.openxmlformats.org/officeDocument/2006/relationships/font" Target="fonts/Average-regular.fntdata"/><Relationship Id="rId21" Type="http://schemas.openxmlformats.org/officeDocument/2006/relationships/slide" Target="slides/slide16.xml"/><Relationship Id="rId65" Type="http://schemas.openxmlformats.org/officeDocument/2006/relationships/font" Target="fonts/Roboto-boldItalic.fntdata"/><Relationship Id="rId24" Type="http://schemas.openxmlformats.org/officeDocument/2006/relationships/slide" Target="slides/slide19.xml"/><Relationship Id="rId68" Type="http://schemas.openxmlformats.org/officeDocument/2006/relationships/font" Target="fonts/Oswald-bold.fntdata"/><Relationship Id="rId23" Type="http://schemas.openxmlformats.org/officeDocument/2006/relationships/slide" Target="slides/slide18.xml"/><Relationship Id="rId67" Type="http://schemas.openxmlformats.org/officeDocument/2006/relationships/font" Target="fonts/Oswald-regular.fntdata"/><Relationship Id="rId60" Type="http://schemas.openxmlformats.org/officeDocument/2006/relationships/font" Target="fonts/Corsiva-italic.fntdata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font" Target="fonts/Corsiva-bold.fntdata"/><Relationship Id="rId14" Type="http://schemas.openxmlformats.org/officeDocument/2006/relationships/slide" Target="slides/slide9.xml"/><Relationship Id="rId58" Type="http://schemas.openxmlformats.org/officeDocument/2006/relationships/font" Target="fonts/Corsiva-regular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Shape 10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Shape 19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Shape 20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Shape 20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Shape 21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Shape 22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Shape 22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Shape 23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Shape 24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Shape 2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Shape 26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Shape 11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Shape 26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Shape 27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Shape 28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Shape 29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Shape 29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Shape 30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Shape 30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Shape 31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Shape 32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Shape 32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Shape 12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Mission statement: to create a quick, intuitive, and on-the-go way for composers to record and visualize their ideas and transcribe them to a musical score.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Shape 33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hape 34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Shape 34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Shape 35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hape 35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Shape 35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Shape 36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Shape 36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Shape 36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Shape 37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Shape 37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Shape 38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Shape 38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Shape 38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Shape 38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Shape 39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Shape 39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Shape 12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Shape 39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Shape 40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Shape 40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Shape 41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Shape 41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Shape 41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Shape 41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Shape 42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Shape 42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Shape 43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Shape 43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Shape 43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Shape 43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Shape 44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Shape 44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" name="Shape 45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Shape 46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Shape 46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Shape 13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Vision is the dominant perception input. 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Learn through doing - gestural skills have been developed thousands years. </a:t>
            </a: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Shape 46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Shape 46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Shape 47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Shape 48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Shape 48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Shape 48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Shape 14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Prototype 2 encourage users to record the moment when they thought of the ideas. 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Shape 16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Shape 17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Shape 18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Shape 10"/>
          <p:cNvGrpSpPr/>
          <p:nvPr/>
        </p:nvGrpSpPr>
        <p:grpSpPr>
          <a:xfrm>
            <a:off x="4350278" y="2855377"/>
            <a:ext cx="443588" cy="105632"/>
            <a:chOff x="4137525" y="2915950"/>
            <a:chExt cx="869100" cy="207000"/>
          </a:xfrm>
        </p:grpSpPr>
        <p:sp>
          <p:nvSpPr>
            <p:cNvPr id="11" name="Shape 11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2" name="Shape 12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3" name="Shape 13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14" name="Shape 14"/>
          <p:cNvSpPr txBox="1"/>
          <p:nvPr>
            <p:ph type="ctrTitle"/>
          </p:nvPr>
        </p:nvSpPr>
        <p:spPr>
          <a:xfrm>
            <a:off x="671257" y="990800"/>
            <a:ext cx="7801500" cy="17301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4800"/>
            </a:lvl1pPr>
            <a:lvl2pPr lvl="1" algn="ctr">
              <a:spcBef>
                <a:spcPts val="0"/>
              </a:spcBef>
              <a:buSzPct val="100000"/>
              <a:defRPr sz="4800"/>
            </a:lvl2pPr>
            <a:lvl3pPr lvl="2" algn="ctr">
              <a:spcBef>
                <a:spcPts val="0"/>
              </a:spcBef>
              <a:buSzPct val="100000"/>
              <a:defRPr sz="4800"/>
            </a:lvl3pPr>
            <a:lvl4pPr lvl="3" algn="ctr">
              <a:spcBef>
                <a:spcPts val="0"/>
              </a:spcBef>
              <a:buSzPct val="100000"/>
              <a:defRPr sz="4800"/>
            </a:lvl4pPr>
            <a:lvl5pPr lvl="4" algn="ctr">
              <a:spcBef>
                <a:spcPts val="0"/>
              </a:spcBef>
              <a:buSzPct val="100000"/>
              <a:defRPr sz="4800"/>
            </a:lvl5pPr>
            <a:lvl6pPr lvl="5" algn="ctr">
              <a:spcBef>
                <a:spcPts val="0"/>
              </a:spcBef>
              <a:buSzPct val="100000"/>
              <a:defRPr sz="4800"/>
            </a:lvl6pPr>
            <a:lvl7pPr lvl="6" algn="ctr">
              <a:spcBef>
                <a:spcPts val="0"/>
              </a:spcBef>
              <a:buSzPct val="100000"/>
              <a:defRPr sz="4800"/>
            </a:lvl7pPr>
            <a:lvl8pPr lvl="7" algn="ctr">
              <a:spcBef>
                <a:spcPts val="0"/>
              </a:spcBef>
              <a:buSzPct val="100000"/>
              <a:defRPr sz="4800"/>
            </a:lvl8pPr>
            <a:lvl9pPr lvl="8" algn="ctr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15" name="Shape 15"/>
          <p:cNvSpPr txBox="1"/>
          <p:nvPr>
            <p:ph idx="1" type="subTitle"/>
          </p:nvPr>
        </p:nvSpPr>
        <p:spPr>
          <a:xfrm>
            <a:off x="671250" y="3174875"/>
            <a:ext cx="7801500" cy="7926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16" name="Shape 16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type="title"/>
          </p:nvPr>
        </p:nvSpPr>
        <p:spPr>
          <a:xfrm>
            <a:off x="311700" y="1255275"/>
            <a:ext cx="8520600" cy="18906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/>
        </p:txBody>
      </p:sp>
      <p:sp>
        <p:nvSpPr>
          <p:cNvPr id="50" name="Shape 50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51" name="Shape 5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Shape 59"/>
          <p:cNvGrpSpPr/>
          <p:nvPr/>
        </p:nvGrpSpPr>
        <p:grpSpPr>
          <a:xfrm>
            <a:off x="4350278" y="2855377"/>
            <a:ext cx="443588" cy="105632"/>
            <a:chOff x="4137525" y="2915950"/>
            <a:chExt cx="869100" cy="207000"/>
          </a:xfrm>
        </p:grpSpPr>
        <p:sp>
          <p:nvSpPr>
            <p:cNvPr id="60" name="Shape 60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61" name="Shape 61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62" name="Shape 62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63" name="Shape 63"/>
          <p:cNvSpPr txBox="1"/>
          <p:nvPr>
            <p:ph type="ctrTitle"/>
          </p:nvPr>
        </p:nvSpPr>
        <p:spPr>
          <a:xfrm>
            <a:off x="671257" y="990800"/>
            <a:ext cx="7801500" cy="17301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 algn="ctr">
              <a:spcBef>
                <a:spcPts val="0"/>
              </a:spcBef>
              <a:buSzPct val="100000"/>
              <a:defRPr sz="4800"/>
            </a:lvl1pPr>
            <a:lvl2pPr lvl="1" rtl="0" algn="ctr">
              <a:spcBef>
                <a:spcPts val="0"/>
              </a:spcBef>
              <a:buSzPct val="100000"/>
              <a:defRPr sz="4800"/>
            </a:lvl2pPr>
            <a:lvl3pPr lvl="2" rtl="0" algn="ctr">
              <a:spcBef>
                <a:spcPts val="0"/>
              </a:spcBef>
              <a:buSzPct val="100000"/>
              <a:defRPr sz="4800"/>
            </a:lvl3pPr>
            <a:lvl4pPr lvl="3" rtl="0" algn="ctr">
              <a:spcBef>
                <a:spcPts val="0"/>
              </a:spcBef>
              <a:buSzPct val="100000"/>
              <a:defRPr sz="4800"/>
            </a:lvl4pPr>
            <a:lvl5pPr lvl="4" rtl="0" algn="ctr">
              <a:spcBef>
                <a:spcPts val="0"/>
              </a:spcBef>
              <a:buSzPct val="100000"/>
              <a:defRPr sz="4800"/>
            </a:lvl5pPr>
            <a:lvl6pPr lvl="5" rtl="0" algn="ctr">
              <a:spcBef>
                <a:spcPts val="0"/>
              </a:spcBef>
              <a:buSzPct val="100000"/>
              <a:defRPr sz="4800"/>
            </a:lvl6pPr>
            <a:lvl7pPr lvl="6" rtl="0" algn="ctr">
              <a:spcBef>
                <a:spcPts val="0"/>
              </a:spcBef>
              <a:buSzPct val="100000"/>
              <a:defRPr sz="4800"/>
            </a:lvl7pPr>
            <a:lvl8pPr lvl="7" rtl="0" algn="ctr">
              <a:spcBef>
                <a:spcPts val="0"/>
              </a:spcBef>
              <a:buSzPct val="100000"/>
              <a:defRPr sz="4800"/>
            </a:lvl8pPr>
            <a:lvl9pPr lvl="8" rtl="0" algn="ctr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64" name="Shape 64"/>
          <p:cNvSpPr txBox="1"/>
          <p:nvPr>
            <p:ph idx="1" type="subTitle"/>
          </p:nvPr>
        </p:nvSpPr>
        <p:spPr>
          <a:xfrm>
            <a:off x="671250" y="3174875"/>
            <a:ext cx="7801500" cy="7926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65" name="Shape 65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/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 algn="ctr">
              <a:spcBef>
                <a:spcPts val="0"/>
              </a:spcBef>
              <a:buSzPct val="100000"/>
              <a:defRPr sz="3600"/>
            </a:lvl1pPr>
            <a:lvl2pPr lvl="1" rtl="0" algn="ctr">
              <a:spcBef>
                <a:spcPts val="0"/>
              </a:spcBef>
              <a:buSzPct val="100000"/>
              <a:defRPr sz="3600"/>
            </a:lvl2pPr>
            <a:lvl3pPr lvl="2" rtl="0" algn="ctr">
              <a:spcBef>
                <a:spcPts val="0"/>
              </a:spcBef>
              <a:buSzPct val="100000"/>
              <a:defRPr sz="3600"/>
            </a:lvl3pPr>
            <a:lvl4pPr lvl="3" rtl="0" algn="ctr">
              <a:spcBef>
                <a:spcPts val="0"/>
              </a:spcBef>
              <a:buSzPct val="100000"/>
              <a:defRPr sz="3600"/>
            </a:lvl4pPr>
            <a:lvl5pPr lvl="4" rtl="0" algn="ctr">
              <a:spcBef>
                <a:spcPts val="0"/>
              </a:spcBef>
              <a:buSzPct val="100000"/>
              <a:defRPr sz="3600"/>
            </a:lvl5pPr>
            <a:lvl6pPr lvl="5" rtl="0" algn="ctr">
              <a:spcBef>
                <a:spcPts val="0"/>
              </a:spcBef>
              <a:buSzPct val="100000"/>
              <a:defRPr sz="3600"/>
            </a:lvl6pPr>
            <a:lvl7pPr lvl="6" rtl="0" algn="ctr">
              <a:spcBef>
                <a:spcPts val="0"/>
              </a:spcBef>
              <a:buSzPct val="100000"/>
              <a:defRPr sz="3600"/>
            </a:lvl7pPr>
            <a:lvl8pPr lvl="7" rtl="0" algn="ctr">
              <a:spcBef>
                <a:spcPts val="0"/>
              </a:spcBef>
              <a:buSzPct val="100000"/>
              <a:defRPr sz="3600"/>
            </a:lvl8pPr>
            <a:lvl9pPr lvl="8" rtl="0" algn="ctr">
              <a:spcBef>
                <a:spcPts val="0"/>
              </a:spcBef>
              <a:buSzPct val="100000"/>
              <a:defRPr sz="3600"/>
            </a:lvl9pPr>
          </a:lstStyle>
          <a:p/>
        </p:txBody>
      </p:sp>
      <p:sp>
        <p:nvSpPr>
          <p:cNvPr id="68" name="Shape 6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71" name="Shape 7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72" name="Shape 7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75" name="Shape 7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76" name="Shape 76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77" name="Shape 77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80" name="Shape 80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>
              <a:spcBef>
                <a:spcPts val="0"/>
              </a:spcBef>
              <a:buSzPct val="100000"/>
              <a:defRPr sz="2400"/>
            </a:lvl1pPr>
            <a:lvl2pPr lvl="1" rtl="0">
              <a:spcBef>
                <a:spcPts val="0"/>
              </a:spcBef>
              <a:buSzPct val="100000"/>
              <a:defRPr sz="2400"/>
            </a:lvl2pPr>
            <a:lvl3pPr lvl="2" rtl="0">
              <a:spcBef>
                <a:spcPts val="0"/>
              </a:spcBef>
              <a:buSzPct val="100000"/>
              <a:defRPr sz="2400"/>
            </a:lvl3pPr>
            <a:lvl4pPr lvl="3" rtl="0">
              <a:spcBef>
                <a:spcPts val="0"/>
              </a:spcBef>
              <a:buSzPct val="100000"/>
              <a:defRPr sz="2400"/>
            </a:lvl4pPr>
            <a:lvl5pPr lvl="4" rtl="0">
              <a:spcBef>
                <a:spcPts val="0"/>
              </a:spcBef>
              <a:buSzPct val="100000"/>
              <a:defRPr sz="2400"/>
            </a:lvl5pPr>
            <a:lvl6pPr lvl="5" rtl="0">
              <a:spcBef>
                <a:spcPts val="0"/>
              </a:spcBef>
              <a:buSzPct val="100000"/>
              <a:defRPr sz="2400"/>
            </a:lvl6pPr>
            <a:lvl7pPr lvl="6" rtl="0">
              <a:spcBef>
                <a:spcPts val="0"/>
              </a:spcBef>
              <a:buSzPct val="100000"/>
              <a:defRPr sz="2400"/>
            </a:lvl7pPr>
            <a:lvl8pPr lvl="7" rtl="0">
              <a:spcBef>
                <a:spcPts val="0"/>
              </a:spcBef>
              <a:buSzPct val="100000"/>
              <a:defRPr sz="2400"/>
            </a:lvl8pPr>
            <a:lvl9pPr lvl="8" rtl="0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83" name="Shape 83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SzPct val="100000"/>
              <a:defRPr sz="12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84" name="Shape 8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bg>
      <p:bgPr>
        <a:solidFill>
          <a:schemeClr val="lt2"/>
        </a:solidFill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/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7" name="Shape 87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90" name="Shape 90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1" name="Shape 91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 algn="ctr">
              <a:spcBef>
                <a:spcPts val="0"/>
              </a:spcBef>
              <a:buSzPct val="100000"/>
              <a:defRPr sz="4200"/>
            </a:lvl1pPr>
            <a:lvl2pPr lvl="1" rtl="0" algn="ctr">
              <a:spcBef>
                <a:spcPts val="0"/>
              </a:spcBef>
              <a:buSzPct val="100000"/>
              <a:defRPr sz="4200"/>
            </a:lvl2pPr>
            <a:lvl3pPr lvl="2" rtl="0" algn="ctr">
              <a:spcBef>
                <a:spcPts val="0"/>
              </a:spcBef>
              <a:buSzPct val="100000"/>
              <a:defRPr sz="4200"/>
            </a:lvl3pPr>
            <a:lvl4pPr lvl="3" rtl="0" algn="ctr">
              <a:spcBef>
                <a:spcPts val="0"/>
              </a:spcBef>
              <a:buSzPct val="100000"/>
              <a:defRPr sz="4200"/>
            </a:lvl4pPr>
            <a:lvl5pPr lvl="4" rtl="0" algn="ctr">
              <a:spcBef>
                <a:spcPts val="0"/>
              </a:spcBef>
              <a:buSzPct val="100000"/>
              <a:defRPr sz="4200"/>
            </a:lvl5pPr>
            <a:lvl6pPr lvl="5" rtl="0" algn="ctr">
              <a:spcBef>
                <a:spcPts val="0"/>
              </a:spcBef>
              <a:buSzPct val="100000"/>
              <a:defRPr sz="4200"/>
            </a:lvl6pPr>
            <a:lvl7pPr lvl="6" rtl="0" algn="ctr">
              <a:spcBef>
                <a:spcPts val="0"/>
              </a:spcBef>
              <a:buSzPct val="100000"/>
              <a:defRPr sz="4200"/>
            </a:lvl7pPr>
            <a:lvl8pPr lvl="7" rtl="0" algn="ctr">
              <a:spcBef>
                <a:spcPts val="0"/>
              </a:spcBef>
              <a:buSzPct val="100000"/>
              <a:defRPr sz="4200"/>
            </a:lvl8pPr>
            <a:lvl9pPr lvl="8" rtl="0"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92" name="Shape 92"/>
          <p:cNvSpPr txBox="1"/>
          <p:nvPr>
            <p:ph idx="1" type="subTitle"/>
          </p:nvPr>
        </p:nvSpPr>
        <p:spPr>
          <a:xfrm>
            <a:off x="265500" y="2845200"/>
            <a:ext cx="4045200" cy="13455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93" name="Shape 93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4" name="Shape 9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/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/>
        </p:txBody>
      </p:sp>
      <p:sp>
        <p:nvSpPr>
          <p:cNvPr id="97" name="Shape 97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/>
          <p:nvPr>
            <p:ph type="title"/>
          </p:nvPr>
        </p:nvSpPr>
        <p:spPr>
          <a:xfrm>
            <a:off x="311700" y="1255275"/>
            <a:ext cx="8520600" cy="18906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 algn="ctr">
              <a:spcBef>
                <a:spcPts val="0"/>
              </a:spcBef>
              <a:buSzPct val="100000"/>
              <a:defRPr sz="12000"/>
            </a:lvl1pPr>
            <a:lvl2pPr lvl="1" rtl="0" algn="ctr">
              <a:spcBef>
                <a:spcPts val="0"/>
              </a:spcBef>
              <a:buSzPct val="100000"/>
              <a:defRPr sz="12000"/>
            </a:lvl2pPr>
            <a:lvl3pPr lvl="2" rtl="0" algn="ctr">
              <a:spcBef>
                <a:spcPts val="0"/>
              </a:spcBef>
              <a:buSzPct val="100000"/>
              <a:defRPr sz="12000"/>
            </a:lvl3pPr>
            <a:lvl4pPr lvl="3" rtl="0" algn="ctr">
              <a:spcBef>
                <a:spcPts val="0"/>
              </a:spcBef>
              <a:buSzPct val="100000"/>
              <a:defRPr sz="12000"/>
            </a:lvl4pPr>
            <a:lvl5pPr lvl="4" rtl="0" algn="ctr">
              <a:spcBef>
                <a:spcPts val="0"/>
              </a:spcBef>
              <a:buSzPct val="100000"/>
              <a:defRPr sz="12000"/>
            </a:lvl5pPr>
            <a:lvl6pPr lvl="5" rtl="0" algn="ctr">
              <a:spcBef>
                <a:spcPts val="0"/>
              </a:spcBef>
              <a:buSzPct val="100000"/>
              <a:defRPr sz="12000"/>
            </a:lvl6pPr>
            <a:lvl7pPr lvl="6" rtl="0" algn="ctr">
              <a:spcBef>
                <a:spcPts val="0"/>
              </a:spcBef>
              <a:buSzPct val="100000"/>
              <a:defRPr sz="12000"/>
            </a:lvl7pPr>
            <a:lvl8pPr lvl="7" rtl="0" algn="ctr">
              <a:spcBef>
                <a:spcPts val="0"/>
              </a:spcBef>
              <a:buSzPct val="100000"/>
              <a:defRPr sz="12000"/>
            </a:lvl8pPr>
            <a:lvl9pPr lvl="8" rtl="0" algn="ctr">
              <a:spcBef>
                <a:spcPts val="0"/>
              </a:spcBef>
              <a:buSzPct val="100000"/>
              <a:defRPr sz="12000"/>
            </a:lvl9pPr>
          </a:lstStyle>
          <a:p/>
        </p:txBody>
      </p:sp>
      <p:sp>
        <p:nvSpPr>
          <p:cNvPr id="100" name="Shape 100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 algn="ctr">
              <a:spcBef>
                <a:spcPts val="0"/>
              </a:spcBef>
              <a:defRPr/>
            </a:lvl1pPr>
            <a:lvl2pPr lvl="1" rtl="0" algn="ctr">
              <a:spcBef>
                <a:spcPts val="0"/>
              </a:spcBef>
              <a:defRPr/>
            </a:lvl2pPr>
            <a:lvl3pPr lvl="2" rtl="0" algn="ctr">
              <a:spcBef>
                <a:spcPts val="0"/>
              </a:spcBef>
              <a:defRPr/>
            </a:lvl3pPr>
            <a:lvl4pPr lvl="3" rtl="0" algn="ctr">
              <a:spcBef>
                <a:spcPts val="0"/>
              </a:spcBef>
              <a:defRPr/>
            </a:lvl4pPr>
            <a:lvl5pPr lvl="4" rtl="0" algn="ctr">
              <a:spcBef>
                <a:spcPts val="0"/>
              </a:spcBef>
              <a:defRPr/>
            </a:lvl5pPr>
            <a:lvl6pPr lvl="5" rtl="0" algn="ctr">
              <a:spcBef>
                <a:spcPts val="0"/>
              </a:spcBef>
              <a:defRPr/>
            </a:lvl6pPr>
            <a:lvl7pPr lvl="6" rtl="0" algn="ctr">
              <a:spcBef>
                <a:spcPts val="0"/>
              </a:spcBef>
              <a:defRPr/>
            </a:lvl7pPr>
            <a:lvl8pPr lvl="7" rtl="0" algn="ctr">
              <a:spcBef>
                <a:spcPts val="0"/>
              </a:spcBef>
              <a:defRPr/>
            </a:lvl8pPr>
            <a:lvl9pPr lvl="8" rtl="0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101" name="Shape 10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3" name="Shape 23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6" name="Shape 26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7" name="Shape 2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8" name="Shape 2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34" name="Shape 34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5" name="Shape 35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bg>
      <p:bgPr>
        <a:solidFill>
          <a:schemeClr val="lt2"/>
        </a:solid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/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8" name="Shape 3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/>
        </p:nvSpPr>
        <p:spPr>
          <a:xfrm>
            <a:off x="4325925" y="0"/>
            <a:ext cx="4818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1" name="Shape 41"/>
          <p:cNvSpPr txBox="1"/>
          <p:nvPr>
            <p:ph type="title"/>
          </p:nvPr>
        </p:nvSpPr>
        <p:spPr>
          <a:xfrm>
            <a:off x="0" y="1081400"/>
            <a:ext cx="4326000" cy="17103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42" name="Shape 42"/>
          <p:cNvSpPr txBox="1"/>
          <p:nvPr>
            <p:ph idx="1" type="subTitle"/>
          </p:nvPr>
        </p:nvSpPr>
        <p:spPr>
          <a:xfrm>
            <a:off x="0" y="2845200"/>
            <a:ext cx="4284600" cy="13455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boto"/>
              <a:buNone/>
              <a:defRPr sz="2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3" name="Shape 43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4" name="Shape 4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SzPct val="100000"/>
              <a:buFont typeface="Average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56" name="Shape 5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SzPct val="100000"/>
              <a:buFont typeface="Average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/>
        </p:txBody>
      </p:sp>
      <p:sp>
        <p:nvSpPr>
          <p:cNvPr id="57" name="Shape 57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01.png"/><Relationship Id="rId4" Type="http://schemas.openxmlformats.org/officeDocument/2006/relationships/image" Target="../media/image11.png"/><Relationship Id="rId5" Type="http://schemas.openxmlformats.org/officeDocument/2006/relationships/image" Target="../media/image5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0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6.png"/><Relationship Id="rId4" Type="http://schemas.openxmlformats.org/officeDocument/2006/relationships/image" Target="../media/image2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7.png"/><Relationship Id="rId4" Type="http://schemas.openxmlformats.org/officeDocument/2006/relationships/image" Target="../media/image2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8.png"/><Relationship Id="rId4" Type="http://schemas.openxmlformats.org/officeDocument/2006/relationships/image" Target="../media/image2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0.png"/><Relationship Id="rId4" Type="http://schemas.openxmlformats.org/officeDocument/2006/relationships/image" Target="../media/image2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6.png"/><Relationship Id="rId4" Type="http://schemas.openxmlformats.org/officeDocument/2006/relationships/image" Target="../media/image2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3.png"/><Relationship Id="rId4" Type="http://schemas.openxmlformats.org/officeDocument/2006/relationships/image" Target="../media/image2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hyperlink" Target="http://youtube.com/v/rLqTtv-pbnI" TargetMode="External"/><Relationship Id="rId4" Type="http://schemas.openxmlformats.org/officeDocument/2006/relationships/image" Target="../media/image31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4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5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hyperlink" Target="http://youtube.com/v/vdhfWMNRWZM" TargetMode="External"/><Relationship Id="rId4" Type="http://schemas.openxmlformats.org/officeDocument/2006/relationships/image" Target="../media/image37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00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7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9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0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3.png"/><Relationship Id="rId4" Type="http://schemas.openxmlformats.org/officeDocument/2006/relationships/image" Target="../media/image44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6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5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9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3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0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4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2.png"/><Relationship Id="rId4" Type="http://schemas.openxmlformats.org/officeDocument/2006/relationships/image" Target="../media/image48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5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6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02.png"/><Relationship Id="rId4" Type="http://schemas.openxmlformats.org/officeDocument/2006/relationships/image" Target="../media/image04.png"/><Relationship Id="rId5" Type="http://schemas.openxmlformats.org/officeDocument/2006/relationships/image" Target="../media/image03.png"/><Relationship Id="rId6" Type="http://schemas.openxmlformats.org/officeDocument/2006/relationships/image" Target="../media/image06.png"/><Relationship Id="rId7" Type="http://schemas.openxmlformats.org/officeDocument/2006/relationships/image" Target="../media/image05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jpg"/><Relationship Id="rId4" Type="http://schemas.openxmlformats.org/officeDocument/2006/relationships/image" Target="../media/image32.jpg"/><Relationship Id="rId5" Type="http://schemas.openxmlformats.org/officeDocument/2006/relationships/image" Target="../media/image13.jpg"/><Relationship Id="rId6" Type="http://schemas.openxmlformats.org/officeDocument/2006/relationships/image" Target="../media/image1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08.png"/><Relationship Id="rId4" Type="http://schemas.openxmlformats.org/officeDocument/2006/relationships/image" Target="../media/image0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/>
          <p:nvPr>
            <p:ph type="ctrTitle"/>
          </p:nvPr>
        </p:nvSpPr>
        <p:spPr>
          <a:xfrm>
            <a:off x="380625" y="800475"/>
            <a:ext cx="8222100" cy="9336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Lo-Fi Prototype</a:t>
            </a:r>
          </a:p>
        </p:txBody>
      </p:sp>
      <p:sp>
        <p:nvSpPr>
          <p:cNvPr id="109" name="Shape 109"/>
          <p:cNvSpPr txBox="1"/>
          <p:nvPr>
            <p:ph idx="1" type="subTitle"/>
          </p:nvPr>
        </p:nvSpPr>
        <p:spPr>
          <a:xfrm>
            <a:off x="380625" y="1770330"/>
            <a:ext cx="8222100" cy="432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2000">
                <a:latin typeface="Roboto"/>
                <a:ea typeface="Roboto"/>
                <a:cs typeface="Roboto"/>
                <a:sym typeface="Roboto"/>
              </a:rPr>
              <a:t>Amy Bearman, Kevin Coelho, Hieu Minh Pham </a:t>
            </a:r>
          </a:p>
        </p:txBody>
      </p:sp>
      <p:pic>
        <p:nvPicPr>
          <p:cNvPr id="110" name="Shape 110"/>
          <p:cNvPicPr preferRelativeResize="0"/>
          <p:nvPr/>
        </p:nvPicPr>
        <p:blipFill rotWithShape="1">
          <a:blip r:embed="rId3">
            <a:alphaModFix/>
          </a:blip>
          <a:srcRect b="4619" l="12426" r="27223" t="4619"/>
          <a:stretch/>
        </p:blipFill>
        <p:spPr>
          <a:xfrm>
            <a:off x="3474000" y="2502525"/>
            <a:ext cx="2196000" cy="2196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11" name="Shape 111"/>
          <p:cNvPicPr preferRelativeResize="0"/>
          <p:nvPr/>
        </p:nvPicPr>
        <p:blipFill rotWithShape="1">
          <a:blip r:embed="rId4">
            <a:alphaModFix/>
          </a:blip>
          <a:srcRect b="4479" l="0" r="0" t="21104"/>
          <a:stretch/>
        </p:blipFill>
        <p:spPr>
          <a:xfrm>
            <a:off x="689149" y="2511075"/>
            <a:ext cx="2196000" cy="2178900"/>
          </a:xfrm>
          <a:prstGeom prst="ellipse">
            <a:avLst/>
          </a:prstGeom>
          <a:noFill/>
          <a:ln>
            <a:noFill/>
          </a:ln>
        </p:spPr>
      </p:pic>
      <p:pic>
        <p:nvPicPr>
          <p:cNvPr descr="Screen Shot 2016-10-06 at 23.47.53.png" id="112" name="Shape 112"/>
          <p:cNvPicPr preferRelativeResize="0"/>
          <p:nvPr/>
        </p:nvPicPr>
        <p:blipFill rotWithShape="1">
          <a:blip r:embed="rId5">
            <a:alphaModFix/>
          </a:blip>
          <a:srcRect b="37971" l="31347" r="31343" t="2334"/>
          <a:stretch/>
        </p:blipFill>
        <p:spPr>
          <a:xfrm>
            <a:off x="6302950" y="2502525"/>
            <a:ext cx="2196000" cy="21960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Task 1: Compose</a:t>
            </a:r>
          </a:p>
        </p:txBody>
      </p:sp>
      <p:sp>
        <p:nvSpPr>
          <p:cNvPr id="198" name="Shape 198"/>
          <p:cNvSpPr txBox="1"/>
          <p:nvPr>
            <p:ph idx="1" type="body"/>
          </p:nvPr>
        </p:nvSpPr>
        <p:spPr>
          <a:xfrm>
            <a:off x="1968500" y="1243950"/>
            <a:ext cx="4263000" cy="2655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</a:pPr>
            <a:r>
              <a:rPr lang="en" sz="2400">
                <a:solidFill>
                  <a:schemeClr val="dk1"/>
                </a:solidFill>
              </a:rPr>
              <a:t>change time signature</a:t>
            </a:r>
          </a:p>
          <a:p>
            <a:pPr indent="-3810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</a:pPr>
            <a:r>
              <a:rPr lang="en" sz="2400">
                <a:solidFill>
                  <a:schemeClr val="dk1"/>
                </a:solidFill>
              </a:rPr>
              <a:t>change key signature</a:t>
            </a:r>
          </a:p>
          <a:p>
            <a:pPr indent="-3810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</a:pPr>
            <a:r>
              <a:rPr lang="en" sz="2400">
                <a:solidFill>
                  <a:schemeClr val="dk1"/>
                </a:solidFill>
              </a:rPr>
              <a:t>add single notes</a:t>
            </a:r>
          </a:p>
          <a:p>
            <a:pPr indent="-3810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</a:pPr>
            <a:r>
              <a:rPr lang="en" sz="2400">
                <a:solidFill>
                  <a:schemeClr val="dk1"/>
                </a:solidFill>
              </a:rPr>
              <a:t>add accidental</a:t>
            </a:r>
          </a:p>
          <a:p>
            <a:pPr indent="-3810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</a:pPr>
            <a:r>
              <a:rPr lang="en" sz="2400">
                <a:solidFill>
                  <a:schemeClr val="dk1"/>
                </a:solidFill>
              </a:rPr>
              <a:t>erase notes</a:t>
            </a:r>
          </a:p>
          <a:p>
            <a:pPr indent="-3810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</a:pPr>
            <a:r>
              <a:rPr lang="en" sz="2400">
                <a:solidFill>
                  <a:schemeClr val="dk1"/>
                </a:solidFill>
              </a:rPr>
              <a:t>create chords</a:t>
            </a: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Shape 203"/>
          <p:cNvPicPr preferRelativeResize="0"/>
          <p:nvPr/>
        </p:nvPicPr>
        <p:blipFill rotWithShape="1">
          <a:blip r:embed="rId3">
            <a:alphaModFix/>
          </a:blip>
          <a:srcRect b="10868" l="0" r="2647" t="13177"/>
          <a:stretch/>
        </p:blipFill>
        <p:spPr>
          <a:xfrm rot="-5400000">
            <a:off x="2197337" y="-847012"/>
            <a:ext cx="4971650" cy="6935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 txBox="1"/>
          <p:nvPr>
            <p:ph type="title"/>
          </p:nvPr>
        </p:nvSpPr>
        <p:spPr>
          <a:xfrm>
            <a:off x="505175" y="145875"/>
            <a:ext cx="7948800" cy="572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indent="0" lvl="0" marL="457200" rtl="0">
              <a:spcBef>
                <a:spcPts val="0"/>
              </a:spcBef>
              <a:buNone/>
            </a:pPr>
            <a:r>
              <a:rPr lang="en" sz="3000"/>
              <a:t>Task 1 (change time signature)</a:t>
            </a:r>
          </a:p>
        </p:txBody>
      </p:sp>
      <p:pic>
        <p:nvPicPr>
          <p:cNvPr id="209" name="Shape 209"/>
          <p:cNvPicPr preferRelativeResize="0"/>
          <p:nvPr/>
        </p:nvPicPr>
        <p:blipFill rotWithShape="1">
          <a:blip r:embed="rId3">
            <a:alphaModFix/>
          </a:blip>
          <a:srcRect b="0" l="5524" r="23744" t="0"/>
          <a:stretch/>
        </p:blipFill>
        <p:spPr>
          <a:xfrm rot="-5400000">
            <a:off x="2512650" y="-1012912"/>
            <a:ext cx="4118699" cy="7764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Shape 214"/>
          <p:cNvPicPr preferRelativeResize="0"/>
          <p:nvPr/>
        </p:nvPicPr>
        <p:blipFill rotWithShape="1">
          <a:blip r:embed="rId3">
            <a:alphaModFix/>
          </a:blip>
          <a:srcRect b="8837" l="0" r="0" t="21188"/>
          <a:stretch/>
        </p:blipFill>
        <p:spPr>
          <a:xfrm>
            <a:off x="543125" y="718575"/>
            <a:ext cx="8057748" cy="4228149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Shape 215"/>
          <p:cNvSpPr txBox="1"/>
          <p:nvPr>
            <p:ph type="title"/>
          </p:nvPr>
        </p:nvSpPr>
        <p:spPr>
          <a:xfrm>
            <a:off x="505175" y="145875"/>
            <a:ext cx="7948800" cy="572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indent="0" lvl="0" marL="457200" rtl="0">
              <a:spcBef>
                <a:spcPts val="0"/>
              </a:spcBef>
              <a:buNone/>
            </a:pPr>
            <a:r>
              <a:rPr lang="en" sz="3000"/>
              <a:t>Task 1 (change time signature)</a:t>
            </a:r>
          </a:p>
        </p:txBody>
      </p:sp>
      <p:sp>
        <p:nvSpPr>
          <p:cNvPr id="216" name="Shape 216"/>
          <p:cNvSpPr/>
          <p:nvPr/>
        </p:nvSpPr>
        <p:spPr>
          <a:xfrm>
            <a:off x="3471675" y="2524250"/>
            <a:ext cx="645600" cy="499800"/>
          </a:xfrm>
          <a:prstGeom prst="rect">
            <a:avLst/>
          </a:prstGeom>
          <a:noFill/>
          <a:ln cap="flat" cmpd="sng" w="38100">
            <a:solidFill>
              <a:srgbClr val="00FF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7" name="Shape 217"/>
          <p:cNvSpPr/>
          <p:nvPr/>
        </p:nvSpPr>
        <p:spPr>
          <a:xfrm>
            <a:off x="5123800" y="2524250"/>
            <a:ext cx="645600" cy="499800"/>
          </a:xfrm>
          <a:prstGeom prst="rect">
            <a:avLst/>
          </a:prstGeom>
          <a:noFill/>
          <a:ln cap="flat" cmpd="sng" w="38100">
            <a:solidFill>
              <a:srgbClr val="00FF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" name="Shape 222"/>
          <p:cNvGrpSpPr/>
          <p:nvPr/>
        </p:nvGrpSpPr>
        <p:grpSpPr>
          <a:xfrm>
            <a:off x="688342" y="833043"/>
            <a:ext cx="7767325" cy="3892475"/>
            <a:chOff x="688342" y="833043"/>
            <a:chExt cx="7767325" cy="3892475"/>
          </a:xfrm>
        </p:grpSpPr>
        <p:pic>
          <p:nvPicPr>
            <p:cNvPr id="223" name="Shape 223"/>
            <p:cNvPicPr preferRelativeResize="0"/>
            <p:nvPr/>
          </p:nvPicPr>
          <p:blipFill rotWithShape="1">
            <a:blip r:embed="rId3">
              <a:alphaModFix/>
            </a:blip>
            <a:srcRect b="0" l="16878" r="16303" t="0"/>
            <a:stretch/>
          </p:blipFill>
          <p:spPr>
            <a:xfrm rot="5400000">
              <a:off x="2625768" y="-1104381"/>
              <a:ext cx="3892475" cy="7767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4" name="Shape 22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667542" y="2234617"/>
              <a:ext cx="244749" cy="26804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25" name="Shape 225"/>
          <p:cNvSpPr/>
          <p:nvPr/>
        </p:nvSpPr>
        <p:spPr>
          <a:xfrm>
            <a:off x="2606175" y="2158425"/>
            <a:ext cx="367500" cy="7233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6" name="Shape 226"/>
          <p:cNvSpPr txBox="1"/>
          <p:nvPr>
            <p:ph type="title"/>
          </p:nvPr>
        </p:nvSpPr>
        <p:spPr>
          <a:xfrm>
            <a:off x="505175" y="145875"/>
            <a:ext cx="7948800" cy="572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indent="0" lvl="0" marL="457200" rtl="0">
              <a:spcBef>
                <a:spcPts val="0"/>
              </a:spcBef>
              <a:buNone/>
            </a:pPr>
            <a:r>
              <a:rPr lang="en" sz="3000"/>
              <a:t>Task 1 (change time signature)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Shape 231"/>
          <p:cNvPicPr preferRelativeResize="0"/>
          <p:nvPr/>
        </p:nvPicPr>
        <p:blipFill rotWithShape="1">
          <a:blip r:embed="rId3">
            <a:alphaModFix/>
          </a:blip>
          <a:srcRect b="0" l="27932" r="16558" t="0"/>
          <a:stretch/>
        </p:blipFill>
        <p:spPr>
          <a:xfrm rot="5400000">
            <a:off x="2423401" y="-1003299"/>
            <a:ext cx="4297198" cy="7740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Shape 2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07218" y="2093893"/>
            <a:ext cx="274525" cy="300674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Shape 233"/>
          <p:cNvSpPr txBox="1"/>
          <p:nvPr>
            <p:ph type="title"/>
          </p:nvPr>
        </p:nvSpPr>
        <p:spPr>
          <a:xfrm>
            <a:off x="505175" y="145875"/>
            <a:ext cx="7948800" cy="572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indent="0" lvl="0" marL="457200" rtl="0">
              <a:spcBef>
                <a:spcPts val="0"/>
              </a:spcBef>
              <a:buNone/>
            </a:pPr>
            <a:r>
              <a:rPr lang="en" sz="3000"/>
              <a:t>Task 1 (change key signature)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Shape 238"/>
          <p:cNvPicPr preferRelativeResize="0"/>
          <p:nvPr/>
        </p:nvPicPr>
        <p:blipFill rotWithShape="1">
          <a:blip r:embed="rId3">
            <a:alphaModFix/>
          </a:blip>
          <a:srcRect b="20770" l="0" r="0" t="28890"/>
          <a:stretch/>
        </p:blipFill>
        <p:spPr>
          <a:xfrm>
            <a:off x="303725" y="718574"/>
            <a:ext cx="8536559" cy="4297198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Shape 239"/>
          <p:cNvSpPr txBox="1"/>
          <p:nvPr>
            <p:ph type="title"/>
          </p:nvPr>
        </p:nvSpPr>
        <p:spPr>
          <a:xfrm>
            <a:off x="505175" y="145875"/>
            <a:ext cx="7948800" cy="572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indent="0" lvl="0" marL="457200" rtl="0">
              <a:spcBef>
                <a:spcPts val="0"/>
              </a:spcBef>
              <a:buNone/>
            </a:pPr>
            <a:r>
              <a:rPr lang="en" sz="3000"/>
              <a:t>Task 1 (change key signature)</a:t>
            </a:r>
          </a:p>
        </p:txBody>
      </p:sp>
      <p:sp>
        <p:nvSpPr>
          <p:cNvPr id="240" name="Shape 240"/>
          <p:cNvSpPr/>
          <p:nvPr/>
        </p:nvSpPr>
        <p:spPr>
          <a:xfrm>
            <a:off x="3471675" y="1713300"/>
            <a:ext cx="645600" cy="499800"/>
          </a:xfrm>
          <a:prstGeom prst="rect">
            <a:avLst/>
          </a:prstGeom>
          <a:noFill/>
          <a:ln cap="flat" cmpd="sng" w="38100">
            <a:solidFill>
              <a:srgbClr val="00FF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" name="Shape 245"/>
          <p:cNvGrpSpPr/>
          <p:nvPr/>
        </p:nvGrpSpPr>
        <p:grpSpPr>
          <a:xfrm>
            <a:off x="538812" y="718574"/>
            <a:ext cx="8066364" cy="4297198"/>
            <a:chOff x="538812" y="718574"/>
            <a:chExt cx="8066364" cy="4297198"/>
          </a:xfrm>
        </p:grpSpPr>
        <p:pic>
          <p:nvPicPr>
            <p:cNvPr id="246" name="Shape 246"/>
            <p:cNvPicPr preferRelativeResize="0"/>
            <p:nvPr/>
          </p:nvPicPr>
          <p:blipFill rotWithShape="1">
            <a:blip r:embed="rId3">
              <a:alphaModFix/>
            </a:blip>
            <a:srcRect b="29343" l="0" r="0" t="17383"/>
            <a:stretch/>
          </p:blipFill>
          <p:spPr>
            <a:xfrm>
              <a:off x="538812" y="718574"/>
              <a:ext cx="8066364" cy="42971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7" name="Shape 24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603043" y="2174243"/>
              <a:ext cx="297474" cy="3258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8" name="Shape 248"/>
          <p:cNvSpPr/>
          <p:nvPr/>
        </p:nvSpPr>
        <p:spPr>
          <a:xfrm>
            <a:off x="2900525" y="1450950"/>
            <a:ext cx="486300" cy="10491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49" name="Shape 249"/>
          <p:cNvSpPr txBox="1"/>
          <p:nvPr>
            <p:ph type="title"/>
          </p:nvPr>
        </p:nvSpPr>
        <p:spPr>
          <a:xfrm>
            <a:off x="505175" y="145875"/>
            <a:ext cx="7948800" cy="572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indent="0" lvl="0" marL="457200" rtl="0">
              <a:spcBef>
                <a:spcPts val="0"/>
              </a:spcBef>
              <a:buNone/>
            </a:pPr>
            <a:r>
              <a:rPr lang="en" sz="3000"/>
              <a:t>Task 1 (change key signature)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Shape 254"/>
          <p:cNvPicPr preferRelativeResize="0"/>
          <p:nvPr/>
        </p:nvPicPr>
        <p:blipFill rotWithShape="1">
          <a:blip r:embed="rId3">
            <a:alphaModFix/>
          </a:blip>
          <a:srcRect b="17891" l="0" r="0" t="28843"/>
          <a:stretch/>
        </p:blipFill>
        <p:spPr>
          <a:xfrm>
            <a:off x="538825" y="718575"/>
            <a:ext cx="8066351" cy="4296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Shape 2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86743" y="2082418"/>
            <a:ext cx="308949" cy="338374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Shape 256"/>
          <p:cNvSpPr txBox="1"/>
          <p:nvPr>
            <p:ph type="title"/>
          </p:nvPr>
        </p:nvSpPr>
        <p:spPr>
          <a:xfrm>
            <a:off x="505175" y="145875"/>
            <a:ext cx="7948800" cy="572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indent="0" lvl="0" marL="457200" rtl="0">
              <a:spcBef>
                <a:spcPts val="0"/>
              </a:spcBef>
              <a:buNone/>
            </a:pPr>
            <a:r>
              <a:rPr lang="en" sz="3000"/>
              <a:t>Task 1 (add single notes)</a:t>
            </a:r>
          </a:p>
        </p:txBody>
      </p:sp>
      <p:sp>
        <p:nvSpPr>
          <p:cNvPr id="257" name="Shape 257"/>
          <p:cNvSpPr/>
          <p:nvPr/>
        </p:nvSpPr>
        <p:spPr>
          <a:xfrm>
            <a:off x="1788175" y="2506075"/>
            <a:ext cx="480000" cy="435600"/>
          </a:xfrm>
          <a:prstGeom prst="rect">
            <a:avLst/>
          </a:prstGeom>
          <a:noFill/>
          <a:ln cap="flat" cmpd="sng" w="38100">
            <a:solidFill>
              <a:srgbClr val="00FF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Shape 262"/>
          <p:cNvPicPr preferRelativeResize="0"/>
          <p:nvPr/>
        </p:nvPicPr>
        <p:blipFill rotWithShape="1">
          <a:blip r:embed="rId3">
            <a:alphaModFix/>
          </a:blip>
          <a:srcRect b="16845" l="0" r="0" t="32416"/>
          <a:stretch/>
        </p:blipFill>
        <p:spPr>
          <a:xfrm>
            <a:off x="538825" y="718575"/>
            <a:ext cx="8066351" cy="4092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Shape 2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87593" y="2013518"/>
            <a:ext cx="297474" cy="325800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Shape 264"/>
          <p:cNvSpPr txBox="1"/>
          <p:nvPr>
            <p:ph type="title"/>
          </p:nvPr>
        </p:nvSpPr>
        <p:spPr>
          <a:xfrm>
            <a:off x="505175" y="145875"/>
            <a:ext cx="7948800" cy="572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indent="0" lvl="0" marL="457200" rtl="0">
              <a:spcBef>
                <a:spcPts val="0"/>
              </a:spcBef>
              <a:buNone/>
            </a:pPr>
            <a:r>
              <a:rPr lang="en" sz="3000"/>
              <a:t>Task 1 (add single notes)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/>
          <p:nvPr>
            <p:ph type="title"/>
          </p:nvPr>
        </p:nvSpPr>
        <p:spPr>
          <a:xfrm>
            <a:off x="3259650" y="337000"/>
            <a:ext cx="26247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0" lvl="0" marL="457200">
              <a:spcBef>
                <a:spcPts val="0"/>
              </a:spcBef>
              <a:buNone/>
            </a:pPr>
            <a:r>
              <a:rPr lang="en"/>
              <a:t>ROADMAP</a:t>
            </a:r>
          </a:p>
        </p:txBody>
      </p:sp>
      <p:sp>
        <p:nvSpPr>
          <p:cNvPr id="118" name="Shape 118"/>
          <p:cNvSpPr txBox="1"/>
          <p:nvPr>
            <p:ph idx="1" type="body"/>
          </p:nvPr>
        </p:nvSpPr>
        <p:spPr>
          <a:xfrm>
            <a:off x="2447875" y="990925"/>
            <a:ext cx="4035600" cy="3320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</a:rPr>
              <a:t>  - 	</a:t>
            </a:r>
            <a:r>
              <a:rPr lang="en" sz="2000">
                <a:solidFill>
                  <a:schemeClr val="dk1"/>
                </a:solidFill>
              </a:rPr>
              <a:t>Mission Statement</a:t>
            </a:r>
          </a:p>
          <a:p>
            <a:pPr indent="-355600" lvl="0" marL="9144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Char char="-"/>
            </a:pPr>
            <a:r>
              <a:rPr lang="en" sz="2000">
                <a:solidFill>
                  <a:srgbClr val="FFFFFF"/>
                </a:solidFill>
              </a:rPr>
              <a:t>2 User Interface Sketches</a:t>
            </a:r>
          </a:p>
          <a:p>
            <a:pPr indent="-355600" lvl="0" marL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Char char="-"/>
            </a:pPr>
            <a:r>
              <a:rPr lang="en" sz="2000">
                <a:solidFill>
                  <a:srgbClr val="FFFFFF"/>
                </a:solidFill>
              </a:rPr>
              <a:t>Selected Interface</a:t>
            </a:r>
          </a:p>
          <a:p>
            <a:pPr indent="-355600" lvl="0" marL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Char char="-"/>
            </a:pPr>
            <a:r>
              <a:rPr lang="en" sz="2000">
                <a:solidFill>
                  <a:srgbClr val="FFFFFF"/>
                </a:solidFill>
              </a:rPr>
              <a:t>Lo-Fi Prototype Task Flows</a:t>
            </a:r>
          </a:p>
          <a:p>
            <a:pPr indent="-355600" lvl="0" marL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Char char="-"/>
            </a:pPr>
            <a:r>
              <a:rPr lang="en" sz="2000">
                <a:solidFill>
                  <a:srgbClr val="FFFFFF"/>
                </a:solidFill>
              </a:rPr>
              <a:t>Experimental Method</a:t>
            </a:r>
          </a:p>
          <a:p>
            <a:pPr indent="-355600" lvl="0" marL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Char char="-"/>
            </a:pPr>
            <a:r>
              <a:rPr lang="en" sz="2000">
                <a:solidFill>
                  <a:srgbClr val="FFFFFF"/>
                </a:solidFill>
              </a:rPr>
              <a:t>Experimental Results</a:t>
            </a:r>
          </a:p>
          <a:p>
            <a:pPr indent="-355600" lvl="0" marL="9144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Char char="-"/>
            </a:pPr>
            <a:r>
              <a:rPr lang="en" sz="2000">
                <a:solidFill>
                  <a:srgbClr val="FFFFFF"/>
                </a:solidFill>
              </a:rPr>
              <a:t>Suggested UI Changes</a:t>
            </a:r>
          </a:p>
          <a:p>
            <a:pPr indent="-355600" lvl="0" marL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Char char="-"/>
            </a:pPr>
            <a:r>
              <a:rPr lang="en" sz="2000">
                <a:solidFill>
                  <a:srgbClr val="FFFFFF"/>
                </a:solidFill>
              </a:rPr>
              <a:t>Summary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11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11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11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11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11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11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11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4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118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Shape 269"/>
          <p:cNvPicPr preferRelativeResize="0"/>
          <p:nvPr/>
        </p:nvPicPr>
        <p:blipFill rotWithShape="1">
          <a:blip r:embed="rId3">
            <a:alphaModFix/>
          </a:blip>
          <a:srcRect b="21686" l="4058" r="0" t="26946"/>
          <a:stretch/>
        </p:blipFill>
        <p:spPr>
          <a:xfrm>
            <a:off x="661839" y="718574"/>
            <a:ext cx="7643823" cy="4092598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Shape 270"/>
          <p:cNvSpPr/>
          <p:nvPr/>
        </p:nvSpPr>
        <p:spPr>
          <a:xfrm>
            <a:off x="3513175" y="2227300"/>
            <a:ext cx="367500" cy="8727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71" name="Shape 2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87593" y="2013518"/>
            <a:ext cx="297474" cy="325800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Shape 272"/>
          <p:cNvSpPr txBox="1"/>
          <p:nvPr>
            <p:ph type="title"/>
          </p:nvPr>
        </p:nvSpPr>
        <p:spPr>
          <a:xfrm>
            <a:off x="505175" y="145875"/>
            <a:ext cx="7948800" cy="572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indent="0" lvl="0" marL="457200" rtl="0">
              <a:spcBef>
                <a:spcPts val="0"/>
              </a:spcBef>
              <a:buNone/>
            </a:pPr>
            <a:r>
              <a:rPr lang="en" sz="3000"/>
              <a:t>Task 1 (add single notes)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Shape 277"/>
          <p:cNvPicPr preferRelativeResize="0"/>
          <p:nvPr/>
        </p:nvPicPr>
        <p:blipFill rotWithShape="1">
          <a:blip r:embed="rId3">
            <a:alphaModFix/>
          </a:blip>
          <a:srcRect b="16229" l="0" r="2066" t="31771"/>
          <a:stretch/>
        </p:blipFill>
        <p:spPr>
          <a:xfrm>
            <a:off x="661837" y="729026"/>
            <a:ext cx="7643823" cy="4058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Shape 2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87593" y="2013518"/>
            <a:ext cx="297474" cy="3258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Shape 279"/>
          <p:cNvSpPr txBox="1"/>
          <p:nvPr>
            <p:ph type="title"/>
          </p:nvPr>
        </p:nvSpPr>
        <p:spPr>
          <a:xfrm>
            <a:off x="505175" y="145875"/>
            <a:ext cx="7948800" cy="572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indent="0" lvl="0" marL="457200" rtl="0">
              <a:spcBef>
                <a:spcPts val="0"/>
              </a:spcBef>
              <a:buNone/>
            </a:pPr>
            <a:r>
              <a:rPr lang="en" sz="3000"/>
              <a:t>Task 1 (add single notes)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Shape 284"/>
          <p:cNvPicPr preferRelativeResize="0"/>
          <p:nvPr/>
        </p:nvPicPr>
        <p:blipFill rotWithShape="1">
          <a:blip r:embed="rId3">
            <a:alphaModFix/>
          </a:blip>
          <a:srcRect b="18316" l="0" r="0" t="27155"/>
          <a:stretch/>
        </p:blipFill>
        <p:spPr>
          <a:xfrm>
            <a:off x="661850" y="729024"/>
            <a:ext cx="7643799" cy="4167867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Shape 285"/>
          <p:cNvSpPr/>
          <p:nvPr/>
        </p:nvSpPr>
        <p:spPr>
          <a:xfrm>
            <a:off x="3995375" y="2112500"/>
            <a:ext cx="367500" cy="4134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86" name="Shape 2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87593" y="2089718"/>
            <a:ext cx="297474" cy="325800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Shape 287"/>
          <p:cNvSpPr txBox="1"/>
          <p:nvPr>
            <p:ph type="title"/>
          </p:nvPr>
        </p:nvSpPr>
        <p:spPr>
          <a:xfrm>
            <a:off x="505175" y="145875"/>
            <a:ext cx="7948800" cy="572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indent="0" lvl="0" marL="457200" rtl="0">
              <a:spcBef>
                <a:spcPts val="0"/>
              </a:spcBef>
              <a:buNone/>
            </a:pPr>
            <a:r>
              <a:rPr lang="en" sz="3000"/>
              <a:t>Task 1 (add single notes)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Shape 292"/>
          <p:cNvPicPr preferRelativeResize="0"/>
          <p:nvPr/>
        </p:nvPicPr>
        <p:blipFill rotWithShape="1">
          <a:blip r:embed="rId3">
            <a:alphaModFix/>
          </a:blip>
          <a:srcRect b="8644" l="0" r="0" t="38089"/>
          <a:stretch/>
        </p:blipFill>
        <p:spPr>
          <a:xfrm>
            <a:off x="566486" y="751912"/>
            <a:ext cx="7739165" cy="4122098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Shape 293"/>
          <p:cNvSpPr txBox="1"/>
          <p:nvPr>
            <p:ph type="title"/>
          </p:nvPr>
        </p:nvSpPr>
        <p:spPr>
          <a:xfrm>
            <a:off x="505175" y="145875"/>
            <a:ext cx="7948800" cy="572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indent="0" lvl="0" marL="457200" rtl="0">
              <a:spcBef>
                <a:spcPts val="0"/>
              </a:spcBef>
              <a:buNone/>
            </a:pPr>
            <a:r>
              <a:rPr lang="en" sz="3000"/>
              <a:t>Task 1 (add accidental)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 txBox="1"/>
          <p:nvPr>
            <p:ph type="title"/>
          </p:nvPr>
        </p:nvSpPr>
        <p:spPr>
          <a:xfrm>
            <a:off x="505175" y="145875"/>
            <a:ext cx="7948800" cy="572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indent="0" lvl="0" marL="457200" rtl="0">
              <a:spcBef>
                <a:spcPts val="0"/>
              </a:spcBef>
              <a:buNone/>
            </a:pPr>
            <a:r>
              <a:rPr lang="en" sz="3000"/>
              <a:t>Task 1 (add accidental)</a:t>
            </a:r>
          </a:p>
        </p:txBody>
      </p:sp>
      <p:sp>
        <p:nvSpPr>
          <p:cNvPr id="299" name="Shape 299" title="video">
            <a:hlinkClick r:id="rId3"/>
          </p:cNvPr>
          <p:cNvSpPr/>
          <p:nvPr/>
        </p:nvSpPr>
        <p:spPr>
          <a:xfrm>
            <a:off x="1770250" y="766000"/>
            <a:ext cx="5603499" cy="4202624"/>
          </a:xfrm>
          <a:prstGeom prst="rect">
            <a:avLst/>
          </a:prstGeom>
          <a:blipFill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Shape 304"/>
          <p:cNvPicPr preferRelativeResize="0"/>
          <p:nvPr/>
        </p:nvPicPr>
        <p:blipFill rotWithShape="1">
          <a:blip r:embed="rId3">
            <a:alphaModFix/>
          </a:blip>
          <a:srcRect b="13396" l="2922" r="0" t="19857"/>
          <a:stretch/>
        </p:blipFill>
        <p:spPr>
          <a:xfrm>
            <a:off x="486975" y="718575"/>
            <a:ext cx="7993546" cy="4122073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Shape 305"/>
          <p:cNvSpPr/>
          <p:nvPr/>
        </p:nvSpPr>
        <p:spPr>
          <a:xfrm>
            <a:off x="4840800" y="1623150"/>
            <a:ext cx="555300" cy="3744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6" name="Shape 306"/>
          <p:cNvSpPr txBox="1"/>
          <p:nvPr>
            <p:ph type="title"/>
          </p:nvPr>
        </p:nvSpPr>
        <p:spPr>
          <a:xfrm>
            <a:off x="505175" y="145875"/>
            <a:ext cx="7948800" cy="572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indent="0" lvl="0" marL="457200" rtl="0">
              <a:spcBef>
                <a:spcPts val="0"/>
              </a:spcBef>
              <a:buNone/>
            </a:pPr>
            <a:r>
              <a:rPr lang="en" sz="3000"/>
              <a:t>Task 1 (add accidental)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Shape 311"/>
          <p:cNvPicPr preferRelativeResize="0"/>
          <p:nvPr/>
        </p:nvPicPr>
        <p:blipFill rotWithShape="1">
          <a:blip r:embed="rId3">
            <a:alphaModFix/>
          </a:blip>
          <a:srcRect b="0" l="11779" r="18315" t="0"/>
          <a:stretch/>
        </p:blipFill>
        <p:spPr>
          <a:xfrm rot="-5400000">
            <a:off x="2480449" y="-1177150"/>
            <a:ext cx="4183100" cy="7974550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Shape 312"/>
          <p:cNvSpPr txBox="1"/>
          <p:nvPr>
            <p:ph type="title"/>
          </p:nvPr>
        </p:nvSpPr>
        <p:spPr>
          <a:xfrm>
            <a:off x="505175" y="145875"/>
            <a:ext cx="7948800" cy="572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indent="0" lvl="0" marL="457200" rtl="0">
              <a:spcBef>
                <a:spcPts val="0"/>
              </a:spcBef>
              <a:buNone/>
            </a:pPr>
            <a:r>
              <a:rPr lang="en" sz="3000"/>
              <a:t>Task 1 (automatically add bar line)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Shape 317"/>
          <p:cNvPicPr preferRelativeResize="0"/>
          <p:nvPr/>
        </p:nvPicPr>
        <p:blipFill rotWithShape="1">
          <a:blip r:embed="rId3">
            <a:alphaModFix/>
          </a:blip>
          <a:srcRect b="3130" l="2581" r="0" t="27003"/>
          <a:stretch/>
        </p:blipFill>
        <p:spPr>
          <a:xfrm>
            <a:off x="584725" y="698777"/>
            <a:ext cx="7974551" cy="4289527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Shape 318"/>
          <p:cNvSpPr/>
          <p:nvPr/>
        </p:nvSpPr>
        <p:spPr>
          <a:xfrm>
            <a:off x="2479900" y="1113650"/>
            <a:ext cx="367500" cy="4134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9" name="Shape 319"/>
          <p:cNvSpPr txBox="1"/>
          <p:nvPr>
            <p:ph type="title"/>
          </p:nvPr>
        </p:nvSpPr>
        <p:spPr>
          <a:xfrm>
            <a:off x="505175" y="145875"/>
            <a:ext cx="7948800" cy="572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indent="0" lvl="0" marL="457200" rtl="0">
              <a:spcBef>
                <a:spcPts val="0"/>
              </a:spcBef>
              <a:buNone/>
            </a:pPr>
            <a:r>
              <a:rPr lang="en" sz="3000"/>
              <a:t>Task 1 (change volume)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Shape 324"/>
          <p:cNvPicPr preferRelativeResize="0"/>
          <p:nvPr/>
        </p:nvPicPr>
        <p:blipFill rotWithShape="1">
          <a:blip r:embed="rId3">
            <a:alphaModFix/>
          </a:blip>
          <a:srcRect b="14513" l="2581" r="0" t="17854"/>
          <a:stretch/>
        </p:blipFill>
        <p:spPr>
          <a:xfrm>
            <a:off x="584725" y="749127"/>
            <a:ext cx="7974551" cy="4152496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Shape 325"/>
          <p:cNvSpPr txBox="1"/>
          <p:nvPr>
            <p:ph type="title"/>
          </p:nvPr>
        </p:nvSpPr>
        <p:spPr>
          <a:xfrm>
            <a:off x="505175" y="145875"/>
            <a:ext cx="7948800" cy="572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indent="0" lvl="0" marL="457200" rtl="0">
              <a:spcBef>
                <a:spcPts val="0"/>
              </a:spcBef>
              <a:buNone/>
            </a:pPr>
            <a:r>
              <a:rPr lang="en" sz="3000"/>
              <a:t>Task 1 (erase notes)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hape 330"/>
          <p:cNvSpPr txBox="1"/>
          <p:nvPr>
            <p:ph type="title"/>
          </p:nvPr>
        </p:nvSpPr>
        <p:spPr>
          <a:xfrm>
            <a:off x="505175" y="145875"/>
            <a:ext cx="7948800" cy="572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indent="0" lvl="0" marL="457200" rtl="0">
              <a:spcBef>
                <a:spcPts val="0"/>
              </a:spcBef>
              <a:buNone/>
            </a:pPr>
            <a:r>
              <a:rPr lang="en" sz="3000"/>
              <a:t>Task 1 (erase notes)</a:t>
            </a:r>
          </a:p>
        </p:txBody>
      </p:sp>
      <p:sp>
        <p:nvSpPr>
          <p:cNvPr id="331" name="Shape 331" title="video">
            <a:hlinkClick r:id="rId3"/>
          </p:cNvPr>
          <p:cNvSpPr/>
          <p:nvPr/>
        </p:nvSpPr>
        <p:spPr>
          <a:xfrm>
            <a:off x="1683450" y="718575"/>
            <a:ext cx="5777100" cy="4332825"/>
          </a:xfrm>
          <a:prstGeom prst="rect">
            <a:avLst/>
          </a:prstGeom>
          <a:blipFill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2"/>
        </a:solid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Shape 1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3462" y="559550"/>
            <a:ext cx="6566024" cy="2946849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Shape 124"/>
          <p:cNvSpPr txBox="1"/>
          <p:nvPr/>
        </p:nvSpPr>
        <p:spPr>
          <a:xfrm>
            <a:off x="2023500" y="3234375"/>
            <a:ext cx="5097000" cy="113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3000">
                <a:latin typeface="Corsiva"/>
                <a:ea typeface="Corsiva"/>
                <a:cs typeface="Corsiva"/>
                <a:sym typeface="Corsiva"/>
              </a:rPr>
              <a:t>“</a:t>
            </a:r>
            <a:r>
              <a:rPr lang="en" sz="3000">
                <a:latin typeface="Corsiva"/>
                <a:ea typeface="Corsiva"/>
                <a:cs typeface="Corsiva"/>
                <a:sym typeface="Corsiva"/>
              </a:rPr>
              <a:t>Compose anywhere.”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Shape 336"/>
          <p:cNvPicPr preferRelativeResize="0"/>
          <p:nvPr/>
        </p:nvPicPr>
        <p:blipFill rotWithShape="1">
          <a:blip r:embed="rId3">
            <a:alphaModFix/>
          </a:blip>
          <a:srcRect b="11380" l="2085" r="0" t="19271"/>
          <a:stretch/>
        </p:blipFill>
        <p:spPr>
          <a:xfrm>
            <a:off x="663287" y="718575"/>
            <a:ext cx="7817425" cy="4152499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Shape 337"/>
          <p:cNvSpPr/>
          <p:nvPr/>
        </p:nvSpPr>
        <p:spPr>
          <a:xfrm>
            <a:off x="6061975" y="2101025"/>
            <a:ext cx="413400" cy="8037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8" name="Shape 338"/>
          <p:cNvSpPr txBox="1"/>
          <p:nvPr>
            <p:ph type="title"/>
          </p:nvPr>
        </p:nvSpPr>
        <p:spPr>
          <a:xfrm>
            <a:off x="505175" y="145875"/>
            <a:ext cx="7948800" cy="572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indent="0" lvl="0" marL="457200" rtl="0">
              <a:spcBef>
                <a:spcPts val="0"/>
              </a:spcBef>
              <a:buNone/>
            </a:pPr>
            <a:r>
              <a:rPr lang="en" sz="3000"/>
              <a:t>Task 1 (erase notes, automatically add rest)</a:t>
            </a:r>
          </a:p>
        </p:txBody>
      </p:sp>
      <p:sp>
        <p:nvSpPr>
          <p:cNvPr id="339" name="Shape 339"/>
          <p:cNvSpPr/>
          <p:nvPr/>
        </p:nvSpPr>
        <p:spPr>
          <a:xfrm>
            <a:off x="4230725" y="3963850"/>
            <a:ext cx="497700" cy="387600"/>
          </a:xfrm>
          <a:prstGeom prst="rect">
            <a:avLst/>
          </a:prstGeom>
          <a:noFill/>
          <a:ln cap="flat" cmpd="sng" w="38100">
            <a:solidFill>
              <a:srgbClr val="00FF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Shape 344"/>
          <p:cNvSpPr txBox="1"/>
          <p:nvPr>
            <p:ph type="title"/>
          </p:nvPr>
        </p:nvSpPr>
        <p:spPr>
          <a:xfrm>
            <a:off x="505175" y="145875"/>
            <a:ext cx="7948800" cy="572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indent="0" lvl="0" marL="457200" rtl="0">
              <a:spcBef>
                <a:spcPts val="0"/>
              </a:spcBef>
              <a:buNone/>
            </a:pPr>
            <a:r>
              <a:rPr lang="en" sz="3000"/>
              <a:t>Task 1 (create chord)</a:t>
            </a:r>
          </a:p>
        </p:txBody>
      </p:sp>
      <p:pic>
        <p:nvPicPr>
          <p:cNvPr id="345" name="Shape 345"/>
          <p:cNvPicPr preferRelativeResize="0"/>
          <p:nvPr/>
        </p:nvPicPr>
        <p:blipFill rotWithShape="1">
          <a:blip r:embed="rId3">
            <a:alphaModFix/>
          </a:blip>
          <a:srcRect b="0" l="9813" r="19634" t="0"/>
          <a:stretch/>
        </p:blipFill>
        <p:spPr>
          <a:xfrm rot="-5400000">
            <a:off x="2453970" y="-1166032"/>
            <a:ext cx="4236074" cy="8005276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Shape 346"/>
          <p:cNvSpPr/>
          <p:nvPr/>
        </p:nvSpPr>
        <p:spPr>
          <a:xfrm>
            <a:off x="1823625" y="2971475"/>
            <a:ext cx="426900" cy="377700"/>
          </a:xfrm>
          <a:prstGeom prst="rect">
            <a:avLst/>
          </a:prstGeom>
          <a:noFill/>
          <a:ln cap="flat" cmpd="sng" w="38100">
            <a:solidFill>
              <a:srgbClr val="00FF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7" name="Shape 347"/>
          <p:cNvSpPr/>
          <p:nvPr/>
        </p:nvSpPr>
        <p:spPr>
          <a:xfrm>
            <a:off x="3145600" y="3566925"/>
            <a:ext cx="426900" cy="377700"/>
          </a:xfrm>
          <a:prstGeom prst="rect">
            <a:avLst/>
          </a:prstGeom>
          <a:noFill/>
          <a:ln cap="flat" cmpd="sng" w="38100">
            <a:solidFill>
              <a:srgbClr val="00FF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/>
          <p:nvPr>
            <p:ph type="title"/>
          </p:nvPr>
        </p:nvSpPr>
        <p:spPr>
          <a:xfrm>
            <a:off x="505175" y="145875"/>
            <a:ext cx="7948800" cy="572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indent="0" lvl="0" marL="457200" rtl="0">
              <a:spcBef>
                <a:spcPts val="0"/>
              </a:spcBef>
              <a:buNone/>
            </a:pPr>
            <a:r>
              <a:rPr lang="en" sz="3000"/>
              <a:t>Task 1 (create chord)</a:t>
            </a:r>
          </a:p>
        </p:txBody>
      </p:sp>
      <p:pic>
        <p:nvPicPr>
          <p:cNvPr id="353" name="Shape 353"/>
          <p:cNvPicPr preferRelativeResize="0"/>
          <p:nvPr/>
        </p:nvPicPr>
        <p:blipFill rotWithShape="1">
          <a:blip r:embed="rId3">
            <a:alphaModFix/>
          </a:blip>
          <a:srcRect b="0" l="12691" r="14454" t="0"/>
          <a:stretch/>
        </p:blipFill>
        <p:spPr>
          <a:xfrm rot="-5400000">
            <a:off x="2387363" y="-1175612"/>
            <a:ext cx="4380499" cy="8016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 txBox="1"/>
          <p:nvPr>
            <p:ph type="title"/>
          </p:nvPr>
        </p:nvSpPr>
        <p:spPr>
          <a:xfrm>
            <a:off x="0" y="1081400"/>
            <a:ext cx="4326000" cy="17103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Task 2: Arrange</a:t>
            </a:r>
          </a:p>
        </p:txBody>
      </p:sp>
      <p:sp>
        <p:nvSpPr>
          <p:cNvPr id="359" name="Shape 359"/>
          <p:cNvSpPr txBox="1"/>
          <p:nvPr>
            <p:ph idx="1" type="subTitle"/>
          </p:nvPr>
        </p:nvSpPr>
        <p:spPr>
          <a:xfrm>
            <a:off x="185775" y="2845200"/>
            <a:ext cx="4098900" cy="13455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Combine multiple ideas and instruments into a single composition.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0" name="Shape 360"/>
          <p:cNvSpPr txBox="1"/>
          <p:nvPr>
            <p:ph type="title"/>
          </p:nvPr>
        </p:nvSpPr>
        <p:spPr>
          <a:xfrm>
            <a:off x="4595575" y="1134900"/>
            <a:ext cx="4326000" cy="16569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accent2"/>
                </a:solidFill>
              </a:rPr>
              <a:t>[Moderate]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Shape 365"/>
          <p:cNvSpPr txBox="1"/>
          <p:nvPr>
            <p:ph type="title"/>
          </p:nvPr>
        </p:nvSpPr>
        <p:spPr>
          <a:xfrm>
            <a:off x="505175" y="145875"/>
            <a:ext cx="7948800" cy="572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indent="0" lvl="0" marL="457200" rtl="0">
              <a:spcBef>
                <a:spcPts val="0"/>
              </a:spcBef>
              <a:buNone/>
            </a:pPr>
            <a:r>
              <a:rPr lang="en" sz="3000"/>
              <a:t>Task 2</a:t>
            </a:r>
          </a:p>
        </p:txBody>
      </p:sp>
      <p:pic>
        <p:nvPicPr>
          <p:cNvPr id="366" name="Shape 366"/>
          <p:cNvPicPr preferRelativeResize="0"/>
          <p:nvPr/>
        </p:nvPicPr>
        <p:blipFill rotWithShape="1">
          <a:blip r:embed="rId3">
            <a:alphaModFix/>
          </a:blip>
          <a:srcRect b="0" l="10178" r="24449" t="2439"/>
          <a:stretch/>
        </p:blipFill>
        <p:spPr>
          <a:xfrm rot="-5400000">
            <a:off x="2489049" y="-1343412"/>
            <a:ext cx="4165901" cy="8289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hape 371"/>
          <p:cNvSpPr txBox="1"/>
          <p:nvPr>
            <p:ph type="title"/>
          </p:nvPr>
        </p:nvSpPr>
        <p:spPr>
          <a:xfrm>
            <a:off x="505175" y="145875"/>
            <a:ext cx="7948800" cy="572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indent="0" lvl="0" marL="457200" rtl="0">
              <a:spcBef>
                <a:spcPts val="0"/>
              </a:spcBef>
              <a:buNone/>
            </a:pPr>
            <a:r>
              <a:rPr lang="en" sz="3000"/>
              <a:t>Task 2 (volume view)</a:t>
            </a:r>
          </a:p>
        </p:txBody>
      </p:sp>
      <p:pic>
        <p:nvPicPr>
          <p:cNvPr id="372" name="Shape 372"/>
          <p:cNvPicPr preferRelativeResize="0"/>
          <p:nvPr/>
        </p:nvPicPr>
        <p:blipFill rotWithShape="1">
          <a:blip r:embed="rId3">
            <a:alphaModFix/>
          </a:blip>
          <a:srcRect b="0" l="14996" r="19058" t="2837"/>
          <a:stretch/>
        </p:blipFill>
        <p:spPr>
          <a:xfrm rot="-5400000">
            <a:off x="2533475" y="-1155187"/>
            <a:ext cx="4077049" cy="800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Shape 3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54275" y="3898350"/>
            <a:ext cx="547499" cy="357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 txBox="1"/>
          <p:nvPr>
            <p:ph type="title"/>
          </p:nvPr>
        </p:nvSpPr>
        <p:spPr>
          <a:xfrm>
            <a:off x="505175" y="145875"/>
            <a:ext cx="7948800" cy="572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indent="0" lvl="0" marL="457200" rtl="0">
              <a:spcBef>
                <a:spcPts val="0"/>
              </a:spcBef>
              <a:buNone/>
            </a:pPr>
            <a:r>
              <a:rPr lang="en" sz="3000"/>
              <a:t>Task 2 (volume view)</a:t>
            </a:r>
          </a:p>
        </p:txBody>
      </p:sp>
      <p:pic>
        <p:nvPicPr>
          <p:cNvPr id="379" name="Shape 379"/>
          <p:cNvPicPr preferRelativeResize="0"/>
          <p:nvPr/>
        </p:nvPicPr>
        <p:blipFill rotWithShape="1">
          <a:blip r:embed="rId3">
            <a:alphaModFix/>
          </a:blip>
          <a:srcRect b="6203" l="2171" r="0" t="25326"/>
          <a:stretch/>
        </p:blipFill>
        <p:spPr>
          <a:xfrm>
            <a:off x="597600" y="718575"/>
            <a:ext cx="7948800" cy="41722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Shape 384"/>
          <p:cNvSpPr txBox="1"/>
          <p:nvPr>
            <p:ph type="title"/>
          </p:nvPr>
        </p:nvSpPr>
        <p:spPr>
          <a:xfrm>
            <a:off x="505175" y="145875"/>
            <a:ext cx="7948800" cy="572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indent="0" lvl="0" marL="457200" rtl="0">
              <a:spcBef>
                <a:spcPts val="0"/>
              </a:spcBef>
              <a:buNone/>
            </a:pPr>
            <a:r>
              <a:rPr lang="en" sz="3000"/>
              <a:t>Task 2 (pitch view)</a:t>
            </a:r>
          </a:p>
        </p:txBody>
      </p:sp>
      <p:pic>
        <p:nvPicPr>
          <p:cNvPr id="385" name="Shape 385"/>
          <p:cNvPicPr preferRelativeResize="0"/>
          <p:nvPr/>
        </p:nvPicPr>
        <p:blipFill rotWithShape="1">
          <a:blip r:embed="rId3">
            <a:alphaModFix/>
          </a:blip>
          <a:srcRect b="0" l="8077" r="19348" t="0"/>
          <a:stretch/>
        </p:blipFill>
        <p:spPr>
          <a:xfrm rot="-5400000">
            <a:off x="2395299" y="-981313"/>
            <a:ext cx="4168550" cy="7658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Shape 390"/>
          <p:cNvSpPr txBox="1"/>
          <p:nvPr>
            <p:ph type="title"/>
          </p:nvPr>
        </p:nvSpPr>
        <p:spPr>
          <a:xfrm>
            <a:off x="505175" y="145875"/>
            <a:ext cx="7948800" cy="572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indent="0" lvl="0" marL="457200" rtl="0">
              <a:spcBef>
                <a:spcPts val="0"/>
              </a:spcBef>
              <a:buNone/>
            </a:pPr>
            <a:r>
              <a:rPr lang="en" sz="3000"/>
              <a:t>Task 2 (pitch view)</a:t>
            </a:r>
          </a:p>
        </p:txBody>
      </p:sp>
      <p:pic>
        <p:nvPicPr>
          <p:cNvPr id="391" name="Shape 391"/>
          <p:cNvPicPr preferRelativeResize="0"/>
          <p:nvPr/>
        </p:nvPicPr>
        <p:blipFill rotWithShape="1">
          <a:blip r:embed="rId3">
            <a:alphaModFix/>
          </a:blip>
          <a:srcRect b="4969" l="0" r="0" t="25917"/>
          <a:stretch/>
        </p:blipFill>
        <p:spPr>
          <a:xfrm>
            <a:off x="597600" y="767675"/>
            <a:ext cx="7948800" cy="41203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hape 396"/>
          <p:cNvSpPr txBox="1"/>
          <p:nvPr>
            <p:ph type="title"/>
          </p:nvPr>
        </p:nvSpPr>
        <p:spPr>
          <a:xfrm>
            <a:off x="505175" y="145875"/>
            <a:ext cx="7948800" cy="572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indent="0" lvl="0" marL="457200" rtl="0">
              <a:spcBef>
                <a:spcPts val="0"/>
              </a:spcBef>
              <a:buNone/>
            </a:pPr>
            <a:r>
              <a:rPr lang="en" sz="3000"/>
              <a:t>Task 2 (compose new part)</a:t>
            </a:r>
          </a:p>
        </p:txBody>
      </p:sp>
      <p:pic>
        <p:nvPicPr>
          <p:cNvPr id="397" name="Shape 397"/>
          <p:cNvPicPr preferRelativeResize="0"/>
          <p:nvPr/>
        </p:nvPicPr>
        <p:blipFill rotWithShape="1">
          <a:blip r:embed="rId3">
            <a:alphaModFix/>
          </a:blip>
          <a:srcRect b="0" l="13063" r="16095" t="0"/>
          <a:stretch/>
        </p:blipFill>
        <p:spPr>
          <a:xfrm rot="-5400000">
            <a:off x="2459531" y="-1144868"/>
            <a:ext cx="4224950" cy="7951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FFFFFF"/>
        </a:solid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/>
          <p:nvPr>
            <p:ph idx="4294967295" type="title"/>
          </p:nvPr>
        </p:nvSpPr>
        <p:spPr>
          <a:xfrm>
            <a:off x="555700" y="2074200"/>
            <a:ext cx="5867400" cy="995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4200">
                <a:solidFill>
                  <a:schemeClr val="lt1"/>
                </a:solidFill>
              </a:rPr>
              <a:t>Prototypes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b="1" sz="4200">
              <a:solidFill>
                <a:schemeClr val="lt1"/>
              </a:solidFill>
            </a:endParaRPr>
          </a:p>
        </p:txBody>
      </p:sp>
      <p:cxnSp>
        <p:nvCxnSpPr>
          <p:cNvPr id="130" name="Shape 130"/>
          <p:cNvCxnSpPr/>
          <p:nvPr/>
        </p:nvCxnSpPr>
        <p:spPr>
          <a:xfrm>
            <a:off x="954275" y="3128875"/>
            <a:ext cx="426000" cy="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lg" w="lg" type="none"/>
            <a:tailEnd len="lg" w="lg" type="none"/>
          </a:ln>
        </p:spPr>
      </p:cxn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Shape 402"/>
          <p:cNvSpPr txBox="1"/>
          <p:nvPr>
            <p:ph type="title"/>
          </p:nvPr>
        </p:nvSpPr>
        <p:spPr>
          <a:xfrm>
            <a:off x="505175" y="145875"/>
            <a:ext cx="7948800" cy="572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indent="0" lvl="0" marL="457200" rtl="0">
              <a:spcBef>
                <a:spcPts val="0"/>
              </a:spcBef>
              <a:buNone/>
            </a:pPr>
            <a:r>
              <a:rPr lang="en" sz="3000"/>
              <a:t>Task 2 (compose new part)</a:t>
            </a:r>
          </a:p>
        </p:txBody>
      </p:sp>
      <p:pic>
        <p:nvPicPr>
          <p:cNvPr id="403" name="Shape 403"/>
          <p:cNvPicPr preferRelativeResize="0"/>
          <p:nvPr/>
        </p:nvPicPr>
        <p:blipFill rotWithShape="1">
          <a:blip r:embed="rId3">
            <a:alphaModFix/>
          </a:blip>
          <a:srcRect b="0" l="4630" r="26256" t="0"/>
          <a:stretch/>
        </p:blipFill>
        <p:spPr>
          <a:xfrm rot="-5400000">
            <a:off x="2419438" y="-1146537"/>
            <a:ext cx="4120274" cy="794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Shape 408"/>
          <p:cNvSpPr txBox="1"/>
          <p:nvPr>
            <p:ph type="title"/>
          </p:nvPr>
        </p:nvSpPr>
        <p:spPr>
          <a:xfrm>
            <a:off x="505175" y="145875"/>
            <a:ext cx="7948800" cy="572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indent="0" lvl="0" marL="457200" rtl="0">
              <a:spcBef>
                <a:spcPts val="0"/>
              </a:spcBef>
              <a:buNone/>
            </a:pPr>
            <a:r>
              <a:rPr lang="en" sz="3000"/>
              <a:t>Task 2 (pitch view, multiple parts)</a:t>
            </a:r>
          </a:p>
        </p:txBody>
      </p:sp>
      <p:pic>
        <p:nvPicPr>
          <p:cNvPr id="409" name="Shape 409"/>
          <p:cNvPicPr preferRelativeResize="0"/>
          <p:nvPr/>
        </p:nvPicPr>
        <p:blipFill rotWithShape="1">
          <a:blip r:embed="rId3">
            <a:alphaModFix/>
          </a:blip>
          <a:srcRect b="1664" l="13929" r="19550" t="1577"/>
          <a:stretch/>
        </p:blipFill>
        <p:spPr>
          <a:xfrm rot="-5400000">
            <a:off x="2522375" y="-1125537"/>
            <a:ext cx="4099249" cy="795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Shape 414"/>
          <p:cNvSpPr txBox="1"/>
          <p:nvPr>
            <p:ph type="title"/>
          </p:nvPr>
        </p:nvSpPr>
        <p:spPr>
          <a:xfrm>
            <a:off x="505175" y="145875"/>
            <a:ext cx="7948800" cy="572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indent="0" lvl="0" marL="457200" rtl="0">
              <a:spcBef>
                <a:spcPts val="0"/>
              </a:spcBef>
              <a:buNone/>
            </a:pPr>
            <a:r>
              <a:rPr lang="en" sz="3000"/>
              <a:t>Task 2 (pitch view, multiple parts)</a:t>
            </a:r>
          </a:p>
        </p:txBody>
      </p:sp>
      <p:pic>
        <p:nvPicPr>
          <p:cNvPr id="415" name="Shape 415"/>
          <p:cNvPicPr preferRelativeResize="0"/>
          <p:nvPr/>
        </p:nvPicPr>
        <p:blipFill rotWithShape="1">
          <a:blip r:embed="rId3">
            <a:alphaModFix/>
          </a:blip>
          <a:srcRect b="2807" l="0" r="0" t="29372"/>
          <a:stretch/>
        </p:blipFill>
        <p:spPr>
          <a:xfrm>
            <a:off x="505175" y="807451"/>
            <a:ext cx="7948800" cy="40430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Shape 420"/>
          <p:cNvSpPr txBox="1"/>
          <p:nvPr>
            <p:ph type="title"/>
          </p:nvPr>
        </p:nvSpPr>
        <p:spPr>
          <a:xfrm>
            <a:off x="505175" y="145875"/>
            <a:ext cx="7948800" cy="572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indent="0" lvl="0" marL="457200" rtl="0">
              <a:spcBef>
                <a:spcPts val="0"/>
              </a:spcBef>
              <a:buNone/>
            </a:pPr>
            <a:r>
              <a:rPr lang="en" sz="3000"/>
              <a:t>Task 2 (volume view, multiple parts)</a:t>
            </a:r>
          </a:p>
        </p:txBody>
      </p:sp>
      <p:pic>
        <p:nvPicPr>
          <p:cNvPr id="421" name="Shape 421"/>
          <p:cNvPicPr preferRelativeResize="0"/>
          <p:nvPr/>
        </p:nvPicPr>
        <p:blipFill rotWithShape="1">
          <a:blip r:embed="rId3">
            <a:alphaModFix/>
          </a:blip>
          <a:srcRect b="1941" l="13551" r="20214" t="0"/>
          <a:stretch/>
        </p:blipFill>
        <p:spPr>
          <a:xfrm rot="-5400000">
            <a:off x="2477675" y="-1273711"/>
            <a:ext cx="4188650" cy="8268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Shape 4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54275" y="3898350"/>
            <a:ext cx="547499" cy="357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Shape 427"/>
          <p:cNvSpPr txBox="1"/>
          <p:nvPr>
            <p:ph type="title"/>
          </p:nvPr>
        </p:nvSpPr>
        <p:spPr>
          <a:xfrm>
            <a:off x="0" y="1081400"/>
            <a:ext cx="4326000" cy="17103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Task 3: Transcribe</a:t>
            </a:r>
          </a:p>
        </p:txBody>
      </p:sp>
      <p:sp>
        <p:nvSpPr>
          <p:cNvPr id="428" name="Shape 428"/>
          <p:cNvSpPr txBox="1"/>
          <p:nvPr>
            <p:ph idx="1" type="subTitle"/>
          </p:nvPr>
        </p:nvSpPr>
        <p:spPr>
          <a:xfrm>
            <a:off x="180000" y="2845200"/>
            <a:ext cx="3966000" cy="13455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Transcribe the composition to a PDF score to give to a musician.</a:t>
            </a:r>
          </a:p>
          <a:p>
            <a:pPr lv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lv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lvl="0" rtl="0" algn="l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29" name="Shape 429"/>
          <p:cNvSpPr txBox="1"/>
          <p:nvPr>
            <p:ph type="title"/>
          </p:nvPr>
        </p:nvSpPr>
        <p:spPr>
          <a:xfrm>
            <a:off x="4595575" y="1134900"/>
            <a:ext cx="4326000" cy="16569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accent2"/>
                </a:solidFill>
              </a:rPr>
              <a:t>[Simple]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Shape 434"/>
          <p:cNvSpPr txBox="1"/>
          <p:nvPr>
            <p:ph type="title"/>
          </p:nvPr>
        </p:nvSpPr>
        <p:spPr>
          <a:xfrm>
            <a:off x="505175" y="145875"/>
            <a:ext cx="7948800" cy="572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indent="0" lvl="0" marL="457200" rtl="0">
              <a:spcBef>
                <a:spcPts val="0"/>
              </a:spcBef>
              <a:buNone/>
            </a:pPr>
            <a:r>
              <a:rPr lang="en" sz="3000"/>
              <a:t>Task 3</a:t>
            </a:r>
          </a:p>
        </p:txBody>
      </p:sp>
      <p:pic>
        <p:nvPicPr>
          <p:cNvPr id="435" name="Shape 435"/>
          <p:cNvPicPr preferRelativeResize="0"/>
          <p:nvPr/>
        </p:nvPicPr>
        <p:blipFill rotWithShape="1">
          <a:blip r:embed="rId3">
            <a:alphaModFix/>
          </a:blip>
          <a:srcRect b="0" l="6345" r="20211" t="0"/>
          <a:stretch/>
        </p:blipFill>
        <p:spPr>
          <a:xfrm rot="-5400000">
            <a:off x="2466250" y="-842301"/>
            <a:ext cx="4026649" cy="7310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/>
          <p:nvPr>
            <p:ph type="title"/>
          </p:nvPr>
        </p:nvSpPr>
        <p:spPr>
          <a:xfrm>
            <a:off x="505175" y="145875"/>
            <a:ext cx="7948800" cy="572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indent="0" lvl="0" marL="457200" rtl="0">
              <a:spcBef>
                <a:spcPts val="0"/>
              </a:spcBef>
              <a:buNone/>
            </a:pPr>
            <a:r>
              <a:rPr lang="en" sz="3000"/>
              <a:t>Task 3</a:t>
            </a:r>
          </a:p>
        </p:txBody>
      </p:sp>
      <p:pic>
        <p:nvPicPr>
          <p:cNvPr id="441" name="Shape 441"/>
          <p:cNvPicPr preferRelativeResize="0"/>
          <p:nvPr/>
        </p:nvPicPr>
        <p:blipFill rotWithShape="1">
          <a:blip r:embed="rId3">
            <a:alphaModFix/>
          </a:blip>
          <a:srcRect b="0" l="14419" r="13011" t="0"/>
          <a:stretch/>
        </p:blipFill>
        <p:spPr>
          <a:xfrm rot="-5400000">
            <a:off x="2497381" y="-953918"/>
            <a:ext cx="4149249" cy="7623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FFFFFF"/>
        </a:solidFill>
      </p:bgPr>
    </p:bg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Shape 446"/>
          <p:cNvSpPr txBox="1"/>
          <p:nvPr>
            <p:ph idx="4294967295" type="title"/>
          </p:nvPr>
        </p:nvSpPr>
        <p:spPr>
          <a:xfrm>
            <a:off x="555700" y="2074200"/>
            <a:ext cx="5867400" cy="995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4200">
                <a:solidFill>
                  <a:schemeClr val="lt1"/>
                </a:solidFill>
              </a:rPr>
              <a:t>User Testing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b="1" sz="4200">
              <a:solidFill>
                <a:schemeClr val="lt1"/>
              </a:solidFill>
            </a:endParaRPr>
          </a:p>
        </p:txBody>
      </p:sp>
      <p:cxnSp>
        <p:nvCxnSpPr>
          <p:cNvPr id="447" name="Shape 447"/>
          <p:cNvCxnSpPr/>
          <p:nvPr/>
        </p:nvCxnSpPr>
        <p:spPr>
          <a:xfrm>
            <a:off x="954275" y="3128875"/>
            <a:ext cx="426000" cy="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lg" w="lg" type="none"/>
            <a:tailEnd len="lg" w="lg" type="none"/>
          </a:ln>
        </p:spPr>
      </p:cxn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Shape 452"/>
          <p:cNvSpPr txBox="1"/>
          <p:nvPr>
            <p:ph idx="1" type="body"/>
          </p:nvPr>
        </p:nvSpPr>
        <p:spPr>
          <a:xfrm>
            <a:off x="6279925" y="1360575"/>
            <a:ext cx="2775300" cy="37365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 b="1" sz="1900">
              <a:solidFill>
                <a:srgbClr val="FCBF49"/>
              </a:solidFill>
              <a:latin typeface="Roboto"/>
              <a:ea typeface="Roboto"/>
              <a:cs typeface="Roboto"/>
              <a:sym typeface="Roboto"/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900">
                <a:solidFill>
                  <a:srgbClr val="FFFFFF"/>
                </a:solidFill>
              </a:rPr>
              <a:t>- Composer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900">
                <a:solidFill>
                  <a:srgbClr val="FFFFFF"/>
                </a:solidFill>
              </a:rPr>
              <a:t>- Prolific user of music composition apps (Sibelius, Finale, MuseScore, Notion, and Logic)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900">
                <a:solidFill>
                  <a:srgbClr val="FFFFFF"/>
                </a:solidFill>
              </a:rPr>
              <a:t>- Member of Stanford chamber chorale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 sz="19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53" name="Shape 453"/>
          <p:cNvSpPr txBox="1"/>
          <p:nvPr>
            <p:ph idx="1" type="body"/>
          </p:nvPr>
        </p:nvSpPr>
        <p:spPr>
          <a:xfrm>
            <a:off x="3134250" y="1360575"/>
            <a:ext cx="2875500" cy="2819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 b="1" sz="1900">
              <a:solidFill>
                <a:srgbClr val="FCBF49"/>
              </a:solidFill>
              <a:latin typeface="Roboto"/>
              <a:ea typeface="Roboto"/>
              <a:cs typeface="Roboto"/>
              <a:sym typeface="Roboto"/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900">
                <a:solidFill>
                  <a:srgbClr val="FFFFFF"/>
                </a:solidFill>
              </a:rPr>
              <a:t>- </a:t>
            </a:r>
            <a:r>
              <a:rPr lang="en" sz="1900">
                <a:solidFill>
                  <a:srgbClr val="FFFFFF"/>
                </a:solidFill>
              </a:rPr>
              <a:t>Composer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900">
                <a:solidFill>
                  <a:srgbClr val="FFFFFF"/>
                </a:solidFill>
              </a:rPr>
              <a:t>- Vocal director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900">
                <a:solidFill>
                  <a:srgbClr val="FFFFFF"/>
                </a:solidFill>
              </a:rPr>
              <a:t>- Ear training instructor in the music department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900">
                <a:solidFill>
                  <a:srgbClr val="FFFFFF"/>
                </a:solidFill>
              </a:rPr>
              <a:t>- Member of the Stanford Mendicants </a:t>
            </a:r>
          </a:p>
        </p:txBody>
      </p:sp>
      <p:sp>
        <p:nvSpPr>
          <p:cNvPr id="454" name="Shape 454"/>
          <p:cNvSpPr txBox="1"/>
          <p:nvPr>
            <p:ph idx="1" type="body"/>
          </p:nvPr>
        </p:nvSpPr>
        <p:spPr>
          <a:xfrm>
            <a:off x="322625" y="1360575"/>
            <a:ext cx="2775300" cy="2997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 b="1" sz="1900">
              <a:solidFill>
                <a:srgbClr val="FCBF49"/>
              </a:solidFill>
              <a:latin typeface="Roboto"/>
              <a:ea typeface="Roboto"/>
              <a:cs typeface="Roboto"/>
              <a:sym typeface="Roboto"/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900">
                <a:solidFill>
                  <a:srgbClr val="FFFFFF"/>
                </a:solidFill>
              </a:rPr>
              <a:t>- Composer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900">
                <a:solidFill>
                  <a:srgbClr val="FFFFFF"/>
                </a:solidFill>
              </a:rPr>
              <a:t>- Stanford graduate in Music, Science &amp; Technology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900">
                <a:solidFill>
                  <a:srgbClr val="FFFFFF"/>
                </a:solidFill>
              </a:rPr>
              <a:t>- Involved with research through CCRMA </a:t>
            </a:r>
          </a:p>
        </p:txBody>
      </p:sp>
      <p:sp>
        <p:nvSpPr>
          <p:cNvPr id="455" name="Shape 455"/>
          <p:cNvSpPr txBox="1"/>
          <p:nvPr>
            <p:ph idx="1" type="body"/>
          </p:nvPr>
        </p:nvSpPr>
        <p:spPr>
          <a:xfrm>
            <a:off x="322625" y="1360575"/>
            <a:ext cx="2775300" cy="518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b="1" lang="en" sz="1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Participant 1: </a:t>
            </a:r>
            <a:r>
              <a:rPr b="1" lang="en" sz="1900">
                <a:solidFill>
                  <a:srgbClr val="FCBF49"/>
                </a:solidFill>
                <a:latin typeface="Roboto"/>
                <a:ea typeface="Roboto"/>
                <a:cs typeface="Roboto"/>
                <a:sym typeface="Roboto"/>
              </a:rPr>
              <a:t>Byron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 sz="19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56" name="Shape 456"/>
          <p:cNvSpPr txBox="1"/>
          <p:nvPr>
            <p:ph idx="1" type="body"/>
          </p:nvPr>
        </p:nvSpPr>
        <p:spPr>
          <a:xfrm>
            <a:off x="3134250" y="1360575"/>
            <a:ext cx="2875500" cy="518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b="1" lang="en" sz="1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Participant 2: </a:t>
            </a:r>
            <a:r>
              <a:rPr b="1" lang="en" sz="1900">
                <a:solidFill>
                  <a:srgbClr val="FCBF49"/>
                </a:solidFill>
                <a:latin typeface="Roboto"/>
                <a:ea typeface="Roboto"/>
                <a:cs typeface="Roboto"/>
                <a:sym typeface="Roboto"/>
              </a:rPr>
              <a:t>Alexander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 sz="19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57" name="Shape 457"/>
          <p:cNvSpPr txBox="1"/>
          <p:nvPr>
            <p:ph idx="1" type="body"/>
          </p:nvPr>
        </p:nvSpPr>
        <p:spPr>
          <a:xfrm>
            <a:off x="6279925" y="1360575"/>
            <a:ext cx="2775300" cy="518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b="1" lang="en" sz="1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Participant 3: </a:t>
            </a:r>
            <a:r>
              <a:rPr b="1" lang="en" sz="1900">
                <a:solidFill>
                  <a:srgbClr val="FCBF49"/>
                </a:solidFill>
                <a:latin typeface="Roboto"/>
                <a:ea typeface="Roboto"/>
                <a:cs typeface="Roboto"/>
                <a:sym typeface="Roboto"/>
              </a:rPr>
              <a:t>Joss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 sz="19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58" name="Shape 458"/>
          <p:cNvSpPr txBox="1"/>
          <p:nvPr>
            <p:ph type="title"/>
          </p:nvPr>
        </p:nvSpPr>
        <p:spPr>
          <a:xfrm>
            <a:off x="311700" y="41857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Experimental Method 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300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00"/>
                                        <p:tgtEl>
                                          <p:spTgt spid="45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00"/>
                                        <p:tgtEl>
                                          <p:spTgt spid="45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7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00"/>
                                        <p:tgtEl>
                                          <p:spTgt spid="45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4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00"/>
                                        <p:tgtEl>
                                          <p:spTgt spid="45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300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3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3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3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3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300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3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3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3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3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Shape 46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Desired Features</a:t>
            </a:r>
          </a:p>
        </p:txBody>
      </p:sp>
      <p:sp>
        <p:nvSpPr>
          <p:cNvPr id="464" name="Shape 464"/>
          <p:cNvSpPr txBox="1"/>
          <p:nvPr>
            <p:ph idx="1" type="body"/>
          </p:nvPr>
        </p:nvSpPr>
        <p:spPr>
          <a:xfrm>
            <a:off x="311700" y="1017725"/>
            <a:ext cx="8743500" cy="3925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55600" lvl="0" marL="45720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FFFFFF"/>
              </a:buClr>
              <a:buSzPct val="100000"/>
              <a:buFont typeface="Roboto"/>
              <a:buChar char="✓"/>
            </a:pPr>
            <a:r>
              <a:rPr b="1" lang="en"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Copy and paste</a:t>
            </a:r>
            <a:r>
              <a:rPr lang="en"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: </a:t>
            </a:r>
            <a:r>
              <a:rPr lang="en" sz="2000">
                <a:solidFill>
                  <a:srgbClr val="FFFFFF"/>
                </a:solidFill>
              </a:rPr>
              <a:t>ability to duplicate notes, chords, and phrases</a:t>
            </a:r>
          </a:p>
          <a:p>
            <a:pPr indent="-355600" lvl="0" marL="45720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FFFFFF"/>
              </a:buClr>
              <a:buSzPct val="100000"/>
              <a:buFont typeface="Roboto"/>
              <a:buChar char="✓"/>
            </a:pPr>
            <a:r>
              <a:rPr b="1" lang="en"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Tied notes</a:t>
            </a:r>
            <a:r>
              <a:rPr lang="en" sz="2000">
                <a:solidFill>
                  <a:srgbClr val="FFFFFF"/>
                </a:solidFill>
              </a:rPr>
              <a:t> (including across bar lines)</a:t>
            </a:r>
          </a:p>
          <a:p>
            <a:pPr indent="-355600" lvl="0" marL="45720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FFFFFF"/>
              </a:buClr>
              <a:buSzPct val="100000"/>
              <a:buFont typeface="Roboto"/>
              <a:buChar char="✓"/>
            </a:pPr>
            <a:r>
              <a:rPr b="1" lang="en"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Tempo</a:t>
            </a:r>
            <a:r>
              <a:rPr lang="en"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:</a:t>
            </a:r>
            <a:r>
              <a:rPr lang="en" sz="2000">
                <a:solidFill>
                  <a:srgbClr val="FFFFFF"/>
                </a:solidFill>
              </a:rPr>
              <a:t> (in beats per minute, for playback)</a:t>
            </a:r>
          </a:p>
          <a:p>
            <a:pPr indent="-355600" lvl="0" marL="45720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FFFFFF"/>
              </a:buClr>
              <a:buSzPct val="100000"/>
              <a:buFont typeface="Roboto"/>
              <a:buChar char="✓"/>
            </a:pPr>
            <a:r>
              <a:rPr b="1" lang="en"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Click and drag notes</a:t>
            </a:r>
            <a:r>
              <a:rPr lang="en" sz="2000">
                <a:solidFill>
                  <a:srgbClr val="FFFFFF"/>
                </a:solidFill>
              </a:rPr>
              <a:t> to change their pitch</a:t>
            </a:r>
          </a:p>
          <a:p>
            <a:pPr indent="-355600" lvl="0" marL="45720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FFFFFF"/>
              </a:buClr>
              <a:buSzPct val="100000"/>
              <a:buFont typeface="Roboto"/>
              <a:buChar char="✓"/>
            </a:pPr>
            <a:r>
              <a:rPr b="1" lang="en"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Chord inversions</a:t>
            </a:r>
            <a:r>
              <a:rPr lang="en"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</a:p>
          <a:p>
            <a:pPr indent="-355600" lvl="0" marL="45720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FFFFFF"/>
              </a:buClr>
              <a:buSzPct val="100000"/>
              <a:buFont typeface="Roboto"/>
              <a:buChar char="✓"/>
            </a:pPr>
            <a:r>
              <a:rPr lang="en" sz="2000">
                <a:solidFill>
                  <a:srgbClr val="FFFFFF"/>
                </a:solidFill>
              </a:rPr>
              <a:t>Notes should </a:t>
            </a:r>
            <a:r>
              <a:rPr b="1" lang="en"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change color</a:t>
            </a:r>
            <a:r>
              <a:rPr lang="en"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b="1" lang="en"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when selected</a:t>
            </a:r>
          </a:p>
          <a:p>
            <a:pPr indent="-355600" lvl="0" marL="45720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FFFFFF"/>
              </a:buClr>
              <a:buSzPct val="100000"/>
              <a:buFont typeface="Roboto"/>
              <a:buChar char="✓"/>
            </a:pPr>
            <a:r>
              <a:rPr b="1" lang="en"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Articulation mode </a:t>
            </a:r>
            <a:r>
              <a:rPr lang="en" sz="2000">
                <a:solidFill>
                  <a:srgbClr val="FFFFFF"/>
                </a:solidFill>
              </a:rPr>
              <a:t>(e.g., accents, stacatto, legatto, crescendo)</a:t>
            </a:r>
          </a:p>
          <a:p>
            <a:pPr indent="-355600" lvl="0" marL="45720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FFFFFF"/>
              </a:buClr>
              <a:buSzPct val="100000"/>
              <a:buFont typeface="Roboto"/>
              <a:buChar char="✓"/>
            </a:pPr>
            <a:r>
              <a:rPr b="1" lang="en"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Select all</a:t>
            </a:r>
            <a:r>
              <a:rPr lang="en" sz="2000">
                <a:solidFill>
                  <a:srgbClr val="FFFFFF"/>
                </a:solidFill>
              </a:rPr>
              <a:t> to make multi-note changes</a:t>
            </a:r>
          </a:p>
          <a:p>
            <a:pPr indent="-355600" lvl="0" marL="45720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FFFFFF"/>
              </a:buClr>
              <a:buSzPct val="100000"/>
              <a:buFont typeface="Roboto"/>
              <a:buChar char="✓"/>
            </a:pPr>
            <a:r>
              <a:rPr b="1" lang="en"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General menu </a:t>
            </a:r>
            <a:r>
              <a:rPr lang="en" sz="2000">
                <a:solidFill>
                  <a:srgbClr val="FFFFFF"/>
                </a:solidFill>
              </a:rPr>
              <a:t>or “welcome” screen to go back to</a:t>
            </a:r>
          </a:p>
          <a:p>
            <a:pPr indent="-355600" lvl="0" marL="45720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FFFFFF"/>
              </a:buClr>
              <a:buSzPct val="100000"/>
              <a:buFont typeface="Roboto"/>
              <a:buChar char="✓"/>
            </a:pPr>
            <a:r>
              <a:rPr b="1" lang="en"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Clear all</a:t>
            </a:r>
            <a:r>
              <a:rPr lang="en"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000">
                <a:solidFill>
                  <a:srgbClr val="FFFFFF"/>
                </a:solidFill>
              </a:rPr>
              <a:t>and</a:t>
            </a:r>
            <a:r>
              <a:rPr lang="en"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b="1" lang="en"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undo </a:t>
            </a:r>
            <a:r>
              <a:rPr lang="en" sz="2000">
                <a:solidFill>
                  <a:srgbClr val="FFFFFF"/>
                </a:solidFill>
              </a:rPr>
              <a:t>buttons</a:t>
            </a:r>
          </a:p>
          <a:p>
            <a:pPr indent="-355600" lvl="0" marL="45720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FFFFFF"/>
              </a:buClr>
              <a:buSzPct val="100000"/>
              <a:buFont typeface="Roboto"/>
              <a:buChar char="✓"/>
            </a:pPr>
            <a:r>
              <a:rPr lang="en" sz="2000">
                <a:solidFill>
                  <a:srgbClr val="FFFFFF"/>
                </a:solidFill>
              </a:rPr>
              <a:t>Ability to</a:t>
            </a:r>
            <a:r>
              <a:rPr lang="en"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b="1" lang="en"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stack multiple notes </a:t>
            </a:r>
            <a:r>
              <a:rPr lang="en" sz="2000">
                <a:solidFill>
                  <a:srgbClr val="FFFFFF"/>
                </a:solidFill>
              </a:rPr>
              <a:t>(even if they’re not a chord)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Shape 135"/>
          <p:cNvPicPr preferRelativeResize="0"/>
          <p:nvPr/>
        </p:nvPicPr>
        <p:blipFill rotWithShape="1">
          <a:blip r:embed="rId3">
            <a:alphaModFix/>
          </a:blip>
          <a:srcRect b="6381" l="10648" r="27224" t="2069"/>
          <a:stretch/>
        </p:blipFill>
        <p:spPr>
          <a:xfrm rot="-5400000">
            <a:off x="1385442" y="-192125"/>
            <a:ext cx="1435524" cy="312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Shape 136"/>
          <p:cNvPicPr preferRelativeResize="0"/>
          <p:nvPr/>
        </p:nvPicPr>
        <p:blipFill rotWithShape="1">
          <a:blip r:embed="rId4">
            <a:alphaModFix/>
          </a:blip>
          <a:srcRect b="1309" l="14877" r="20242" t="2397"/>
          <a:stretch/>
        </p:blipFill>
        <p:spPr>
          <a:xfrm rot="-5400000">
            <a:off x="1382637" y="1266844"/>
            <a:ext cx="1441132" cy="31647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Shape 137"/>
          <p:cNvPicPr preferRelativeResize="0"/>
          <p:nvPr/>
        </p:nvPicPr>
        <p:blipFill rotWithShape="1">
          <a:blip r:embed="rId5">
            <a:alphaModFix/>
          </a:blip>
          <a:srcRect b="6129" l="11405" r="27010" t="2119"/>
          <a:stretch/>
        </p:blipFill>
        <p:spPr>
          <a:xfrm rot="-5400000">
            <a:off x="1385454" y="2743294"/>
            <a:ext cx="1435498" cy="31647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Shape 138"/>
          <p:cNvPicPr preferRelativeResize="0"/>
          <p:nvPr/>
        </p:nvPicPr>
        <p:blipFill rotWithShape="1">
          <a:blip r:embed="rId6">
            <a:alphaModFix/>
          </a:blip>
          <a:srcRect b="2074" l="11506" r="22517" t="1428"/>
          <a:stretch/>
        </p:blipFill>
        <p:spPr>
          <a:xfrm rot="-5400000">
            <a:off x="6333011" y="-193609"/>
            <a:ext cx="1447629" cy="3132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Shape 139"/>
          <p:cNvPicPr preferRelativeResize="0"/>
          <p:nvPr/>
        </p:nvPicPr>
        <p:blipFill rotWithShape="1">
          <a:blip r:embed="rId7">
            <a:alphaModFix/>
          </a:blip>
          <a:srcRect b="39886" l="53120" r="12792" t="8157"/>
          <a:stretch/>
        </p:blipFill>
        <p:spPr>
          <a:xfrm rot="-5400000">
            <a:off x="6362320" y="1301792"/>
            <a:ext cx="1389010" cy="3132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Shape 140"/>
          <p:cNvPicPr preferRelativeResize="0"/>
          <p:nvPr/>
        </p:nvPicPr>
        <p:blipFill rotWithShape="1">
          <a:blip r:embed="rId7">
            <a:alphaModFix/>
          </a:blip>
          <a:srcRect b="39886" l="8860" r="56091" t="8157"/>
          <a:stretch/>
        </p:blipFill>
        <p:spPr>
          <a:xfrm rot="-5400000">
            <a:off x="6336892" y="2784591"/>
            <a:ext cx="1418466" cy="31112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1" name="Shape 141"/>
          <p:cNvCxnSpPr>
            <a:stCxn id="139" idx="0"/>
            <a:endCxn id="140" idx="0"/>
          </p:cNvCxnSpPr>
          <p:nvPr/>
        </p:nvCxnSpPr>
        <p:spPr>
          <a:xfrm>
            <a:off x="5490476" y="2868141"/>
            <a:ext cx="600" cy="1472100"/>
          </a:xfrm>
          <a:prstGeom prst="bentConnector3">
            <a:avLst>
              <a:gd fmla="val -39687500" name="adj1"/>
            </a:avLst>
          </a:prstGeom>
          <a:noFill/>
          <a:ln cap="flat" cmpd="sng" w="19050">
            <a:solidFill>
              <a:srgbClr val="FFFFFF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142" name="Shape 142"/>
          <p:cNvSpPr txBox="1"/>
          <p:nvPr/>
        </p:nvSpPr>
        <p:spPr>
          <a:xfrm>
            <a:off x="4186437" y="3111400"/>
            <a:ext cx="1193700" cy="5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Gestures</a:t>
            </a:r>
          </a:p>
        </p:txBody>
      </p:sp>
      <p:cxnSp>
        <p:nvCxnSpPr>
          <p:cNvPr id="143" name="Shape 143"/>
          <p:cNvCxnSpPr>
            <a:stCxn id="135" idx="2"/>
            <a:endCxn id="137" idx="2"/>
          </p:cNvCxnSpPr>
          <p:nvPr/>
        </p:nvCxnSpPr>
        <p:spPr>
          <a:xfrm>
            <a:off x="3668092" y="1372762"/>
            <a:ext cx="17400" cy="2952900"/>
          </a:xfrm>
          <a:prstGeom prst="bentConnector3">
            <a:avLst>
              <a:gd fmla="val 1469055" name="adj1"/>
            </a:avLst>
          </a:prstGeom>
          <a:noFill/>
          <a:ln cap="flat" cmpd="sng" w="19050">
            <a:solidFill>
              <a:srgbClr val="FFFFFF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44" name="Shape 144"/>
          <p:cNvCxnSpPr>
            <a:stCxn id="135" idx="2"/>
            <a:endCxn id="138" idx="0"/>
          </p:cNvCxnSpPr>
          <p:nvPr/>
        </p:nvCxnSpPr>
        <p:spPr>
          <a:xfrm>
            <a:off x="3668092" y="1372762"/>
            <a:ext cx="1822500" cy="600"/>
          </a:xfrm>
          <a:prstGeom prst="bentConnector3">
            <a:avLst>
              <a:gd fmla="val 49997" name="adj1"/>
            </a:avLst>
          </a:prstGeom>
          <a:noFill/>
          <a:ln cap="flat" cmpd="sng" w="19050">
            <a:solidFill>
              <a:srgbClr val="FFFFFF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145" name="Shape 145"/>
          <p:cNvSpPr txBox="1"/>
          <p:nvPr/>
        </p:nvSpPr>
        <p:spPr>
          <a:xfrm>
            <a:off x="3920647" y="1372776"/>
            <a:ext cx="1725300" cy="5468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Visualizations</a:t>
            </a:r>
          </a:p>
        </p:txBody>
      </p:sp>
      <p:sp>
        <p:nvSpPr>
          <p:cNvPr id="146" name="Shape 146"/>
          <p:cNvSpPr txBox="1"/>
          <p:nvPr>
            <p:ph type="title"/>
          </p:nvPr>
        </p:nvSpPr>
        <p:spPr>
          <a:xfrm>
            <a:off x="2071150" y="76200"/>
            <a:ext cx="4825200" cy="572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indent="0" lvl="0" marL="457200" rtl="0">
              <a:spcBef>
                <a:spcPts val="0"/>
              </a:spcBef>
              <a:buNone/>
            </a:pPr>
            <a:r>
              <a:rPr lang="en" sz="3000"/>
              <a:t>Prototype 1: </a:t>
            </a:r>
            <a:r>
              <a:rPr lang="en" sz="3000">
                <a:solidFill>
                  <a:srgbClr val="FCBF49"/>
                </a:solidFill>
              </a:rPr>
              <a:t>Visual-centric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Shape 46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Experimental Results </a:t>
            </a:r>
          </a:p>
        </p:txBody>
      </p:sp>
      <p:sp>
        <p:nvSpPr>
          <p:cNvPr id="470" name="Shape 470"/>
          <p:cNvSpPr txBox="1"/>
          <p:nvPr>
            <p:ph idx="1" type="body"/>
          </p:nvPr>
        </p:nvSpPr>
        <p:spPr>
          <a:xfrm>
            <a:off x="464100" y="969975"/>
            <a:ext cx="8743500" cy="4645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>
                <a:solidFill>
                  <a:schemeClr val="dk1"/>
                </a:solidFill>
              </a:rPr>
              <a:t>Users remembered the gestures, and all found them intuitive!</a:t>
            </a:r>
          </a:p>
          <a:p>
            <a:pPr lvl="0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>
                <a:solidFill>
                  <a:schemeClr val="dk1"/>
                </a:solidFill>
              </a:rPr>
              <a:t>Had fun playing with the app and found it useful. </a:t>
            </a:r>
          </a:p>
          <a:p>
            <a:pPr lvl="0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>
                <a:solidFill>
                  <a:schemeClr val="dk1"/>
                </a:solidFill>
              </a:rPr>
              <a:t>Were pleasantly surprised by all of functionality packed into a deceptively simple interface.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>
                <a:solidFill>
                  <a:srgbClr val="FFFFFF"/>
                </a:solidFill>
              </a:rPr>
              <a:t>Users were all confused by the “chord drawing” screen, and drew different things depending on their backgrounds.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>
                <a:solidFill>
                  <a:srgbClr val="FFFFFF"/>
                </a:solidFill>
              </a:rPr>
              <a:t>Hated the “insert bar line” button, and wanted automatic bar lines.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>
                <a:solidFill>
                  <a:srgbClr val="FFFFFF"/>
                </a:solidFill>
              </a:rPr>
              <a:t>Ambiguity about creating chords, e.g., what octave? What duration? What notation (jazz or classical)? Closed or open position? 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>
                <a:solidFill>
                  <a:srgbClr val="FFFFFF"/>
                </a:solidFill>
              </a:rPr>
              <a:t>Everyone was confused by the “Exit” button and never got to the visualization screens.</a:t>
            </a:r>
          </a:p>
        </p:txBody>
      </p:sp>
      <p:sp>
        <p:nvSpPr>
          <p:cNvPr id="471" name="Shape 471"/>
          <p:cNvSpPr txBox="1"/>
          <p:nvPr/>
        </p:nvSpPr>
        <p:spPr>
          <a:xfrm>
            <a:off x="95700" y="969975"/>
            <a:ext cx="368400" cy="4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200">
                <a:solidFill>
                  <a:srgbClr val="00FF00"/>
                </a:solidFill>
              </a:rPr>
              <a:t>✓</a:t>
            </a:r>
          </a:p>
        </p:txBody>
      </p:sp>
      <p:sp>
        <p:nvSpPr>
          <p:cNvPr id="472" name="Shape 472"/>
          <p:cNvSpPr txBox="1"/>
          <p:nvPr/>
        </p:nvSpPr>
        <p:spPr>
          <a:xfrm>
            <a:off x="95700" y="1401175"/>
            <a:ext cx="368400" cy="4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200">
                <a:solidFill>
                  <a:srgbClr val="00FF00"/>
                </a:solidFill>
              </a:rPr>
              <a:t>✓</a:t>
            </a:r>
          </a:p>
        </p:txBody>
      </p:sp>
      <p:sp>
        <p:nvSpPr>
          <p:cNvPr id="473" name="Shape 473"/>
          <p:cNvSpPr txBox="1"/>
          <p:nvPr/>
        </p:nvSpPr>
        <p:spPr>
          <a:xfrm>
            <a:off x="95700" y="1912137"/>
            <a:ext cx="368400" cy="4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200">
                <a:solidFill>
                  <a:srgbClr val="00FF00"/>
                </a:solidFill>
              </a:rPr>
              <a:t>✓</a:t>
            </a:r>
          </a:p>
        </p:txBody>
      </p:sp>
      <p:sp>
        <p:nvSpPr>
          <p:cNvPr id="474" name="Shape 474"/>
          <p:cNvSpPr txBox="1"/>
          <p:nvPr/>
        </p:nvSpPr>
        <p:spPr>
          <a:xfrm>
            <a:off x="95700" y="2563200"/>
            <a:ext cx="368400" cy="4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300">
                <a:solidFill>
                  <a:srgbClr val="FF5135"/>
                </a:solidFill>
              </a:rPr>
              <a:t>×</a:t>
            </a:r>
          </a:p>
        </p:txBody>
      </p:sp>
      <p:sp>
        <p:nvSpPr>
          <p:cNvPr id="475" name="Shape 475"/>
          <p:cNvSpPr txBox="1"/>
          <p:nvPr/>
        </p:nvSpPr>
        <p:spPr>
          <a:xfrm>
            <a:off x="95700" y="3354450"/>
            <a:ext cx="368400" cy="4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300">
                <a:solidFill>
                  <a:srgbClr val="FF5135"/>
                </a:solidFill>
              </a:rPr>
              <a:t>×</a:t>
            </a:r>
          </a:p>
        </p:txBody>
      </p:sp>
      <p:sp>
        <p:nvSpPr>
          <p:cNvPr id="476" name="Shape 476"/>
          <p:cNvSpPr txBox="1"/>
          <p:nvPr/>
        </p:nvSpPr>
        <p:spPr>
          <a:xfrm>
            <a:off x="95700" y="3725225"/>
            <a:ext cx="368400" cy="4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300">
                <a:solidFill>
                  <a:srgbClr val="FF5135"/>
                </a:solidFill>
              </a:rPr>
              <a:t>×</a:t>
            </a:r>
          </a:p>
        </p:txBody>
      </p:sp>
      <p:sp>
        <p:nvSpPr>
          <p:cNvPr id="477" name="Shape 477"/>
          <p:cNvSpPr txBox="1"/>
          <p:nvPr/>
        </p:nvSpPr>
        <p:spPr>
          <a:xfrm>
            <a:off x="95700" y="4528975"/>
            <a:ext cx="368400" cy="4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300">
                <a:solidFill>
                  <a:srgbClr val="FF5135"/>
                </a:solidFill>
              </a:rPr>
              <a:t>×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7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7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7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7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7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7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7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FFFFFF"/>
        </a:solidFill>
      </p:bgPr>
    </p:bg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Shape 482"/>
          <p:cNvSpPr txBox="1"/>
          <p:nvPr>
            <p:ph idx="4294967295" type="title"/>
          </p:nvPr>
        </p:nvSpPr>
        <p:spPr>
          <a:xfrm>
            <a:off x="555700" y="2074200"/>
            <a:ext cx="5867400" cy="995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4200">
                <a:solidFill>
                  <a:schemeClr val="lt1"/>
                </a:solidFill>
              </a:rPr>
              <a:t>Summary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b="1" sz="4200">
              <a:solidFill>
                <a:schemeClr val="lt1"/>
              </a:solidFill>
            </a:endParaRPr>
          </a:p>
        </p:txBody>
      </p:sp>
      <p:cxnSp>
        <p:nvCxnSpPr>
          <p:cNvPr id="483" name="Shape 483"/>
          <p:cNvCxnSpPr/>
          <p:nvPr/>
        </p:nvCxnSpPr>
        <p:spPr>
          <a:xfrm>
            <a:off x="954275" y="3128875"/>
            <a:ext cx="426000" cy="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lg" w="lg" type="none"/>
            <a:tailEnd len="lg" w="lg" type="none"/>
          </a:ln>
        </p:spPr>
      </p:cxn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Shape 488"/>
          <p:cNvSpPr txBox="1"/>
          <p:nvPr>
            <p:ph idx="1" type="body"/>
          </p:nvPr>
        </p:nvSpPr>
        <p:spPr>
          <a:xfrm>
            <a:off x="311700" y="1189050"/>
            <a:ext cx="8743500" cy="2765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55600" lvl="0" marL="457200" rtl="0">
              <a:spcBef>
                <a:spcPts val="0"/>
              </a:spcBef>
              <a:spcAft>
                <a:spcPts val="1000"/>
              </a:spcAft>
              <a:buClr>
                <a:srgbClr val="FFFFFF"/>
              </a:buClr>
              <a:buSzPct val="100000"/>
              <a:buFont typeface="Roboto"/>
              <a:buChar char="✓"/>
            </a:pPr>
            <a:r>
              <a:rPr lang="en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Compose, Arrange, Share.</a:t>
            </a:r>
          </a:p>
          <a:p>
            <a:pPr indent="-355600" lvl="0" marL="45720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FFFFFF"/>
              </a:buClr>
              <a:buSzPct val="100000"/>
              <a:buFont typeface="Roboto"/>
              <a:buChar char="✓"/>
            </a:pPr>
            <a:r>
              <a:rPr lang="en"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Visual-centric prototype. </a:t>
            </a:r>
          </a:p>
          <a:p>
            <a:pPr indent="-355600" lvl="0" marL="45720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FFFFFF"/>
              </a:buClr>
              <a:buSzPct val="100000"/>
              <a:buFont typeface="Roboto"/>
              <a:buChar char="✓"/>
            </a:pPr>
            <a:r>
              <a:rPr lang="en"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Interfaces are intuitive and easy to use -&gt; Natural Mapping</a:t>
            </a:r>
          </a:p>
          <a:p>
            <a:pPr indent="-355600" lvl="0" marL="457200" rtl="0">
              <a:spcBef>
                <a:spcPts val="0"/>
              </a:spcBef>
              <a:spcAft>
                <a:spcPts val="1000"/>
              </a:spcAft>
              <a:buClr>
                <a:srgbClr val="FFFFFF"/>
              </a:buClr>
              <a:buSzPct val="100000"/>
              <a:buFont typeface="Roboto"/>
              <a:buChar char="✓"/>
            </a:pPr>
            <a:r>
              <a:rPr lang="en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Limitation: Music is complex! It’s challenging to make a simple interface.</a:t>
            </a:r>
          </a:p>
          <a:p>
            <a:pPr indent="-355600" lvl="0" marL="45720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FFFFFF"/>
              </a:buClr>
              <a:buSzPct val="100000"/>
              <a:buFont typeface="Roboto"/>
              <a:buChar char="✓"/>
            </a:pPr>
            <a:r>
              <a:rPr lang="en"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Implementation: easier, faster -&gt; embodied interaction, suggestion.</a:t>
            </a:r>
          </a:p>
          <a:p>
            <a:pPr indent="-355600" lvl="0" marL="45720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FFFFFF"/>
              </a:buClr>
              <a:buSzPct val="100000"/>
              <a:buFont typeface="Roboto"/>
              <a:buChar char="✓"/>
            </a:pPr>
            <a:r>
              <a:rPr lang="en"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Design the whole experience.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/>
          <p:nvPr>
            <p:ph type="title"/>
          </p:nvPr>
        </p:nvSpPr>
        <p:spPr>
          <a:xfrm>
            <a:off x="2071150" y="76200"/>
            <a:ext cx="4825200" cy="572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indent="0" lvl="0" marL="457200" rtl="0">
              <a:spcBef>
                <a:spcPts val="0"/>
              </a:spcBef>
              <a:buNone/>
            </a:pPr>
            <a:r>
              <a:rPr lang="en" sz="3000"/>
              <a:t>Prototype 2: </a:t>
            </a:r>
            <a:r>
              <a:rPr lang="en" sz="3000">
                <a:solidFill>
                  <a:srgbClr val="FCBF49"/>
                </a:solidFill>
              </a:rPr>
              <a:t>Audio-centric</a:t>
            </a:r>
          </a:p>
        </p:txBody>
      </p:sp>
      <p:pic>
        <p:nvPicPr>
          <p:cNvPr id="152" name="Shape 1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-465000" y="1869389"/>
            <a:ext cx="3642601" cy="191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Shape 1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3916325" y="1865274"/>
            <a:ext cx="3642596" cy="1926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Shape 1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6126314" y="1869338"/>
            <a:ext cx="3642600" cy="1918823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Shape 155"/>
          <p:cNvSpPr/>
          <p:nvPr/>
        </p:nvSpPr>
        <p:spPr>
          <a:xfrm>
            <a:off x="1142850" y="1499550"/>
            <a:ext cx="426900" cy="377700"/>
          </a:xfrm>
          <a:prstGeom prst="rect">
            <a:avLst/>
          </a:prstGeom>
          <a:noFill/>
          <a:ln cap="flat" cmpd="sng" w="38100">
            <a:solidFill>
              <a:srgbClr val="00FF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56" name="Shape 15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400000">
            <a:off x="1694849" y="1832302"/>
            <a:ext cx="3700103" cy="1992899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Shape 157"/>
          <p:cNvSpPr/>
          <p:nvPr/>
        </p:nvSpPr>
        <p:spPr>
          <a:xfrm>
            <a:off x="1085075" y="3654950"/>
            <a:ext cx="426900" cy="377700"/>
          </a:xfrm>
          <a:prstGeom prst="rect">
            <a:avLst/>
          </a:prstGeom>
          <a:noFill/>
          <a:ln cap="flat" cmpd="sng" w="38100">
            <a:solidFill>
              <a:srgbClr val="00FF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8" name="Shape 158"/>
          <p:cNvSpPr/>
          <p:nvPr/>
        </p:nvSpPr>
        <p:spPr>
          <a:xfrm>
            <a:off x="3331450" y="3654950"/>
            <a:ext cx="426900" cy="377700"/>
          </a:xfrm>
          <a:prstGeom prst="rect">
            <a:avLst/>
          </a:prstGeom>
          <a:noFill/>
          <a:ln cap="flat" cmpd="sng" w="38100">
            <a:solidFill>
              <a:srgbClr val="00FF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9" name="Shape 159"/>
          <p:cNvSpPr/>
          <p:nvPr/>
        </p:nvSpPr>
        <p:spPr>
          <a:xfrm>
            <a:off x="5551325" y="3654950"/>
            <a:ext cx="426900" cy="377700"/>
          </a:xfrm>
          <a:prstGeom prst="rect">
            <a:avLst/>
          </a:prstGeom>
          <a:noFill/>
          <a:ln cap="flat" cmpd="sng" w="38100">
            <a:solidFill>
              <a:srgbClr val="00FF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0" name="Shape 160"/>
          <p:cNvSpPr/>
          <p:nvPr/>
        </p:nvSpPr>
        <p:spPr>
          <a:xfrm>
            <a:off x="7798550" y="3728850"/>
            <a:ext cx="426900" cy="377700"/>
          </a:xfrm>
          <a:prstGeom prst="rect">
            <a:avLst/>
          </a:prstGeom>
          <a:noFill/>
          <a:ln cap="flat" cmpd="sng" w="38100">
            <a:solidFill>
              <a:srgbClr val="00FF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1" name="Shape 161"/>
          <p:cNvSpPr/>
          <p:nvPr/>
        </p:nvSpPr>
        <p:spPr>
          <a:xfrm>
            <a:off x="5978225" y="2566875"/>
            <a:ext cx="426900" cy="377700"/>
          </a:xfrm>
          <a:prstGeom prst="rect">
            <a:avLst/>
          </a:prstGeom>
          <a:noFill/>
          <a:ln cap="flat" cmpd="sng" w="38100">
            <a:solidFill>
              <a:srgbClr val="00FF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Shape 1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736" y="0"/>
            <a:ext cx="257442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Shape 167"/>
          <p:cNvSpPr txBox="1"/>
          <p:nvPr>
            <p:ph idx="4294967295" type="subTitle"/>
          </p:nvPr>
        </p:nvSpPr>
        <p:spPr>
          <a:xfrm>
            <a:off x="558150" y="2071025"/>
            <a:ext cx="2067600" cy="1566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Winning interface: </a:t>
            </a:r>
          </a:p>
          <a:p>
            <a:pPr lv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2400">
              <a:solidFill>
                <a:srgbClr val="FCBF49"/>
              </a:solidFill>
              <a:latin typeface="Oswald"/>
              <a:ea typeface="Oswald"/>
              <a:cs typeface="Oswald"/>
              <a:sym typeface="Oswald"/>
            </a:endParaRPr>
          </a:p>
          <a:p>
            <a:pPr lv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lv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68" name="Shape 1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24112" y="1123950"/>
            <a:ext cx="735674" cy="735674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Shape 169"/>
          <p:cNvSpPr txBox="1"/>
          <p:nvPr>
            <p:ph idx="4294967295" type="body"/>
          </p:nvPr>
        </p:nvSpPr>
        <p:spPr>
          <a:xfrm>
            <a:off x="3096700" y="1169525"/>
            <a:ext cx="5735700" cy="2468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55600" lvl="0" marL="457200" rtl="0">
              <a:lnSpc>
                <a:spcPct val="115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Oswald"/>
              <a:buChar char="✓"/>
            </a:pPr>
            <a:r>
              <a:rPr lang="en" sz="2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Audio prototype wasn’t really composing: feedback was that it seemed like an “immersive photos” app.</a:t>
            </a:r>
          </a:p>
          <a:p>
            <a:pPr indent="-355600" lvl="0" marL="457200" rtl="0">
              <a:lnSpc>
                <a:spcPct val="115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Oswald"/>
              <a:buChar char="✓"/>
            </a:pPr>
            <a:r>
              <a:rPr lang="en" sz="2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Audio prototype didn’t provide feedback and discoverability.</a:t>
            </a:r>
          </a:p>
          <a:p>
            <a:pPr indent="-355600" lvl="0" marL="457200" rtl="0">
              <a:lnSpc>
                <a:spcPct val="115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Oswald"/>
              <a:buChar char="✓"/>
            </a:pPr>
            <a:r>
              <a:rPr lang="en" sz="2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Visual prototype, despite having simple interface, was very intuitive for professional musicians. </a:t>
            </a:r>
          </a:p>
          <a:p>
            <a:pPr indent="0" lvl="0" marL="45720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70" name="Shape 170"/>
          <p:cNvSpPr txBox="1"/>
          <p:nvPr>
            <p:ph idx="4294967295" type="subTitle"/>
          </p:nvPr>
        </p:nvSpPr>
        <p:spPr>
          <a:xfrm>
            <a:off x="622500" y="3020850"/>
            <a:ext cx="1938900" cy="735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r>
              <a:rPr lang="en" sz="2400">
                <a:solidFill>
                  <a:srgbClr val="FCBF49"/>
                </a:solidFill>
                <a:latin typeface="Oswald"/>
                <a:ea typeface="Oswald"/>
                <a:cs typeface="Oswald"/>
                <a:sym typeface="Oswald"/>
              </a:rPr>
              <a:t>Visual-centric</a:t>
            </a:r>
          </a:p>
          <a:p>
            <a:pPr lv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lv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6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FFFFFF"/>
        </a:solidFill>
      </p:bgPr>
    </p:bg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/>
          <p:nvPr>
            <p:ph idx="4294967295" type="title"/>
          </p:nvPr>
        </p:nvSpPr>
        <p:spPr>
          <a:xfrm>
            <a:off x="537750" y="433175"/>
            <a:ext cx="5867400" cy="995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4200">
                <a:solidFill>
                  <a:schemeClr val="lt1"/>
                </a:solidFill>
              </a:rPr>
              <a:t>Tasks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b="1" sz="4200">
              <a:solidFill>
                <a:schemeClr val="lt1"/>
              </a:solidFill>
            </a:endParaRPr>
          </a:p>
        </p:txBody>
      </p:sp>
      <p:sp>
        <p:nvSpPr>
          <p:cNvPr id="176" name="Shape 176"/>
          <p:cNvSpPr txBox="1"/>
          <p:nvPr>
            <p:ph idx="4294967295" type="body"/>
          </p:nvPr>
        </p:nvSpPr>
        <p:spPr>
          <a:xfrm>
            <a:off x="937650" y="1428272"/>
            <a:ext cx="1570500" cy="7155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2400">
                <a:solidFill>
                  <a:srgbClr val="FCBF49"/>
                </a:solidFill>
              </a:rPr>
              <a:t>Compose:</a:t>
            </a:r>
            <a:r>
              <a:rPr lang="en" sz="2400">
                <a:solidFill>
                  <a:srgbClr val="FCBF49"/>
                </a:solidFill>
              </a:rPr>
              <a:t>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FCBF49"/>
              </a:solidFill>
            </a:endParaRPr>
          </a:p>
        </p:txBody>
      </p:sp>
      <p:cxnSp>
        <p:nvCxnSpPr>
          <p:cNvPr id="177" name="Shape 177"/>
          <p:cNvCxnSpPr/>
          <p:nvPr/>
        </p:nvCxnSpPr>
        <p:spPr>
          <a:xfrm>
            <a:off x="1008075" y="1282150"/>
            <a:ext cx="426000" cy="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178" name="Shape 178"/>
          <p:cNvSpPr txBox="1"/>
          <p:nvPr>
            <p:ph idx="4294967295" type="body"/>
          </p:nvPr>
        </p:nvSpPr>
        <p:spPr>
          <a:xfrm>
            <a:off x="2508150" y="1428275"/>
            <a:ext cx="4012800" cy="995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solidFill>
                  <a:schemeClr val="lt1"/>
                </a:solidFill>
              </a:rPr>
              <a:t>create notes and chords using simple, intuitive gestures.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179" name="Shape 179"/>
          <p:cNvSpPr txBox="1"/>
          <p:nvPr>
            <p:ph idx="4294967295" type="body"/>
          </p:nvPr>
        </p:nvSpPr>
        <p:spPr>
          <a:xfrm>
            <a:off x="6742025" y="2289900"/>
            <a:ext cx="1711500" cy="359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solidFill>
                  <a:schemeClr val="lt1"/>
                </a:solidFill>
              </a:rPr>
              <a:t>[</a:t>
            </a:r>
            <a:r>
              <a:rPr i="1" lang="en" sz="2400">
                <a:solidFill>
                  <a:srgbClr val="546D7A"/>
                </a:solidFill>
              </a:rPr>
              <a:t>medium</a:t>
            </a:r>
            <a:r>
              <a:rPr lang="en" sz="2400">
                <a:solidFill>
                  <a:schemeClr val="lt1"/>
                </a:solidFill>
              </a:rPr>
              <a:t>]</a:t>
            </a:r>
          </a:p>
        </p:txBody>
      </p:sp>
      <p:sp>
        <p:nvSpPr>
          <p:cNvPr id="180" name="Shape 180"/>
          <p:cNvSpPr txBox="1"/>
          <p:nvPr>
            <p:ph idx="4294967295" type="body"/>
          </p:nvPr>
        </p:nvSpPr>
        <p:spPr>
          <a:xfrm>
            <a:off x="930175" y="2263050"/>
            <a:ext cx="1356900" cy="563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2400">
                <a:solidFill>
                  <a:srgbClr val="FCBF49"/>
                </a:solidFill>
              </a:rPr>
              <a:t>Arrange: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FCBF49"/>
              </a:solidFill>
            </a:endParaRPr>
          </a:p>
        </p:txBody>
      </p:sp>
      <p:sp>
        <p:nvSpPr>
          <p:cNvPr id="181" name="Shape 181"/>
          <p:cNvSpPr txBox="1"/>
          <p:nvPr>
            <p:ph idx="4294967295" type="body"/>
          </p:nvPr>
        </p:nvSpPr>
        <p:spPr>
          <a:xfrm>
            <a:off x="937650" y="3541825"/>
            <a:ext cx="977700" cy="824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2400">
                <a:solidFill>
                  <a:srgbClr val="FCBF49"/>
                </a:solidFill>
              </a:rPr>
              <a:t>Share: </a:t>
            </a:r>
          </a:p>
        </p:txBody>
      </p:sp>
      <p:sp>
        <p:nvSpPr>
          <p:cNvPr id="182" name="Shape 182"/>
          <p:cNvSpPr txBox="1"/>
          <p:nvPr>
            <p:ph idx="4294967295" type="body"/>
          </p:nvPr>
        </p:nvSpPr>
        <p:spPr>
          <a:xfrm>
            <a:off x="2508150" y="2263050"/>
            <a:ext cx="3897000" cy="11595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solidFill>
                  <a:schemeClr val="lt1"/>
                </a:solidFill>
              </a:rPr>
              <a:t>combine multiple ideas and instruments into a single composition.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183" name="Shape 183"/>
          <p:cNvSpPr txBox="1"/>
          <p:nvPr>
            <p:ph idx="4294967295" type="body"/>
          </p:nvPr>
        </p:nvSpPr>
        <p:spPr>
          <a:xfrm>
            <a:off x="2508150" y="3541825"/>
            <a:ext cx="4012800" cy="11595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solidFill>
                  <a:schemeClr val="lt1"/>
                </a:solidFill>
              </a:rPr>
              <a:t>transcribe the composition to a PDF score to give to a musician.</a:t>
            </a:r>
          </a:p>
        </p:txBody>
      </p:sp>
      <p:sp>
        <p:nvSpPr>
          <p:cNvPr id="184" name="Shape 184"/>
          <p:cNvSpPr txBox="1"/>
          <p:nvPr>
            <p:ph idx="4294967295" type="body"/>
          </p:nvPr>
        </p:nvSpPr>
        <p:spPr>
          <a:xfrm>
            <a:off x="6742025" y="1428275"/>
            <a:ext cx="1711500" cy="563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solidFill>
                  <a:schemeClr val="lt1"/>
                </a:solidFill>
              </a:rPr>
              <a:t>[</a:t>
            </a:r>
            <a:r>
              <a:rPr i="1" lang="en" sz="2400">
                <a:solidFill>
                  <a:srgbClr val="546D7A"/>
                </a:solidFill>
              </a:rPr>
              <a:t>complex</a:t>
            </a:r>
            <a:r>
              <a:rPr lang="en" sz="2400">
                <a:solidFill>
                  <a:schemeClr val="lt1"/>
                </a:solidFill>
              </a:rPr>
              <a:t>]</a:t>
            </a:r>
          </a:p>
        </p:txBody>
      </p:sp>
      <p:sp>
        <p:nvSpPr>
          <p:cNvPr id="185" name="Shape 185"/>
          <p:cNvSpPr txBox="1"/>
          <p:nvPr>
            <p:ph idx="4294967295" type="body"/>
          </p:nvPr>
        </p:nvSpPr>
        <p:spPr>
          <a:xfrm>
            <a:off x="6742025" y="3449100"/>
            <a:ext cx="1711500" cy="563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solidFill>
                  <a:schemeClr val="lt1"/>
                </a:solidFill>
              </a:rPr>
              <a:t>[</a:t>
            </a:r>
            <a:r>
              <a:rPr i="1" lang="en" sz="2400">
                <a:solidFill>
                  <a:srgbClr val="546D7A"/>
                </a:solidFill>
              </a:rPr>
              <a:t>simple</a:t>
            </a:r>
            <a:r>
              <a:rPr lang="en" sz="2400">
                <a:solidFill>
                  <a:schemeClr val="lt1"/>
                </a:solidFill>
              </a:rPr>
              <a:t>]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7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7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9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/>
          <p:nvPr>
            <p:ph type="title"/>
          </p:nvPr>
        </p:nvSpPr>
        <p:spPr>
          <a:xfrm>
            <a:off x="0" y="1081400"/>
            <a:ext cx="4326000" cy="17103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Task 1: Compose</a:t>
            </a:r>
          </a:p>
        </p:txBody>
      </p:sp>
      <p:sp>
        <p:nvSpPr>
          <p:cNvPr id="191" name="Shape 191"/>
          <p:cNvSpPr txBox="1"/>
          <p:nvPr>
            <p:ph idx="1" type="subTitle"/>
          </p:nvPr>
        </p:nvSpPr>
        <p:spPr>
          <a:xfrm>
            <a:off x="212400" y="2845200"/>
            <a:ext cx="3901200" cy="13455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Create notes and chords using simple, intuitive gestures.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92" name="Shape 192"/>
          <p:cNvSpPr txBox="1"/>
          <p:nvPr>
            <p:ph type="title"/>
          </p:nvPr>
        </p:nvSpPr>
        <p:spPr>
          <a:xfrm>
            <a:off x="4595575" y="1134900"/>
            <a:ext cx="4326000" cy="16569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accent2"/>
                </a:solidFill>
              </a:rPr>
              <a:t>[Complex]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