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1" r:id="rId1"/>
  </p:sldMasterIdLst>
  <p:notesMasterIdLst>
    <p:notesMasterId r:id="rId37"/>
  </p:notesMasterIdLst>
  <p:handoutMasterIdLst>
    <p:handoutMasterId r:id="rId38"/>
  </p:handoutMasterIdLst>
  <p:sldIdLst>
    <p:sldId id="468" r:id="rId2"/>
    <p:sldId id="325" r:id="rId3"/>
    <p:sldId id="390" r:id="rId4"/>
    <p:sldId id="391" r:id="rId5"/>
    <p:sldId id="392" r:id="rId6"/>
    <p:sldId id="481" r:id="rId7"/>
    <p:sldId id="482" r:id="rId8"/>
    <p:sldId id="479" r:id="rId9"/>
    <p:sldId id="393" r:id="rId10"/>
    <p:sldId id="394" r:id="rId11"/>
    <p:sldId id="395" r:id="rId12"/>
    <p:sldId id="396" r:id="rId13"/>
    <p:sldId id="480" r:id="rId14"/>
    <p:sldId id="397" r:id="rId15"/>
    <p:sldId id="398" r:id="rId16"/>
    <p:sldId id="446" r:id="rId17"/>
    <p:sldId id="399" r:id="rId18"/>
    <p:sldId id="400" r:id="rId19"/>
    <p:sldId id="401" r:id="rId20"/>
    <p:sldId id="402" r:id="rId21"/>
    <p:sldId id="403" r:id="rId22"/>
    <p:sldId id="404" r:id="rId23"/>
    <p:sldId id="405" r:id="rId24"/>
    <p:sldId id="406" r:id="rId25"/>
    <p:sldId id="407" r:id="rId26"/>
    <p:sldId id="408" r:id="rId27"/>
    <p:sldId id="447" r:id="rId28"/>
    <p:sldId id="409" r:id="rId29"/>
    <p:sldId id="410" r:id="rId30"/>
    <p:sldId id="411" r:id="rId31"/>
    <p:sldId id="412" r:id="rId32"/>
    <p:sldId id="457" r:id="rId33"/>
    <p:sldId id="342" r:id="rId34"/>
    <p:sldId id="483" r:id="rId35"/>
    <p:sldId id="459" r:id="rId3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078">
          <p15:clr>
            <a:srgbClr val="A4A3A4"/>
          </p15:clr>
        </p15:guide>
        <p15:guide id="2" pos="2928">
          <p15:clr>
            <a:srgbClr val="A4A3A4"/>
          </p15:clr>
        </p15:guide>
      </p15:sldGuideLst>
    </p:ext>
    <p:ext uri="{2D200454-40CA-4A62-9FC3-DE9A4176ACB9}">
      <p15:notesGuideLst xmlns:p15="http://schemas.microsoft.com/office/powerpoint/2012/main">
        <p15:guide id="1" orient="horz" pos="2223">
          <p15:clr>
            <a:srgbClr val="A4A3A4"/>
          </p15:clr>
        </p15:guide>
        <p15:guide id="2" pos="302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day" initials="J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7A40"/>
    <a:srgbClr val="000000"/>
    <a:srgbClr val="C00000"/>
    <a:srgbClr val="0CB2E6"/>
    <a:srgbClr val="FF3300"/>
    <a:srgbClr val="FFFDAD"/>
    <a:srgbClr val="2C2C2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5720" autoAdjust="0"/>
  </p:normalViewPr>
  <p:slideViewPr>
    <p:cSldViewPr snapToGrid="0" showGuides="1">
      <p:cViewPr varScale="1">
        <p:scale>
          <a:sx n="125" d="100"/>
          <a:sy n="125" d="100"/>
        </p:scale>
        <p:origin x="1464" y="91"/>
      </p:cViewPr>
      <p:guideLst>
        <p:guide orient="horz" pos="2078"/>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992"/>
    </p:cViewPr>
  </p:sorterViewPr>
  <p:notesViewPr>
    <p:cSldViewPr snapToGrid="0" showGuides="1">
      <p:cViewPr>
        <p:scale>
          <a:sx n="143" d="100"/>
          <a:sy n="143" d="100"/>
        </p:scale>
        <p:origin x="2731" y="82"/>
      </p:cViewPr>
      <p:guideLst>
        <p:guide orient="horz" pos="2223"/>
        <p:guide pos="3026"/>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657866" y="8866559"/>
            <a:ext cx="3170238" cy="479425"/>
          </a:xfrm>
          <a:prstGeom prst="rect">
            <a:avLst/>
          </a:prstGeom>
        </p:spPr>
        <p:txBody>
          <a:bodyPr vert="horz" lIns="91440" tIns="45720" rIns="91440" bIns="45720" rtlCol="0" anchor="b"/>
          <a:lstStyle>
            <a:lvl1pPr algn="r">
              <a:defRPr sz="1200"/>
            </a:lvl1pPr>
          </a:lstStyle>
          <a:p>
            <a:fld id="{70C4B70B-60B3-4177-8FC4-8F74D34C73AF}" type="slidenum">
              <a:rPr lang="en-US" smtClean="0"/>
              <a:t>‹#›</a:t>
            </a:fld>
            <a:endParaRPr lang="en-US"/>
          </a:p>
        </p:txBody>
      </p:sp>
      <p:sp>
        <p:nvSpPr>
          <p:cNvPr id="4" name="Rectangle 6"/>
          <p:cNvSpPr>
            <a:spLocks noGrp="1" noChangeArrowheads="1"/>
          </p:cNvSpPr>
          <p:nvPr>
            <p:ph type="hdr" sz="quarter"/>
          </p:nvPr>
        </p:nvSpPr>
        <p:spPr bwMode="auto">
          <a:xfrm>
            <a:off x="502438" y="244818"/>
            <a:ext cx="5018980" cy="626803"/>
          </a:xfrm>
          <a:prstGeom prst="rect">
            <a:avLst/>
          </a:prstGeom>
          <a:noFill/>
          <a:ln w="9525">
            <a:noFill/>
            <a:miter lim="800000"/>
            <a:headEnd/>
            <a:tailEnd/>
          </a:ln>
          <a:effectLst/>
        </p:spPr>
        <p:txBody>
          <a:bodyPr vert="horz" wrap="square" lIns="19191" tIns="0" rIns="19191" bIns="0" numCol="1" anchor="t" anchorCtr="0" compatLnSpc="1">
            <a:prstTxWarp prst="textNoShape">
              <a:avLst/>
            </a:prstTxWarp>
          </a:bodyPr>
          <a:lstStyle>
            <a:lvl1pPr defTabSz="955675" eaLnBrk="0" hangingPunct="0">
              <a:defRPr sz="1000" i="1" smtClean="0">
                <a:cs typeface="+mn-cs"/>
              </a:defRPr>
            </a:lvl1pPr>
          </a:lstStyle>
          <a:p>
            <a:r>
              <a:rPr lang="en-US" dirty="0">
                <a:latin typeface="Helvetica" panose="020B0604020202020204" pitchFamily="34" charset="0"/>
                <a:cs typeface="Helvetica" panose="020B0604020202020204" pitchFamily="34" charset="0"/>
              </a:rPr>
              <a:t>CS147: </a:t>
            </a:r>
            <a:r>
              <a:rPr lang="en-US" dirty="0" err="1">
                <a:latin typeface="Helvetica" panose="020B0604020202020204" pitchFamily="34" charset="0"/>
                <a:cs typeface="Helvetica" panose="020B0604020202020204" pitchFamily="34" charset="0"/>
              </a:rPr>
              <a:t>dt+UX</a:t>
            </a:r>
            <a:r>
              <a:rPr lang="en-US" dirty="0">
                <a:latin typeface="Helvetica" panose="020B0604020202020204" pitchFamily="34" charset="0"/>
                <a:cs typeface="Helvetica" panose="020B0604020202020204" pitchFamily="34" charset="0"/>
              </a:rPr>
              <a:t> – Design Thinking for User Experience Design, Prototyping &amp; Evaluation</a:t>
            </a:r>
            <a:br>
              <a:rPr lang="en-US" dirty="0">
                <a:latin typeface="Helvetica" panose="020B0604020202020204" pitchFamily="34" charset="0"/>
                <a:cs typeface="Helvetica" panose="020B0604020202020204" pitchFamily="34" charset="0"/>
              </a:rPr>
            </a:br>
            <a:r>
              <a:rPr lang="en-US" i="0" dirty="0">
                <a:latin typeface="Helvetica" panose="020B0604020202020204" pitchFamily="34" charset="0"/>
                <a:cs typeface="Helvetica" panose="020B0604020202020204" pitchFamily="34" charset="0"/>
              </a:rPr>
              <a:t>Autumn 2016</a:t>
            </a:r>
          </a:p>
          <a:p>
            <a:r>
              <a:rPr lang="en-US" i="0" dirty="0">
                <a:latin typeface="Helvetica" panose="020B0604020202020204" pitchFamily="34" charset="0"/>
                <a:cs typeface="Helvetica" panose="020B0604020202020204" pitchFamily="34" charset="0"/>
              </a:rPr>
              <a:t>Prof. James A. Landay</a:t>
            </a:r>
            <a:br>
              <a:rPr lang="en-US" i="0" dirty="0">
                <a:latin typeface="Helvetica" panose="020B0604020202020204" pitchFamily="34" charset="0"/>
                <a:cs typeface="Helvetica" panose="020B0604020202020204" pitchFamily="34" charset="0"/>
              </a:rPr>
            </a:br>
            <a:r>
              <a:rPr lang="en-US" i="0" dirty="0">
                <a:latin typeface="Helvetica" panose="020B0604020202020204" pitchFamily="34" charset="0"/>
                <a:cs typeface="Helvetica" panose="020B0604020202020204" pitchFamily="34" charset="0"/>
              </a:rPr>
              <a:t>Stanford University</a:t>
            </a:r>
          </a:p>
        </p:txBody>
      </p:sp>
      <p:sp>
        <p:nvSpPr>
          <p:cNvPr id="5" name="Date Placeholder 2"/>
          <p:cNvSpPr>
            <a:spLocks noGrp="1"/>
          </p:cNvSpPr>
          <p:nvPr>
            <p:ph type="dt" sz="quarter" idx="1"/>
          </p:nvPr>
        </p:nvSpPr>
        <p:spPr>
          <a:xfrm>
            <a:off x="5521418" y="209525"/>
            <a:ext cx="1306686" cy="479425"/>
          </a:xfrm>
          <a:prstGeom prst="rect">
            <a:avLst/>
          </a:prstGeom>
        </p:spPr>
        <p:txBody>
          <a:bodyPr vert="horz" lIns="91440" tIns="45720" rIns="91440" bIns="45720" rtlCol="0"/>
          <a:lstStyle>
            <a:lvl1pPr algn="r">
              <a:defRPr sz="1200"/>
            </a:lvl1pPr>
          </a:lstStyle>
          <a:p>
            <a:r>
              <a:rPr lang="en-US" sz="1000" dirty="0">
                <a:latin typeface="Helvetica" panose="020B0604020202020204" pitchFamily="34" charset="0"/>
                <a:cs typeface="Helvetica" panose="020B0604020202020204" pitchFamily="34" charset="0"/>
              </a:rPr>
              <a:t>November 15, 2016</a:t>
            </a:r>
          </a:p>
        </p:txBody>
      </p:sp>
    </p:spTree>
    <p:extLst>
      <p:ext uri="{BB962C8B-B14F-4D97-AF65-F5344CB8AC3E}">
        <p14:creationId xmlns:p14="http://schemas.microsoft.com/office/powerpoint/2010/main" val="4098320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68650" cy="481013"/>
          </a:xfrm>
          <a:prstGeom prst="rect">
            <a:avLst/>
          </a:prstGeom>
          <a:noFill/>
          <a:ln w="9525">
            <a:noFill/>
            <a:miter lim="800000"/>
            <a:headEnd/>
            <a:tailEnd/>
          </a:ln>
          <a:effectLst/>
        </p:spPr>
        <p:txBody>
          <a:bodyPr vert="horz" wrap="square" lIns="19800" tIns="0" rIns="19800" bIns="0" numCol="1" anchor="t" anchorCtr="0" compatLnSpc="1">
            <a:prstTxWarp prst="textNoShape">
              <a:avLst/>
            </a:prstTxWarp>
          </a:bodyPr>
          <a:lstStyle>
            <a:lvl1pPr defTabSz="985838" eaLnBrk="0" hangingPunct="0">
              <a:defRPr sz="900" i="1">
                <a:latin typeface="Times New Roman" pitchFamily="18" charset="0"/>
                <a:ea typeface="+mn-ea"/>
              </a:defRPr>
            </a:lvl1pPr>
          </a:lstStyle>
          <a:p>
            <a:pPr>
              <a:defRPr/>
            </a:pPr>
            <a:endParaRPr lang="en-US"/>
          </a:p>
        </p:txBody>
      </p:sp>
      <p:sp>
        <p:nvSpPr>
          <p:cNvPr id="2051" name="Rectangle 3"/>
          <p:cNvSpPr>
            <a:spLocks noGrp="1" noChangeArrowheads="1"/>
          </p:cNvSpPr>
          <p:nvPr>
            <p:ph type="dt" idx="1"/>
          </p:nvPr>
        </p:nvSpPr>
        <p:spPr bwMode="auto">
          <a:xfrm>
            <a:off x="4146550" y="-1588"/>
            <a:ext cx="3168650" cy="481013"/>
          </a:xfrm>
          <a:prstGeom prst="rect">
            <a:avLst/>
          </a:prstGeom>
          <a:noFill/>
          <a:ln w="9525">
            <a:noFill/>
            <a:miter lim="800000"/>
            <a:headEnd/>
            <a:tailEnd/>
          </a:ln>
          <a:effectLst/>
        </p:spPr>
        <p:txBody>
          <a:bodyPr vert="horz" wrap="square" lIns="19800" tIns="0" rIns="19800" bIns="0" numCol="1" anchor="t" anchorCtr="0" compatLnSpc="1">
            <a:prstTxWarp prst="textNoShape">
              <a:avLst/>
            </a:prstTxWarp>
          </a:bodyPr>
          <a:lstStyle>
            <a:lvl1pPr algn="r" defTabSz="985838" eaLnBrk="0" hangingPunct="0">
              <a:defRPr sz="900" i="1">
                <a:latin typeface="Times New Roman" pitchFamily="18" charset="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66825" y="727075"/>
            <a:ext cx="4783138" cy="35877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7349" tIns="49500" rIns="97349" bIns="495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19800" tIns="0" rIns="19800" bIns="0" numCol="1" anchor="b" anchorCtr="0" compatLnSpc="1">
            <a:prstTxWarp prst="textNoShape">
              <a:avLst/>
            </a:prstTxWarp>
          </a:bodyPr>
          <a:lstStyle>
            <a:lvl1pPr defTabSz="985838" eaLnBrk="0" hangingPunct="0">
              <a:defRPr sz="90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19800" tIns="0" rIns="19800" bIns="0" numCol="1" anchor="b" anchorCtr="0" compatLnSpc="1">
            <a:prstTxWarp prst="textNoShape">
              <a:avLst/>
            </a:prstTxWarp>
          </a:bodyPr>
          <a:lstStyle>
            <a:lvl1pPr algn="r" defTabSz="985838" eaLnBrk="0" hangingPunct="0">
              <a:defRPr sz="900" i="1"/>
            </a:lvl1pPr>
          </a:lstStyle>
          <a:p>
            <a:fld id="{3194DDDE-5FE8-AD45-9A83-7FB240528742}" type="slidenum">
              <a:rPr lang="en-US"/>
              <a:pPr/>
              <a:t>‹#›</a:t>
            </a:fld>
            <a:endParaRPr lang="en-US"/>
          </a:p>
        </p:txBody>
      </p:sp>
    </p:spTree>
    <p:extLst>
      <p:ext uri="{BB962C8B-B14F-4D97-AF65-F5344CB8AC3E}">
        <p14:creationId xmlns:p14="http://schemas.microsoft.com/office/powerpoint/2010/main" val="1700672544"/>
      </p:ext>
    </p:extLst>
  </p:cSld>
  <p:clrMap bg1="lt1" tx1="dk1" bg2="lt2" tx2="dk2" accent1="accent1" accent2="accent2" accent3="accent3" accent4="accent4" accent5="accent5" accent6="accent6" hlink="hlink" folHlink="folHlink"/>
  <p:hf hdr="0" ftr="0" dt="0"/>
  <p:notesStyle>
    <a:lvl1pPr algn="l" defTabSz="949325"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ng.com/images/search?q=Nazca+Lines+in+Peru&amp;FORM=IDBBC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3B72CB2D-C7D2-7941-9173-6259CB62960C}" type="slidenum">
              <a:rPr lang="en-US" sz="900"/>
              <a:pPr/>
              <a:t>1</a:t>
            </a:fld>
            <a:endParaRPr lang="en-US" sz="900"/>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a:latin typeface="Arial" charset="0"/>
              </a:rPr>
              <a:t>55 minutes 1</a:t>
            </a:r>
            <a:r>
              <a:rPr lang="en-US" baseline="30000" dirty="0">
                <a:latin typeface="Arial" charset="0"/>
              </a:rPr>
              <a:t>st</a:t>
            </a:r>
            <a:r>
              <a:rPr lang="en-US" baseline="0" dirty="0">
                <a:latin typeface="Arial" charset="0"/>
              </a:rPr>
              <a:t> half (midterm review slides with remaining 50 </a:t>
            </a:r>
            <a:r>
              <a:rPr lang="en-US" baseline="0">
                <a:latin typeface="Arial" charset="0"/>
              </a:rPr>
              <a:t>minutes)</a:t>
            </a:r>
            <a:endParaRPr lang="en-US" baseline="0" dirty="0">
              <a:latin typeface="Arial" charset="0"/>
            </a:endParaRPr>
          </a:p>
        </p:txBody>
      </p:sp>
    </p:spTree>
    <p:extLst>
      <p:ext uri="{BB962C8B-B14F-4D97-AF65-F5344CB8AC3E}">
        <p14:creationId xmlns:p14="http://schemas.microsoft.com/office/powerpoint/2010/main" val="201447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AF59A5D8-04DD-A24D-91E1-2F92F609D6B8}" type="slidenum">
              <a:rPr lang="en-US" sz="900"/>
              <a:pPr/>
              <a:t>10</a:t>
            </a:fld>
            <a:endParaRPr lang="en-US" sz="90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28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F7E8391F-1269-C740-969B-AB93B8ABAD4E}" type="slidenum">
              <a:rPr lang="en-US" sz="900"/>
              <a:pPr/>
              <a:t>11</a:t>
            </a:fld>
            <a:endParaRPr lang="en-US" sz="900"/>
          </a:p>
        </p:txBody>
      </p:sp>
    </p:spTree>
    <p:extLst>
      <p:ext uri="{BB962C8B-B14F-4D97-AF65-F5344CB8AC3E}">
        <p14:creationId xmlns:p14="http://schemas.microsoft.com/office/powerpoint/2010/main" val="247602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C807897B-A582-C14C-A18E-72BCF83412E5}" type="slidenum">
              <a:rPr lang="en-US" sz="900"/>
              <a:pPr/>
              <a:t>12</a:t>
            </a:fld>
            <a:endParaRPr lang="en-US" sz="900"/>
          </a:p>
        </p:txBody>
      </p:sp>
      <p:sp>
        <p:nvSpPr>
          <p:cNvPr id="2" name="Notes Placeholder 1"/>
          <p:cNvSpPr>
            <a:spLocks noGrp="1"/>
          </p:cNvSpPr>
          <p:nvPr>
            <p:ph type="body" idx="1"/>
          </p:nvPr>
        </p:nvSpPr>
        <p:spPr/>
        <p:txBody>
          <a:bodyPr/>
          <a:lstStyle/>
          <a:p>
            <a:pPr marL="0" marR="0" indent="0" algn="l" defTabSz="949325"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34" charset="0"/>
                <a:ea typeface="ＭＳ Ｐゴシック" charset="0"/>
                <a:cs typeface="+mn-cs"/>
              </a:rPr>
              <a:t>One of the most mysterious places on Earth, the </a:t>
            </a:r>
            <a:r>
              <a:rPr lang="en-US" sz="1200" b="0" i="0" u="none" strike="noStrike" kern="1200" baseline="0" dirty="0">
                <a:solidFill>
                  <a:srgbClr val="FF0000"/>
                </a:solidFill>
                <a:effectLst/>
                <a:latin typeface="Arial" pitchFamily="34" charset="0"/>
                <a:ea typeface="ＭＳ Ｐゴシック" charset="0"/>
                <a:cs typeface="+mn-cs"/>
                <a:hlinkClick r:id="rId3" tooltip="Search for: Nazca Lines in Peru"/>
              </a:rPr>
              <a:t>Nazca Lines in Peru</a:t>
            </a:r>
            <a:r>
              <a:rPr lang="en-US" sz="1200" b="0" i="0" kern="1200" baseline="0" dirty="0">
                <a:solidFill>
                  <a:schemeClr val="tx2"/>
                </a:solidFill>
                <a:effectLst/>
                <a:latin typeface="Arial" pitchFamily="34" charset="0"/>
                <a:ea typeface="ＭＳ Ｐゴシック" charset="0"/>
                <a:cs typeface="+mn-cs"/>
              </a:rPr>
              <a:t> </a:t>
            </a:r>
            <a:r>
              <a:rPr lang="en-US" sz="1200" b="0" i="0" kern="1200" dirty="0">
                <a:solidFill>
                  <a:schemeClr val="tx1"/>
                </a:solidFill>
                <a:effectLst/>
                <a:latin typeface="Arial" pitchFamily="34" charset="0"/>
                <a:ea typeface="ＭＳ Ｐゴシック" charset="0"/>
                <a:cs typeface="+mn-cs"/>
              </a:rPr>
              <a:t>are pictographs etched in the desert.</a:t>
            </a:r>
          </a:p>
          <a:p>
            <a:pPr marL="0" marR="0" indent="0" algn="l" defTabSz="949325"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34" charset="0"/>
              <a:cs typeface="+mn-cs"/>
            </a:endParaRPr>
          </a:p>
          <a:p>
            <a:pPr marL="0" marR="0" indent="0" algn="l" defTabSz="949325" rtl="0" eaLnBrk="0" fontAlgn="base" latinLnBrk="0" hangingPunct="0">
              <a:lnSpc>
                <a:spcPct val="100000"/>
              </a:lnSpc>
              <a:spcBef>
                <a:spcPct val="30000"/>
              </a:spcBef>
              <a:spcAft>
                <a:spcPct val="0"/>
              </a:spcAft>
              <a:buClrTx/>
              <a:buSzTx/>
              <a:buFontTx/>
              <a:buNone/>
              <a:tabLst/>
              <a:defRPr/>
            </a:pPr>
            <a:r>
              <a:rPr lang="en-US" sz="1200" dirty="0">
                <a:latin typeface="Helvetica" panose="020B0604020202020204" pitchFamily="34" charset="0"/>
                <a:cs typeface="Helvetica" panose="020B0604020202020204" pitchFamily="34" charset="0"/>
              </a:rPr>
              <a:t>http://www.azquotes.com/quote/1137013</a:t>
            </a:r>
          </a:p>
          <a:p>
            <a:endParaRPr lang="en-US" dirty="0"/>
          </a:p>
        </p:txBody>
      </p:sp>
    </p:spTree>
    <p:extLst>
      <p:ext uri="{BB962C8B-B14F-4D97-AF65-F5344CB8AC3E}">
        <p14:creationId xmlns:p14="http://schemas.microsoft.com/office/powerpoint/2010/main" val="427464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C807897B-A582-C14C-A18E-72BCF83412E5}" type="slidenum">
              <a:rPr lang="en-US" sz="900"/>
              <a:pPr/>
              <a:t>13</a:t>
            </a:fld>
            <a:endParaRPr lang="en-US" sz="900"/>
          </a:p>
        </p:txBody>
      </p:sp>
    </p:spTree>
    <p:extLst>
      <p:ext uri="{BB962C8B-B14F-4D97-AF65-F5344CB8AC3E}">
        <p14:creationId xmlns:p14="http://schemas.microsoft.com/office/powerpoint/2010/main" val="25557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D205D355-075E-D642-A86A-8B7C9EC73F81}" type="slidenum">
              <a:rPr lang="en-US" sz="900"/>
              <a:pPr/>
              <a:t>14</a:t>
            </a:fld>
            <a:endParaRPr lang="en-US" sz="90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340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2EA277E4-2AA2-154C-B82D-7906B8350545}" type="slidenum">
              <a:rPr lang="en-US" sz="900"/>
              <a:pPr/>
              <a:t>15</a:t>
            </a:fld>
            <a:endParaRPr lang="en-US" sz="900"/>
          </a:p>
        </p:txBody>
      </p:sp>
    </p:spTree>
    <p:extLst>
      <p:ext uri="{BB962C8B-B14F-4D97-AF65-F5344CB8AC3E}">
        <p14:creationId xmlns:p14="http://schemas.microsoft.com/office/powerpoint/2010/main" val="395738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D18838B7-D5FE-2A4C-9887-06EF813C1DA2}" type="slidenum">
              <a:rPr lang="en-US" sz="900"/>
              <a:pPr/>
              <a:t>16</a:t>
            </a:fld>
            <a:endParaRPr lang="en-US" sz="900"/>
          </a:p>
        </p:txBody>
      </p:sp>
      <p:sp>
        <p:nvSpPr>
          <p:cNvPr id="2" name="Notes Placeholder 1"/>
          <p:cNvSpPr>
            <a:spLocks noGrp="1"/>
          </p:cNvSpPr>
          <p:nvPr>
            <p:ph type="body" idx="1"/>
          </p:nvPr>
        </p:nvSpPr>
        <p:spPr/>
        <p:txBody>
          <a:bodyPr/>
          <a:lstStyle/>
          <a:p>
            <a:r>
              <a:rPr lang="en-US" dirty="0"/>
              <a:t>Did an experiment: had</a:t>
            </a:r>
            <a:r>
              <a:rPr lang="en-US" baseline="0" dirty="0"/>
              <a:t> someone sit outside a supermarket with 2 pairs of pantyhose and asked which was more sheer</a:t>
            </a:r>
          </a:p>
          <a:p>
            <a:pPr marL="171450" indent="-171450">
              <a:buFontTx/>
              <a:buChar char="-"/>
            </a:pPr>
            <a:r>
              <a:rPr lang="en-US" baseline="0" dirty="0"/>
              <a:t>There was a statistically significant different between the one on the right and left</a:t>
            </a:r>
          </a:p>
          <a:p>
            <a:pPr marL="171450" indent="-171450">
              <a:buFontTx/>
              <a:buChar char="-"/>
            </a:pPr>
            <a:r>
              <a:rPr lang="en-US" baseline="0" dirty="0"/>
              <a:t>…but they were the same product!</a:t>
            </a:r>
          </a:p>
          <a:p>
            <a:pPr marL="0" indent="0">
              <a:buFontTx/>
              <a:buNone/>
            </a:pPr>
            <a:r>
              <a:rPr lang="en-US" baseline="0" dirty="0"/>
              <a:t>Moral: be careful what you ask – people will try to give you the answer they think you want</a:t>
            </a:r>
            <a:endParaRPr lang="en-US" dirty="0"/>
          </a:p>
        </p:txBody>
      </p:sp>
    </p:spTree>
    <p:extLst>
      <p:ext uri="{BB962C8B-B14F-4D97-AF65-F5344CB8AC3E}">
        <p14:creationId xmlns:p14="http://schemas.microsoft.com/office/powerpoint/2010/main" val="347408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5585732C-1B33-3340-A65A-F3105ED36CF1}" type="slidenum">
              <a:rPr lang="en-US" sz="900"/>
              <a:pPr/>
              <a:t>17</a:t>
            </a:fld>
            <a:endParaRPr lang="en-US" sz="900"/>
          </a:p>
        </p:txBody>
      </p:sp>
      <p:sp>
        <p:nvSpPr>
          <p:cNvPr id="60419" name="Rectangle 2"/>
          <p:cNvSpPr>
            <a:spLocks noGrp="1" noRot="1" noChangeAspect="1" noChangeArrowheads="1" noTextEdit="1"/>
          </p:cNvSpPr>
          <p:nvPr>
            <p:ph type="sldImg"/>
          </p:nvPr>
        </p:nvSpPr>
        <p:spPr>
          <a:xfrm>
            <a:off x="1211263" y="711200"/>
            <a:ext cx="4833937" cy="3625850"/>
          </a:xfrm>
          <a:ln/>
        </p:spPr>
      </p:sp>
      <p:sp>
        <p:nvSpPr>
          <p:cNvPr id="60420" name="Rectangle 3"/>
          <p:cNvSpPr>
            <a:spLocks noGrp="1" noChangeArrowheads="1"/>
          </p:cNvSpPr>
          <p:nvPr>
            <p:ph type="body" idx="1"/>
          </p:nvPr>
        </p:nvSpPr>
        <p:spPr>
          <a:xfrm>
            <a:off x="955675" y="4570413"/>
            <a:ext cx="5421313" cy="4335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rPr>
              <a:t>Watch</a:t>
            </a:r>
            <a:r>
              <a:rPr lang="en-US" baseline="0" dirty="0">
                <a:latin typeface="Arial" charset="0"/>
              </a:rPr>
              <a:t> her face and listen to the tone of her voice. These are the types of things you cannot get with A/B testing or other more automated methodologies that we will talk about later.</a:t>
            </a:r>
            <a:endParaRPr lang="en-US" dirty="0">
              <a:latin typeface="Arial" charset="0"/>
            </a:endParaRPr>
          </a:p>
        </p:txBody>
      </p:sp>
    </p:spTree>
    <p:extLst>
      <p:ext uri="{BB962C8B-B14F-4D97-AF65-F5344CB8AC3E}">
        <p14:creationId xmlns:p14="http://schemas.microsoft.com/office/powerpoint/2010/main" val="48404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5077DCD9-4DAC-2E45-932E-DA51BD02AE61}" type="slidenum">
              <a:rPr lang="en-US" sz="900"/>
              <a:pPr/>
              <a:t>18</a:t>
            </a:fld>
            <a:endParaRPr lang="en-US" sz="900"/>
          </a:p>
        </p:txBody>
      </p:sp>
    </p:spTree>
    <p:extLst>
      <p:ext uri="{BB962C8B-B14F-4D97-AF65-F5344CB8AC3E}">
        <p14:creationId xmlns:p14="http://schemas.microsoft.com/office/powerpoint/2010/main" val="263399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D18838B7-D5FE-2A4C-9887-06EF813C1DA2}" type="slidenum">
              <a:rPr lang="en-US" sz="900"/>
              <a:pPr/>
              <a:t>19</a:t>
            </a:fld>
            <a:endParaRPr lang="en-US" sz="900"/>
          </a:p>
        </p:txBody>
      </p:sp>
    </p:spTree>
    <p:extLst>
      <p:ext uri="{BB962C8B-B14F-4D97-AF65-F5344CB8AC3E}">
        <p14:creationId xmlns:p14="http://schemas.microsoft.com/office/powerpoint/2010/main" val="179515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8BD02BE1-C99C-B745-8927-6EB7A8B732E4}" type="slidenum">
              <a:rPr lang="en-US" sz="900"/>
              <a:pPr/>
              <a:t>2</a:t>
            </a:fld>
            <a:endParaRPr lang="en-US" sz="9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2456065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0E728A14-1733-7546-B637-A3881319A7DB}" type="slidenum">
              <a:rPr lang="en-US" sz="900"/>
              <a:pPr/>
              <a:t>20</a:t>
            </a:fld>
            <a:endParaRPr lang="en-US" sz="900"/>
          </a:p>
        </p:txBody>
      </p:sp>
      <p:sp>
        <p:nvSpPr>
          <p:cNvPr id="63491" name="Rectangle 2"/>
          <p:cNvSpPr>
            <a:spLocks noGrp="1" noChangeArrowheads="1"/>
          </p:cNvSpPr>
          <p:nvPr>
            <p:ph type="body" idx="1"/>
          </p:nvPr>
        </p:nvSpPr>
        <p:spPr>
          <a:xfrm>
            <a:off x="955675" y="4570413"/>
            <a:ext cx="5421313" cy="4335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917772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5210B260-83A3-C344-95B3-BB5E30F8FABC}" type="slidenum">
              <a:rPr lang="en-US" sz="900"/>
              <a:pPr/>
              <a:t>21</a:t>
            </a:fld>
            <a:endParaRPr lang="en-US" sz="900"/>
          </a:p>
        </p:txBody>
      </p:sp>
      <p:sp>
        <p:nvSpPr>
          <p:cNvPr id="65539" name="Rectangle 2"/>
          <p:cNvSpPr>
            <a:spLocks noGrp="1" noChangeArrowheads="1"/>
          </p:cNvSpPr>
          <p:nvPr>
            <p:ph type="body" idx="1"/>
          </p:nvPr>
        </p:nvSpPr>
        <p:spPr>
          <a:xfrm>
            <a:off x="955675" y="4570413"/>
            <a:ext cx="5421313" cy="4335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59683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320936C-C359-C046-9BDE-15CAFBF9F51B}" type="slidenum">
              <a:rPr lang="en-US" sz="900"/>
              <a:pPr/>
              <a:t>22</a:t>
            </a:fld>
            <a:endParaRPr lang="en-US" sz="900"/>
          </a:p>
        </p:txBody>
      </p:sp>
      <p:sp>
        <p:nvSpPr>
          <p:cNvPr id="2" name="Notes Placeholder 1"/>
          <p:cNvSpPr>
            <a:spLocks noGrp="1"/>
          </p:cNvSpPr>
          <p:nvPr>
            <p:ph type="body" idx="1"/>
          </p:nvPr>
        </p:nvSpPr>
        <p:spPr/>
        <p:txBody>
          <a:bodyPr/>
          <a:lstStyle/>
          <a:p>
            <a:r>
              <a:rPr lang="en-US" dirty="0"/>
              <a:t>95% (or</a:t>
            </a:r>
            <a:r>
              <a:rPr lang="en-US" baseline="0" dirty="0"/>
              <a:t> alpha=5%) is the standard confidence interval used in HCI</a:t>
            </a:r>
            <a:endParaRPr lang="en-US" dirty="0"/>
          </a:p>
        </p:txBody>
      </p:sp>
    </p:spTree>
    <p:extLst>
      <p:ext uri="{BB962C8B-B14F-4D97-AF65-F5344CB8AC3E}">
        <p14:creationId xmlns:p14="http://schemas.microsoft.com/office/powerpoint/2010/main" val="1572185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0EAD3C7D-D4DA-8D4E-B9E9-7BA4447942B7}" type="slidenum">
              <a:rPr lang="en-US" sz="900"/>
              <a:pPr/>
              <a:t>23</a:t>
            </a:fld>
            <a:endParaRPr lang="en-US" sz="900"/>
          </a:p>
        </p:txBody>
      </p:sp>
    </p:spTree>
    <p:extLst>
      <p:ext uri="{BB962C8B-B14F-4D97-AF65-F5344CB8AC3E}">
        <p14:creationId xmlns:p14="http://schemas.microsoft.com/office/powerpoint/2010/main" val="80558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D41BC631-E179-0844-B088-C7FDBE7376F3}" type="slidenum">
              <a:rPr lang="en-US" sz="900"/>
              <a:pPr/>
              <a:t>24</a:t>
            </a:fld>
            <a:endParaRPr lang="en-US" sz="900"/>
          </a:p>
        </p:txBody>
      </p:sp>
    </p:spTree>
    <p:extLst>
      <p:ext uri="{BB962C8B-B14F-4D97-AF65-F5344CB8AC3E}">
        <p14:creationId xmlns:p14="http://schemas.microsoft.com/office/powerpoint/2010/main" val="277985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AD97EB59-7E80-D048-9566-AEF878AE4B42}" type="slidenum">
              <a:rPr lang="en-US" sz="900"/>
              <a:pPr/>
              <a:t>25</a:t>
            </a:fld>
            <a:endParaRPr lang="en-US" sz="900"/>
          </a:p>
        </p:txBody>
      </p:sp>
    </p:spTree>
    <p:extLst>
      <p:ext uri="{BB962C8B-B14F-4D97-AF65-F5344CB8AC3E}">
        <p14:creationId xmlns:p14="http://schemas.microsoft.com/office/powerpoint/2010/main" val="4072843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E8E95E7-901F-C940-B7CA-57C28835152E}" type="slidenum">
              <a:rPr lang="en-US" sz="900"/>
              <a:pPr/>
              <a:t>26</a:t>
            </a:fld>
            <a:endParaRPr lang="en-US" sz="900"/>
          </a:p>
        </p:txBody>
      </p:sp>
    </p:spTree>
    <p:extLst>
      <p:ext uri="{BB962C8B-B14F-4D97-AF65-F5344CB8AC3E}">
        <p14:creationId xmlns:p14="http://schemas.microsoft.com/office/powerpoint/2010/main" val="1667793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E8E95E7-901F-C940-B7CA-57C28835152E}" type="slidenum">
              <a:rPr lang="en-US" sz="900"/>
              <a:pPr/>
              <a:t>27</a:t>
            </a:fld>
            <a:endParaRPr lang="en-US" sz="900"/>
          </a:p>
        </p:txBody>
      </p:sp>
    </p:spTree>
    <p:extLst>
      <p:ext uri="{BB962C8B-B14F-4D97-AF65-F5344CB8AC3E}">
        <p14:creationId xmlns:p14="http://schemas.microsoft.com/office/powerpoint/2010/main" val="2236041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67AF5B38-53E1-9144-8357-99EC2BB4B2FC}" type="slidenum">
              <a:rPr lang="en-US" sz="900"/>
              <a:pPr/>
              <a:t>28</a:t>
            </a:fld>
            <a:endParaRPr lang="en-US" sz="900"/>
          </a:p>
        </p:txBody>
      </p:sp>
    </p:spTree>
    <p:extLst>
      <p:ext uri="{BB962C8B-B14F-4D97-AF65-F5344CB8AC3E}">
        <p14:creationId xmlns:p14="http://schemas.microsoft.com/office/powerpoint/2010/main" val="2018037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E079972E-6E3F-904D-A22F-8AC1B15B3443}" type="slidenum">
              <a:rPr lang="en-US" sz="900"/>
              <a:pPr/>
              <a:t>29</a:t>
            </a:fld>
            <a:endParaRPr lang="en-US" sz="900"/>
          </a:p>
        </p:txBody>
      </p:sp>
      <p:sp>
        <p:nvSpPr>
          <p:cNvPr id="2" name="Notes Placeholder 1"/>
          <p:cNvSpPr>
            <a:spLocks noGrp="1"/>
          </p:cNvSpPr>
          <p:nvPr>
            <p:ph type="body" idx="1"/>
          </p:nvPr>
        </p:nvSpPr>
        <p:spPr/>
        <p:txBody>
          <a:bodyPr/>
          <a:lstStyle/>
          <a:p>
            <a:r>
              <a:rPr lang="en-US" dirty="0"/>
              <a:t>Try to get the variance down by being consistent in how you do these things.</a:t>
            </a:r>
          </a:p>
        </p:txBody>
      </p:sp>
    </p:spTree>
    <p:extLst>
      <p:ext uri="{BB962C8B-B14F-4D97-AF65-F5344CB8AC3E}">
        <p14:creationId xmlns:p14="http://schemas.microsoft.com/office/powerpoint/2010/main" val="313604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61C5C17D-6B94-6B42-99C5-89BA4D88C238}" type="slidenum">
              <a:rPr lang="en-US" sz="900"/>
              <a:pPr/>
              <a:t>3</a:t>
            </a:fld>
            <a:endParaRPr lang="en-US" sz="900"/>
          </a:p>
        </p:txBody>
      </p:sp>
      <p:sp>
        <p:nvSpPr>
          <p:cNvPr id="51203" name="Rectangle 2"/>
          <p:cNvSpPr>
            <a:spLocks noGrp="1" noChangeArrowheads="1"/>
          </p:cNvSpPr>
          <p:nvPr>
            <p:ph type="body" idx="1"/>
          </p:nvPr>
        </p:nvSpPr>
        <p:spPr>
          <a:xfrm>
            <a:off x="955675" y="4570413"/>
            <a:ext cx="5421313" cy="4335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347728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869E8106-7F9B-CF47-BAB0-C52FA84C19F1}" type="slidenum">
              <a:rPr lang="en-US" sz="900"/>
              <a:pPr/>
              <a:t>30</a:t>
            </a:fld>
            <a:endParaRPr lang="en-US" sz="900"/>
          </a:p>
        </p:txBody>
      </p:sp>
    </p:spTree>
    <p:extLst>
      <p:ext uri="{BB962C8B-B14F-4D97-AF65-F5344CB8AC3E}">
        <p14:creationId xmlns:p14="http://schemas.microsoft.com/office/powerpoint/2010/main" val="3653611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053CE574-C37B-DA47-8A86-77E3809E1262}" type="slidenum">
              <a:rPr lang="en-US" sz="900"/>
              <a:pPr/>
              <a:t>31</a:t>
            </a:fld>
            <a:endParaRPr lang="en-US" sz="900"/>
          </a:p>
        </p:txBody>
      </p:sp>
    </p:spTree>
    <p:extLst>
      <p:ext uri="{BB962C8B-B14F-4D97-AF65-F5344CB8AC3E}">
        <p14:creationId xmlns:p14="http://schemas.microsoft.com/office/powerpoint/2010/main" val="2051227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736C95D-5BA8-AA49-A80B-7DFCCA9B9598}" type="slidenum">
              <a:rPr lang="en-US" sz="1200"/>
              <a:pPr/>
              <a:t>32</a:t>
            </a:fld>
            <a:endParaRPr lang="en-US" sz="1200"/>
          </a:p>
        </p:txBody>
      </p:sp>
      <p:sp>
        <p:nvSpPr>
          <p:cNvPr id="7168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168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728673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D5CE5FA-300D-AC4F-A428-64A763D65624}" type="slidenum">
              <a:rPr lang="en-US" sz="900"/>
              <a:pPr/>
              <a:t>33</a:t>
            </a:fld>
            <a:endParaRPr lang="en-US" sz="9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376433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D5CE5FA-300D-AC4F-A428-64A763D65624}" type="slidenum">
              <a:rPr lang="en-US" sz="900"/>
              <a:pPr/>
              <a:t>34</a:t>
            </a:fld>
            <a:endParaRPr lang="en-US" sz="9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113749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D5CE5FA-300D-AC4F-A428-64A763D65624}" type="slidenum">
              <a:rPr lang="en-US" sz="900"/>
              <a:pPr/>
              <a:t>35</a:t>
            </a:fld>
            <a:endParaRPr lang="en-US" sz="9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285769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C76B5EE1-7306-9E49-9AB6-61BEC13C52E7}" type="slidenum">
              <a:rPr lang="en-US" sz="900"/>
              <a:pPr/>
              <a:t>4</a:t>
            </a:fld>
            <a:endParaRPr lang="en-US" sz="900"/>
          </a:p>
        </p:txBody>
      </p:sp>
      <p:sp>
        <p:nvSpPr>
          <p:cNvPr id="2" name="Notes Placeholder 1"/>
          <p:cNvSpPr>
            <a:spLocks noGrp="1"/>
          </p:cNvSpPr>
          <p:nvPr>
            <p:ph type="body" idx="1"/>
          </p:nvPr>
        </p:nvSpPr>
        <p:spPr/>
        <p:txBody>
          <a:bodyPr/>
          <a:lstStyle/>
          <a:p>
            <a:r>
              <a:rPr lang="en-US" dirty="0"/>
              <a:t>Michigan State Image from http://www.nytimes.com/2009/01/01/business/01student.html</a:t>
            </a:r>
          </a:p>
        </p:txBody>
      </p:sp>
    </p:spTree>
    <p:extLst>
      <p:ext uri="{BB962C8B-B14F-4D97-AF65-F5344CB8AC3E}">
        <p14:creationId xmlns:p14="http://schemas.microsoft.com/office/powerpoint/2010/main" val="238650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2B430531-7F0E-3F43-8A21-F1C8446B92D9}" type="slidenum">
              <a:rPr lang="en-US" sz="900"/>
              <a:pPr/>
              <a:t>5</a:t>
            </a:fld>
            <a:endParaRPr lang="en-US" sz="900"/>
          </a:p>
        </p:txBody>
      </p:sp>
      <p:sp>
        <p:nvSpPr>
          <p:cNvPr id="2" name="Notes Placeholder 1"/>
          <p:cNvSpPr>
            <a:spLocks noGrp="1"/>
          </p:cNvSpPr>
          <p:nvPr>
            <p:ph type="body" idx="1"/>
          </p:nvPr>
        </p:nvSpPr>
        <p:spPr/>
        <p:txBody>
          <a:bodyPr/>
          <a:lstStyle/>
          <a:p>
            <a:r>
              <a:rPr lang="en-US" dirty="0"/>
              <a:t>Doing fieldwork</a:t>
            </a:r>
            <a:r>
              <a:rPr lang="en-US" baseline="0" dirty="0"/>
              <a:t> in </a:t>
            </a:r>
            <a:r>
              <a:rPr lang="en-US" baseline="0" dirty="0" err="1"/>
              <a:t>underresourced</a:t>
            </a:r>
            <a:r>
              <a:rPr lang="en-US" baseline="0" dirty="0"/>
              <a:t> communities has a number of pitfalls for </a:t>
            </a:r>
            <a:r>
              <a:rPr lang="en-US" baseline="0" dirty="0" err="1"/>
              <a:t>researchings</a:t>
            </a:r>
            <a:r>
              <a:rPr lang="en-US" baseline="0" dirty="0"/>
              <a:t> coming from an empowered group (whether by race, education, or other institutional </a:t>
            </a:r>
            <a:r>
              <a:rPr lang="en-US" baseline="0" dirty="0" err="1"/>
              <a:t>priveledge</a:t>
            </a:r>
            <a:r>
              <a:rPr lang="en-US" baseline="0" dirty="0"/>
              <a:t>).</a:t>
            </a:r>
          </a:p>
          <a:p>
            <a:endParaRPr lang="en-US" baseline="0" dirty="0"/>
          </a:p>
          <a:p>
            <a:r>
              <a:rPr lang="en-US" baseline="0" dirty="0"/>
              <a:t>You cannot just drop in to some rural village wearing your African shirt. It just isn’t ethical.</a:t>
            </a:r>
          </a:p>
          <a:p>
            <a:r>
              <a:rPr lang="en-US" baseline="0" dirty="0"/>
              <a:t>Even paying money can be coercive because they may NOT be able to turn you down</a:t>
            </a:r>
          </a:p>
          <a:p>
            <a:endParaRPr lang="en-US" baseline="0" dirty="0"/>
          </a:p>
        </p:txBody>
      </p:sp>
    </p:spTree>
    <p:extLst>
      <p:ext uri="{BB962C8B-B14F-4D97-AF65-F5344CB8AC3E}">
        <p14:creationId xmlns:p14="http://schemas.microsoft.com/office/powerpoint/2010/main" val="80590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2B430531-7F0E-3F43-8A21-F1C8446B92D9}" type="slidenum">
              <a:rPr lang="en-US" sz="900"/>
              <a:pPr/>
              <a:t>6</a:t>
            </a:fld>
            <a:endParaRPr lang="en-US" sz="900"/>
          </a:p>
        </p:txBody>
      </p:sp>
      <p:sp>
        <p:nvSpPr>
          <p:cNvPr id="2" name="Notes Placeholder 1"/>
          <p:cNvSpPr>
            <a:spLocks noGrp="1"/>
          </p:cNvSpPr>
          <p:nvPr>
            <p:ph type="body" idx="1"/>
          </p:nvPr>
        </p:nvSpPr>
        <p:spPr/>
        <p:txBody>
          <a:bodyPr/>
          <a:lstStyle/>
          <a:p>
            <a:r>
              <a:rPr lang="en-US" baseline="0" dirty="0"/>
              <a:t>Further, even the terminology we use in these situations might be holding people back.</a:t>
            </a:r>
          </a:p>
          <a:p>
            <a:endParaRPr lang="en-US" baseline="0" dirty="0"/>
          </a:p>
          <a:p>
            <a:r>
              <a:rPr lang="en-US" baseline="0" dirty="0"/>
              <a:t>http://</a:t>
            </a:r>
            <a:r>
              <a:rPr lang="en-US" baseline="0" dirty="0" err="1"/>
              <a:t>www.sunypress.edu</a:t>
            </a:r>
            <a:r>
              <a:rPr lang="en-US" baseline="0" dirty="0"/>
              <a:t>/p-2029-children-and-families-at-promis.aspx</a:t>
            </a:r>
          </a:p>
          <a:p>
            <a:r>
              <a:rPr lang="en-US" sz="1200" b="0" i="1" kern="1200" dirty="0">
                <a:solidFill>
                  <a:schemeClr val="tx1"/>
                </a:solidFill>
                <a:effectLst/>
                <a:latin typeface="Arial" pitchFamily="34" charset="0"/>
                <a:ea typeface="ＭＳ Ｐゴシック" charset="0"/>
                <a:cs typeface="+mn-cs"/>
              </a:rPr>
              <a:t>This book shows how the labeling of children as "at-risk" actually perpetuates the inequities, racism, and discrimination facing many families in America.</a:t>
            </a:r>
            <a:br>
              <a:rPr lang="en-US" dirty="0"/>
            </a:br>
            <a:r>
              <a:rPr lang="en-US" sz="1200" b="0" i="0" kern="1200" dirty="0">
                <a:solidFill>
                  <a:schemeClr val="tx1"/>
                </a:solidFill>
                <a:effectLst/>
                <a:latin typeface="Arial" pitchFamily="34" charset="0"/>
                <a:ea typeface="ＭＳ Ｐゴシック" charset="0"/>
                <a:cs typeface="+mn-cs"/>
              </a:rPr>
              <a:t>This book critiques the currently popular "at-risk" construct, drawing from historical, contextual, critical, and personal perspectives. It provides an alternative context for viewing children and their families as "at-promise." A basic premise of the book is that the generalized use of the "at-risk" label is highly problematic and often implicitly racist and classist--a 1990s version of the cultural deficit model that locates problems in individuals, families, and communities, rather than in institutional structures that create and maintain inequality. This book provides a needed interrogation and alternative context for viewing children and families caught in the extreme conditions facing many families in the United States. </a:t>
            </a:r>
          </a:p>
        </p:txBody>
      </p:sp>
    </p:spTree>
    <p:extLst>
      <p:ext uri="{BB962C8B-B14F-4D97-AF65-F5344CB8AC3E}">
        <p14:creationId xmlns:p14="http://schemas.microsoft.com/office/powerpoint/2010/main" val="4309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2B430531-7F0E-3F43-8A21-F1C8446B92D9}" type="slidenum">
              <a:rPr lang="en-US" sz="900"/>
              <a:pPr/>
              <a:t>7</a:t>
            </a:fld>
            <a:endParaRPr lang="en-US" sz="900"/>
          </a:p>
        </p:txBody>
      </p:sp>
      <p:sp>
        <p:nvSpPr>
          <p:cNvPr id="2" name="Notes Placeholder 1"/>
          <p:cNvSpPr>
            <a:spLocks noGrp="1"/>
          </p:cNvSpPr>
          <p:nvPr>
            <p:ph type="body" idx="1"/>
          </p:nvPr>
        </p:nvSpPr>
        <p:spPr/>
        <p:txBody>
          <a:bodyPr/>
          <a:lstStyle/>
          <a:p>
            <a:r>
              <a:rPr lang="en-US" dirty="0"/>
              <a:t>Finally, the results you get might simply be wrong.</a:t>
            </a:r>
            <a:endParaRPr lang="en-US" sz="1200" b="0" i="0" kern="1200" dirty="0">
              <a:solidFill>
                <a:schemeClr val="tx1"/>
              </a:solidFill>
              <a:effectLst/>
              <a:latin typeface="Arial" pitchFamily="34" charset="0"/>
              <a:ea typeface="ＭＳ Ｐゴシック" charset="0"/>
              <a:cs typeface="+mn-cs"/>
            </a:endParaRPr>
          </a:p>
          <a:p>
            <a:endParaRPr lang="en-US" sz="1200" b="0" i="0" kern="1200" dirty="0">
              <a:solidFill>
                <a:schemeClr val="tx1"/>
              </a:solidFill>
              <a:effectLst/>
              <a:latin typeface="Arial" pitchFamily="34" charset="0"/>
              <a:ea typeface="ＭＳ Ｐゴシック" charset="0"/>
              <a:cs typeface="+mn-cs"/>
            </a:endParaRPr>
          </a:p>
          <a:p>
            <a:r>
              <a:rPr lang="en-US" sz="1200" b="1" i="0" kern="1200" dirty="0">
                <a:solidFill>
                  <a:schemeClr val="tx1"/>
                </a:solidFill>
                <a:effectLst/>
                <a:latin typeface="Arial" pitchFamily="34" charset="0"/>
                <a:ea typeface="ＭＳ Ｐゴシック" charset="0"/>
                <a:cs typeface="+mn-cs"/>
              </a:rPr>
              <a:t>Nicki Dell on Participant Response Bias.</a:t>
            </a:r>
          </a:p>
          <a:p>
            <a:r>
              <a:rPr lang="en-US" sz="1200" b="0" i="0" kern="1200" dirty="0">
                <a:solidFill>
                  <a:schemeClr val="tx1"/>
                </a:solidFill>
                <a:effectLst/>
                <a:latin typeface="Arial" pitchFamily="34" charset="0"/>
                <a:ea typeface="ＭＳ Ｐゴシック" charset="0"/>
                <a:cs typeface="+mn-cs"/>
              </a:rPr>
              <a:t>Although HCI researchers and practitioners frequently work with groups of people that differ significantly from themselves, little attention has been paid to the effects these differences have on the evaluation of technological systems. Via 450 interviews in Bangalore, India, we measure participant response bias due to interviewer demand characteristics and the role of social and demographic factors in influencing that bias. We find that respondents are about 2.5x more likely to prefer a technological artifact they believe to be developed by the interviewer, even when the alternative is identical. When the interviewer is a foreign researcher requiring a translator, the bias towards the interviewer’s artifact increases to 5x. In fact, the interviewer’s artifact is preferred even when it is degraded to be obviously inferior to the alternative. We conclude that participant response bias should receive more attention within the CHI community, especially when designing for underprivileged populations.</a:t>
            </a:r>
          </a:p>
          <a:p>
            <a:endParaRPr lang="en-US" dirty="0"/>
          </a:p>
        </p:txBody>
      </p:sp>
    </p:spTree>
    <p:extLst>
      <p:ext uri="{BB962C8B-B14F-4D97-AF65-F5344CB8AC3E}">
        <p14:creationId xmlns:p14="http://schemas.microsoft.com/office/powerpoint/2010/main" val="811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2B430531-7F0E-3F43-8A21-F1C8446B92D9}" type="slidenum">
              <a:rPr lang="en-US" sz="900"/>
              <a:pPr/>
              <a:t>8</a:t>
            </a:fld>
            <a:endParaRPr lang="en-US" sz="900"/>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07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55ACB499-7263-3046-A778-AB71F31DECA8}" type="slidenum">
              <a:rPr lang="en-US" sz="900"/>
              <a:pPr/>
              <a:t>9</a:t>
            </a:fld>
            <a:endParaRPr lang="en-US" sz="900"/>
          </a:p>
        </p:txBody>
      </p:sp>
    </p:spTree>
    <p:extLst>
      <p:ext uri="{BB962C8B-B14F-4D97-AF65-F5344CB8AC3E}">
        <p14:creationId xmlns:p14="http://schemas.microsoft.com/office/powerpoint/2010/main" val="4039673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a:solidFill>
                  <a:srgbClr val="6D6D6D"/>
                </a:solidFill>
                <a:latin typeface="Helvetica"/>
                <a:ea typeface="+mn-ea"/>
                <a:cs typeface="Helvetica"/>
              </a:rPr>
              <a:t>Computer Science Department</a:t>
            </a:r>
          </a:p>
          <a:p>
            <a:pPr algn="l">
              <a:defRPr/>
            </a:pPr>
            <a:r>
              <a:rPr lang="en-US" dirty="0">
                <a:solidFill>
                  <a:srgbClr val="6D6D6D"/>
                </a:solidFill>
                <a:latin typeface="Helvetica"/>
                <a:ea typeface="+mn-ea"/>
                <a:cs typeface="Helvetica"/>
              </a:rPr>
              <a:t>Stanford University</a:t>
            </a:r>
          </a:p>
        </p:txBody>
      </p:sp>
      <p:sp>
        <p:nvSpPr>
          <p:cNvPr id="297986" name="Rectangle 2"/>
          <p:cNvSpPr>
            <a:spLocks noGrp="1" noChangeArrowheads="1"/>
          </p:cNvSpPr>
          <p:nvPr>
            <p:ph type="ctrTitle" hasCustomPrompt="1"/>
          </p:nvPr>
        </p:nvSpPr>
        <p:spPr>
          <a:xfrm>
            <a:off x="753998" y="2102662"/>
            <a:ext cx="8077200" cy="1143000"/>
          </a:xfrm>
        </p:spPr>
        <p:txBody>
          <a:bodyPr/>
          <a:lstStyle>
            <a:lvl1pPr>
              <a:defRPr>
                <a:solidFill>
                  <a:srgbClr val="5A5A5A"/>
                </a:solidFill>
              </a:defRPr>
            </a:lvl1pPr>
          </a:lstStyle>
          <a:p>
            <a:r>
              <a:rPr lang="en-US" dirty="0"/>
              <a:t>TITLE</a:t>
            </a:r>
          </a:p>
        </p:txBody>
      </p:sp>
      <p:sp>
        <p:nvSpPr>
          <p:cNvPr id="6" name="Text Box 3"/>
          <p:cNvSpPr txBox="1">
            <a:spLocks noChangeArrowheads="1"/>
          </p:cNvSpPr>
          <p:nvPr/>
        </p:nvSpPr>
        <p:spPr bwMode="auto">
          <a:xfrm>
            <a:off x="753998" y="4922792"/>
            <a:ext cx="5983653" cy="1200329"/>
          </a:xfrm>
          <a:prstGeom prst="rect">
            <a:avLst/>
          </a:prstGeom>
          <a:noFill/>
          <a:ln w="9525">
            <a:noFill/>
            <a:miter lim="800000"/>
            <a:headEnd/>
            <a:tailEnd/>
          </a:ln>
          <a:effectLst/>
        </p:spPr>
        <p:txBody>
          <a:bodyPr wrap="square">
            <a:spAutoFit/>
          </a:bodyPr>
          <a:lstStyle/>
          <a:p>
            <a:pPr algn="r">
              <a:defRPr/>
            </a:pPr>
            <a:endParaRPr lang="en-US" dirty="0">
              <a:solidFill>
                <a:srgbClr val="6D6D6D"/>
              </a:solidFill>
              <a:latin typeface="Helvetica"/>
              <a:ea typeface="+mn-ea"/>
              <a:cs typeface="Helvetica"/>
            </a:endParaRPr>
          </a:p>
          <a:p>
            <a:pPr algn="l">
              <a:defRPr/>
            </a:pPr>
            <a:r>
              <a:rPr lang="en-US" dirty="0">
                <a:solidFill>
                  <a:srgbClr val="6D6D6D"/>
                </a:solidFill>
                <a:latin typeface="Helvetica"/>
                <a:ea typeface="+mn-ea"/>
                <a:cs typeface="Helvetica"/>
              </a:rPr>
              <a:t>CS 147</a:t>
            </a:r>
          </a:p>
          <a:p>
            <a:pPr algn="l">
              <a:defRPr/>
            </a:pPr>
            <a:r>
              <a:rPr lang="en-US" dirty="0">
                <a:solidFill>
                  <a:srgbClr val="6D6D6D"/>
                </a:solidFill>
                <a:latin typeface="Helvetica"/>
                <a:ea typeface="+mn-ea"/>
                <a:cs typeface="Helvetica"/>
              </a:rPr>
              <a:t>Autumn 2016</a:t>
            </a:r>
          </a:p>
        </p:txBody>
      </p:sp>
      <p:sp>
        <p:nvSpPr>
          <p:cNvPr id="8" name="Rectangle 2"/>
          <p:cNvSpPr txBox="1">
            <a:spLocks noChangeArrowheads="1"/>
          </p:cNvSpPr>
          <p:nvPr/>
        </p:nvSpPr>
        <p:spPr bwMode="auto">
          <a:xfrm>
            <a:off x="1182029" y="34740"/>
            <a:ext cx="8023884" cy="40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baseline="0" dirty="0"/>
              <a:t>DESIGN THINKING FOR USER EXPERIENCE </a:t>
            </a:r>
            <a:r>
              <a:rPr lang="en-US" sz="1500" dirty="0"/>
              <a:t>DESIGN +</a:t>
            </a:r>
            <a:r>
              <a:rPr lang="en-US" sz="1500" baseline="0" dirty="0"/>
              <a:t> PROTOTYPING + EVALUATION</a:t>
            </a:r>
            <a:endParaRPr lang="en-US" sz="1500" dirty="0"/>
          </a:p>
        </p:txBody>
      </p:sp>
      <p:pic>
        <p:nvPicPr>
          <p:cNvPr id="2" name="Picture 1" descr="dt+ux.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61" y="-339692"/>
            <a:ext cx="1539417" cy="1154563"/>
          </a:xfrm>
          <a:prstGeom prst="rect">
            <a:avLst/>
          </a:prstGeom>
        </p:spPr>
      </p:pic>
      <p:sp>
        <p:nvSpPr>
          <p:cNvPr id="10" name="Shape 309"/>
          <p:cNvSpPr/>
          <p:nvPr/>
        </p:nvSpPr>
        <p:spPr>
          <a:xfrm>
            <a:off x="8955692"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1" name="Shape 310"/>
          <p:cNvSpPr/>
          <p:nvPr/>
        </p:nvSpPr>
        <p:spPr>
          <a:xfrm rot="16200000">
            <a:off x="-114157"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2" name="Shape 311"/>
          <p:cNvSpPr/>
          <p:nvPr/>
        </p:nvSpPr>
        <p:spPr>
          <a:xfrm rot="10800000">
            <a:off x="-67292"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3" name="Shape 312"/>
          <p:cNvSpPr/>
          <p:nvPr/>
        </p:nvSpPr>
        <p:spPr>
          <a:xfrm rot="5400000">
            <a:off x="8947674"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4" name="Rectangle 13"/>
          <p:cNvSpPr/>
          <p:nvPr/>
        </p:nvSpPr>
        <p:spPr>
          <a:xfrm>
            <a:off x="4038600" y="3892718"/>
            <a:ext cx="1815207" cy="523220"/>
          </a:xfrm>
          <a:prstGeom prst="rect">
            <a:avLst/>
          </a:prstGeom>
        </p:spPr>
        <p:txBody>
          <a:bodyPr wrap="square">
            <a:spAutoFit/>
          </a:bodyPr>
          <a:lstStyle/>
          <a:p>
            <a:r>
              <a:rPr lang="zh-CN" altLang="en-US" sz="2800" b="1" dirty="0">
                <a:solidFill>
                  <a:schemeClr val="bg2"/>
                </a:solidFill>
              </a:rPr>
              <a:t>刘哲明</a:t>
            </a:r>
            <a:endParaRPr lang="en-US" sz="2800" b="1" dirty="0">
              <a:solidFill>
                <a:schemeClr val="bg2"/>
              </a:solidFill>
            </a:endParaRPr>
          </a:p>
        </p:txBody>
      </p:sp>
    </p:spTree>
    <p:extLst>
      <p:ext uri="{BB962C8B-B14F-4D97-AF65-F5344CB8AC3E}">
        <p14:creationId xmlns:p14="http://schemas.microsoft.com/office/powerpoint/2010/main" val="23253582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09D0C8C5-53F4-3647-8CB7-6BDD0B1E7EC3}" type="slidenum">
              <a:rPr lang="en-US" smtClean="0"/>
              <a:pPr/>
              <a:t>‹#›</a:t>
            </a:fld>
            <a:endParaRPr lang="en-US"/>
          </a:p>
        </p:txBody>
      </p:sp>
    </p:spTree>
    <p:extLst>
      <p:ext uri="{BB962C8B-B14F-4D97-AF65-F5344CB8AC3E}">
        <p14:creationId xmlns:p14="http://schemas.microsoft.com/office/powerpoint/2010/main" val="292541689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a:t>Click to edit Master title style</a:t>
            </a:r>
            <a:endParaRPr lang="en-US" dirty="0"/>
          </a:p>
        </p:txBody>
      </p:sp>
      <p:sp>
        <p:nvSpPr>
          <p:cNvPr id="3" name="Chart Placeholder 2"/>
          <p:cNvSpPr>
            <a:spLocks noGrp="1"/>
          </p:cNvSpPr>
          <p:nvPr>
            <p:ph type="chart" sz="half" idx="1"/>
          </p:nvPr>
        </p:nvSpPr>
        <p:spPr>
          <a:xfrm>
            <a:off x="685800" y="1600200"/>
            <a:ext cx="3810000" cy="4724400"/>
          </a:xfrm>
        </p:spPr>
        <p:txBody>
          <a:bodyPr/>
          <a:lstStyle/>
          <a:p>
            <a:pPr lvl="0"/>
            <a:r>
              <a:rPr lang="en-US" noProof="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
        <p:nvSpPr>
          <p:cNvPr id="8"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10/22/2012</a:t>
            </a:r>
            <a:endParaRPr lang="en-US" dirty="0"/>
          </a:p>
        </p:txBody>
      </p:sp>
      <p:sp>
        <p:nvSpPr>
          <p:cNvPr id="9"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CSE 440: User Interface Design, Prototyping, &amp; Evaluation</a:t>
            </a:r>
            <a:endParaRPr lang="en-US" dirty="0"/>
          </a:p>
        </p:txBody>
      </p:sp>
    </p:spTree>
    <p:extLst>
      <p:ext uri="{BB962C8B-B14F-4D97-AF65-F5344CB8AC3E}">
        <p14:creationId xmlns:p14="http://schemas.microsoft.com/office/powerpoint/2010/main" val="69991008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
        <p:nvSpPr>
          <p:cNvPr id="8"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10/22/2012</a:t>
            </a:r>
            <a:endParaRPr lang="en-US" dirty="0"/>
          </a:p>
        </p:txBody>
      </p:sp>
      <p:sp>
        <p:nvSpPr>
          <p:cNvPr id="9"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CSE 440: User Interface Design, Prototyping, &amp; Evaluation</a:t>
            </a:r>
            <a:endParaRPr lang="en-US" dirty="0"/>
          </a:p>
        </p:txBody>
      </p:sp>
    </p:spTree>
    <p:extLst>
      <p:ext uri="{BB962C8B-B14F-4D97-AF65-F5344CB8AC3E}">
        <p14:creationId xmlns:p14="http://schemas.microsoft.com/office/powerpoint/2010/main" val="214063684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5980198"/>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7"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8"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Tree>
    <p:extLst>
      <p:ext uri="{BB962C8B-B14F-4D97-AF65-F5344CB8AC3E}">
        <p14:creationId xmlns:p14="http://schemas.microsoft.com/office/powerpoint/2010/main" val="326646034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a:t>Click to edit Master title style</a:t>
            </a:r>
            <a:endParaRPr lang="en-US" dirty="0"/>
          </a:p>
        </p:txBody>
      </p:sp>
      <p:sp>
        <p:nvSpPr>
          <p:cNvPr id="3" name="Content Placeholder 2"/>
          <p:cNvSpPr>
            <a:spLocks noGrp="1"/>
          </p:cNvSpPr>
          <p:nvPr>
            <p:ph sz="quarter" idx="1"/>
          </p:nvPr>
        </p:nvSpPr>
        <p:spPr>
          <a:xfrm>
            <a:off x="6858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381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9"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
        <p:nvSpPr>
          <p:cNvPr id="10"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10/22/2012</a:t>
            </a:r>
            <a:endParaRPr lang="en-US" dirty="0"/>
          </a:p>
        </p:txBody>
      </p:sp>
      <p:sp>
        <p:nvSpPr>
          <p:cNvPr id="11"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CSE 440: User Interface Design, Prototyping, &amp; Evaluation</a:t>
            </a:r>
            <a:endParaRPr lang="en-US" dirty="0"/>
          </a:p>
        </p:txBody>
      </p:sp>
    </p:spTree>
    <p:extLst>
      <p:ext uri="{BB962C8B-B14F-4D97-AF65-F5344CB8AC3E}">
        <p14:creationId xmlns:p14="http://schemas.microsoft.com/office/powerpoint/2010/main" val="859368523"/>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November 15, 2016</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921C6582-A2BD-BA46-A9AA-1B0CFB7AAF81}" type="slidenum">
              <a:rPr lang="en-US" smtClean="0"/>
              <a:pPr/>
              <a:t>‹#›</a:t>
            </a:fld>
            <a:endParaRPr lang="en-US"/>
          </a:p>
        </p:txBody>
      </p:sp>
    </p:spTree>
    <p:extLst>
      <p:ext uri="{BB962C8B-B14F-4D97-AF65-F5344CB8AC3E}">
        <p14:creationId xmlns:p14="http://schemas.microsoft.com/office/powerpoint/2010/main" val="1181625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Word">
    <p:spTree>
      <p:nvGrpSpPr>
        <p:cNvPr id="1" name=""/>
        <p:cNvGrpSpPr/>
        <p:nvPr/>
      </p:nvGrpSpPr>
      <p:grpSpPr>
        <a:xfrm>
          <a:off x="0" y="0"/>
          <a:ext cx="0" cy="0"/>
          <a:chOff x="0" y="0"/>
          <a:chExt cx="0" cy="0"/>
        </a:xfrm>
      </p:grpSpPr>
      <p:sp>
        <p:nvSpPr>
          <p:cNvPr id="9" name="Shape 9"/>
          <p:cNvSpPr>
            <a:spLocks noGrp="1"/>
          </p:cNvSpPr>
          <p:nvPr>
            <p:ph type="title"/>
          </p:nvPr>
        </p:nvSpPr>
        <p:spPr>
          <a:xfrm>
            <a:off x="385763" y="2281237"/>
            <a:ext cx="8385175" cy="1116013"/>
          </a:xfrm>
          <a:prstGeom prst="rect">
            <a:avLst/>
          </a:prstGeom>
        </p:spPr>
        <p:txBody>
          <a:bodyPr/>
          <a:lstStyle>
            <a:lvl1pPr algn="ctr">
              <a:defRPr sz="8800"/>
            </a:lvl1pPr>
          </a:lstStyle>
          <a:p>
            <a:pPr lvl="0">
              <a:defRPr sz="1800">
                <a:solidFill>
                  <a:srgbClr val="000000"/>
                </a:solidFill>
                <a:uFillTx/>
              </a:defRPr>
            </a:pPr>
            <a:r>
              <a:rPr lang="en-US" sz="8800">
                <a:solidFill>
                  <a:srgbClr val="FFFFFF"/>
                </a:solidFill>
                <a:uFill>
                  <a:solidFill>
                    <a:srgbClr val="FFFFFF"/>
                  </a:solidFill>
                </a:uFill>
              </a:rPr>
              <a:t>Click to edit Master title style</a:t>
            </a:r>
            <a:endParaRPr sz="8800">
              <a:solidFill>
                <a:srgbClr val="FFFFFF"/>
              </a:solidFill>
              <a:uFill>
                <a:solidFill>
                  <a:srgbClr val="FFFFFF"/>
                </a:solidFill>
              </a:uFill>
            </a:endParaRPr>
          </a:p>
        </p:txBody>
      </p:sp>
    </p:spTree>
    <p:extLst>
      <p:ext uri="{BB962C8B-B14F-4D97-AF65-F5344CB8AC3E}">
        <p14:creationId xmlns:p14="http://schemas.microsoft.com/office/powerpoint/2010/main" val="2033574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uFillTx/>
              </a:defRPr>
            </a:pPr>
            <a:r>
              <a:rPr lang="en-US" sz="4000">
                <a:solidFill>
                  <a:srgbClr val="FFFFFF"/>
                </a:solidFill>
                <a:uFill>
                  <a:solidFill>
                    <a:srgbClr val="FFFFFF"/>
                  </a:solidFill>
                </a:uFill>
              </a:rPr>
              <a:t>Click to edit Master title style</a:t>
            </a:r>
            <a:endParaRPr sz="4000">
              <a:solidFill>
                <a:srgbClr val="FFFFFF"/>
              </a:solidFill>
              <a:uFill>
                <a:solidFill>
                  <a:srgbClr val="FFFFFF"/>
                </a:solidFill>
              </a:uFill>
            </a:endParaRPr>
          </a:p>
        </p:txBody>
      </p:sp>
      <p:sp>
        <p:nvSpPr>
          <p:cNvPr id="20" name="Shape 20"/>
          <p:cNvSpPr>
            <a:spLocks noGrp="1"/>
          </p:cNvSpPr>
          <p:nvPr>
            <p:ph type="body" idx="1"/>
          </p:nvPr>
        </p:nvSpPr>
        <p:spPr>
          <a:prstGeom prst="rect">
            <a:avLst/>
          </a:prstGeom>
        </p:spPr>
        <p:txBody>
          <a:bodyPr/>
          <a:lstStyle>
            <a:lvl2pPr marL="293336" indent="-92309">
              <a:spcBef>
                <a:spcPts val="485"/>
              </a:spcBef>
              <a:defRPr sz="2300"/>
            </a:lvl2pPr>
            <a:lvl3pPr marL="457440" indent="-71796">
              <a:spcBef>
                <a:spcPts val="404"/>
              </a:spcBef>
              <a:defRPr sz="2100"/>
            </a:lvl3pPr>
            <a:lvl4pPr marL="642058" indent="-71796">
              <a:spcBef>
                <a:spcPts val="323"/>
              </a:spcBef>
              <a:defRPr sz="1700"/>
            </a:lvl4pPr>
            <a:lvl5pPr marL="826675" indent="-71796">
              <a:spcBef>
                <a:spcPts val="323"/>
              </a:spcBef>
              <a:defRPr sz="1700"/>
            </a:lvl5pPr>
          </a:lstStyle>
          <a:p>
            <a:pPr lvl="0">
              <a:defRPr sz="1800">
                <a:solidFill>
                  <a:srgbClr val="000000"/>
                </a:solidFill>
                <a:uFillTx/>
              </a:defRPr>
            </a:pPr>
            <a:r>
              <a:rPr lang="en-US" sz="2700">
                <a:solidFill>
                  <a:srgbClr val="FFFFFF"/>
                </a:solidFill>
                <a:uFill>
                  <a:solidFill>
                    <a:srgbClr val="FFFFFF"/>
                  </a:solidFill>
                </a:uFill>
              </a:rPr>
              <a:t>Click to edit Master text styles</a:t>
            </a:r>
          </a:p>
          <a:p>
            <a:pPr lvl="1">
              <a:defRPr sz="1800">
                <a:solidFill>
                  <a:srgbClr val="000000"/>
                </a:solidFill>
                <a:uFillTx/>
              </a:defRPr>
            </a:pPr>
            <a:r>
              <a:rPr lang="en-US" sz="2700">
                <a:solidFill>
                  <a:srgbClr val="FFFFFF"/>
                </a:solidFill>
                <a:uFill>
                  <a:solidFill>
                    <a:srgbClr val="FFFFFF"/>
                  </a:solidFill>
                </a:uFill>
              </a:rPr>
              <a:t>Second level</a:t>
            </a:r>
          </a:p>
          <a:p>
            <a:pPr lvl="2">
              <a:defRPr sz="1800">
                <a:solidFill>
                  <a:srgbClr val="000000"/>
                </a:solidFill>
                <a:uFillTx/>
              </a:defRPr>
            </a:pPr>
            <a:r>
              <a:rPr lang="en-US" sz="2700">
                <a:solidFill>
                  <a:srgbClr val="FFFFFF"/>
                </a:solidFill>
                <a:uFill>
                  <a:solidFill>
                    <a:srgbClr val="FFFFFF"/>
                  </a:solidFill>
                </a:uFill>
              </a:rPr>
              <a:t>Third level</a:t>
            </a:r>
          </a:p>
          <a:p>
            <a:pPr lvl="3">
              <a:defRPr sz="1800">
                <a:solidFill>
                  <a:srgbClr val="000000"/>
                </a:solidFill>
                <a:uFillTx/>
              </a:defRPr>
            </a:pPr>
            <a:r>
              <a:rPr lang="en-US" sz="2700">
                <a:solidFill>
                  <a:srgbClr val="FFFFFF"/>
                </a:solidFill>
                <a:uFill>
                  <a:solidFill>
                    <a:srgbClr val="FFFFFF"/>
                  </a:solidFill>
                </a:uFill>
              </a:rPr>
              <a:t>Fourth level</a:t>
            </a:r>
          </a:p>
          <a:p>
            <a:pPr lvl="4">
              <a:defRPr sz="1800">
                <a:solidFill>
                  <a:srgbClr val="000000"/>
                </a:solidFill>
                <a:uFillTx/>
              </a:defRPr>
            </a:pPr>
            <a:r>
              <a:rPr lang="en-US" sz="2700">
                <a:solidFill>
                  <a:srgbClr val="FFFFFF"/>
                </a:solidFill>
                <a:uFill>
                  <a:solidFill>
                    <a:srgbClr val="FFFFFF"/>
                  </a:solidFill>
                </a:uFill>
              </a:rPr>
              <a:t>Fifth level</a:t>
            </a:r>
            <a:endParaRPr sz="1700">
              <a:solidFill>
                <a:srgbClr val="FFFFFF"/>
              </a:solidFill>
              <a:uFill>
                <a:solidFill>
                  <a:srgbClr val="FFFFFF"/>
                </a:solidFill>
              </a:uFill>
            </a:endParaRPr>
          </a:p>
        </p:txBody>
      </p:sp>
    </p:spTree>
    <p:extLst>
      <p:ext uri="{BB962C8B-B14F-4D97-AF65-F5344CB8AC3E}">
        <p14:creationId xmlns:p14="http://schemas.microsoft.com/office/powerpoint/2010/main" val="41803716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a:t>Click icon to add online image</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DF0062A-E0F9-B04D-8287-D37747AFDEBA}" type="slidenum">
              <a:rPr lang="en-US" smtClean="0"/>
              <a:pPr/>
              <a:t>‹#›</a:t>
            </a:fld>
            <a:endParaRPr lang="en-US"/>
          </a:p>
        </p:txBody>
      </p:sp>
    </p:spTree>
    <p:extLst>
      <p:ext uri="{BB962C8B-B14F-4D97-AF65-F5344CB8AC3E}">
        <p14:creationId xmlns:p14="http://schemas.microsoft.com/office/powerpoint/2010/main" val="257560149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a:t>November 15, 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7CF45A7D-27BE-FB41-917F-E8B7C6646A5B}" type="slidenum">
              <a:rPr lang="en-US" smtClean="0"/>
              <a:pPr/>
              <a:t>‹#›</a:t>
            </a:fld>
            <a:endParaRPr lang="en-US"/>
          </a:p>
        </p:txBody>
      </p:sp>
      <p:sp>
        <p:nvSpPr>
          <p:cNvPr id="7" name="Rectangle 6"/>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898374"/>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Footer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5" name="Rectangle 7"/>
          <p:cNvSpPr>
            <a:spLocks noGrp="1" noChangeArrowheads="1"/>
          </p:cNvSpPr>
          <p:nvPr>
            <p:ph type="sldNum" sz="quarter" idx="12"/>
          </p:nvPr>
        </p:nvSpPr>
        <p:spPr>
          <a:ln/>
        </p:spPr>
        <p:txBody>
          <a:bodyPr/>
          <a:lstStyle>
            <a:lvl1pPr>
              <a:defRPr/>
            </a:lvl1pPr>
          </a:lstStyle>
          <a:p>
            <a:fld id="{921C6582-A2BD-BA46-A9AA-1B0CFB7AAF81}" type="slidenum">
              <a:rPr lang="en-US" smtClean="0"/>
              <a:pPr/>
              <a:t>‹#›</a:t>
            </a:fld>
            <a:endParaRPr lang="en-US"/>
          </a:p>
        </p:txBody>
      </p:sp>
      <p:sp>
        <p:nvSpPr>
          <p:cNvPr id="6" name="Title 1"/>
          <p:cNvSpPr>
            <a:spLocks noGrp="1"/>
          </p:cNvSpPr>
          <p:nvPr>
            <p:ph type="title"/>
          </p:nvPr>
        </p:nvSpPr>
        <p:spPr>
          <a:xfrm>
            <a:off x="352430" y="0"/>
            <a:ext cx="8664575" cy="1143000"/>
          </a:xfrm>
        </p:spPr>
        <p:txBody>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6884140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71D6915-DB84-054A-9E91-423152441191}" type="slidenum">
              <a:rPr lang="en-US" smtClean="0"/>
              <a:pPr/>
              <a:t>‹#›</a:t>
            </a:fld>
            <a:endParaRPr lang="en-US"/>
          </a:p>
        </p:txBody>
      </p:sp>
      <p:sp>
        <p:nvSpPr>
          <p:cNvPr id="8" name="Rectangle 7"/>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Rectangle 8"/>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10/22/2012</a:t>
            </a:r>
            <a:endParaRPr lang="en-US" dirty="0"/>
          </a:p>
        </p:txBody>
      </p:sp>
      <p:sp>
        <p:nvSpPr>
          <p:cNvPr id="11"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CSE 440: User Interface Design, Prototyping, &amp; Evaluation</a:t>
            </a:r>
            <a:endParaRPr lang="en-US" dirty="0"/>
          </a:p>
        </p:txBody>
      </p:sp>
    </p:spTree>
    <p:extLst>
      <p:ext uri="{BB962C8B-B14F-4D97-AF65-F5344CB8AC3E}">
        <p14:creationId xmlns:p14="http://schemas.microsoft.com/office/powerpoint/2010/main" val="287052102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9" name="Rectangle 7"/>
          <p:cNvSpPr>
            <a:spLocks noGrp="1" noChangeArrowheads="1"/>
          </p:cNvSpPr>
          <p:nvPr>
            <p:ph type="sldNum" sz="quarter" idx="12"/>
          </p:nvPr>
        </p:nvSpPr>
        <p:spPr>
          <a:ln/>
        </p:spPr>
        <p:txBody>
          <a:bodyPr/>
          <a:lstStyle>
            <a:lvl1pPr>
              <a:defRPr/>
            </a:lvl1pPr>
          </a:lstStyle>
          <a:p>
            <a:fld id="{DEBB50BC-E44F-F34F-9356-FE87D40D6C58}" type="slidenum">
              <a:rPr lang="en-US" smtClean="0"/>
              <a:pPr/>
              <a:t>‹#›</a:t>
            </a:fld>
            <a:endParaRPr lang="en-US"/>
          </a:p>
        </p:txBody>
      </p:sp>
    </p:spTree>
    <p:extLst>
      <p:ext uri="{BB962C8B-B14F-4D97-AF65-F5344CB8AC3E}">
        <p14:creationId xmlns:p14="http://schemas.microsoft.com/office/powerpoint/2010/main" val="385966010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5" name="Rectangle 7"/>
          <p:cNvSpPr>
            <a:spLocks noGrp="1" noChangeArrowheads="1"/>
          </p:cNvSpPr>
          <p:nvPr>
            <p:ph type="sldNum" sz="quarter" idx="12"/>
          </p:nvPr>
        </p:nvSpPr>
        <p:spPr>
          <a:ln/>
        </p:spPr>
        <p:txBody>
          <a:bodyPr/>
          <a:lstStyle>
            <a:lvl1pPr>
              <a:defRPr/>
            </a:lvl1pPr>
          </a:lstStyle>
          <a:p>
            <a:fld id="{5AE4BFC2-BB6C-9B49-B22F-600A74F7A16F}" type="slidenum">
              <a:rPr lang="en-US" smtClean="0"/>
              <a:pPr/>
              <a:t>‹#›</a:t>
            </a:fld>
            <a:endParaRPr lang="en-US"/>
          </a:p>
        </p:txBody>
      </p:sp>
      <p:sp>
        <p:nvSpPr>
          <p:cNvPr id="6" name="Rectangle 5"/>
          <p:cNvSpPr/>
          <p:nvPr/>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2619485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endParaRPr lang="en-US" dirty="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smtClean="0"/>
              <a:pPr/>
              <a:t>‹#›</a:t>
            </a:fld>
            <a:endParaRPr lang="en-US"/>
          </a:p>
        </p:txBody>
      </p:sp>
    </p:spTree>
    <p:extLst>
      <p:ext uri="{BB962C8B-B14F-4D97-AF65-F5344CB8AC3E}">
        <p14:creationId xmlns:p14="http://schemas.microsoft.com/office/powerpoint/2010/main" val="51463475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EBC3C09E-91B6-CE47-986C-6DE0CB43AC09}" type="slidenum">
              <a:rPr lang="en-US" smtClean="0"/>
              <a:pPr/>
              <a:t>‹#›</a:t>
            </a:fld>
            <a:endParaRPr lang="en-US"/>
          </a:p>
        </p:txBody>
      </p:sp>
    </p:spTree>
    <p:extLst>
      <p:ext uri="{BB962C8B-B14F-4D97-AF65-F5344CB8AC3E}">
        <p14:creationId xmlns:p14="http://schemas.microsoft.com/office/powerpoint/2010/main" val="301466071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90E83B99-2912-844F-8454-F6AEDC920B65}" type="slidenum">
              <a:rPr lang="en-US" smtClean="0"/>
              <a:pPr/>
              <a:t>‹#›</a:t>
            </a:fld>
            <a:endParaRPr lang="en-US"/>
          </a:p>
        </p:txBody>
      </p:sp>
      <p:sp>
        <p:nvSpPr>
          <p:cNvPr id="8" name="Rectangle 5"/>
          <p:cNvSpPr txBox="1">
            <a:spLocks noChangeArrowheads="1"/>
          </p:cNvSpPr>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10/22/2012</a:t>
            </a:r>
            <a:endParaRPr lang="en-US" dirty="0"/>
          </a:p>
        </p:txBody>
      </p:sp>
      <p:sp>
        <p:nvSpPr>
          <p:cNvPr id="9" name="Rectangle 6"/>
          <p:cNvSpPr txBox="1">
            <a:spLocks noChangeArrowheads="1"/>
          </p:cNvSpPr>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a:t>CSE 440: User Interface Design, Prototyping, &amp; Evaluation</a:t>
            </a:r>
            <a:endParaRPr lang="en-US" dirty="0"/>
          </a:p>
        </p:txBody>
      </p:sp>
    </p:spTree>
    <p:extLst>
      <p:ext uri="{BB962C8B-B14F-4D97-AF65-F5344CB8AC3E}">
        <p14:creationId xmlns:p14="http://schemas.microsoft.com/office/powerpoint/2010/main" val="93066807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November 15, 2016</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6E9D9D98-AD68-6A43-8268-14F9C89109FF}" type="slidenum">
              <a:rPr lang="en-US" smtClean="0"/>
              <a:pPr/>
              <a:t>‹#›</a:t>
            </a:fld>
            <a:endParaRPr lang="en-US"/>
          </a:p>
        </p:txBody>
      </p:sp>
    </p:spTree>
    <p:extLst>
      <p:ext uri="{BB962C8B-B14F-4D97-AF65-F5344CB8AC3E}">
        <p14:creationId xmlns:p14="http://schemas.microsoft.com/office/powerpoint/2010/main" val="31887473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0" y="6527202"/>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November 15, 2016</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921C6582-A2BD-BA46-A9AA-1B0CFB7AAF81}" type="slidenum">
              <a:rPr lang="en-US" smtClean="0"/>
              <a:pPr/>
              <a:t>‹#›</a:t>
            </a:fld>
            <a:endParaRPr lang="en-US"/>
          </a:p>
        </p:txBody>
      </p:sp>
      <p:sp>
        <p:nvSpPr>
          <p:cNvPr id="7" name="Shape 309"/>
          <p:cNvSpPr/>
          <p:nvPr/>
        </p:nvSpPr>
        <p:spPr>
          <a:xfrm>
            <a:off x="8950313"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8" name="Shape 310"/>
          <p:cNvSpPr/>
          <p:nvPr/>
        </p:nvSpPr>
        <p:spPr>
          <a:xfrm rot="16200000">
            <a:off x="-108778"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9" name="Shape 311"/>
          <p:cNvSpPr/>
          <p:nvPr/>
        </p:nvSpPr>
        <p:spPr>
          <a:xfrm rot="10800000">
            <a:off x="-61913"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0" name="Shape 312"/>
          <p:cNvSpPr/>
          <p:nvPr/>
        </p:nvSpPr>
        <p:spPr>
          <a:xfrm rot="5400000">
            <a:off x="8942492"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Tree>
    <p:extLst>
      <p:ext uri="{BB962C8B-B14F-4D97-AF65-F5344CB8AC3E}">
        <p14:creationId xmlns:p14="http://schemas.microsoft.com/office/powerpoint/2010/main" val="4201078460"/>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transition>
    <p:dissolve/>
  </p:transition>
  <p:hf hdr="0"/>
  <p:txStyles>
    <p:titleStyle>
      <a:lvl1pPr algn="l" rtl="0" eaLnBrk="1" fontAlgn="base" hangingPunct="1">
        <a:spcBef>
          <a:spcPct val="0"/>
        </a:spcBef>
        <a:spcAft>
          <a:spcPct val="0"/>
        </a:spcAft>
        <a:defRPr sz="3700" b="0" i="0">
          <a:solidFill>
            <a:srgbClr val="E87A40"/>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unypress.edu/p-2029-children-and-families-at-promis.aspx" TargetMode="External"/><Relationship Id="rId7" Type="http://schemas.openxmlformats.org/officeDocument/2006/relationships/hyperlink" Target="http://www.swaraj.org/illich_hell.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janchipchase.com/content/essays/imperialist-tendencies/" TargetMode="External"/><Relationship Id="rId5" Type="http://schemas.openxmlformats.org/officeDocument/2006/relationships/hyperlink" Target="http://dl.acm.org/citation.cfm?id=2675133.2675147&amp;coll=DL&amp;dl=ACM" TargetMode="External"/><Relationship Id="rId4" Type="http://schemas.openxmlformats.org/officeDocument/2006/relationships/hyperlink" Target="http://research.microsoft.com/pubs/163718/CHI2012-Dell-ResponseBias-proc.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entread.ucsc.edu/CenTREAD%20photos/BrianDowd2.JPG"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sunypress.edu/p-2029-children-and-families-at-promi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centread.ucsc.edu/CenTREAD%20photos/BrianDowd2.JPG"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10.jpeg"/><Relationship Id="rId7" Type="http://schemas.openxmlformats.org/officeDocument/2006/relationships/hyperlink" Target="http://www.sunypress.edu/p-2029-children-and-families-at-promi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centread.ucsc.edu/CenTREAD%20photos/BrianDowd2.JPG" TargetMode="External"/><Relationship Id="rId4" Type="http://schemas.openxmlformats.org/officeDocument/2006/relationships/image" Target="../media/image11.jpeg"/><Relationship Id="rId9" Type="http://schemas.openxmlformats.org/officeDocument/2006/relationships/hyperlink" Target="http://research.microsoft.com/pubs/163718/CHI2012-Dell-ResponseBias-proc.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p:txBody>
          <a:bodyPr lIns="92075" tIns="46038" rIns="92075" bIns="46038"/>
          <a:lstStyle/>
          <a:p>
            <a:pPr eaLnBrk="1" hangingPunct="1"/>
            <a:r>
              <a:rPr lang="en-US" dirty="0"/>
              <a:t>Usability Testing</a:t>
            </a:r>
          </a:p>
        </p:txBody>
      </p:sp>
      <p:sp>
        <p:nvSpPr>
          <p:cNvPr id="4" name="Text Box 3"/>
          <p:cNvSpPr txBox="1">
            <a:spLocks noChangeArrowheads="1"/>
          </p:cNvSpPr>
          <p:nvPr/>
        </p:nvSpPr>
        <p:spPr bwMode="auto">
          <a:xfrm>
            <a:off x="753998" y="6034935"/>
            <a:ext cx="6400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878787"/>
                </a:solidFill>
                <a:latin typeface="Helvetica"/>
                <a:cs typeface="Helvetica"/>
              </a:rPr>
              <a:t>November 15, 2016</a:t>
            </a:r>
          </a:p>
        </p:txBody>
      </p:sp>
    </p:spTree>
    <p:extLst>
      <p:ext uri="{BB962C8B-B14F-4D97-AF65-F5344CB8AC3E}">
        <p14:creationId xmlns:p14="http://schemas.microsoft.com/office/powerpoint/2010/main" val="352515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dirty="0"/>
              <a:t>Selecting Tasks</a:t>
            </a:r>
          </a:p>
        </p:txBody>
      </p:sp>
      <p:sp>
        <p:nvSpPr>
          <p:cNvPr id="24582" name="Rectangle 3"/>
          <p:cNvSpPr>
            <a:spLocks noGrp="1" noChangeArrowheads="1"/>
          </p:cNvSpPr>
          <p:nvPr>
            <p:ph idx="1"/>
          </p:nvPr>
        </p:nvSpPr>
        <p:spPr>
          <a:xfrm>
            <a:off x="479425" y="1099329"/>
            <a:ext cx="8664575" cy="5605892"/>
          </a:xfrm>
        </p:spPr>
        <p:txBody>
          <a:bodyPr>
            <a:normAutofit lnSpcReduction="10000"/>
          </a:bodyPr>
          <a:lstStyle/>
          <a:p>
            <a:pPr eaLnBrk="1" hangingPunct="1">
              <a:lnSpc>
                <a:spcPct val="90000"/>
              </a:lnSpc>
            </a:pPr>
            <a:r>
              <a:rPr lang="en-US" sz="2800" dirty="0"/>
              <a:t>Tasks from analysis &amp; design can be used</a:t>
            </a:r>
          </a:p>
          <a:p>
            <a:pPr lvl="1" eaLnBrk="1" hangingPunct="1">
              <a:lnSpc>
                <a:spcPct val="90000"/>
              </a:lnSpc>
            </a:pPr>
            <a:r>
              <a:rPr lang="en-US" dirty="0"/>
              <a:t>may need to shorten if</a:t>
            </a:r>
          </a:p>
          <a:p>
            <a:pPr lvl="2" eaLnBrk="1" hangingPunct="1">
              <a:lnSpc>
                <a:spcPct val="90000"/>
              </a:lnSpc>
            </a:pPr>
            <a:r>
              <a:rPr lang="en-US" dirty="0"/>
              <a:t>they take too long</a:t>
            </a:r>
          </a:p>
          <a:p>
            <a:pPr lvl="2" eaLnBrk="1" hangingPunct="1">
              <a:lnSpc>
                <a:spcPct val="90000"/>
              </a:lnSpc>
            </a:pPr>
            <a:r>
              <a:rPr lang="en-US" dirty="0"/>
              <a:t>require background that </a:t>
            </a:r>
            <a:br>
              <a:rPr lang="en-US" dirty="0"/>
            </a:br>
            <a:r>
              <a:rPr lang="en-US" dirty="0"/>
              <a:t>test user won’t have</a:t>
            </a:r>
          </a:p>
          <a:p>
            <a:pPr eaLnBrk="1" hangingPunct="1">
              <a:lnSpc>
                <a:spcPct val="90000"/>
              </a:lnSpc>
            </a:pPr>
            <a:endParaRPr lang="en-US" sz="3600" dirty="0"/>
          </a:p>
          <a:p>
            <a:pPr eaLnBrk="1" hangingPunct="1">
              <a:lnSpc>
                <a:spcPct val="90000"/>
              </a:lnSpc>
            </a:pPr>
            <a:r>
              <a:rPr lang="en-US" sz="2800" dirty="0"/>
              <a:t>Try not to train unless that will happen in real deployment</a:t>
            </a:r>
          </a:p>
          <a:p>
            <a:pPr eaLnBrk="1" hangingPunct="1">
              <a:lnSpc>
                <a:spcPct val="90000"/>
              </a:lnSpc>
            </a:pPr>
            <a:r>
              <a:rPr lang="en-US" sz="2800" dirty="0"/>
              <a:t>Avoid bending tasks in direction of what your design best supports</a:t>
            </a:r>
          </a:p>
          <a:p>
            <a:pPr eaLnBrk="1" hangingPunct="1">
              <a:lnSpc>
                <a:spcPct val="90000"/>
              </a:lnSpc>
            </a:pPr>
            <a:r>
              <a:rPr lang="en-US" sz="2800" dirty="0"/>
              <a:t>Don’t choose tasks that are too fragmented </a:t>
            </a:r>
            <a:r>
              <a:rPr lang="en-US" sz="2000" dirty="0"/>
              <a:t>?</a:t>
            </a:r>
            <a:endParaRPr lang="en-US" sz="2800" dirty="0"/>
          </a:p>
          <a:p>
            <a:pPr lvl="1" eaLnBrk="1" hangingPunct="1">
              <a:lnSpc>
                <a:spcPct val="90000"/>
              </a:lnSpc>
            </a:pPr>
            <a:r>
              <a:rPr lang="en-US" sz="2400" dirty="0"/>
              <a:t>fragmented = do not represent a complete goal someone would try to accomplish with your application</a:t>
            </a:r>
          </a:p>
          <a:p>
            <a:pPr lvl="1" eaLnBrk="1" hangingPunct="1">
              <a:lnSpc>
                <a:spcPct val="90000"/>
              </a:lnSpc>
            </a:pPr>
            <a:r>
              <a:rPr lang="en-US" sz="2400" dirty="0"/>
              <a:t>e.g., phone-in bank test</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10</a:t>
            </a:fld>
            <a:endParaRPr lang="en-US"/>
          </a:p>
        </p:txBody>
      </p:sp>
      <p:pic>
        <p:nvPicPr>
          <p:cNvPr id="8194" name="Picture 2" descr="http://us.cdn3.123rf.com/168nwm/imageegami/imageegami1112/imageegami111200235/11677301-detailna-za-ba-r-z-ruky-dra-a-ca-pra-zdna-kartia-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692" y="1483889"/>
            <a:ext cx="2910308" cy="194020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800388" y="1718305"/>
            <a:ext cx="2302643" cy="1015663"/>
          </a:xfrm>
          <a:prstGeom prst="rect">
            <a:avLst/>
          </a:prstGeom>
          <a:noFill/>
        </p:spPr>
        <p:txBody>
          <a:bodyPr wrap="square" rtlCol="0">
            <a:spAutoFit/>
          </a:bodyPr>
          <a:lstStyle/>
          <a:p>
            <a:r>
              <a:rPr lang="en-US" sz="1500" dirty="0">
                <a:solidFill>
                  <a:schemeClr val="bg1"/>
                </a:solidFill>
                <a:latin typeface="Segoe Print" pitchFamily="2" charset="0"/>
              </a:rPr>
              <a:t>Check if your friend has called, find out what time he will be </a:t>
            </a:r>
            <a:r>
              <a:rPr lang="en-US" sz="1500" dirty="0" err="1">
                <a:solidFill>
                  <a:schemeClr val="bg1"/>
                </a:solidFill>
                <a:latin typeface="Segoe Print" pitchFamily="2" charset="0"/>
              </a:rPr>
              <a:t>goin</a:t>
            </a:r>
            <a:r>
              <a:rPr lang="en-US" sz="1500" dirty="0">
                <a:solidFill>
                  <a:schemeClr val="bg1"/>
                </a:solidFill>
                <a:latin typeface="Segoe Print" pitchFamily="2" charset="0"/>
              </a:rPr>
              <a:t>    o the club.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a:t>Two Types of Data to Collect</a:t>
            </a:r>
            <a:endParaRPr lang="en-US" dirty="0"/>
          </a:p>
        </p:txBody>
      </p:sp>
      <p:sp>
        <p:nvSpPr>
          <p:cNvPr id="466947" name="Rectangle 3"/>
          <p:cNvSpPr>
            <a:spLocks noGrp="1" noChangeArrowheads="1"/>
          </p:cNvSpPr>
          <p:nvPr>
            <p:ph idx="1"/>
          </p:nvPr>
        </p:nvSpPr>
        <p:spPr>
          <a:xfrm>
            <a:off x="330869" y="1118937"/>
            <a:ext cx="8722894" cy="4975058"/>
          </a:xfrm>
        </p:spPr>
        <p:txBody>
          <a:bodyPr/>
          <a:lstStyle/>
          <a:p>
            <a:r>
              <a:rPr lang="en-US" dirty="0"/>
              <a:t>Process data</a:t>
            </a:r>
          </a:p>
          <a:p>
            <a:pPr lvl="1"/>
            <a:r>
              <a:rPr lang="en-US" dirty="0"/>
              <a:t>observations of what users</a:t>
            </a:r>
            <a:br>
              <a:rPr lang="en-US" dirty="0"/>
            </a:br>
            <a:r>
              <a:rPr lang="en-US" dirty="0"/>
              <a:t> are doing &amp; thinking</a:t>
            </a:r>
          </a:p>
          <a:p>
            <a:pPr lvl="1"/>
            <a:r>
              <a:rPr lang="en-US" i="1" dirty="0"/>
              <a:t>qualitative</a:t>
            </a:r>
          </a:p>
          <a:p>
            <a:pPr lvl="1"/>
            <a:endParaRPr lang="en-US" dirty="0"/>
          </a:p>
          <a:p>
            <a:pPr lvl="1"/>
            <a:endParaRPr lang="en-US" sz="1800" dirty="0"/>
          </a:p>
          <a:p>
            <a:r>
              <a:rPr lang="en-US" dirty="0"/>
              <a:t>Bottom-line data</a:t>
            </a:r>
          </a:p>
          <a:p>
            <a:pPr lvl="1"/>
            <a:r>
              <a:rPr lang="en-US" dirty="0"/>
              <a:t>summary of what happened</a:t>
            </a:r>
          </a:p>
          <a:p>
            <a:pPr lvl="2"/>
            <a:r>
              <a:rPr lang="en-US" dirty="0"/>
              <a:t>time, errors, success</a:t>
            </a:r>
          </a:p>
          <a:p>
            <a:pPr lvl="1"/>
            <a:r>
              <a:rPr lang="en-US" dirty="0"/>
              <a:t>i.e., the dependent variables</a:t>
            </a:r>
          </a:p>
          <a:p>
            <a:pPr lvl="1"/>
            <a:r>
              <a:rPr lang="en-US" i="1" dirty="0"/>
              <a:t>quantitative</a:t>
            </a:r>
          </a:p>
          <a:p>
            <a:endParaRPr lang="en-US" dirty="0"/>
          </a:p>
        </p:txBody>
      </p:sp>
      <p:sp>
        <p:nvSpPr>
          <p:cNvPr id="3" name="Date Placeholder 2"/>
          <p:cNvSpPr>
            <a:spLocks noGrp="1"/>
          </p:cNvSpPr>
          <p:nvPr>
            <p:ph type="dt" sz="half" idx="10"/>
          </p:nvPr>
        </p:nvSpPr>
        <p:spPr/>
        <p:txBody>
          <a:bodyPr/>
          <a:lstStyle/>
          <a:p>
            <a:r>
              <a:rPr lang="en-US"/>
              <a:t>November 15, 2016</a:t>
            </a:r>
            <a:endParaRPr lang="en-US" dirty="0"/>
          </a:p>
        </p:txBody>
      </p:sp>
      <p:sp>
        <p:nvSpPr>
          <p:cNvPr id="4" name="Footer Placeholder 3"/>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7CF45A7D-27BE-FB41-917F-E8B7C6646A5B}" type="slidenum">
              <a:rPr lang="en-US" smtClean="0"/>
              <a:pPr/>
              <a:t>11</a:t>
            </a:fld>
            <a:endParaRPr lang="en-US"/>
          </a:p>
        </p:txBody>
      </p:sp>
      <p:grpSp>
        <p:nvGrpSpPr>
          <p:cNvPr id="8" name="Group 7"/>
          <p:cNvGrpSpPr/>
          <p:nvPr/>
        </p:nvGrpSpPr>
        <p:grpSpPr>
          <a:xfrm>
            <a:off x="5792540" y="1333044"/>
            <a:ext cx="3351460" cy="2221164"/>
            <a:chOff x="5792540" y="1333044"/>
            <a:chExt cx="3351460" cy="2221164"/>
          </a:xfrm>
        </p:grpSpPr>
        <p:pic>
          <p:nvPicPr>
            <p:cNvPr id="1151" name="Picture 127" descr="http://allazollers.com/images/portfolio-item-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2540" y="1333044"/>
              <a:ext cx="3351460" cy="20057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349333" y="3338764"/>
              <a:ext cx="2223686" cy="215444"/>
            </a:xfrm>
            <a:prstGeom prst="rect">
              <a:avLst/>
            </a:prstGeom>
            <a:noFill/>
          </p:spPr>
          <p:txBody>
            <a:bodyPr wrap="none" rtlCol="0">
              <a:spAutoFit/>
            </a:bodyPr>
            <a:lstStyle/>
            <a:p>
              <a:r>
                <a:rPr lang="en-US" sz="800" dirty="0">
                  <a:latin typeface="Helvetica" pitchFamily="34" charset="0"/>
                </a:rPr>
                <a:t>http://allazollers.com/discovery-research.php</a:t>
              </a:r>
            </a:p>
          </p:txBody>
        </p:sp>
      </p:grpSp>
      <p:grpSp>
        <p:nvGrpSpPr>
          <p:cNvPr id="9" name="Group 8"/>
          <p:cNvGrpSpPr/>
          <p:nvPr/>
        </p:nvGrpSpPr>
        <p:grpSpPr>
          <a:xfrm>
            <a:off x="5792540" y="4102772"/>
            <a:ext cx="3429144" cy="2458716"/>
            <a:chOff x="5792540" y="4054644"/>
            <a:chExt cx="3429144" cy="2458716"/>
          </a:xfrm>
        </p:grpSpPr>
        <p:pic>
          <p:nvPicPr>
            <p:cNvPr id="1153" name="Picture 129" descr="http://www.fusionfarm.com/content/uploads/2012/10/analyzing-dat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2540" y="4054644"/>
              <a:ext cx="3351460" cy="2230359"/>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5792540" y="6297916"/>
              <a:ext cx="3429144" cy="215444"/>
            </a:xfrm>
            <a:prstGeom prst="rect">
              <a:avLst/>
            </a:prstGeom>
            <a:noFill/>
          </p:spPr>
          <p:txBody>
            <a:bodyPr wrap="none" rtlCol="0">
              <a:spAutoFit/>
            </a:bodyPr>
            <a:lstStyle/>
            <a:p>
              <a:r>
                <a:rPr lang="en-US" sz="800" dirty="0">
                  <a:latin typeface="Helvetica" pitchFamily="34" charset="0"/>
                </a:rPr>
                <a:t>http://www.fusionfarm.com/content/uploads/2012/10/analyzing-data.jpg</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6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69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69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9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69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9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69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527050" y="352425"/>
            <a:ext cx="8539163" cy="1143000"/>
          </a:xfrm>
        </p:spPr>
        <p:txBody>
          <a:bodyPr/>
          <a:lstStyle/>
          <a:p>
            <a:pPr eaLnBrk="1" hangingPunct="1"/>
            <a:r>
              <a:rPr lang="en-US" dirty="0"/>
              <a:t>Which Type of Data to Collect?</a:t>
            </a:r>
          </a:p>
        </p:txBody>
      </p:sp>
      <p:sp>
        <p:nvSpPr>
          <p:cNvPr id="467971" name="Rectangle 3"/>
          <p:cNvSpPr>
            <a:spLocks noGrp="1" noChangeArrowheads="1"/>
          </p:cNvSpPr>
          <p:nvPr>
            <p:ph idx="1"/>
          </p:nvPr>
        </p:nvSpPr>
        <p:spPr>
          <a:xfrm>
            <a:off x="777875" y="1765300"/>
            <a:ext cx="8213725" cy="4114800"/>
          </a:xfrm>
        </p:spPr>
        <p:txBody>
          <a:bodyPr/>
          <a:lstStyle/>
          <a:p>
            <a:pPr eaLnBrk="1" hangingPunct="1"/>
            <a:r>
              <a:rPr lang="en-US" sz="2800" dirty="0"/>
              <a:t>Focus on process data first</a:t>
            </a:r>
          </a:p>
          <a:p>
            <a:pPr lvl="1" eaLnBrk="1" hangingPunct="1"/>
            <a:r>
              <a:rPr lang="en-US" sz="2400" dirty="0"/>
              <a:t>gives good overview of where problems are</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12</a:t>
            </a:fld>
            <a:endParaRPr lang="en-US"/>
          </a:p>
        </p:txBody>
      </p:sp>
      <p:grpSp>
        <p:nvGrpSpPr>
          <p:cNvPr id="7" name="Group 6"/>
          <p:cNvGrpSpPr/>
          <p:nvPr/>
        </p:nvGrpSpPr>
        <p:grpSpPr>
          <a:xfrm>
            <a:off x="1044103" y="2837909"/>
            <a:ext cx="4728112" cy="3754893"/>
            <a:chOff x="1044103" y="2837909"/>
            <a:chExt cx="4728112" cy="3754893"/>
          </a:xfrm>
        </p:grpSpPr>
        <p:pic>
          <p:nvPicPr>
            <p:cNvPr id="11266" name="Picture 2" descr="http://www.redicecreations.com/ul_img/24592nazca_bir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35023" y="2837909"/>
              <a:ext cx="4637192" cy="347789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44103" y="6315803"/>
              <a:ext cx="4267066" cy="276999"/>
            </a:xfrm>
            <a:prstGeom prst="rect">
              <a:avLst/>
            </a:prstGeom>
            <a:noFill/>
          </p:spPr>
          <p:txBody>
            <a:bodyPr wrap="none" rtlCol="0">
              <a:spAutoFit/>
            </a:bodyPr>
            <a:lstStyle/>
            <a:p>
              <a:r>
                <a:rPr lang="en-US" sz="1200" dirty="0">
                  <a:latin typeface="Helvetica" panose="020B0604020202020204" pitchFamily="34" charset="0"/>
                  <a:cs typeface="Helvetica" panose="020B0604020202020204" pitchFamily="34" charset="0"/>
                </a:rPr>
                <a:t>http://www.redicecreations.com/ul_img/24592nazca_bird.jpg</a:t>
              </a:r>
            </a:p>
          </p:txBody>
        </p:sp>
      </p:grpSp>
      <p:grpSp>
        <p:nvGrpSpPr>
          <p:cNvPr id="10" name="Group 9"/>
          <p:cNvGrpSpPr/>
          <p:nvPr/>
        </p:nvGrpSpPr>
        <p:grpSpPr>
          <a:xfrm>
            <a:off x="1135023" y="5312907"/>
            <a:ext cx="4637192" cy="1003300"/>
            <a:chOff x="1136715" y="4984750"/>
            <a:chExt cx="7715186" cy="1003300"/>
          </a:xfrm>
        </p:grpSpPr>
        <p:sp>
          <p:nvSpPr>
            <p:cNvPr id="14" name="Rectangle 13"/>
            <p:cNvSpPr/>
            <p:nvPr/>
          </p:nvSpPr>
          <p:spPr bwMode="auto">
            <a:xfrm>
              <a:off x="1136715" y="4984750"/>
              <a:ext cx="7715186" cy="1003300"/>
            </a:xfrm>
            <a:prstGeom prst="rect">
              <a:avLst/>
            </a:prstGeom>
            <a:solidFill>
              <a:srgbClr val="000000">
                <a:alpha val="6509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a:cs typeface="Helvetica"/>
              </a:endParaRPr>
            </a:p>
          </p:txBody>
        </p:sp>
        <p:sp>
          <p:nvSpPr>
            <p:cNvPr id="8" name="TextBox 7"/>
            <p:cNvSpPr txBox="1"/>
            <p:nvPr/>
          </p:nvSpPr>
          <p:spPr>
            <a:xfrm>
              <a:off x="1173632" y="5068557"/>
              <a:ext cx="7678269" cy="86177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“It’s hard to see things when you're too close. </a:t>
              </a:r>
              <a:br>
                <a:rPr lang="en-US" sz="1600" dirty="0">
                  <a:latin typeface="Helvetica" panose="020B0604020202020204" pitchFamily="34" charset="0"/>
                  <a:cs typeface="Helvetica" panose="020B0604020202020204" pitchFamily="34" charset="0"/>
                </a:rPr>
              </a:br>
              <a:r>
                <a:rPr lang="en-US" sz="1600" dirty="0">
                  <a:latin typeface="Helvetica" panose="020B0604020202020204" pitchFamily="34" charset="0"/>
                  <a:cs typeface="Helvetica" panose="020B0604020202020204" pitchFamily="34" charset="0"/>
                </a:rPr>
                <a:t>Take a step back and look.”</a:t>
              </a:r>
              <a:br>
                <a:rPr lang="en-US" sz="1600" dirty="0">
                  <a:latin typeface="Helvetica" panose="020B0604020202020204" pitchFamily="34" charset="0"/>
                  <a:cs typeface="Helvetica" panose="020B0604020202020204" pitchFamily="34" charset="0"/>
                </a:rPr>
              </a:br>
              <a:r>
                <a:rPr lang="en-US" sz="1800" dirty="0">
                  <a:latin typeface="Helvetica" panose="020B0604020202020204" pitchFamily="34" charset="0"/>
                  <a:cs typeface="Helvetica" panose="020B0604020202020204" pitchFamily="34" charset="0"/>
                </a:rPr>
                <a:t>	—</a:t>
              </a:r>
              <a:r>
                <a:rPr lang="en-US" sz="1500" dirty="0">
                  <a:latin typeface="Helvetica" panose="020B0604020202020204" pitchFamily="34" charset="0"/>
                  <a:cs typeface="Helvetica" panose="020B0604020202020204" pitchFamily="34" charset="0"/>
                </a:rPr>
                <a:t>Bob Ross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527050" y="352425"/>
            <a:ext cx="8539163" cy="1143000"/>
          </a:xfrm>
        </p:spPr>
        <p:txBody>
          <a:bodyPr/>
          <a:lstStyle/>
          <a:p>
            <a:pPr eaLnBrk="1" hangingPunct="1"/>
            <a:r>
              <a:rPr lang="en-US" dirty="0"/>
              <a:t>Which Type of Data to Collect?</a:t>
            </a:r>
          </a:p>
        </p:txBody>
      </p:sp>
      <p:sp>
        <p:nvSpPr>
          <p:cNvPr id="467971" name="Rectangle 3"/>
          <p:cNvSpPr>
            <a:spLocks noGrp="1" noChangeArrowheads="1"/>
          </p:cNvSpPr>
          <p:nvPr>
            <p:ph idx="1"/>
          </p:nvPr>
        </p:nvSpPr>
        <p:spPr>
          <a:xfrm>
            <a:off x="777875" y="1763950"/>
            <a:ext cx="8213725" cy="4114800"/>
          </a:xfrm>
        </p:spPr>
        <p:txBody>
          <a:bodyPr/>
          <a:lstStyle/>
          <a:p>
            <a:pPr eaLnBrk="1" hangingPunct="1"/>
            <a:r>
              <a:rPr lang="en-US" sz="2800" dirty="0"/>
              <a:t>Focus on process data first</a:t>
            </a:r>
          </a:p>
          <a:p>
            <a:pPr lvl="1" eaLnBrk="1" hangingPunct="1"/>
            <a:r>
              <a:rPr lang="en-US" sz="2400" dirty="0"/>
              <a:t>gives good overview of where problems are</a:t>
            </a:r>
          </a:p>
          <a:p>
            <a:pPr eaLnBrk="1" hangingPunct="1"/>
            <a:r>
              <a:rPr lang="en-US" sz="2800" dirty="0"/>
              <a:t>Bottom-line doesn’t tell you </a:t>
            </a:r>
            <a:r>
              <a:rPr lang="en-US" sz="1600" dirty="0"/>
              <a:t>?</a:t>
            </a:r>
            <a:r>
              <a:rPr lang="en-US" sz="2800" dirty="0"/>
              <a:t> </a:t>
            </a:r>
          </a:p>
          <a:p>
            <a:pPr lvl="1" eaLnBrk="1" hangingPunct="1"/>
            <a:r>
              <a:rPr lang="en-US" sz="2400" dirty="0"/>
              <a:t>where to fix</a:t>
            </a:r>
          </a:p>
          <a:p>
            <a:pPr lvl="1" eaLnBrk="1" hangingPunct="1"/>
            <a:r>
              <a:rPr lang="en-US" sz="2400" dirty="0"/>
              <a:t>just says: </a:t>
            </a:r>
            <a:r>
              <a:rPr lang="ja-JP" altLang="en-US" sz="2400" dirty="0"/>
              <a:t>“</a:t>
            </a:r>
            <a:r>
              <a:rPr lang="en-US" sz="2400" dirty="0"/>
              <a:t>too slow</a:t>
            </a:r>
            <a:r>
              <a:rPr lang="ja-JP" altLang="en-US" sz="2400" dirty="0"/>
              <a:t>”</a:t>
            </a:r>
            <a:r>
              <a:rPr lang="en-US" sz="2400" dirty="0"/>
              <a:t>, </a:t>
            </a:r>
            <a:r>
              <a:rPr lang="ja-JP" altLang="en-US" sz="2400" dirty="0"/>
              <a:t>“</a:t>
            </a:r>
            <a:r>
              <a:rPr lang="en-US" sz="2400" dirty="0"/>
              <a:t>too many errors</a:t>
            </a:r>
            <a:r>
              <a:rPr lang="ja-JP" altLang="en-US" sz="2400" dirty="0"/>
              <a:t>”</a:t>
            </a:r>
            <a:r>
              <a:rPr lang="en-US" sz="2400" dirty="0"/>
              <a:t>, etc.</a:t>
            </a:r>
          </a:p>
          <a:p>
            <a:pPr eaLnBrk="1" hangingPunct="1"/>
            <a:r>
              <a:rPr lang="en-US" sz="2800" dirty="0"/>
              <a:t>Hard to get reliable bottom-line results</a:t>
            </a:r>
          </a:p>
          <a:p>
            <a:pPr lvl="1" eaLnBrk="1" hangingPunct="1"/>
            <a:r>
              <a:rPr lang="en-US" sz="2400" dirty="0"/>
              <a:t>need many users for statistical significance</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13</a:t>
            </a:fld>
            <a:endParaRPr lang="en-US"/>
          </a:p>
        </p:txBody>
      </p:sp>
      <p:grpSp>
        <p:nvGrpSpPr>
          <p:cNvPr id="5" name="Group 4"/>
          <p:cNvGrpSpPr/>
          <p:nvPr/>
        </p:nvGrpSpPr>
        <p:grpSpPr>
          <a:xfrm>
            <a:off x="3688265" y="5095374"/>
            <a:ext cx="5455735" cy="1762626"/>
            <a:chOff x="3688265" y="5095374"/>
            <a:chExt cx="5455735" cy="1762626"/>
          </a:xfrm>
        </p:grpSpPr>
        <p:pic>
          <p:nvPicPr>
            <p:cNvPr id="2139" name="Picture 91" descr="Hitleap.com : Get traffic and views on your s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63202" y="5095374"/>
              <a:ext cx="2680798" cy="17626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688265" y="6363506"/>
              <a:ext cx="2824812" cy="184666"/>
            </a:xfrm>
            <a:prstGeom prst="rect">
              <a:avLst/>
            </a:prstGeom>
            <a:noFill/>
          </p:spPr>
          <p:txBody>
            <a:bodyPr wrap="none" rtlCol="0">
              <a:spAutoFit/>
            </a:bodyPr>
            <a:lstStyle/>
            <a:p>
              <a:r>
                <a:rPr lang="en-US" sz="600" dirty="0">
                  <a:latin typeface="Helvetica" pitchFamily="34" charset="0"/>
                </a:rPr>
                <a:t>http://netbreak-ph.blogspot.com/2012/09/Hitleap-get-traffic-views-on-site.html</a:t>
              </a:r>
            </a:p>
          </p:txBody>
        </p:sp>
      </p:grpSp>
    </p:spTree>
    <p:extLst>
      <p:ext uri="{BB962C8B-B14F-4D97-AF65-F5344CB8AC3E}">
        <p14:creationId xmlns:p14="http://schemas.microsoft.com/office/powerpoint/2010/main" val="315756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97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797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797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79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a:t>The </a:t>
            </a:r>
            <a:r>
              <a:rPr lang="ja-JP" altLang="en-US" dirty="0"/>
              <a:t>“</a:t>
            </a:r>
            <a:r>
              <a:rPr lang="en-US" dirty="0"/>
              <a:t>Thinking Aloud</a:t>
            </a:r>
            <a:r>
              <a:rPr lang="ja-JP" altLang="en-US" dirty="0"/>
              <a:t>”</a:t>
            </a:r>
            <a:r>
              <a:rPr lang="en-US" dirty="0"/>
              <a:t> Method</a:t>
            </a:r>
          </a:p>
        </p:txBody>
      </p:sp>
      <p:sp>
        <p:nvSpPr>
          <p:cNvPr id="25606" name="Rectangle 3"/>
          <p:cNvSpPr>
            <a:spLocks noGrp="1" noChangeArrowheads="1"/>
          </p:cNvSpPr>
          <p:nvPr>
            <p:ph idx="1"/>
          </p:nvPr>
        </p:nvSpPr>
        <p:spPr>
          <a:xfrm>
            <a:off x="397936" y="1202267"/>
            <a:ext cx="7772400" cy="4724400"/>
          </a:xfrm>
        </p:spPr>
        <p:txBody>
          <a:bodyPr/>
          <a:lstStyle/>
          <a:p>
            <a:pPr eaLnBrk="1" hangingPunct="1">
              <a:lnSpc>
                <a:spcPct val="90000"/>
              </a:lnSpc>
            </a:pPr>
            <a:r>
              <a:rPr lang="en-US" sz="2800" dirty="0"/>
              <a:t>Need to know what users are thinking, not just what they are doing</a:t>
            </a:r>
          </a:p>
          <a:p>
            <a:pPr eaLnBrk="1" hangingPunct="1">
              <a:lnSpc>
                <a:spcPct val="90000"/>
              </a:lnSpc>
            </a:pPr>
            <a:endParaRPr lang="en-US" sz="2000" dirty="0"/>
          </a:p>
          <a:p>
            <a:pPr eaLnBrk="1" hangingPunct="1">
              <a:lnSpc>
                <a:spcPct val="90000"/>
              </a:lnSpc>
            </a:pPr>
            <a:r>
              <a:rPr lang="en-US" sz="2800" dirty="0"/>
              <a:t>Ask users to talk while performing tasks</a:t>
            </a:r>
          </a:p>
          <a:p>
            <a:pPr lvl="1" eaLnBrk="1" hangingPunct="1">
              <a:lnSpc>
                <a:spcPct val="90000"/>
              </a:lnSpc>
            </a:pPr>
            <a:r>
              <a:rPr lang="en-US" sz="2400" dirty="0"/>
              <a:t>tell us </a:t>
            </a:r>
            <a:r>
              <a:rPr lang="en-US" sz="2200" b="1" i="1" dirty="0">
                <a:solidFill>
                  <a:srgbClr val="FFC000"/>
                </a:solidFill>
              </a:rPr>
              <a:t>what they are thinking</a:t>
            </a:r>
          </a:p>
          <a:p>
            <a:pPr lvl="1">
              <a:lnSpc>
                <a:spcPct val="90000"/>
              </a:lnSpc>
            </a:pPr>
            <a:r>
              <a:rPr lang="en-US" sz="2400" dirty="0"/>
              <a:t>tell us </a:t>
            </a:r>
            <a:r>
              <a:rPr lang="en-US" sz="2200" b="1" i="1" dirty="0">
                <a:solidFill>
                  <a:srgbClr val="FFC000"/>
                </a:solidFill>
              </a:rPr>
              <a:t>what they are trying to do</a:t>
            </a:r>
          </a:p>
          <a:p>
            <a:pPr lvl="1" eaLnBrk="1" hangingPunct="1">
              <a:lnSpc>
                <a:spcPct val="90000"/>
              </a:lnSpc>
            </a:pPr>
            <a:r>
              <a:rPr lang="en-US" sz="2400" dirty="0"/>
              <a:t>tell us </a:t>
            </a:r>
            <a:r>
              <a:rPr lang="en-US" sz="2200" b="1" i="1" dirty="0">
                <a:solidFill>
                  <a:srgbClr val="FFC000"/>
                </a:solidFill>
              </a:rPr>
              <a:t>questions that arise as they work</a:t>
            </a:r>
          </a:p>
          <a:p>
            <a:pPr lvl="1">
              <a:lnSpc>
                <a:spcPct val="90000"/>
              </a:lnSpc>
            </a:pPr>
            <a:r>
              <a:rPr lang="en-US" sz="2400" dirty="0"/>
              <a:t>tell us </a:t>
            </a:r>
            <a:r>
              <a:rPr lang="en-US" sz="2200" b="1" i="1" dirty="0">
                <a:solidFill>
                  <a:srgbClr val="FFC000"/>
                </a:solidFill>
              </a:rPr>
              <a:t>things they read</a:t>
            </a:r>
          </a:p>
          <a:p>
            <a:pPr lvl="1" eaLnBrk="1" hangingPunct="1">
              <a:lnSpc>
                <a:spcPct val="90000"/>
              </a:lnSpc>
            </a:pPr>
            <a:endParaRPr lang="en-US" sz="2400" dirty="0"/>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14</a:t>
            </a:fld>
            <a:endParaRPr lang="en-US"/>
          </a:p>
        </p:txBody>
      </p:sp>
      <p:grpSp>
        <p:nvGrpSpPr>
          <p:cNvPr id="6" name="Group 5"/>
          <p:cNvGrpSpPr/>
          <p:nvPr/>
        </p:nvGrpSpPr>
        <p:grpSpPr>
          <a:xfrm>
            <a:off x="6660204" y="4069403"/>
            <a:ext cx="2483796" cy="2483796"/>
            <a:chOff x="6555846" y="4269846"/>
            <a:chExt cx="2588154" cy="2588154"/>
          </a:xfrm>
        </p:grpSpPr>
        <p:pic>
          <p:nvPicPr>
            <p:cNvPr id="9218" name="Picture 2" descr="Online chatování koncept, 3d mu&amp;zcaron; pomocí p&amp;rcaron;enosného po&amp;ccaron;íta&amp;ccaron;e s bublinu na bílém pozadí Reklamní fotografie - 12432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5846" y="4269846"/>
              <a:ext cx="2588154" cy="258815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058347" y="4611499"/>
              <a:ext cx="841814" cy="646331"/>
            </a:xfrm>
            <a:prstGeom prst="rect">
              <a:avLst/>
            </a:prstGeom>
            <a:noFill/>
          </p:spPr>
          <p:txBody>
            <a:bodyPr wrap="square" rtlCol="0">
              <a:spAutoFit/>
            </a:bodyPr>
            <a:lstStyle/>
            <a:p>
              <a:r>
                <a:rPr lang="en-US" sz="900" dirty="0">
                  <a:solidFill>
                    <a:schemeClr val="bg1"/>
                  </a:solidFill>
                  <a:latin typeface="Segoe Print" pitchFamily="2" charset="0"/>
                </a:rPr>
                <a:t>I’ll click on the checkout button</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6">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http://jennycham.co.uk/wp-content/uploads/2011/08/2009112212502254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98503" y="3834063"/>
            <a:ext cx="2441265" cy="2504572"/>
          </a:xfrm>
          <a:prstGeom prst="rect">
            <a:avLst/>
          </a:prstGeom>
          <a:noFill/>
          <a:extLst>
            <a:ext uri="{909E8E84-426E-40dd-AFC4-6F175D3DCCD1}">
              <a14:hiddenFill xmlns:a14="http://schemas.microsoft.com/office/drawing/2010/main" xmlns="">
                <a:solidFill>
                  <a:srgbClr val="FFFFFF"/>
                </a:solidFill>
              </a14:hiddenFill>
            </a:ext>
          </a:extLst>
        </p:spPr>
      </p:pic>
      <p:sp>
        <p:nvSpPr>
          <p:cNvPr id="26630" name="Rectangle 3"/>
          <p:cNvSpPr>
            <a:spLocks noGrp="1" noChangeArrowheads="1"/>
          </p:cNvSpPr>
          <p:nvPr>
            <p:ph type="title"/>
          </p:nvPr>
        </p:nvSpPr>
        <p:spPr/>
        <p:txBody>
          <a:bodyPr/>
          <a:lstStyle/>
          <a:p>
            <a:pPr eaLnBrk="1" hangingPunct="1"/>
            <a:r>
              <a:rPr lang="en-US" dirty="0"/>
              <a:t>Thinking Aloud (cont.)</a:t>
            </a:r>
          </a:p>
        </p:txBody>
      </p:sp>
      <p:sp>
        <p:nvSpPr>
          <p:cNvPr id="26631" name="Rectangle 4"/>
          <p:cNvSpPr>
            <a:spLocks noGrp="1" noChangeArrowheads="1"/>
          </p:cNvSpPr>
          <p:nvPr>
            <p:ph idx="1"/>
          </p:nvPr>
        </p:nvSpPr>
        <p:spPr>
          <a:xfrm>
            <a:off x="414867" y="1373187"/>
            <a:ext cx="7772400" cy="5180011"/>
          </a:xfrm>
        </p:spPr>
        <p:txBody>
          <a:bodyPr>
            <a:normAutofit lnSpcReduction="10000"/>
          </a:bodyPr>
          <a:lstStyle/>
          <a:p>
            <a:pPr eaLnBrk="1" hangingPunct="1"/>
            <a:r>
              <a:rPr lang="en-US" sz="2800" dirty="0"/>
              <a:t>Prompt the user to keep talking</a:t>
            </a:r>
          </a:p>
          <a:p>
            <a:pPr lvl="1" eaLnBrk="1" hangingPunct="1"/>
            <a:r>
              <a:rPr lang="ja-JP" altLang="en-US" sz="2400" dirty="0"/>
              <a:t>“</a:t>
            </a:r>
            <a:r>
              <a:rPr lang="en-US" sz="2400" dirty="0"/>
              <a:t>tell me what you are thinking</a:t>
            </a:r>
            <a:r>
              <a:rPr lang="ja-JP" altLang="en-US" sz="2400" dirty="0"/>
              <a:t>”</a:t>
            </a:r>
            <a:br>
              <a:rPr lang="en-US" altLang="ja-JP" sz="2400" dirty="0"/>
            </a:br>
            <a:endParaRPr lang="en-US" sz="2400" dirty="0"/>
          </a:p>
          <a:p>
            <a:pPr eaLnBrk="1" hangingPunct="1"/>
            <a:r>
              <a:rPr lang="en-US" sz="2800" dirty="0"/>
              <a:t>Only help on things you have pre-decided</a:t>
            </a:r>
          </a:p>
          <a:p>
            <a:pPr lvl="1" eaLnBrk="1" hangingPunct="1"/>
            <a:r>
              <a:rPr lang="en-US" sz="2400" dirty="0"/>
              <a:t>keep track of anything you do give help on</a:t>
            </a:r>
            <a:br>
              <a:rPr lang="en-US" sz="2400" dirty="0"/>
            </a:br>
            <a:endParaRPr lang="en-US" sz="2400" dirty="0"/>
          </a:p>
          <a:p>
            <a:pPr>
              <a:lnSpc>
                <a:spcPct val="90000"/>
              </a:lnSpc>
            </a:pPr>
            <a:r>
              <a:rPr lang="en-US" sz="2800" dirty="0"/>
              <a:t>Make a </a:t>
            </a:r>
            <a:r>
              <a:rPr lang="en-US" sz="2800" b="1" i="1" dirty="0">
                <a:solidFill>
                  <a:srgbClr val="FFC000"/>
                </a:solidFill>
              </a:rPr>
              <a:t>recording</a:t>
            </a:r>
            <a:r>
              <a:rPr lang="en-US" sz="2800" dirty="0"/>
              <a:t> and</a:t>
            </a:r>
            <a:br>
              <a:rPr lang="en-US" sz="2800" dirty="0"/>
            </a:br>
            <a:r>
              <a:rPr lang="en-US" sz="2800" dirty="0"/>
              <a:t>take good notes</a:t>
            </a:r>
          </a:p>
          <a:p>
            <a:pPr lvl="1">
              <a:lnSpc>
                <a:spcPct val="90000"/>
              </a:lnSpc>
            </a:pPr>
            <a:r>
              <a:rPr lang="en-US" sz="2400" dirty="0"/>
              <a:t>make sure you can tell what </a:t>
            </a:r>
            <a:br>
              <a:rPr lang="en-US" sz="2400" dirty="0"/>
            </a:br>
            <a:r>
              <a:rPr lang="en-US" sz="2400" dirty="0"/>
              <a:t>they were doing </a:t>
            </a:r>
            <a:endParaRPr lang="en-US" sz="2800" dirty="0"/>
          </a:p>
          <a:p>
            <a:pPr lvl="1" eaLnBrk="1" hangingPunct="1"/>
            <a:r>
              <a:rPr lang="en-US" sz="2400" dirty="0"/>
              <a:t>use a digital watch/clock</a:t>
            </a:r>
          </a:p>
          <a:p>
            <a:pPr lvl="1" eaLnBrk="1" hangingPunct="1"/>
            <a:r>
              <a:rPr lang="en-US" sz="2400" dirty="0"/>
              <a:t>record audio &amp; video</a:t>
            </a:r>
          </a:p>
          <a:p>
            <a:pPr lvl="2"/>
            <a:r>
              <a:rPr lang="en-US" sz="2000" dirty="0"/>
              <a:t>or even event logs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15</a:t>
            </a:fld>
            <a:endParaRPr lang="en-US"/>
          </a:p>
        </p:txBody>
      </p:sp>
      <p:sp>
        <p:nvSpPr>
          <p:cNvPr id="5" name="TextBox 4"/>
          <p:cNvSpPr txBox="1"/>
          <p:nvPr/>
        </p:nvSpPr>
        <p:spPr>
          <a:xfrm>
            <a:off x="6723134" y="6392361"/>
            <a:ext cx="2392001" cy="169277"/>
          </a:xfrm>
          <a:prstGeom prst="rect">
            <a:avLst/>
          </a:prstGeom>
          <a:noFill/>
        </p:spPr>
        <p:txBody>
          <a:bodyPr wrap="none" rtlCol="0">
            <a:spAutoFit/>
          </a:bodyPr>
          <a:lstStyle/>
          <a:p>
            <a:r>
              <a:rPr lang="en-US" sz="500" dirty="0">
                <a:latin typeface="Helvetica" pitchFamily="34" charset="0"/>
              </a:rPr>
              <a:t>http://jennycham.co.uk/wp-content/uploads/2011/08/200911221250225481.jpg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Will thinking out loud give the right answers?</a:t>
            </a:r>
          </a:p>
        </p:txBody>
      </p:sp>
      <p:sp>
        <p:nvSpPr>
          <p:cNvPr id="474115" name="Rectangle 3"/>
          <p:cNvSpPr>
            <a:spLocks noGrp="1" noChangeArrowheads="1"/>
          </p:cNvSpPr>
          <p:nvPr>
            <p:ph idx="1"/>
          </p:nvPr>
        </p:nvSpPr>
        <p:spPr>
          <a:xfrm>
            <a:off x="360310" y="1179386"/>
            <a:ext cx="8783689" cy="4724400"/>
          </a:xfrm>
        </p:spPr>
        <p:txBody>
          <a:bodyPr/>
          <a:lstStyle/>
          <a:p>
            <a:pPr eaLnBrk="1" hangingPunct="1"/>
            <a:r>
              <a:rPr lang="en-US" dirty="0"/>
              <a:t>Not always</a:t>
            </a:r>
            <a:br>
              <a:rPr lang="en-US" dirty="0"/>
            </a:br>
            <a:endParaRPr lang="en-US" dirty="0"/>
          </a:p>
          <a:p>
            <a:pPr eaLnBrk="1" hangingPunct="1"/>
            <a:r>
              <a:rPr lang="en-US" dirty="0"/>
              <a:t>If you ask, people will always give an answer, even it is has nothing to do with facts</a:t>
            </a:r>
          </a:p>
          <a:p>
            <a:pPr lvl="1" eaLnBrk="1" hangingPunct="1"/>
            <a:r>
              <a:rPr lang="en-US" sz="2400" dirty="0"/>
              <a:t>panty hose example</a:t>
            </a:r>
          </a:p>
          <a:p>
            <a:pPr eaLnBrk="1" hangingPunct="1"/>
            <a:endParaRPr lang="en-US" dirty="0"/>
          </a:p>
          <a:p>
            <a:pPr marL="0" indent="0" eaLnBrk="1" hangingPunct="1">
              <a:buNone/>
            </a:pPr>
            <a:r>
              <a:rPr lang="en-US" dirty="0">
                <a:sym typeface="Wingdings" pitchFamily="2" charset="2"/>
              </a:rPr>
              <a:t></a:t>
            </a:r>
            <a:r>
              <a:rPr lang="en-US" dirty="0"/>
              <a:t>Try to avoid specific questions</a:t>
            </a:r>
            <a:br>
              <a:rPr lang="en-US" dirty="0"/>
            </a:br>
            <a:r>
              <a:rPr lang="en-US" sz="2800" dirty="0"/>
              <a:t>(especially that have binary answers)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16</a:t>
            </a:fld>
            <a:endParaRPr lang="en-US"/>
          </a:p>
        </p:txBody>
      </p:sp>
      <p:pic>
        <p:nvPicPr>
          <p:cNvPr id="11266" name="Picture 2" descr="http://totalimageconsultants.com/wp-content/uploads/2012/06/iStock_000014292091XSmall.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132"/>
          <a:stretch/>
        </p:blipFill>
        <p:spPr bwMode="auto">
          <a:xfrm>
            <a:off x="6820283" y="3378462"/>
            <a:ext cx="2323717" cy="3084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12264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41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41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4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November 15, 2016</a:t>
            </a:r>
            <a:endParaRPr lang="en-US" dirty="0"/>
          </a:p>
        </p:txBody>
      </p:sp>
      <p:sp>
        <p:nvSpPr>
          <p:cNvPr id="27651" name="Footer Placeholder 2"/>
          <p:cNvSpPr>
            <a:spLocks noGrp="1"/>
          </p:cNvSpPr>
          <p:nvPr>
            <p:ph type="ftr" sz="quarter" idx="11"/>
          </p:nvPr>
        </p:nvSpPr>
        <p:spPr>
          <a:xfrm>
            <a:off x="4419600" y="6553200"/>
            <a:ext cx="47244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100">
                <a:solidFill>
                  <a:srgbClr val="D4E8F4"/>
                </a:solidFill>
                <a:latin typeface="Georgia" charset="0"/>
              </a:rPr>
              <a:t>dt+UX: Design Thinking for User Experience  Design, Prototyping &amp; Evaluation</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64E59C-6FFE-794B-9DF5-0727151AF552}" type="slidenum">
              <a:rPr lang="en-US" sz="1100">
                <a:solidFill>
                  <a:srgbClr val="D4E8F4"/>
                </a:solidFill>
                <a:latin typeface="Georgia" charset="0"/>
              </a:rPr>
              <a:pPr eaLnBrk="1" hangingPunct="1"/>
              <a:t>17</a:t>
            </a:fld>
            <a:endParaRPr lang="en-US" sz="1100">
              <a:solidFill>
                <a:srgbClr val="D4E8F4"/>
              </a:solidFill>
              <a:latin typeface="Georgia" charset="0"/>
            </a:endParaRPr>
          </a:p>
        </p:txBody>
      </p:sp>
      <p:pic>
        <p:nvPicPr>
          <p:cNvPr id="2" name="Confusion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fullScrn="1">
              <p:cMediaNode vol="80000">
                <p:cTn id="1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Rectangle 18"/>
          <p:cNvSpPr>
            <a:spLocks noGrp="1" noChangeArrowheads="1"/>
          </p:cNvSpPr>
          <p:nvPr>
            <p:ph type="title"/>
          </p:nvPr>
        </p:nvSpPr>
        <p:spPr/>
        <p:txBody>
          <a:bodyPr/>
          <a:lstStyle/>
          <a:p>
            <a:pPr eaLnBrk="1" hangingPunct="1"/>
            <a:r>
              <a:rPr lang="en-US" dirty="0"/>
              <a:t>Using the Test Results</a:t>
            </a:r>
          </a:p>
        </p:txBody>
      </p:sp>
      <p:sp>
        <p:nvSpPr>
          <p:cNvPr id="473107" name="Rectangle 19"/>
          <p:cNvSpPr>
            <a:spLocks noGrp="1" noChangeArrowheads="1"/>
          </p:cNvSpPr>
          <p:nvPr>
            <p:ph idx="1"/>
          </p:nvPr>
        </p:nvSpPr>
        <p:spPr>
          <a:xfrm>
            <a:off x="389466" y="1295400"/>
            <a:ext cx="7772400" cy="4343400"/>
          </a:xfrm>
        </p:spPr>
        <p:txBody>
          <a:bodyPr/>
          <a:lstStyle/>
          <a:p>
            <a:pPr eaLnBrk="1" hangingPunct="1">
              <a:lnSpc>
                <a:spcPct val="90000"/>
              </a:lnSpc>
            </a:pPr>
            <a:r>
              <a:rPr lang="en-US" dirty="0"/>
              <a:t>Summarize the data</a:t>
            </a:r>
          </a:p>
          <a:p>
            <a:pPr lvl="1" eaLnBrk="1" hangingPunct="1">
              <a:lnSpc>
                <a:spcPct val="90000"/>
              </a:lnSpc>
            </a:pPr>
            <a:r>
              <a:rPr lang="en-US" dirty="0"/>
              <a:t>make a list of all critical incidents (CI)</a:t>
            </a:r>
          </a:p>
          <a:p>
            <a:pPr lvl="2" eaLnBrk="1" hangingPunct="1">
              <a:lnSpc>
                <a:spcPct val="90000"/>
              </a:lnSpc>
            </a:pPr>
            <a:r>
              <a:rPr lang="en-US" dirty="0"/>
              <a:t>positive &amp; negative</a:t>
            </a:r>
          </a:p>
          <a:p>
            <a:pPr lvl="1" eaLnBrk="1" hangingPunct="1">
              <a:lnSpc>
                <a:spcPct val="90000"/>
              </a:lnSpc>
            </a:pPr>
            <a:r>
              <a:rPr lang="en-US" dirty="0"/>
              <a:t>include references back to original data</a:t>
            </a:r>
          </a:p>
          <a:p>
            <a:pPr lvl="1" eaLnBrk="1" hangingPunct="1">
              <a:lnSpc>
                <a:spcPct val="90000"/>
              </a:lnSpc>
            </a:pPr>
            <a:r>
              <a:rPr lang="en-US" dirty="0"/>
              <a:t>try to judge why each difficulty occurred</a:t>
            </a:r>
          </a:p>
          <a:p>
            <a:pPr lvl="1" eaLnBrk="1" hangingPunct="1">
              <a:lnSpc>
                <a:spcPct val="90000"/>
              </a:lnSpc>
            </a:pPr>
            <a:endParaRPr lang="en-US" dirty="0"/>
          </a:p>
          <a:p>
            <a:pPr lvl="1" eaLnBrk="1" hangingPunct="1">
              <a:lnSpc>
                <a:spcPct val="90000"/>
              </a:lnSpc>
            </a:pPr>
            <a:endParaRPr lang="en-US" dirty="0"/>
          </a:p>
          <a:p>
            <a:pPr eaLnBrk="1" hangingPunct="1">
              <a:lnSpc>
                <a:spcPct val="90000"/>
              </a:lnSpc>
            </a:pPr>
            <a:r>
              <a:rPr lang="en-US" dirty="0"/>
              <a:t>What does data tell you?</a:t>
            </a:r>
          </a:p>
          <a:p>
            <a:pPr lvl="1" eaLnBrk="1" hangingPunct="1">
              <a:lnSpc>
                <a:spcPct val="90000"/>
              </a:lnSpc>
            </a:pPr>
            <a:r>
              <a:rPr lang="en-US" dirty="0"/>
              <a:t>UI work the way you thought it would?</a:t>
            </a:r>
          </a:p>
          <a:p>
            <a:pPr lvl="2" eaLnBrk="1" hangingPunct="1">
              <a:lnSpc>
                <a:spcPct val="90000"/>
              </a:lnSpc>
            </a:pPr>
            <a:r>
              <a:rPr lang="en-US" dirty="0"/>
              <a:t>users take approaches you expected?</a:t>
            </a:r>
          </a:p>
          <a:p>
            <a:pPr lvl="1" eaLnBrk="1" hangingPunct="1">
              <a:lnSpc>
                <a:spcPct val="90000"/>
              </a:lnSpc>
            </a:pPr>
            <a:r>
              <a:rPr lang="en-US" dirty="0"/>
              <a:t>something missing?</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18</a:t>
            </a:fld>
            <a:endParaRPr lang="en-US"/>
          </a:p>
        </p:txBody>
      </p:sp>
      <p:grpSp>
        <p:nvGrpSpPr>
          <p:cNvPr id="6" name="Group 5"/>
          <p:cNvGrpSpPr/>
          <p:nvPr/>
        </p:nvGrpSpPr>
        <p:grpSpPr>
          <a:xfrm>
            <a:off x="7187314" y="1421814"/>
            <a:ext cx="2040943" cy="1410351"/>
            <a:chOff x="7187317" y="3513222"/>
            <a:chExt cx="2040943" cy="1410351"/>
          </a:xfrm>
        </p:grpSpPr>
        <p:pic>
          <p:nvPicPr>
            <p:cNvPr id="12290" name="Picture 2" descr="People looking at data graph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83573" y="3513222"/>
              <a:ext cx="1860427" cy="12353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187317" y="4754296"/>
              <a:ext cx="2040943" cy="169277"/>
            </a:xfrm>
            <a:prstGeom prst="rect">
              <a:avLst/>
            </a:prstGeom>
            <a:noFill/>
          </p:spPr>
          <p:txBody>
            <a:bodyPr wrap="none" rtlCol="0">
              <a:spAutoFit/>
            </a:bodyPr>
            <a:lstStyle/>
            <a:p>
              <a:r>
                <a:rPr lang="en-US" sz="500" dirty="0">
                  <a:latin typeface="Helvetica" pitchFamily="34" charset="0"/>
                </a:rPr>
                <a:t>http://www.hhs.gov/ocr/privacy/hipaa/enforcement/data/index.html</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107">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3107">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3107">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3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dirty="0"/>
              <a:t>Using the Results (cont.)</a:t>
            </a:r>
          </a:p>
        </p:txBody>
      </p:sp>
      <p:sp>
        <p:nvSpPr>
          <p:cNvPr id="474115" name="Rectangle 3"/>
          <p:cNvSpPr>
            <a:spLocks noGrp="1" noChangeArrowheads="1"/>
          </p:cNvSpPr>
          <p:nvPr>
            <p:ph idx="1"/>
          </p:nvPr>
        </p:nvSpPr>
        <p:spPr>
          <a:xfrm>
            <a:off x="360311" y="1255586"/>
            <a:ext cx="4356068" cy="4724400"/>
          </a:xfrm>
        </p:spPr>
        <p:txBody>
          <a:bodyPr/>
          <a:lstStyle/>
          <a:p>
            <a:pPr eaLnBrk="1" hangingPunct="1"/>
            <a:r>
              <a:rPr lang="en-US" sz="2800" dirty="0"/>
              <a:t>Update tasks &amp; </a:t>
            </a:r>
            <a:br>
              <a:rPr lang="en-US" sz="2800" dirty="0"/>
            </a:br>
            <a:r>
              <a:rPr lang="en-US" sz="2800" dirty="0"/>
              <a:t>rethink design </a:t>
            </a:r>
          </a:p>
          <a:p>
            <a:pPr lvl="1" eaLnBrk="1" hangingPunct="1"/>
            <a:r>
              <a:rPr lang="en-US" sz="2400" dirty="0"/>
              <a:t>rate severity &amp; </a:t>
            </a:r>
            <a:br>
              <a:rPr lang="en-US" sz="2400" dirty="0"/>
            </a:br>
            <a:r>
              <a:rPr lang="en-US" sz="2400" dirty="0"/>
              <a:t>ease of fixing CIs</a:t>
            </a:r>
          </a:p>
          <a:p>
            <a:pPr lvl="1" eaLnBrk="1" hangingPunct="1"/>
            <a:r>
              <a:rPr lang="en-US" sz="2400" dirty="0"/>
              <a:t>fix both severe problems &amp; make the easy fixes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19</a:t>
            </a:fld>
            <a:endParaRPr lang="en-US"/>
          </a:p>
        </p:txBody>
      </p:sp>
      <p:grpSp>
        <p:nvGrpSpPr>
          <p:cNvPr id="6" name="Group 5"/>
          <p:cNvGrpSpPr/>
          <p:nvPr/>
        </p:nvGrpSpPr>
        <p:grpSpPr>
          <a:xfrm>
            <a:off x="4947820" y="1428333"/>
            <a:ext cx="4196180" cy="4411625"/>
            <a:chOff x="4947820" y="1482475"/>
            <a:chExt cx="4196180" cy="4411625"/>
          </a:xfrm>
        </p:grpSpPr>
        <p:pic>
          <p:nvPicPr>
            <p:cNvPr id="13316" name="Picture 4" descr="http://www.thetomorrowplan.com/centraliowa/wp-content/uploads/2012/04/20120404_photo_whiteboard_brainstorming-1024x102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47820" y="1482475"/>
              <a:ext cx="4196180" cy="41961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098101" y="5678656"/>
              <a:ext cx="3895618" cy="215444"/>
            </a:xfrm>
            <a:prstGeom prst="rect">
              <a:avLst/>
            </a:prstGeom>
            <a:noFill/>
          </p:spPr>
          <p:txBody>
            <a:bodyPr wrap="none" rtlCol="0">
              <a:spAutoFit/>
            </a:bodyPr>
            <a:lstStyle/>
            <a:p>
              <a:r>
                <a:rPr lang="en-US" sz="800" dirty="0">
                  <a:latin typeface="Helvetica" pitchFamily="34" charset="0"/>
                </a:rPr>
                <a:t>http://www.thetomorrowplan.com/exchange/policies-prairie-chickens-and-parking/</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Outline</a:t>
            </a:r>
          </a:p>
        </p:txBody>
      </p:sp>
      <p:sp>
        <p:nvSpPr>
          <p:cNvPr id="17414" name="Rectangle 3"/>
          <p:cNvSpPr>
            <a:spLocks noGrp="1" noChangeArrowheads="1"/>
          </p:cNvSpPr>
          <p:nvPr>
            <p:ph idx="1"/>
          </p:nvPr>
        </p:nvSpPr>
        <p:spPr>
          <a:xfrm>
            <a:off x="364068" y="935566"/>
            <a:ext cx="7772400" cy="5542424"/>
          </a:xfrm>
        </p:spPr>
        <p:txBody>
          <a:bodyPr>
            <a:normAutofit/>
          </a:bodyPr>
          <a:lstStyle/>
          <a:p>
            <a:pPr>
              <a:lnSpc>
                <a:spcPct val="150000"/>
              </a:lnSpc>
            </a:pPr>
            <a:r>
              <a:rPr lang="en-US" dirty="0"/>
              <a:t>Why do usability testing?</a:t>
            </a:r>
          </a:p>
          <a:p>
            <a:pPr>
              <a:lnSpc>
                <a:spcPct val="150000"/>
              </a:lnSpc>
            </a:pPr>
            <a:r>
              <a:rPr lang="en-US" dirty="0"/>
              <a:t>Choosing participants</a:t>
            </a:r>
          </a:p>
          <a:p>
            <a:pPr>
              <a:lnSpc>
                <a:spcPct val="150000"/>
              </a:lnSpc>
            </a:pPr>
            <a:r>
              <a:rPr lang="en-US" dirty="0"/>
              <a:t>Ethical considerations</a:t>
            </a:r>
          </a:p>
          <a:p>
            <a:pPr>
              <a:lnSpc>
                <a:spcPct val="150000"/>
              </a:lnSpc>
            </a:pPr>
            <a:r>
              <a:rPr lang="en-US" dirty="0"/>
              <a:t>Designing &amp; conducting the test</a:t>
            </a:r>
          </a:p>
          <a:p>
            <a:pPr>
              <a:lnSpc>
                <a:spcPct val="150000"/>
              </a:lnSpc>
            </a:pPr>
            <a:r>
              <a:rPr lang="en-US" dirty="0"/>
              <a:t>Using the results</a:t>
            </a:r>
          </a:p>
          <a:p>
            <a:pPr>
              <a:lnSpc>
                <a:spcPct val="150000"/>
              </a:lnSpc>
            </a:pPr>
            <a:r>
              <a:rPr lang="en-US" dirty="0"/>
              <a:t>Experimental options &amp; details</a:t>
            </a:r>
          </a:p>
        </p:txBody>
      </p:sp>
      <p:sp>
        <p:nvSpPr>
          <p:cNvPr id="2" name="Date Placeholder 1"/>
          <p:cNvSpPr>
            <a:spLocks noGrp="1"/>
          </p:cNvSpPr>
          <p:nvPr>
            <p:ph type="dt" sz="half" idx="10"/>
          </p:nvPr>
        </p:nvSpPr>
        <p:spPr/>
        <p:txBody>
          <a:bodyPr/>
          <a:lstStyle/>
          <a:p>
            <a:r>
              <a:rPr lang="en-US"/>
              <a:t>November 15, 2016</a:t>
            </a:r>
            <a:endParaRPr lang="en-US" dirty="0"/>
          </a:p>
        </p:txBody>
      </p:sp>
      <p:sp>
        <p:nvSpPr>
          <p:cNvPr id="14" name="Footer Placeholder 13"/>
          <p:cNvSpPr>
            <a:spLocks noGrp="1"/>
          </p:cNvSpPr>
          <p:nvPr>
            <p:ph type="ftr" sz="quarter" idx="11"/>
          </p:nvPr>
        </p:nvSpPr>
        <p:spPr/>
        <p:txBody>
          <a:bodyPr/>
          <a:lstStyle/>
          <a:p>
            <a:pPr>
              <a:defRPr/>
            </a:pPr>
            <a:r>
              <a:rPr lang="en-US"/>
              <a:t>dt+UX: Design Thinking for User Experience  Design, Prototyping &amp; Evaluation</a:t>
            </a:r>
          </a:p>
        </p:txBody>
      </p:sp>
      <p:sp>
        <p:nvSpPr>
          <p:cNvPr id="15" name="Slide Number Placeholder 14"/>
          <p:cNvSpPr>
            <a:spLocks noGrp="1"/>
          </p:cNvSpPr>
          <p:nvPr>
            <p:ph type="sldNum" sz="quarter" idx="12"/>
          </p:nvPr>
        </p:nvSpPr>
        <p:spPr/>
        <p:txBody>
          <a:bodyPr/>
          <a:lstStyle/>
          <a:p>
            <a:fld id="{7CF45A7D-27BE-FB41-917F-E8B7C6646A5B}"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3"/>
          <p:cNvSpPr>
            <a:spLocks noGrp="1" noChangeArrowheads="1"/>
          </p:cNvSpPr>
          <p:nvPr>
            <p:ph type="title"/>
          </p:nvPr>
        </p:nvSpPr>
        <p:spPr/>
        <p:txBody>
          <a:bodyPr/>
          <a:lstStyle/>
          <a:p>
            <a:pPr eaLnBrk="1" hangingPunct="1"/>
            <a:r>
              <a:rPr lang="en-US" sz="3300" dirty="0"/>
              <a:t>Measuring Bottom-Line Usability</a:t>
            </a:r>
          </a:p>
        </p:txBody>
      </p:sp>
      <p:sp>
        <p:nvSpPr>
          <p:cNvPr id="475140" name="Rectangle 4"/>
          <p:cNvSpPr>
            <a:spLocks noGrp="1" noChangeArrowheads="1"/>
          </p:cNvSpPr>
          <p:nvPr>
            <p:ph idx="1"/>
          </p:nvPr>
        </p:nvSpPr>
        <p:spPr/>
        <p:txBody>
          <a:bodyPr/>
          <a:lstStyle/>
          <a:p>
            <a:pPr eaLnBrk="1" hangingPunct="1"/>
            <a:r>
              <a:rPr lang="en-US" sz="2800" dirty="0"/>
              <a:t>Situations in which numbers are useful</a:t>
            </a:r>
          </a:p>
          <a:p>
            <a:pPr lvl="1" eaLnBrk="1" hangingPunct="1"/>
            <a:r>
              <a:rPr lang="en-US" sz="2400" dirty="0"/>
              <a:t>time requirements for task completion</a:t>
            </a:r>
          </a:p>
          <a:p>
            <a:pPr lvl="1" eaLnBrk="1" hangingPunct="1"/>
            <a:r>
              <a:rPr lang="en-US" sz="2400" dirty="0"/>
              <a:t>successful task completion %</a:t>
            </a:r>
          </a:p>
          <a:p>
            <a:pPr lvl="1" eaLnBrk="1" hangingPunct="1"/>
            <a:r>
              <a:rPr lang="en-US" sz="2400" dirty="0"/>
              <a:t>compare two designs on speed or # of errors</a:t>
            </a:r>
          </a:p>
          <a:p>
            <a:pPr lvl="1" eaLnBrk="1" hangingPunct="1"/>
            <a:endParaRPr lang="en-US" sz="1000" dirty="0"/>
          </a:p>
          <a:p>
            <a:pPr eaLnBrk="1" hangingPunct="1"/>
            <a:r>
              <a:rPr lang="en-US" sz="2800" dirty="0"/>
              <a:t>Ease of measurement</a:t>
            </a:r>
          </a:p>
          <a:p>
            <a:pPr lvl="1" eaLnBrk="1" hangingPunct="1"/>
            <a:r>
              <a:rPr lang="en-US" sz="2400" dirty="0"/>
              <a:t>time is easy to record</a:t>
            </a:r>
          </a:p>
          <a:p>
            <a:pPr lvl="1" eaLnBrk="1" hangingPunct="1"/>
            <a:r>
              <a:rPr lang="en-US" sz="2400" dirty="0"/>
              <a:t>error or successful completion is harder</a:t>
            </a:r>
          </a:p>
          <a:p>
            <a:pPr lvl="2" eaLnBrk="1" hangingPunct="1"/>
            <a:r>
              <a:rPr lang="en-US" sz="2000" dirty="0"/>
              <a:t>define in advance what these mean</a:t>
            </a:r>
          </a:p>
          <a:p>
            <a:pPr lvl="2" eaLnBrk="1" hangingPunct="1"/>
            <a:endParaRPr lang="en-US" sz="1000" dirty="0"/>
          </a:p>
          <a:p>
            <a:pPr eaLnBrk="1" hangingPunct="1"/>
            <a:r>
              <a:rPr lang="en-US" sz="2800" dirty="0"/>
              <a:t>Do not combine with thinking-aloud. Why?</a:t>
            </a:r>
          </a:p>
          <a:p>
            <a:pPr lvl="1" eaLnBrk="1" hangingPunct="1"/>
            <a:r>
              <a:rPr lang="en-US" sz="2400" dirty="0"/>
              <a:t>talking can affect speed &amp; accuracy</a:t>
            </a:r>
          </a:p>
          <a:p>
            <a:pPr lvl="1" eaLnBrk="1" hangingPunct="1"/>
            <a:endParaRPr lang="en-US" sz="2400" dirty="0">
              <a:latin typeface="Arial" charset="0"/>
            </a:endParaRP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20</a:t>
            </a:fld>
            <a:endParaRPr lang="en-US"/>
          </a:p>
        </p:txBody>
      </p:sp>
      <p:pic>
        <p:nvPicPr>
          <p:cNvPr id="3166" name="Picture 94" descr="Curled yellow measuring tape on black background. Reklamní fotografie - 71739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1867" y="0"/>
            <a:ext cx="2192133" cy="14632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5140">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5140">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5140">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5140">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5140">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514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r>
              <a:rPr lang="en-US" dirty="0"/>
              <a:t>Analyzing the Numbers</a:t>
            </a:r>
          </a:p>
        </p:txBody>
      </p:sp>
      <p:sp>
        <p:nvSpPr>
          <p:cNvPr id="477187" name="Rectangle 3"/>
          <p:cNvSpPr>
            <a:spLocks noGrp="1" noChangeArrowheads="1"/>
          </p:cNvSpPr>
          <p:nvPr>
            <p:ph idx="1"/>
          </p:nvPr>
        </p:nvSpPr>
        <p:spPr>
          <a:xfrm>
            <a:off x="360311" y="1128586"/>
            <a:ext cx="7772400" cy="4724400"/>
          </a:xfrm>
        </p:spPr>
        <p:txBody>
          <a:bodyPr/>
          <a:lstStyle/>
          <a:p>
            <a:pPr eaLnBrk="1" hangingPunct="1"/>
            <a:r>
              <a:rPr lang="en-US" sz="2800" dirty="0"/>
              <a:t>Example: trying to get task time ≤ 30 min. </a:t>
            </a:r>
          </a:p>
          <a:p>
            <a:pPr lvl="1" eaLnBrk="1" hangingPunct="1"/>
            <a:r>
              <a:rPr lang="en-US" sz="2400" dirty="0"/>
              <a:t>test gives: 20, 15, 40, 90, 10, 5</a:t>
            </a:r>
          </a:p>
          <a:p>
            <a:pPr lvl="1" eaLnBrk="1" hangingPunct="1"/>
            <a:r>
              <a:rPr lang="en-US" sz="2400" dirty="0"/>
              <a:t>mean (average) = 30</a:t>
            </a:r>
          </a:p>
          <a:p>
            <a:pPr lvl="1" eaLnBrk="1" hangingPunct="1"/>
            <a:r>
              <a:rPr lang="en-US" sz="2400" dirty="0"/>
              <a:t>median (middle) = 17.5</a:t>
            </a:r>
          </a:p>
          <a:p>
            <a:pPr lvl="1" eaLnBrk="1" hangingPunct="1"/>
            <a:r>
              <a:rPr lang="en-US" sz="2400" dirty="0"/>
              <a:t>looks good!  </a:t>
            </a:r>
          </a:p>
          <a:p>
            <a:pPr eaLnBrk="1" hangingPunct="1"/>
            <a:r>
              <a:rPr lang="en-US" sz="2800" dirty="0"/>
              <a:t>Did we achieve our goal?</a:t>
            </a:r>
          </a:p>
          <a:p>
            <a:pPr eaLnBrk="1" hangingPunct="1"/>
            <a:r>
              <a:rPr lang="en-US" sz="2800" dirty="0"/>
              <a:t>Wrong answer, not certain of anything!</a:t>
            </a:r>
          </a:p>
          <a:p>
            <a:pPr eaLnBrk="1" hangingPunct="1"/>
            <a:r>
              <a:rPr lang="en-US" sz="2800" dirty="0"/>
              <a:t>Factors contributing to our uncertainty</a:t>
            </a:r>
            <a:r>
              <a:rPr lang="en-US" sz="1800" dirty="0"/>
              <a:t>?</a:t>
            </a:r>
          </a:p>
          <a:p>
            <a:pPr lvl="1" eaLnBrk="1" hangingPunct="1"/>
            <a:r>
              <a:rPr lang="en-US" sz="2400" dirty="0"/>
              <a:t>small number of test users (n = 6)</a:t>
            </a:r>
          </a:p>
          <a:p>
            <a:pPr lvl="1" eaLnBrk="1" hangingPunct="1"/>
            <a:r>
              <a:rPr lang="en-US" sz="2400" dirty="0"/>
              <a:t>results are very variable (standard deviation = 32)</a:t>
            </a:r>
          </a:p>
          <a:p>
            <a:pPr lvl="2" eaLnBrk="1" hangingPunct="1"/>
            <a:r>
              <a:rPr lang="en-US" sz="2000" dirty="0"/>
              <a:t>std. dev. measures dispersal from the mean</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21</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95504" y="1509487"/>
            <a:ext cx="1907004" cy="1915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1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71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718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718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718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71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en-US" dirty="0"/>
              <a:t>Analyzing the Numbers (cont.)</a:t>
            </a:r>
          </a:p>
        </p:txBody>
      </p:sp>
      <p:sp>
        <p:nvSpPr>
          <p:cNvPr id="31750" name="Rectangle 3"/>
          <p:cNvSpPr>
            <a:spLocks noGrp="1" noChangeArrowheads="1"/>
          </p:cNvSpPr>
          <p:nvPr>
            <p:ph idx="1"/>
          </p:nvPr>
        </p:nvSpPr>
        <p:spPr/>
        <p:txBody>
          <a:bodyPr/>
          <a:lstStyle/>
          <a:p>
            <a:pPr eaLnBrk="1" hangingPunct="1"/>
            <a:r>
              <a:rPr lang="en-US" sz="2800" dirty="0"/>
              <a:t>This is what statistics is for</a:t>
            </a:r>
            <a:br>
              <a:rPr lang="en-US" sz="2800" dirty="0"/>
            </a:br>
            <a:endParaRPr lang="en-US" sz="2800" dirty="0"/>
          </a:p>
          <a:p>
            <a:pPr eaLnBrk="1" hangingPunct="1"/>
            <a:r>
              <a:rPr lang="en-US" sz="2800" dirty="0"/>
              <a:t>Crank through the procedures and you find</a:t>
            </a:r>
          </a:p>
          <a:p>
            <a:pPr lvl="1" eaLnBrk="1" hangingPunct="1"/>
            <a:r>
              <a:rPr lang="en-US" sz="2400" dirty="0"/>
              <a:t>95% certain that typical value is between 5 &amp; 55</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pPr eaLnBrk="1" hangingPunct="1"/>
            <a:r>
              <a:rPr lang="en-US" dirty="0"/>
              <a:t>Analyzing the Numbers (cont.)</a:t>
            </a:r>
          </a:p>
        </p:txBody>
      </p:sp>
      <p:graphicFrame>
        <p:nvGraphicFramePr>
          <p:cNvPr id="9" name="Object 3"/>
          <p:cNvGraphicFramePr>
            <a:graphicFrameLocks noGrp="1" noChangeAspect="1"/>
          </p:cNvGraphicFramePr>
          <p:nvPr>
            <p:ph idx="1"/>
            <p:extLst>
              <p:ext uri="{D42A27DB-BD31-4B8C-83A1-F6EECF244321}">
                <p14:modId xmlns:p14="http://schemas.microsoft.com/office/powerpoint/2010/main" val="185260067"/>
              </p:ext>
            </p:extLst>
          </p:nvPr>
        </p:nvGraphicFramePr>
        <p:xfrm>
          <a:off x="-171450" y="1062038"/>
          <a:ext cx="9142413" cy="5457825"/>
        </p:xfrm>
        <a:graphic>
          <a:graphicData uri="http://schemas.openxmlformats.org/presentationml/2006/ole">
            <mc:AlternateContent xmlns:mc="http://schemas.openxmlformats.org/markup-compatibility/2006">
              <mc:Choice xmlns:v="urn:schemas-microsoft-com:vml" Requires="v">
                <p:oleObj spid="_x0000_s5341" name="Worksheet" r:id="rId4" imgW="6083300" imgH="3632200" progId="Excel.Sheet.8">
                  <p:embed/>
                </p:oleObj>
              </mc:Choice>
              <mc:Fallback>
                <p:oleObj name="Worksheet" r:id="rId4" imgW="6083300" imgH="3632200" progId="Excel.Sheet.8">
                  <p:embed/>
                  <p:pic>
                    <p:nvPicPr>
                      <p:cNvPr id="0" name=""/>
                      <p:cNvPicPr>
                        <a:picLocks noChangeAspect="1" noChangeArrowheads="1"/>
                      </p:cNvPicPr>
                      <p:nvPr/>
                    </p:nvPicPr>
                    <p:blipFill>
                      <a:blip r:embed="rId5"/>
                      <a:srcRect/>
                      <a:stretch>
                        <a:fillRect/>
                      </a:stretch>
                    </p:blipFill>
                    <p:spPr bwMode="auto">
                      <a:xfrm>
                        <a:off x="-171450" y="1062038"/>
                        <a:ext cx="9142413" cy="5457825"/>
                      </a:xfrm>
                      <a:prstGeom prst="rect">
                        <a:avLst/>
                      </a:prstGeom>
                      <a:solidFill>
                        <a:schemeClr val="tx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dirty="0"/>
              <a:t>Analyzing the Numbers (cont.)</a:t>
            </a:r>
          </a:p>
        </p:txBody>
      </p:sp>
      <p:sp>
        <p:nvSpPr>
          <p:cNvPr id="32774" name="Rectangle 3"/>
          <p:cNvSpPr>
            <a:spLocks noGrp="1" noChangeArrowheads="1"/>
          </p:cNvSpPr>
          <p:nvPr>
            <p:ph idx="1"/>
          </p:nvPr>
        </p:nvSpPr>
        <p:spPr/>
        <p:txBody>
          <a:bodyPr/>
          <a:lstStyle/>
          <a:p>
            <a:pPr eaLnBrk="1" hangingPunct="1"/>
            <a:r>
              <a:rPr lang="en-US" sz="2800" dirty="0"/>
              <a:t>This is what statistics is for</a:t>
            </a:r>
            <a:br>
              <a:rPr lang="en-US" sz="2800" dirty="0"/>
            </a:br>
            <a:endParaRPr lang="en-US" sz="2800" dirty="0"/>
          </a:p>
          <a:p>
            <a:pPr eaLnBrk="1" hangingPunct="1"/>
            <a:r>
              <a:rPr lang="en-US" sz="2800" dirty="0"/>
              <a:t>Crank through the procedures and you find</a:t>
            </a:r>
          </a:p>
          <a:p>
            <a:pPr lvl="1" eaLnBrk="1" hangingPunct="1"/>
            <a:r>
              <a:rPr lang="en-US" sz="2400" dirty="0"/>
              <a:t>95% certain that typical value is between 5 &amp; 55</a:t>
            </a:r>
            <a:br>
              <a:rPr lang="en-US" sz="2400" dirty="0"/>
            </a:br>
            <a:endParaRPr lang="en-US" sz="2400" dirty="0"/>
          </a:p>
          <a:p>
            <a:pPr eaLnBrk="1" hangingPunct="1"/>
            <a:r>
              <a:rPr lang="en-US" sz="2800" dirty="0"/>
              <a:t>Usability test data is quite variable</a:t>
            </a:r>
          </a:p>
          <a:p>
            <a:pPr lvl="1" eaLnBrk="1" hangingPunct="1"/>
            <a:r>
              <a:rPr lang="en-US" sz="2400" dirty="0"/>
              <a:t>need lots to get good estimates of typical values</a:t>
            </a:r>
          </a:p>
          <a:p>
            <a:pPr lvl="1" eaLnBrk="1" hangingPunct="1"/>
            <a:r>
              <a:rPr lang="en-US" sz="2400" dirty="0"/>
              <a:t>4x as many tests will only narrow range by 2x</a:t>
            </a:r>
          </a:p>
          <a:p>
            <a:pPr lvl="2" eaLnBrk="1" hangingPunct="1"/>
            <a:r>
              <a:rPr lang="en-US" sz="2000" dirty="0"/>
              <a:t>breadth of range depends on </a:t>
            </a:r>
            <a:r>
              <a:rPr lang="en-US" sz="2000" i="1" dirty="0" err="1"/>
              <a:t>sqrt</a:t>
            </a:r>
            <a:r>
              <a:rPr lang="en-US" sz="2000" i="1" dirty="0"/>
              <a:t> of # of test users</a:t>
            </a:r>
          </a:p>
          <a:p>
            <a:pPr lvl="1" eaLnBrk="1" hangingPunct="1"/>
            <a:r>
              <a:rPr lang="en-US" sz="2400" dirty="0"/>
              <a:t>this is when online methods become useful</a:t>
            </a:r>
          </a:p>
          <a:p>
            <a:pPr lvl="2" eaLnBrk="1" hangingPunct="1"/>
            <a:r>
              <a:rPr lang="en-US" sz="2000" dirty="0"/>
              <a:t>easy to test w/ large numbers of users </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Rectangle 3"/>
          <p:cNvSpPr>
            <a:spLocks noGrp="1" noChangeArrowheads="1"/>
          </p:cNvSpPr>
          <p:nvPr>
            <p:ph type="title"/>
          </p:nvPr>
        </p:nvSpPr>
        <p:spPr/>
        <p:txBody>
          <a:bodyPr/>
          <a:lstStyle/>
          <a:p>
            <a:pPr eaLnBrk="1" hangingPunct="1"/>
            <a:r>
              <a:rPr lang="en-US" dirty="0"/>
              <a:t>Measuring User Preference</a:t>
            </a:r>
          </a:p>
        </p:txBody>
      </p:sp>
      <p:sp>
        <p:nvSpPr>
          <p:cNvPr id="482308" name="Rectangle 4"/>
          <p:cNvSpPr>
            <a:spLocks noGrp="1" noChangeArrowheads="1"/>
          </p:cNvSpPr>
          <p:nvPr>
            <p:ph idx="1"/>
          </p:nvPr>
        </p:nvSpPr>
        <p:spPr>
          <a:xfrm>
            <a:off x="685800" y="1447800"/>
            <a:ext cx="7772400" cy="4876800"/>
          </a:xfrm>
        </p:spPr>
        <p:txBody>
          <a:bodyPr/>
          <a:lstStyle/>
          <a:p>
            <a:pPr eaLnBrk="1" hangingPunct="1">
              <a:lnSpc>
                <a:spcPct val="90000"/>
              </a:lnSpc>
            </a:pPr>
            <a:r>
              <a:rPr lang="en-US" sz="2800" dirty="0"/>
              <a:t>How much users like or dislike the system</a:t>
            </a:r>
          </a:p>
          <a:p>
            <a:pPr lvl="1" eaLnBrk="1" hangingPunct="1">
              <a:lnSpc>
                <a:spcPct val="90000"/>
              </a:lnSpc>
            </a:pPr>
            <a:r>
              <a:rPr lang="en-US" sz="2400" dirty="0"/>
              <a:t>can ask them to rate on a scale of 1 to 10</a:t>
            </a:r>
          </a:p>
          <a:p>
            <a:pPr lvl="1" eaLnBrk="1" hangingPunct="1">
              <a:lnSpc>
                <a:spcPct val="90000"/>
              </a:lnSpc>
            </a:pPr>
            <a:r>
              <a:rPr lang="en-US" sz="2400" dirty="0"/>
              <a:t>or have them choose among statements</a:t>
            </a:r>
          </a:p>
          <a:p>
            <a:pPr lvl="2" eaLnBrk="1" hangingPunct="1">
              <a:lnSpc>
                <a:spcPct val="90000"/>
              </a:lnSpc>
            </a:pPr>
            <a:r>
              <a:rPr lang="ja-JP" altLang="en-US" dirty="0"/>
              <a:t>“</a:t>
            </a:r>
            <a:r>
              <a:rPr lang="en-US" dirty="0"/>
              <a:t>best UI I’ve ever…</a:t>
            </a:r>
            <a:r>
              <a:rPr lang="ja-JP" altLang="en-US" dirty="0"/>
              <a:t>”</a:t>
            </a:r>
            <a:r>
              <a:rPr lang="en-US" dirty="0"/>
              <a:t>, </a:t>
            </a:r>
            <a:r>
              <a:rPr lang="ja-JP" altLang="en-US" dirty="0"/>
              <a:t>“</a:t>
            </a:r>
            <a:r>
              <a:rPr lang="en-US" dirty="0"/>
              <a:t>better than average</a:t>
            </a:r>
            <a:r>
              <a:rPr lang="ja-JP" altLang="en-US" dirty="0"/>
              <a:t>”</a:t>
            </a:r>
            <a:r>
              <a:rPr lang="en-US" dirty="0"/>
              <a:t>…</a:t>
            </a:r>
          </a:p>
          <a:p>
            <a:pPr lvl="1" eaLnBrk="1" hangingPunct="1">
              <a:lnSpc>
                <a:spcPct val="90000"/>
              </a:lnSpc>
            </a:pPr>
            <a:r>
              <a:rPr lang="en-US" sz="2400" dirty="0"/>
              <a:t>hard to be sure what data will mean</a:t>
            </a:r>
          </a:p>
          <a:p>
            <a:pPr lvl="2" eaLnBrk="1" hangingPunct="1">
              <a:lnSpc>
                <a:spcPct val="90000"/>
              </a:lnSpc>
            </a:pPr>
            <a:r>
              <a:rPr lang="en-US" dirty="0"/>
              <a:t>novelty of UI, feelings, not realistic setting …</a:t>
            </a:r>
          </a:p>
          <a:p>
            <a:pPr eaLnBrk="1" hangingPunct="1">
              <a:lnSpc>
                <a:spcPct val="90000"/>
              </a:lnSpc>
            </a:pPr>
            <a:r>
              <a:rPr lang="en-US" sz="2800" dirty="0"/>
              <a:t>If many give you low ratings </a:t>
            </a:r>
            <a:r>
              <a:rPr lang="en-US" sz="2800" dirty="0">
                <a:sym typeface="Symbol" charset="0"/>
              </a:rPr>
              <a:t></a:t>
            </a:r>
            <a:r>
              <a:rPr lang="en-US" sz="2800" dirty="0"/>
              <a:t> trouble</a:t>
            </a:r>
          </a:p>
          <a:p>
            <a:pPr eaLnBrk="1" hangingPunct="1">
              <a:lnSpc>
                <a:spcPct val="90000"/>
              </a:lnSpc>
            </a:pPr>
            <a:endParaRPr lang="en-US" sz="2800" dirty="0"/>
          </a:p>
          <a:p>
            <a:pPr eaLnBrk="1" hangingPunct="1">
              <a:lnSpc>
                <a:spcPct val="90000"/>
              </a:lnSpc>
            </a:pPr>
            <a:r>
              <a:rPr lang="en-US" sz="2800" dirty="0"/>
              <a:t>Can get some useful data by asking</a:t>
            </a:r>
          </a:p>
          <a:p>
            <a:pPr lvl="1" eaLnBrk="1" hangingPunct="1">
              <a:lnSpc>
                <a:spcPct val="90000"/>
              </a:lnSpc>
            </a:pPr>
            <a:r>
              <a:rPr lang="en-US" sz="2400" dirty="0"/>
              <a:t>what they liked, disliked, where they had trouble, best part, worst part, etc.</a:t>
            </a:r>
          </a:p>
          <a:p>
            <a:pPr lvl="1" eaLnBrk="1" hangingPunct="1">
              <a:lnSpc>
                <a:spcPct val="90000"/>
              </a:lnSpc>
            </a:pPr>
            <a:r>
              <a:rPr lang="en-US" sz="2400" dirty="0"/>
              <a:t>redundant questions are OK</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25</a:t>
            </a:fld>
            <a:endParaRPr lang="en-US"/>
          </a:p>
        </p:txBody>
      </p:sp>
      <p:graphicFrame>
        <p:nvGraphicFramePr>
          <p:cNvPr id="6146" name="Object 2"/>
          <p:cNvGraphicFramePr>
            <a:graphicFrameLocks noChangeAspect="1"/>
          </p:cNvGraphicFramePr>
          <p:nvPr>
            <p:extLst>
              <p:ext uri="{D42A27DB-BD31-4B8C-83A1-F6EECF244321}">
                <p14:modId xmlns:p14="http://schemas.microsoft.com/office/powerpoint/2010/main" val="1440670903"/>
              </p:ext>
            </p:extLst>
          </p:nvPr>
        </p:nvGraphicFramePr>
        <p:xfrm>
          <a:off x="7641771" y="3886200"/>
          <a:ext cx="1371600" cy="1093788"/>
        </p:xfrm>
        <a:graphic>
          <a:graphicData uri="http://schemas.openxmlformats.org/presentationml/2006/ole">
            <mc:AlternateContent xmlns:mc="http://schemas.openxmlformats.org/markup-compatibility/2006">
              <mc:Choice xmlns:v="urn:schemas-microsoft-com:vml" Requires="v">
                <p:oleObj spid="_x0000_s6365" name="Clip" r:id="rId4" imgW="3038400" imgH="2419200" progId="MS_ClipArt_Gallery.2">
                  <p:embed/>
                </p:oleObj>
              </mc:Choice>
              <mc:Fallback>
                <p:oleObj name="Clip" r:id="rId4" imgW="3038400" imgH="24192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771" y="3886200"/>
                        <a:ext cx="1371600" cy="1093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230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230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2308">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2308">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2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p:txBody>
          <a:bodyPr/>
          <a:lstStyle/>
          <a:p>
            <a:pPr eaLnBrk="1" hangingPunct="1"/>
            <a:r>
              <a:rPr lang="en-US" dirty="0"/>
              <a:t>Comparing Two Alternatives</a:t>
            </a:r>
          </a:p>
        </p:txBody>
      </p:sp>
      <p:sp>
        <p:nvSpPr>
          <p:cNvPr id="483331" name="Rectangle 3"/>
          <p:cNvSpPr>
            <a:spLocks noGrp="1" noChangeArrowheads="1"/>
          </p:cNvSpPr>
          <p:nvPr>
            <p:ph idx="1"/>
          </p:nvPr>
        </p:nvSpPr>
        <p:spPr>
          <a:xfrm>
            <a:off x="360311" y="1382586"/>
            <a:ext cx="7772400" cy="4724400"/>
          </a:xfrm>
        </p:spPr>
        <p:txBody>
          <a:bodyPr>
            <a:normAutofit/>
          </a:bodyPr>
          <a:lstStyle/>
          <a:p>
            <a:pPr eaLnBrk="1" hangingPunct="1">
              <a:lnSpc>
                <a:spcPct val="80000"/>
              </a:lnSpc>
            </a:pPr>
            <a:r>
              <a:rPr lang="en-US" sz="2200" b="1" i="1" dirty="0">
                <a:solidFill>
                  <a:srgbClr val="FFC000"/>
                </a:solidFill>
              </a:rPr>
              <a:t>Between groups </a:t>
            </a:r>
            <a:r>
              <a:rPr lang="en-US" sz="2600" dirty="0"/>
              <a:t>experiment</a:t>
            </a:r>
            <a:br>
              <a:rPr lang="en-US" sz="2600" dirty="0"/>
            </a:br>
            <a:endParaRPr lang="en-US" sz="2600" dirty="0"/>
          </a:p>
          <a:p>
            <a:pPr lvl="1" eaLnBrk="1" hangingPunct="1">
              <a:lnSpc>
                <a:spcPct val="80000"/>
              </a:lnSpc>
            </a:pPr>
            <a:r>
              <a:rPr lang="en-US" sz="2200" dirty="0"/>
              <a:t>two groups of test users</a:t>
            </a:r>
          </a:p>
          <a:p>
            <a:pPr lvl="1" eaLnBrk="1" hangingPunct="1">
              <a:lnSpc>
                <a:spcPct val="80000"/>
              </a:lnSpc>
            </a:pPr>
            <a:r>
              <a:rPr lang="en-US" sz="2200" dirty="0"/>
              <a:t>each group uses only 1 of the systems</a:t>
            </a:r>
          </a:p>
          <a:p>
            <a:pPr lvl="1" eaLnBrk="1" hangingPunct="1">
              <a:lnSpc>
                <a:spcPct val="80000"/>
              </a:lnSpc>
            </a:pPr>
            <a:endParaRPr lang="en-US" sz="2200" dirty="0"/>
          </a:p>
          <a:p>
            <a:pPr marL="457200" lvl="1" indent="0" eaLnBrk="1" hangingPunct="1">
              <a:lnSpc>
                <a:spcPct val="80000"/>
              </a:lnSpc>
              <a:buNone/>
            </a:pPr>
            <a:endParaRPr lang="en-US" sz="2200" dirty="0"/>
          </a:p>
          <a:p>
            <a:pPr lvl="1" eaLnBrk="1" hangingPunct="1">
              <a:lnSpc>
                <a:spcPct val="80000"/>
              </a:lnSpc>
            </a:pPr>
            <a:endParaRPr lang="en-US" sz="2200" dirty="0"/>
          </a:p>
          <a:p>
            <a:pPr eaLnBrk="1" hangingPunct="1">
              <a:lnSpc>
                <a:spcPct val="80000"/>
              </a:lnSpc>
            </a:pPr>
            <a:r>
              <a:rPr lang="en-US" sz="2200" b="1" i="1" dirty="0">
                <a:solidFill>
                  <a:srgbClr val="FFC000"/>
                </a:solidFill>
              </a:rPr>
              <a:t>Within groups </a:t>
            </a:r>
            <a:r>
              <a:rPr lang="en-US" sz="2600" dirty="0"/>
              <a:t>experiment</a:t>
            </a:r>
            <a:br>
              <a:rPr lang="en-US" sz="2600" dirty="0"/>
            </a:br>
            <a:endParaRPr lang="en-US" sz="2600" dirty="0"/>
          </a:p>
          <a:p>
            <a:pPr lvl="1" eaLnBrk="1" hangingPunct="1">
              <a:lnSpc>
                <a:spcPct val="80000"/>
              </a:lnSpc>
            </a:pPr>
            <a:r>
              <a:rPr lang="en-US" sz="2200" dirty="0"/>
              <a:t>one group of test users</a:t>
            </a:r>
          </a:p>
          <a:p>
            <a:pPr lvl="2" eaLnBrk="1" hangingPunct="1">
              <a:lnSpc>
                <a:spcPct val="80000"/>
              </a:lnSpc>
            </a:pPr>
            <a:r>
              <a:rPr lang="en-US" sz="1900" dirty="0"/>
              <a:t>each person uses both systems</a:t>
            </a:r>
          </a:p>
          <a:p>
            <a:pPr lvl="2" eaLnBrk="1" hangingPunct="1">
              <a:lnSpc>
                <a:spcPct val="80000"/>
              </a:lnSpc>
            </a:pPr>
            <a:r>
              <a:rPr lang="en-US" sz="1900" dirty="0"/>
              <a:t>can’t use the same tasks or order (learning)</a:t>
            </a:r>
          </a:p>
          <a:p>
            <a:pPr lvl="1" eaLnBrk="1" hangingPunct="1">
              <a:lnSpc>
                <a:spcPct val="80000"/>
              </a:lnSpc>
            </a:pPr>
            <a:r>
              <a:rPr lang="en-US" sz="2200" dirty="0"/>
              <a:t>best for low-level interaction techniques</a:t>
            </a:r>
          </a:p>
          <a:p>
            <a:pPr lvl="2">
              <a:lnSpc>
                <a:spcPct val="80000"/>
              </a:lnSpc>
            </a:pPr>
            <a:r>
              <a:rPr lang="en-US" sz="1800" dirty="0"/>
              <a:t>e.g., new mouse, new swipe interaction, …</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26</a:t>
            </a:fld>
            <a:endParaRPr lang="en-US"/>
          </a:p>
        </p:txBody>
      </p:sp>
      <p:grpSp>
        <p:nvGrpSpPr>
          <p:cNvPr id="7176" name="Group 4"/>
          <p:cNvGrpSpPr>
            <a:grpSpLocks/>
          </p:cNvGrpSpPr>
          <p:nvPr/>
        </p:nvGrpSpPr>
        <p:grpSpPr bwMode="auto">
          <a:xfrm>
            <a:off x="6801985" y="2820987"/>
            <a:ext cx="1906587" cy="2054225"/>
            <a:chOff x="4464" y="1104"/>
            <a:chExt cx="1201" cy="1294"/>
          </a:xfrm>
        </p:grpSpPr>
        <p:grpSp>
          <p:nvGrpSpPr>
            <p:cNvPr id="7177" name="Group 5"/>
            <p:cNvGrpSpPr>
              <a:grpSpLocks/>
            </p:cNvGrpSpPr>
            <p:nvPr/>
          </p:nvGrpSpPr>
          <p:grpSpPr bwMode="auto">
            <a:xfrm>
              <a:off x="4752" y="1488"/>
              <a:ext cx="693" cy="910"/>
              <a:chOff x="4248" y="1394"/>
              <a:chExt cx="1323" cy="1738"/>
            </a:xfrm>
          </p:grpSpPr>
          <p:sp>
            <p:nvSpPr>
              <p:cNvPr id="7187" name="Freeform 6"/>
              <p:cNvSpPr>
                <a:spLocks/>
              </p:cNvSpPr>
              <p:nvPr/>
            </p:nvSpPr>
            <p:spPr bwMode="auto">
              <a:xfrm>
                <a:off x="4828" y="1972"/>
                <a:ext cx="308" cy="614"/>
              </a:xfrm>
              <a:custGeom>
                <a:avLst/>
                <a:gdLst>
                  <a:gd name="T0" fmla="*/ 73 w 308"/>
                  <a:gd name="T1" fmla="*/ 49 h 614"/>
                  <a:gd name="T2" fmla="*/ 106 w 308"/>
                  <a:gd name="T3" fmla="*/ 13 h 614"/>
                  <a:gd name="T4" fmla="*/ 169 w 308"/>
                  <a:gd name="T5" fmla="*/ 0 h 614"/>
                  <a:gd name="T6" fmla="*/ 223 w 308"/>
                  <a:gd name="T7" fmla="*/ 13 h 614"/>
                  <a:gd name="T8" fmla="*/ 253 w 308"/>
                  <a:gd name="T9" fmla="*/ 33 h 614"/>
                  <a:gd name="T10" fmla="*/ 277 w 308"/>
                  <a:gd name="T11" fmla="*/ 73 h 614"/>
                  <a:gd name="T12" fmla="*/ 298 w 308"/>
                  <a:gd name="T13" fmla="*/ 144 h 614"/>
                  <a:gd name="T14" fmla="*/ 308 w 308"/>
                  <a:gd name="T15" fmla="*/ 221 h 614"/>
                  <a:gd name="T16" fmla="*/ 308 w 308"/>
                  <a:gd name="T17" fmla="*/ 360 h 614"/>
                  <a:gd name="T18" fmla="*/ 277 w 308"/>
                  <a:gd name="T19" fmla="*/ 480 h 614"/>
                  <a:gd name="T20" fmla="*/ 232 w 308"/>
                  <a:gd name="T21" fmla="*/ 548 h 614"/>
                  <a:gd name="T22" fmla="*/ 187 w 308"/>
                  <a:gd name="T23" fmla="*/ 587 h 614"/>
                  <a:gd name="T24" fmla="*/ 136 w 308"/>
                  <a:gd name="T25" fmla="*/ 614 h 614"/>
                  <a:gd name="T26" fmla="*/ 64 w 308"/>
                  <a:gd name="T27" fmla="*/ 611 h 614"/>
                  <a:gd name="T28" fmla="*/ 7 w 308"/>
                  <a:gd name="T29" fmla="*/ 570 h 614"/>
                  <a:gd name="T30" fmla="*/ 0 w 308"/>
                  <a:gd name="T31" fmla="*/ 521 h 614"/>
                  <a:gd name="T32" fmla="*/ 28 w 308"/>
                  <a:gd name="T33" fmla="*/ 448 h 614"/>
                  <a:gd name="T34" fmla="*/ 52 w 308"/>
                  <a:gd name="T35" fmla="*/ 366 h 614"/>
                  <a:gd name="T36" fmla="*/ 61 w 308"/>
                  <a:gd name="T37" fmla="*/ 259 h 614"/>
                  <a:gd name="T38" fmla="*/ 46 w 308"/>
                  <a:gd name="T39" fmla="*/ 169 h 614"/>
                  <a:gd name="T40" fmla="*/ 46 w 308"/>
                  <a:gd name="T41" fmla="*/ 103 h 614"/>
                  <a:gd name="T42" fmla="*/ 73 w 308"/>
                  <a:gd name="T43" fmla="*/ 49 h 6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8"/>
                  <a:gd name="T67" fmla="*/ 0 h 614"/>
                  <a:gd name="T68" fmla="*/ 308 w 308"/>
                  <a:gd name="T69" fmla="*/ 614 h 6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8" h="614">
                    <a:moveTo>
                      <a:pt x="73" y="49"/>
                    </a:moveTo>
                    <a:lnTo>
                      <a:pt x="106" y="13"/>
                    </a:lnTo>
                    <a:lnTo>
                      <a:pt x="169" y="0"/>
                    </a:lnTo>
                    <a:lnTo>
                      <a:pt x="223" y="13"/>
                    </a:lnTo>
                    <a:lnTo>
                      <a:pt x="253" y="33"/>
                    </a:lnTo>
                    <a:lnTo>
                      <a:pt x="277" y="73"/>
                    </a:lnTo>
                    <a:lnTo>
                      <a:pt x="298" y="144"/>
                    </a:lnTo>
                    <a:lnTo>
                      <a:pt x="308" y="221"/>
                    </a:lnTo>
                    <a:lnTo>
                      <a:pt x="308" y="360"/>
                    </a:lnTo>
                    <a:lnTo>
                      <a:pt x="277" y="480"/>
                    </a:lnTo>
                    <a:lnTo>
                      <a:pt x="232" y="548"/>
                    </a:lnTo>
                    <a:lnTo>
                      <a:pt x="187" y="587"/>
                    </a:lnTo>
                    <a:lnTo>
                      <a:pt x="136" y="614"/>
                    </a:lnTo>
                    <a:lnTo>
                      <a:pt x="64" y="611"/>
                    </a:lnTo>
                    <a:lnTo>
                      <a:pt x="7" y="570"/>
                    </a:lnTo>
                    <a:lnTo>
                      <a:pt x="0" y="521"/>
                    </a:lnTo>
                    <a:lnTo>
                      <a:pt x="28" y="448"/>
                    </a:lnTo>
                    <a:lnTo>
                      <a:pt x="52" y="366"/>
                    </a:lnTo>
                    <a:lnTo>
                      <a:pt x="61" y="259"/>
                    </a:lnTo>
                    <a:lnTo>
                      <a:pt x="46" y="169"/>
                    </a:lnTo>
                    <a:lnTo>
                      <a:pt x="46" y="103"/>
                    </a:lnTo>
                    <a:lnTo>
                      <a:pt x="73" y="4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8" name="Freeform 7"/>
              <p:cNvSpPr>
                <a:spLocks/>
              </p:cNvSpPr>
              <p:nvPr/>
            </p:nvSpPr>
            <p:spPr bwMode="auto">
              <a:xfrm>
                <a:off x="4947" y="2518"/>
                <a:ext cx="353" cy="605"/>
              </a:xfrm>
              <a:custGeom>
                <a:avLst/>
                <a:gdLst>
                  <a:gd name="T0" fmla="*/ 117 w 353"/>
                  <a:gd name="T1" fmla="*/ 25 h 605"/>
                  <a:gd name="T2" fmla="*/ 75 w 353"/>
                  <a:gd name="T3" fmla="*/ 0 h 605"/>
                  <a:gd name="T4" fmla="*/ 21 w 353"/>
                  <a:gd name="T5" fmla="*/ 0 h 605"/>
                  <a:gd name="T6" fmla="*/ 0 w 353"/>
                  <a:gd name="T7" fmla="*/ 33 h 605"/>
                  <a:gd name="T8" fmla="*/ 9 w 353"/>
                  <a:gd name="T9" fmla="*/ 82 h 605"/>
                  <a:gd name="T10" fmla="*/ 57 w 353"/>
                  <a:gd name="T11" fmla="*/ 130 h 605"/>
                  <a:gd name="T12" fmla="*/ 156 w 353"/>
                  <a:gd name="T13" fmla="*/ 174 h 605"/>
                  <a:gd name="T14" fmla="*/ 270 w 353"/>
                  <a:gd name="T15" fmla="*/ 268 h 605"/>
                  <a:gd name="T16" fmla="*/ 288 w 353"/>
                  <a:gd name="T17" fmla="*/ 309 h 605"/>
                  <a:gd name="T18" fmla="*/ 279 w 353"/>
                  <a:gd name="T19" fmla="*/ 329 h 605"/>
                  <a:gd name="T20" fmla="*/ 192 w 353"/>
                  <a:gd name="T21" fmla="*/ 391 h 605"/>
                  <a:gd name="T22" fmla="*/ 90 w 353"/>
                  <a:gd name="T23" fmla="*/ 465 h 605"/>
                  <a:gd name="T24" fmla="*/ 66 w 353"/>
                  <a:gd name="T25" fmla="*/ 497 h 605"/>
                  <a:gd name="T26" fmla="*/ 66 w 353"/>
                  <a:gd name="T27" fmla="*/ 530 h 605"/>
                  <a:gd name="T28" fmla="*/ 144 w 353"/>
                  <a:gd name="T29" fmla="*/ 565 h 605"/>
                  <a:gd name="T30" fmla="*/ 264 w 353"/>
                  <a:gd name="T31" fmla="*/ 605 h 605"/>
                  <a:gd name="T32" fmla="*/ 306 w 353"/>
                  <a:gd name="T33" fmla="*/ 605 h 605"/>
                  <a:gd name="T34" fmla="*/ 353 w 353"/>
                  <a:gd name="T35" fmla="*/ 578 h 605"/>
                  <a:gd name="T36" fmla="*/ 353 w 353"/>
                  <a:gd name="T37" fmla="*/ 557 h 605"/>
                  <a:gd name="T38" fmla="*/ 318 w 353"/>
                  <a:gd name="T39" fmla="*/ 546 h 605"/>
                  <a:gd name="T40" fmla="*/ 165 w 353"/>
                  <a:gd name="T41" fmla="*/ 530 h 605"/>
                  <a:gd name="T42" fmla="*/ 108 w 353"/>
                  <a:gd name="T43" fmla="*/ 516 h 605"/>
                  <a:gd name="T44" fmla="*/ 102 w 353"/>
                  <a:gd name="T45" fmla="*/ 492 h 605"/>
                  <a:gd name="T46" fmla="*/ 201 w 353"/>
                  <a:gd name="T47" fmla="*/ 424 h 605"/>
                  <a:gd name="T48" fmla="*/ 309 w 353"/>
                  <a:gd name="T49" fmla="*/ 359 h 605"/>
                  <a:gd name="T50" fmla="*/ 333 w 353"/>
                  <a:gd name="T51" fmla="*/ 335 h 605"/>
                  <a:gd name="T52" fmla="*/ 342 w 353"/>
                  <a:gd name="T53" fmla="*/ 301 h 605"/>
                  <a:gd name="T54" fmla="*/ 333 w 353"/>
                  <a:gd name="T55" fmla="*/ 255 h 605"/>
                  <a:gd name="T56" fmla="*/ 300 w 353"/>
                  <a:gd name="T57" fmla="*/ 220 h 605"/>
                  <a:gd name="T58" fmla="*/ 192 w 353"/>
                  <a:gd name="T59" fmla="*/ 101 h 605"/>
                  <a:gd name="T60" fmla="*/ 117 w 353"/>
                  <a:gd name="T61" fmla="*/ 25 h 6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3"/>
                  <a:gd name="T94" fmla="*/ 0 h 605"/>
                  <a:gd name="T95" fmla="*/ 353 w 353"/>
                  <a:gd name="T96" fmla="*/ 605 h 6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3" h="605">
                    <a:moveTo>
                      <a:pt x="117" y="25"/>
                    </a:moveTo>
                    <a:lnTo>
                      <a:pt x="75" y="0"/>
                    </a:lnTo>
                    <a:lnTo>
                      <a:pt x="21" y="0"/>
                    </a:lnTo>
                    <a:lnTo>
                      <a:pt x="0" y="33"/>
                    </a:lnTo>
                    <a:lnTo>
                      <a:pt x="9" y="82"/>
                    </a:lnTo>
                    <a:lnTo>
                      <a:pt x="57" y="130"/>
                    </a:lnTo>
                    <a:lnTo>
                      <a:pt x="156" y="174"/>
                    </a:lnTo>
                    <a:lnTo>
                      <a:pt x="270" y="268"/>
                    </a:lnTo>
                    <a:lnTo>
                      <a:pt x="288" y="309"/>
                    </a:lnTo>
                    <a:lnTo>
                      <a:pt x="279" y="329"/>
                    </a:lnTo>
                    <a:lnTo>
                      <a:pt x="192" y="391"/>
                    </a:lnTo>
                    <a:lnTo>
                      <a:pt x="90" y="465"/>
                    </a:lnTo>
                    <a:lnTo>
                      <a:pt x="66" y="497"/>
                    </a:lnTo>
                    <a:lnTo>
                      <a:pt x="66" y="530"/>
                    </a:lnTo>
                    <a:lnTo>
                      <a:pt x="144" y="565"/>
                    </a:lnTo>
                    <a:lnTo>
                      <a:pt x="264" y="605"/>
                    </a:lnTo>
                    <a:lnTo>
                      <a:pt x="306" y="605"/>
                    </a:lnTo>
                    <a:lnTo>
                      <a:pt x="353" y="578"/>
                    </a:lnTo>
                    <a:lnTo>
                      <a:pt x="353" y="557"/>
                    </a:lnTo>
                    <a:lnTo>
                      <a:pt x="318" y="546"/>
                    </a:lnTo>
                    <a:lnTo>
                      <a:pt x="165" y="530"/>
                    </a:lnTo>
                    <a:lnTo>
                      <a:pt x="108" y="516"/>
                    </a:lnTo>
                    <a:lnTo>
                      <a:pt x="102" y="492"/>
                    </a:lnTo>
                    <a:lnTo>
                      <a:pt x="201" y="424"/>
                    </a:lnTo>
                    <a:lnTo>
                      <a:pt x="309" y="359"/>
                    </a:lnTo>
                    <a:lnTo>
                      <a:pt x="333" y="335"/>
                    </a:lnTo>
                    <a:lnTo>
                      <a:pt x="342" y="301"/>
                    </a:lnTo>
                    <a:lnTo>
                      <a:pt x="333" y="255"/>
                    </a:lnTo>
                    <a:lnTo>
                      <a:pt x="300" y="220"/>
                    </a:lnTo>
                    <a:lnTo>
                      <a:pt x="192" y="101"/>
                    </a:lnTo>
                    <a:lnTo>
                      <a:pt x="117"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9" name="Freeform 8"/>
              <p:cNvSpPr>
                <a:spLocks/>
              </p:cNvSpPr>
              <p:nvPr/>
            </p:nvSpPr>
            <p:spPr bwMode="auto">
              <a:xfrm>
                <a:off x="4483" y="2488"/>
                <a:ext cx="439" cy="644"/>
              </a:xfrm>
              <a:custGeom>
                <a:avLst/>
                <a:gdLst>
                  <a:gd name="T0" fmla="*/ 238 w 439"/>
                  <a:gd name="T1" fmla="*/ 87 h 644"/>
                  <a:gd name="T2" fmla="*/ 309 w 439"/>
                  <a:gd name="T3" fmla="*/ 32 h 644"/>
                  <a:gd name="T4" fmla="*/ 375 w 439"/>
                  <a:gd name="T5" fmla="*/ 0 h 644"/>
                  <a:gd name="T6" fmla="*/ 417 w 439"/>
                  <a:gd name="T7" fmla="*/ 5 h 644"/>
                  <a:gd name="T8" fmla="*/ 439 w 439"/>
                  <a:gd name="T9" fmla="*/ 32 h 644"/>
                  <a:gd name="T10" fmla="*/ 439 w 439"/>
                  <a:gd name="T11" fmla="*/ 62 h 644"/>
                  <a:gd name="T12" fmla="*/ 426 w 439"/>
                  <a:gd name="T13" fmla="*/ 95 h 644"/>
                  <a:gd name="T14" fmla="*/ 381 w 439"/>
                  <a:gd name="T15" fmla="*/ 114 h 644"/>
                  <a:gd name="T16" fmla="*/ 290 w 439"/>
                  <a:gd name="T17" fmla="*/ 160 h 644"/>
                  <a:gd name="T18" fmla="*/ 235 w 439"/>
                  <a:gd name="T19" fmla="*/ 217 h 644"/>
                  <a:gd name="T20" fmla="*/ 199 w 439"/>
                  <a:gd name="T21" fmla="*/ 285 h 644"/>
                  <a:gd name="T22" fmla="*/ 190 w 439"/>
                  <a:gd name="T23" fmla="*/ 325 h 644"/>
                  <a:gd name="T24" fmla="*/ 238 w 439"/>
                  <a:gd name="T25" fmla="*/ 375 h 644"/>
                  <a:gd name="T26" fmla="*/ 290 w 439"/>
                  <a:gd name="T27" fmla="*/ 446 h 644"/>
                  <a:gd name="T28" fmla="*/ 327 w 439"/>
                  <a:gd name="T29" fmla="*/ 511 h 644"/>
                  <a:gd name="T30" fmla="*/ 336 w 439"/>
                  <a:gd name="T31" fmla="*/ 552 h 644"/>
                  <a:gd name="T32" fmla="*/ 336 w 439"/>
                  <a:gd name="T33" fmla="*/ 576 h 644"/>
                  <a:gd name="T34" fmla="*/ 312 w 439"/>
                  <a:gd name="T35" fmla="*/ 592 h 644"/>
                  <a:gd name="T36" fmla="*/ 235 w 439"/>
                  <a:gd name="T37" fmla="*/ 595 h 644"/>
                  <a:gd name="T38" fmla="*/ 120 w 439"/>
                  <a:gd name="T39" fmla="*/ 619 h 644"/>
                  <a:gd name="T40" fmla="*/ 99 w 439"/>
                  <a:gd name="T41" fmla="*/ 641 h 644"/>
                  <a:gd name="T42" fmla="*/ 81 w 439"/>
                  <a:gd name="T43" fmla="*/ 644 h 644"/>
                  <a:gd name="T44" fmla="*/ 0 w 439"/>
                  <a:gd name="T45" fmla="*/ 619 h 644"/>
                  <a:gd name="T46" fmla="*/ 0 w 439"/>
                  <a:gd name="T47" fmla="*/ 595 h 644"/>
                  <a:gd name="T48" fmla="*/ 36 w 439"/>
                  <a:gd name="T49" fmla="*/ 576 h 644"/>
                  <a:gd name="T50" fmla="*/ 181 w 439"/>
                  <a:gd name="T51" fmla="*/ 552 h 644"/>
                  <a:gd name="T52" fmla="*/ 257 w 439"/>
                  <a:gd name="T53" fmla="*/ 560 h 644"/>
                  <a:gd name="T54" fmla="*/ 294 w 439"/>
                  <a:gd name="T55" fmla="*/ 560 h 644"/>
                  <a:gd name="T56" fmla="*/ 303 w 439"/>
                  <a:gd name="T57" fmla="*/ 546 h 644"/>
                  <a:gd name="T58" fmla="*/ 272 w 439"/>
                  <a:gd name="T59" fmla="*/ 486 h 644"/>
                  <a:gd name="T60" fmla="*/ 208 w 439"/>
                  <a:gd name="T61" fmla="*/ 408 h 644"/>
                  <a:gd name="T62" fmla="*/ 163 w 439"/>
                  <a:gd name="T63" fmla="*/ 351 h 644"/>
                  <a:gd name="T64" fmla="*/ 145 w 439"/>
                  <a:gd name="T65" fmla="*/ 317 h 644"/>
                  <a:gd name="T66" fmla="*/ 145 w 439"/>
                  <a:gd name="T67" fmla="*/ 268 h 644"/>
                  <a:gd name="T68" fmla="*/ 175 w 439"/>
                  <a:gd name="T69" fmla="*/ 187 h 644"/>
                  <a:gd name="T70" fmla="*/ 202 w 439"/>
                  <a:gd name="T71" fmla="*/ 136 h 644"/>
                  <a:gd name="T72" fmla="*/ 238 w 439"/>
                  <a:gd name="T73" fmla="*/ 87 h 6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9"/>
                  <a:gd name="T112" fmla="*/ 0 h 644"/>
                  <a:gd name="T113" fmla="*/ 439 w 439"/>
                  <a:gd name="T114" fmla="*/ 644 h 6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9" h="644">
                    <a:moveTo>
                      <a:pt x="238" y="87"/>
                    </a:moveTo>
                    <a:lnTo>
                      <a:pt x="309" y="32"/>
                    </a:lnTo>
                    <a:lnTo>
                      <a:pt x="375" y="0"/>
                    </a:lnTo>
                    <a:lnTo>
                      <a:pt x="417" y="5"/>
                    </a:lnTo>
                    <a:lnTo>
                      <a:pt x="439" y="32"/>
                    </a:lnTo>
                    <a:lnTo>
                      <a:pt x="439" y="62"/>
                    </a:lnTo>
                    <a:lnTo>
                      <a:pt x="426" y="95"/>
                    </a:lnTo>
                    <a:lnTo>
                      <a:pt x="381" y="114"/>
                    </a:lnTo>
                    <a:lnTo>
                      <a:pt x="290" y="160"/>
                    </a:lnTo>
                    <a:lnTo>
                      <a:pt x="235" y="217"/>
                    </a:lnTo>
                    <a:lnTo>
                      <a:pt x="199" y="285"/>
                    </a:lnTo>
                    <a:lnTo>
                      <a:pt x="190" y="325"/>
                    </a:lnTo>
                    <a:lnTo>
                      <a:pt x="238" y="375"/>
                    </a:lnTo>
                    <a:lnTo>
                      <a:pt x="290" y="446"/>
                    </a:lnTo>
                    <a:lnTo>
                      <a:pt x="327" y="511"/>
                    </a:lnTo>
                    <a:lnTo>
                      <a:pt x="336" y="552"/>
                    </a:lnTo>
                    <a:lnTo>
                      <a:pt x="336" y="576"/>
                    </a:lnTo>
                    <a:lnTo>
                      <a:pt x="312" y="592"/>
                    </a:lnTo>
                    <a:lnTo>
                      <a:pt x="235" y="595"/>
                    </a:lnTo>
                    <a:lnTo>
                      <a:pt x="120" y="619"/>
                    </a:lnTo>
                    <a:lnTo>
                      <a:pt x="99" y="641"/>
                    </a:lnTo>
                    <a:lnTo>
                      <a:pt x="81" y="644"/>
                    </a:lnTo>
                    <a:lnTo>
                      <a:pt x="0" y="619"/>
                    </a:lnTo>
                    <a:lnTo>
                      <a:pt x="0" y="595"/>
                    </a:lnTo>
                    <a:lnTo>
                      <a:pt x="36" y="576"/>
                    </a:lnTo>
                    <a:lnTo>
                      <a:pt x="181" y="552"/>
                    </a:lnTo>
                    <a:lnTo>
                      <a:pt x="257" y="560"/>
                    </a:lnTo>
                    <a:lnTo>
                      <a:pt x="294" y="560"/>
                    </a:lnTo>
                    <a:lnTo>
                      <a:pt x="303" y="546"/>
                    </a:lnTo>
                    <a:lnTo>
                      <a:pt x="272" y="486"/>
                    </a:lnTo>
                    <a:lnTo>
                      <a:pt x="208" y="408"/>
                    </a:lnTo>
                    <a:lnTo>
                      <a:pt x="163" y="351"/>
                    </a:lnTo>
                    <a:lnTo>
                      <a:pt x="145" y="317"/>
                    </a:lnTo>
                    <a:lnTo>
                      <a:pt x="145" y="268"/>
                    </a:lnTo>
                    <a:lnTo>
                      <a:pt x="175" y="187"/>
                    </a:lnTo>
                    <a:lnTo>
                      <a:pt x="202" y="136"/>
                    </a:lnTo>
                    <a:lnTo>
                      <a:pt x="238"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90" name="Freeform 9"/>
              <p:cNvSpPr>
                <a:spLocks/>
              </p:cNvSpPr>
              <p:nvPr/>
            </p:nvSpPr>
            <p:spPr bwMode="auto">
              <a:xfrm>
                <a:off x="4248" y="1973"/>
                <a:ext cx="593" cy="481"/>
              </a:xfrm>
              <a:custGeom>
                <a:avLst/>
                <a:gdLst>
                  <a:gd name="T0" fmla="*/ 355 w 593"/>
                  <a:gd name="T1" fmla="*/ 481 h 481"/>
                  <a:gd name="T2" fmla="*/ 392 w 593"/>
                  <a:gd name="T3" fmla="*/ 477 h 481"/>
                  <a:gd name="T4" fmla="*/ 403 w 593"/>
                  <a:gd name="T5" fmla="*/ 450 h 481"/>
                  <a:gd name="T6" fmla="*/ 413 w 593"/>
                  <a:gd name="T7" fmla="*/ 353 h 481"/>
                  <a:gd name="T8" fmla="*/ 468 w 593"/>
                  <a:gd name="T9" fmla="*/ 238 h 481"/>
                  <a:gd name="T10" fmla="*/ 526 w 593"/>
                  <a:gd name="T11" fmla="*/ 186 h 481"/>
                  <a:gd name="T12" fmla="*/ 593 w 593"/>
                  <a:gd name="T13" fmla="*/ 132 h 481"/>
                  <a:gd name="T14" fmla="*/ 587 w 593"/>
                  <a:gd name="T15" fmla="*/ 94 h 481"/>
                  <a:gd name="T16" fmla="*/ 547 w 593"/>
                  <a:gd name="T17" fmla="*/ 74 h 481"/>
                  <a:gd name="T18" fmla="*/ 497 w 593"/>
                  <a:gd name="T19" fmla="*/ 94 h 481"/>
                  <a:gd name="T20" fmla="*/ 441 w 593"/>
                  <a:gd name="T21" fmla="*/ 149 h 481"/>
                  <a:gd name="T22" fmla="*/ 390 w 593"/>
                  <a:gd name="T23" fmla="*/ 269 h 481"/>
                  <a:gd name="T24" fmla="*/ 368 w 593"/>
                  <a:gd name="T25" fmla="*/ 363 h 481"/>
                  <a:gd name="T26" fmla="*/ 353 w 593"/>
                  <a:gd name="T27" fmla="*/ 412 h 481"/>
                  <a:gd name="T28" fmla="*/ 311 w 593"/>
                  <a:gd name="T29" fmla="*/ 394 h 481"/>
                  <a:gd name="T30" fmla="*/ 264 w 593"/>
                  <a:gd name="T31" fmla="*/ 314 h 481"/>
                  <a:gd name="T32" fmla="*/ 225 w 593"/>
                  <a:gd name="T33" fmla="*/ 202 h 481"/>
                  <a:gd name="T34" fmla="*/ 232 w 593"/>
                  <a:gd name="T35" fmla="*/ 152 h 481"/>
                  <a:gd name="T36" fmla="*/ 254 w 593"/>
                  <a:gd name="T37" fmla="*/ 99 h 481"/>
                  <a:gd name="T38" fmla="*/ 263 w 593"/>
                  <a:gd name="T39" fmla="*/ 60 h 481"/>
                  <a:gd name="T40" fmla="*/ 167 w 593"/>
                  <a:gd name="T41" fmla="*/ 58 h 481"/>
                  <a:gd name="T42" fmla="*/ 71 w 593"/>
                  <a:gd name="T43" fmla="*/ 42 h 481"/>
                  <a:gd name="T44" fmla="*/ 26 w 593"/>
                  <a:gd name="T45" fmla="*/ 0 h 481"/>
                  <a:gd name="T46" fmla="*/ 0 w 593"/>
                  <a:gd name="T47" fmla="*/ 20 h 481"/>
                  <a:gd name="T48" fmla="*/ 35 w 593"/>
                  <a:gd name="T49" fmla="*/ 92 h 481"/>
                  <a:gd name="T50" fmla="*/ 112 w 593"/>
                  <a:gd name="T51" fmla="*/ 100 h 481"/>
                  <a:gd name="T52" fmla="*/ 195 w 593"/>
                  <a:gd name="T53" fmla="*/ 108 h 481"/>
                  <a:gd name="T54" fmla="*/ 197 w 593"/>
                  <a:gd name="T55" fmla="*/ 171 h 481"/>
                  <a:gd name="T56" fmla="*/ 205 w 593"/>
                  <a:gd name="T57" fmla="*/ 244 h 481"/>
                  <a:gd name="T58" fmla="*/ 233 w 593"/>
                  <a:gd name="T59" fmla="*/ 327 h 481"/>
                  <a:gd name="T60" fmla="*/ 268 w 593"/>
                  <a:gd name="T61" fmla="*/ 408 h 481"/>
                  <a:gd name="T62" fmla="*/ 321 w 593"/>
                  <a:gd name="T63" fmla="*/ 462 h 481"/>
                  <a:gd name="T64" fmla="*/ 355 w 593"/>
                  <a:gd name="T65" fmla="*/ 481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3"/>
                  <a:gd name="T100" fmla="*/ 0 h 481"/>
                  <a:gd name="T101" fmla="*/ 593 w 593"/>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3" h="481">
                    <a:moveTo>
                      <a:pt x="355" y="481"/>
                    </a:moveTo>
                    <a:lnTo>
                      <a:pt x="392" y="477"/>
                    </a:lnTo>
                    <a:lnTo>
                      <a:pt x="403" y="450"/>
                    </a:lnTo>
                    <a:lnTo>
                      <a:pt x="413" y="353"/>
                    </a:lnTo>
                    <a:lnTo>
                      <a:pt x="468" y="238"/>
                    </a:lnTo>
                    <a:lnTo>
                      <a:pt x="526" y="186"/>
                    </a:lnTo>
                    <a:lnTo>
                      <a:pt x="593" y="132"/>
                    </a:lnTo>
                    <a:lnTo>
                      <a:pt x="587" y="94"/>
                    </a:lnTo>
                    <a:lnTo>
                      <a:pt x="547" y="74"/>
                    </a:lnTo>
                    <a:lnTo>
                      <a:pt x="497" y="94"/>
                    </a:lnTo>
                    <a:lnTo>
                      <a:pt x="441" y="149"/>
                    </a:lnTo>
                    <a:lnTo>
                      <a:pt x="390" y="269"/>
                    </a:lnTo>
                    <a:lnTo>
                      <a:pt x="368" y="363"/>
                    </a:lnTo>
                    <a:lnTo>
                      <a:pt x="353" y="412"/>
                    </a:lnTo>
                    <a:lnTo>
                      <a:pt x="311" y="394"/>
                    </a:lnTo>
                    <a:lnTo>
                      <a:pt x="264" y="314"/>
                    </a:lnTo>
                    <a:lnTo>
                      <a:pt x="225" y="202"/>
                    </a:lnTo>
                    <a:lnTo>
                      <a:pt x="232" y="152"/>
                    </a:lnTo>
                    <a:lnTo>
                      <a:pt x="254" y="99"/>
                    </a:lnTo>
                    <a:lnTo>
                      <a:pt x="263" y="60"/>
                    </a:lnTo>
                    <a:lnTo>
                      <a:pt x="167" y="58"/>
                    </a:lnTo>
                    <a:lnTo>
                      <a:pt x="71" y="42"/>
                    </a:lnTo>
                    <a:lnTo>
                      <a:pt x="26" y="0"/>
                    </a:lnTo>
                    <a:lnTo>
                      <a:pt x="0" y="20"/>
                    </a:lnTo>
                    <a:lnTo>
                      <a:pt x="35" y="92"/>
                    </a:lnTo>
                    <a:lnTo>
                      <a:pt x="112" y="100"/>
                    </a:lnTo>
                    <a:lnTo>
                      <a:pt x="195" y="108"/>
                    </a:lnTo>
                    <a:lnTo>
                      <a:pt x="197" y="171"/>
                    </a:lnTo>
                    <a:lnTo>
                      <a:pt x="205" y="244"/>
                    </a:lnTo>
                    <a:lnTo>
                      <a:pt x="233" y="327"/>
                    </a:lnTo>
                    <a:lnTo>
                      <a:pt x="268" y="408"/>
                    </a:lnTo>
                    <a:lnTo>
                      <a:pt x="321" y="462"/>
                    </a:lnTo>
                    <a:lnTo>
                      <a:pt x="355" y="4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91" name="Freeform 10"/>
              <p:cNvSpPr>
                <a:spLocks/>
              </p:cNvSpPr>
              <p:nvPr/>
            </p:nvSpPr>
            <p:spPr bwMode="auto">
              <a:xfrm>
                <a:off x="5134" y="1394"/>
                <a:ext cx="437" cy="650"/>
              </a:xfrm>
              <a:custGeom>
                <a:avLst/>
                <a:gdLst>
                  <a:gd name="T0" fmla="*/ 0 w 437"/>
                  <a:gd name="T1" fmla="*/ 644 h 650"/>
                  <a:gd name="T2" fmla="*/ 0 w 437"/>
                  <a:gd name="T3" fmla="*/ 601 h 650"/>
                  <a:gd name="T4" fmla="*/ 27 w 437"/>
                  <a:gd name="T5" fmla="*/ 568 h 650"/>
                  <a:gd name="T6" fmla="*/ 145 w 437"/>
                  <a:gd name="T7" fmla="*/ 530 h 650"/>
                  <a:gd name="T8" fmla="*/ 292 w 437"/>
                  <a:gd name="T9" fmla="*/ 498 h 650"/>
                  <a:gd name="T10" fmla="*/ 376 w 437"/>
                  <a:gd name="T11" fmla="*/ 479 h 650"/>
                  <a:gd name="T12" fmla="*/ 386 w 437"/>
                  <a:gd name="T13" fmla="*/ 462 h 650"/>
                  <a:gd name="T14" fmla="*/ 346 w 437"/>
                  <a:gd name="T15" fmla="*/ 414 h 650"/>
                  <a:gd name="T16" fmla="*/ 267 w 437"/>
                  <a:gd name="T17" fmla="*/ 343 h 650"/>
                  <a:gd name="T18" fmla="*/ 186 w 437"/>
                  <a:gd name="T19" fmla="*/ 283 h 650"/>
                  <a:gd name="T20" fmla="*/ 121 w 437"/>
                  <a:gd name="T21" fmla="*/ 250 h 650"/>
                  <a:gd name="T22" fmla="*/ 85 w 437"/>
                  <a:gd name="T23" fmla="*/ 217 h 650"/>
                  <a:gd name="T24" fmla="*/ 82 w 437"/>
                  <a:gd name="T25" fmla="*/ 193 h 650"/>
                  <a:gd name="T26" fmla="*/ 103 w 437"/>
                  <a:gd name="T27" fmla="*/ 171 h 650"/>
                  <a:gd name="T28" fmla="*/ 154 w 437"/>
                  <a:gd name="T29" fmla="*/ 160 h 650"/>
                  <a:gd name="T30" fmla="*/ 219 w 437"/>
                  <a:gd name="T31" fmla="*/ 119 h 650"/>
                  <a:gd name="T32" fmla="*/ 228 w 437"/>
                  <a:gd name="T33" fmla="*/ 79 h 650"/>
                  <a:gd name="T34" fmla="*/ 228 w 437"/>
                  <a:gd name="T35" fmla="*/ 22 h 650"/>
                  <a:gd name="T36" fmla="*/ 222 w 437"/>
                  <a:gd name="T37" fmla="*/ 0 h 650"/>
                  <a:gd name="T38" fmla="*/ 246 w 437"/>
                  <a:gd name="T39" fmla="*/ 5 h 650"/>
                  <a:gd name="T40" fmla="*/ 280 w 437"/>
                  <a:gd name="T41" fmla="*/ 54 h 650"/>
                  <a:gd name="T42" fmla="*/ 292 w 437"/>
                  <a:gd name="T43" fmla="*/ 106 h 650"/>
                  <a:gd name="T44" fmla="*/ 255 w 437"/>
                  <a:gd name="T45" fmla="*/ 144 h 650"/>
                  <a:gd name="T46" fmla="*/ 222 w 437"/>
                  <a:gd name="T47" fmla="*/ 155 h 650"/>
                  <a:gd name="T48" fmla="*/ 158 w 437"/>
                  <a:gd name="T49" fmla="*/ 185 h 650"/>
                  <a:gd name="T50" fmla="*/ 145 w 437"/>
                  <a:gd name="T51" fmla="*/ 201 h 650"/>
                  <a:gd name="T52" fmla="*/ 154 w 437"/>
                  <a:gd name="T53" fmla="*/ 217 h 650"/>
                  <a:gd name="T54" fmla="*/ 213 w 437"/>
                  <a:gd name="T55" fmla="*/ 262 h 650"/>
                  <a:gd name="T56" fmla="*/ 274 w 437"/>
                  <a:gd name="T57" fmla="*/ 286 h 650"/>
                  <a:gd name="T58" fmla="*/ 355 w 437"/>
                  <a:gd name="T59" fmla="*/ 348 h 650"/>
                  <a:gd name="T60" fmla="*/ 410 w 437"/>
                  <a:gd name="T61" fmla="*/ 422 h 650"/>
                  <a:gd name="T62" fmla="*/ 437 w 437"/>
                  <a:gd name="T63" fmla="*/ 479 h 650"/>
                  <a:gd name="T64" fmla="*/ 428 w 437"/>
                  <a:gd name="T65" fmla="*/ 498 h 650"/>
                  <a:gd name="T66" fmla="*/ 410 w 437"/>
                  <a:gd name="T67" fmla="*/ 511 h 650"/>
                  <a:gd name="T68" fmla="*/ 340 w 437"/>
                  <a:gd name="T69" fmla="*/ 536 h 650"/>
                  <a:gd name="T70" fmla="*/ 201 w 437"/>
                  <a:gd name="T71" fmla="*/ 577 h 650"/>
                  <a:gd name="T72" fmla="*/ 112 w 437"/>
                  <a:gd name="T73" fmla="*/ 612 h 650"/>
                  <a:gd name="T74" fmla="*/ 55 w 437"/>
                  <a:gd name="T75" fmla="*/ 642 h 650"/>
                  <a:gd name="T76" fmla="*/ 18 w 437"/>
                  <a:gd name="T77" fmla="*/ 650 h 650"/>
                  <a:gd name="T78" fmla="*/ 0 w 437"/>
                  <a:gd name="T79" fmla="*/ 644 h 6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7"/>
                  <a:gd name="T121" fmla="*/ 0 h 650"/>
                  <a:gd name="T122" fmla="*/ 437 w 437"/>
                  <a:gd name="T123" fmla="*/ 650 h 6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7" h="650">
                    <a:moveTo>
                      <a:pt x="0" y="644"/>
                    </a:moveTo>
                    <a:lnTo>
                      <a:pt x="0" y="601"/>
                    </a:lnTo>
                    <a:lnTo>
                      <a:pt x="27" y="568"/>
                    </a:lnTo>
                    <a:lnTo>
                      <a:pt x="145" y="530"/>
                    </a:lnTo>
                    <a:lnTo>
                      <a:pt x="292" y="498"/>
                    </a:lnTo>
                    <a:lnTo>
                      <a:pt x="376" y="479"/>
                    </a:lnTo>
                    <a:lnTo>
                      <a:pt x="386" y="462"/>
                    </a:lnTo>
                    <a:lnTo>
                      <a:pt x="346" y="414"/>
                    </a:lnTo>
                    <a:lnTo>
                      <a:pt x="267" y="343"/>
                    </a:lnTo>
                    <a:lnTo>
                      <a:pt x="186" y="283"/>
                    </a:lnTo>
                    <a:lnTo>
                      <a:pt x="121" y="250"/>
                    </a:lnTo>
                    <a:lnTo>
                      <a:pt x="85" y="217"/>
                    </a:lnTo>
                    <a:lnTo>
                      <a:pt x="82" y="193"/>
                    </a:lnTo>
                    <a:lnTo>
                      <a:pt x="103" y="171"/>
                    </a:lnTo>
                    <a:lnTo>
                      <a:pt x="154" y="160"/>
                    </a:lnTo>
                    <a:lnTo>
                      <a:pt x="219" y="119"/>
                    </a:lnTo>
                    <a:lnTo>
                      <a:pt x="228" y="79"/>
                    </a:lnTo>
                    <a:lnTo>
                      <a:pt x="228" y="22"/>
                    </a:lnTo>
                    <a:lnTo>
                      <a:pt x="222" y="0"/>
                    </a:lnTo>
                    <a:lnTo>
                      <a:pt x="246" y="5"/>
                    </a:lnTo>
                    <a:lnTo>
                      <a:pt x="280" y="54"/>
                    </a:lnTo>
                    <a:lnTo>
                      <a:pt x="292" y="106"/>
                    </a:lnTo>
                    <a:lnTo>
                      <a:pt x="255" y="144"/>
                    </a:lnTo>
                    <a:lnTo>
                      <a:pt x="222" y="155"/>
                    </a:lnTo>
                    <a:lnTo>
                      <a:pt x="158" y="185"/>
                    </a:lnTo>
                    <a:lnTo>
                      <a:pt x="145" y="201"/>
                    </a:lnTo>
                    <a:lnTo>
                      <a:pt x="154" y="217"/>
                    </a:lnTo>
                    <a:lnTo>
                      <a:pt x="213" y="262"/>
                    </a:lnTo>
                    <a:lnTo>
                      <a:pt x="274" y="286"/>
                    </a:lnTo>
                    <a:lnTo>
                      <a:pt x="355" y="348"/>
                    </a:lnTo>
                    <a:lnTo>
                      <a:pt x="410" y="422"/>
                    </a:lnTo>
                    <a:lnTo>
                      <a:pt x="437" y="479"/>
                    </a:lnTo>
                    <a:lnTo>
                      <a:pt x="428" y="498"/>
                    </a:lnTo>
                    <a:lnTo>
                      <a:pt x="410" y="511"/>
                    </a:lnTo>
                    <a:lnTo>
                      <a:pt x="340" y="536"/>
                    </a:lnTo>
                    <a:lnTo>
                      <a:pt x="201" y="577"/>
                    </a:lnTo>
                    <a:lnTo>
                      <a:pt x="112" y="612"/>
                    </a:lnTo>
                    <a:lnTo>
                      <a:pt x="55" y="642"/>
                    </a:lnTo>
                    <a:lnTo>
                      <a:pt x="18" y="650"/>
                    </a:lnTo>
                    <a:lnTo>
                      <a:pt x="0" y="6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92" name="Freeform 11"/>
              <p:cNvSpPr>
                <a:spLocks/>
              </p:cNvSpPr>
              <p:nvPr/>
            </p:nvSpPr>
            <p:spPr bwMode="auto">
              <a:xfrm>
                <a:off x="4705" y="1491"/>
                <a:ext cx="341" cy="463"/>
              </a:xfrm>
              <a:custGeom>
                <a:avLst/>
                <a:gdLst>
                  <a:gd name="T0" fmla="*/ 70 w 341"/>
                  <a:gd name="T1" fmla="*/ 376 h 463"/>
                  <a:gd name="T2" fmla="*/ 109 w 341"/>
                  <a:gd name="T3" fmla="*/ 417 h 463"/>
                  <a:gd name="T4" fmla="*/ 173 w 341"/>
                  <a:gd name="T5" fmla="*/ 455 h 463"/>
                  <a:gd name="T6" fmla="*/ 227 w 341"/>
                  <a:gd name="T7" fmla="*/ 463 h 463"/>
                  <a:gd name="T8" fmla="*/ 268 w 341"/>
                  <a:gd name="T9" fmla="*/ 455 h 463"/>
                  <a:gd name="T10" fmla="*/ 317 w 341"/>
                  <a:gd name="T11" fmla="*/ 423 h 463"/>
                  <a:gd name="T12" fmla="*/ 335 w 341"/>
                  <a:gd name="T13" fmla="*/ 357 h 463"/>
                  <a:gd name="T14" fmla="*/ 341 w 341"/>
                  <a:gd name="T15" fmla="*/ 308 h 463"/>
                  <a:gd name="T16" fmla="*/ 326 w 341"/>
                  <a:gd name="T17" fmla="*/ 262 h 463"/>
                  <a:gd name="T18" fmla="*/ 298 w 341"/>
                  <a:gd name="T19" fmla="*/ 205 h 463"/>
                  <a:gd name="T20" fmla="*/ 272 w 341"/>
                  <a:gd name="T21" fmla="*/ 155 h 463"/>
                  <a:gd name="T22" fmla="*/ 268 w 341"/>
                  <a:gd name="T23" fmla="*/ 144 h 463"/>
                  <a:gd name="T24" fmla="*/ 280 w 341"/>
                  <a:gd name="T25" fmla="*/ 87 h 463"/>
                  <a:gd name="T26" fmla="*/ 317 w 341"/>
                  <a:gd name="T27" fmla="*/ 30 h 463"/>
                  <a:gd name="T28" fmla="*/ 323 w 341"/>
                  <a:gd name="T29" fmla="*/ 13 h 463"/>
                  <a:gd name="T30" fmla="*/ 304 w 341"/>
                  <a:gd name="T31" fmla="*/ 0 h 463"/>
                  <a:gd name="T32" fmla="*/ 280 w 341"/>
                  <a:gd name="T33" fmla="*/ 0 h 463"/>
                  <a:gd name="T34" fmla="*/ 254 w 341"/>
                  <a:gd name="T35" fmla="*/ 74 h 463"/>
                  <a:gd name="T36" fmla="*/ 242 w 341"/>
                  <a:gd name="T37" fmla="*/ 122 h 463"/>
                  <a:gd name="T38" fmla="*/ 209 w 341"/>
                  <a:gd name="T39" fmla="*/ 90 h 463"/>
                  <a:gd name="T40" fmla="*/ 181 w 341"/>
                  <a:gd name="T41" fmla="*/ 65 h 463"/>
                  <a:gd name="T42" fmla="*/ 124 w 341"/>
                  <a:gd name="T43" fmla="*/ 46 h 463"/>
                  <a:gd name="T44" fmla="*/ 82 w 341"/>
                  <a:gd name="T45" fmla="*/ 46 h 463"/>
                  <a:gd name="T46" fmla="*/ 18 w 341"/>
                  <a:gd name="T47" fmla="*/ 74 h 463"/>
                  <a:gd name="T48" fmla="*/ 0 w 341"/>
                  <a:gd name="T49" fmla="*/ 152 h 463"/>
                  <a:gd name="T50" fmla="*/ 15 w 341"/>
                  <a:gd name="T51" fmla="*/ 254 h 463"/>
                  <a:gd name="T52" fmla="*/ 43 w 341"/>
                  <a:gd name="T53" fmla="*/ 349 h 463"/>
                  <a:gd name="T54" fmla="*/ 70 w 341"/>
                  <a:gd name="T55" fmla="*/ 376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463"/>
                  <a:gd name="T86" fmla="*/ 341 w 34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463">
                    <a:moveTo>
                      <a:pt x="70" y="376"/>
                    </a:moveTo>
                    <a:lnTo>
                      <a:pt x="109" y="417"/>
                    </a:lnTo>
                    <a:lnTo>
                      <a:pt x="173" y="455"/>
                    </a:lnTo>
                    <a:lnTo>
                      <a:pt x="227" y="463"/>
                    </a:lnTo>
                    <a:lnTo>
                      <a:pt x="268" y="455"/>
                    </a:lnTo>
                    <a:lnTo>
                      <a:pt x="317" y="423"/>
                    </a:lnTo>
                    <a:lnTo>
                      <a:pt x="335" y="357"/>
                    </a:lnTo>
                    <a:lnTo>
                      <a:pt x="341" y="308"/>
                    </a:lnTo>
                    <a:lnTo>
                      <a:pt x="326" y="262"/>
                    </a:lnTo>
                    <a:lnTo>
                      <a:pt x="298" y="205"/>
                    </a:lnTo>
                    <a:lnTo>
                      <a:pt x="272" y="155"/>
                    </a:lnTo>
                    <a:lnTo>
                      <a:pt x="268" y="144"/>
                    </a:lnTo>
                    <a:lnTo>
                      <a:pt x="280" y="87"/>
                    </a:lnTo>
                    <a:lnTo>
                      <a:pt x="317" y="30"/>
                    </a:lnTo>
                    <a:lnTo>
                      <a:pt x="323" y="13"/>
                    </a:lnTo>
                    <a:lnTo>
                      <a:pt x="304" y="0"/>
                    </a:lnTo>
                    <a:lnTo>
                      <a:pt x="280" y="0"/>
                    </a:lnTo>
                    <a:lnTo>
                      <a:pt x="254" y="74"/>
                    </a:lnTo>
                    <a:lnTo>
                      <a:pt x="242" y="122"/>
                    </a:lnTo>
                    <a:lnTo>
                      <a:pt x="209" y="90"/>
                    </a:lnTo>
                    <a:lnTo>
                      <a:pt x="181" y="65"/>
                    </a:lnTo>
                    <a:lnTo>
                      <a:pt x="124" y="46"/>
                    </a:lnTo>
                    <a:lnTo>
                      <a:pt x="82" y="46"/>
                    </a:lnTo>
                    <a:lnTo>
                      <a:pt x="18" y="74"/>
                    </a:lnTo>
                    <a:lnTo>
                      <a:pt x="0" y="152"/>
                    </a:lnTo>
                    <a:lnTo>
                      <a:pt x="15" y="254"/>
                    </a:lnTo>
                    <a:lnTo>
                      <a:pt x="43" y="349"/>
                    </a:lnTo>
                    <a:lnTo>
                      <a:pt x="70" y="3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7178" name="Group 12"/>
            <p:cNvGrpSpPr>
              <a:grpSpLocks/>
            </p:cNvGrpSpPr>
            <p:nvPr/>
          </p:nvGrpSpPr>
          <p:grpSpPr bwMode="auto">
            <a:xfrm>
              <a:off x="5232" y="1104"/>
              <a:ext cx="433" cy="337"/>
              <a:chOff x="4992" y="768"/>
              <a:chExt cx="433" cy="337"/>
            </a:xfrm>
          </p:grpSpPr>
          <p:graphicFrame>
            <p:nvGraphicFramePr>
              <p:cNvPr id="7170" name="Object 13"/>
              <p:cNvGraphicFramePr>
                <a:graphicFrameLocks noChangeAspect="1"/>
              </p:cNvGraphicFramePr>
              <p:nvPr/>
            </p:nvGraphicFramePr>
            <p:xfrm>
              <a:off x="4992" y="768"/>
              <a:ext cx="433" cy="337"/>
            </p:xfrm>
            <a:graphic>
              <a:graphicData uri="http://schemas.openxmlformats.org/presentationml/2006/ole">
                <mc:AlternateContent xmlns:mc="http://schemas.openxmlformats.org/markup-compatibility/2006">
                  <mc:Choice xmlns:v="urn:schemas-microsoft-com:vml" Requires="v">
                    <p:oleObj spid="_x0000_s7406" name="Clip" r:id="rId4" imgW="2738520" imgH="2133000" progId="MS_ClipArt_Gallery.2">
                      <p:embed/>
                    </p:oleObj>
                  </mc:Choice>
                  <mc:Fallback>
                    <p:oleObj name="Clip" r:id="rId4" imgW="2738520" imgH="2133000"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768"/>
                            <a:ext cx="433" cy="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6" name="Text Box 14"/>
              <p:cNvSpPr txBox="1">
                <a:spLocks noChangeArrowheads="1"/>
              </p:cNvSpPr>
              <p:nvPr/>
            </p:nvSpPr>
            <p:spPr bwMode="auto">
              <a:xfrm>
                <a:off x="5072" y="768"/>
                <a:ext cx="28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solidFill>
                      <a:schemeClr val="bg2"/>
                    </a:solidFill>
                    <a:latin typeface="Comic Sans MS" charset="0"/>
                  </a:rPr>
                  <a:t>B</a:t>
                </a:r>
                <a:endParaRPr lang="en-US" sz="1600" dirty="0">
                  <a:latin typeface="Comic Sans MS" charset="0"/>
                </a:endParaRPr>
              </a:p>
            </p:txBody>
          </p:sp>
        </p:grpSp>
        <p:grpSp>
          <p:nvGrpSpPr>
            <p:cNvPr id="7179" name="Group 15"/>
            <p:cNvGrpSpPr>
              <a:grpSpLocks/>
            </p:cNvGrpSpPr>
            <p:nvPr/>
          </p:nvGrpSpPr>
          <p:grpSpPr bwMode="auto">
            <a:xfrm>
              <a:off x="4464" y="1392"/>
              <a:ext cx="429" cy="337"/>
              <a:chOff x="4418" y="1200"/>
              <a:chExt cx="429" cy="337"/>
            </a:xfrm>
          </p:grpSpPr>
          <p:grpSp>
            <p:nvGrpSpPr>
              <p:cNvPr id="7180" name="Group 16"/>
              <p:cNvGrpSpPr>
                <a:grpSpLocks/>
              </p:cNvGrpSpPr>
              <p:nvPr/>
            </p:nvGrpSpPr>
            <p:grpSpPr bwMode="auto">
              <a:xfrm flipH="1">
                <a:off x="4418" y="1200"/>
                <a:ext cx="429" cy="337"/>
                <a:chOff x="4418" y="1200"/>
                <a:chExt cx="429" cy="337"/>
              </a:xfrm>
            </p:grpSpPr>
            <p:sp>
              <p:nvSpPr>
                <p:cNvPr id="7182" name="Freeform 17"/>
                <p:cNvSpPr>
                  <a:spLocks/>
                </p:cNvSpPr>
                <p:nvPr/>
              </p:nvSpPr>
              <p:spPr bwMode="auto">
                <a:xfrm>
                  <a:off x="4418" y="1200"/>
                  <a:ext cx="429" cy="337"/>
                </a:xfrm>
                <a:custGeom>
                  <a:avLst/>
                  <a:gdLst>
                    <a:gd name="T0" fmla="*/ 8 w 3001"/>
                    <a:gd name="T1" fmla="*/ 38 h 2359"/>
                    <a:gd name="T2" fmla="*/ 6 w 3001"/>
                    <a:gd name="T3" fmla="*/ 38 h 2359"/>
                    <a:gd name="T4" fmla="*/ 5 w 3001"/>
                    <a:gd name="T5" fmla="*/ 38 h 2359"/>
                    <a:gd name="T6" fmla="*/ 5 w 3001"/>
                    <a:gd name="T7" fmla="*/ 38 h 2359"/>
                    <a:gd name="T8" fmla="*/ 4 w 3001"/>
                    <a:gd name="T9" fmla="*/ 38 h 2359"/>
                    <a:gd name="T10" fmla="*/ 3 w 3001"/>
                    <a:gd name="T11" fmla="*/ 38 h 2359"/>
                    <a:gd name="T12" fmla="*/ 2 w 3001"/>
                    <a:gd name="T13" fmla="*/ 39 h 2359"/>
                    <a:gd name="T14" fmla="*/ 2 w 3001"/>
                    <a:gd name="T15" fmla="*/ 40 h 2359"/>
                    <a:gd name="T16" fmla="*/ 1 w 3001"/>
                    <a:gd name="T17" fmla="*/ 42 h 2359"/>
                    <a:gd name="T18" fmla="*/ 0 w 3001"/>
                    <a:gd name="T19" fmla="*/ 44 h 2359"/>
                    <a:gd name="T20" fmla="*/ 0 w 3001"/>
                    <a:gd name="T21" fmla="*/ 46 h 2359"/>
                    <a:gd name="T22" fmla="*/ 1 w 3001"/>
                    <a:gd name="T23" fmla="*/ 47 h 2359"/>
                    <a:gd name="T24" fmla="*/ 2 w 3001"/>
                    <a:gd name="T25" fmla="*/ 48 h 2359"/>
                    <a:gd name="T26" fmla="*/ 3 w 3001"/>
                    <a:gd name="T27" fmla="*/ 48 h 2359"/>
                    <a:gd name="T28" fmla="*/ 5 w 3001"/>
                    <a:gd name="T29" fmla="*/ 48 h 2359"/>
                    <a:gd name="T30" fmla="*/ 9 w 3001"/>
                    <a:gd name="T31" fmla="*/ 48 h 2359"/>
                    <a:gd name="T32" fmla="*/ 13 w 3001"/>
                    <a:gd name="T33" fmla="*/ 48 h 2359"/>
                    <a:gd name="T34" fmla="*/ 19 w 3001"/>
                    <a:gd name="T35" fmla="*/ 48 h 2359"/>
                    <a:gd name="T36" fmla="*/ 25 w 3001"/>
                    <a:gd name="T37" fmla="*/ 48 h 2359"/>
                    <a:gd name="T38" fmla="*/ 31 w 3001"/>
                    <a:gd name="T39" fmla="*/ 48 h 2359"/>
                    <a:gd name="T40" fmla="*/ 37 w 3001"/>
                    <a:gd name="T41" fmla="*/ 47 h 2359"/>
                    <a:gd name="T42" fmla="*/ 41 w 3001"/>
                    <a:gd name="T43" fmla="*/ 47 h 2359"/>
                    <a:gd name="T44" fmla="*/ 45 w 3001"/>
                    <a:gd name="T45" fmla="*/ 47 h 2359"/>
                    <a:gd name="T46" fmla="*/ 46 w 3001"/>
                    <a:gd name="T47" fmla="*/ 47 h 2359"/>
                    <a:gd name="T48" fmla="*/ 49 w 3001"/>
                    <a:gd name="T49" fmla="*/ 46 h 2359"/>
                    <a:gd name="T50" fmla="*/ 52 w 3001"/>
                    <a:gd name="T51" fmla="*/ 40 h 2359"/>
                    <a:gd name="T52" fmla="*/ 53 w 3001"/>
                    <a:gd name="T53" fmla="*/ 31 h 2359"/>
                    <a:gd name="T54" fmla="*/ 54 w 3001"/>
                    <a:gd name="T55" fmla="*/ 22 h 2359"/>
                    <a:gd name="T56" fmla="*/ 54 w 3001"/>
                    <a:gd name="T57" fmla="*/ 14 h 2359"/>
                    <a:gd name="T58" fmla="*/ 54 w 3001"/>
                    <a:gd name="T59" fmla="*/ 10 h 2359"/>
                    <a:gd name="T60" fmla="*/ 55 w 3001"/>
                    <a:gd name="T61" fmla="*/ 10 h 2359"/>
                    <a:gd name="T62" fmla="*/ 56 w 3001"/>
                    <a:gd name="T63" fmla="*/ 10 h 2359"/>
                    <a:gd name="T64" fmla="*/ 57 w 3001"/>
                    <a:gd name="T65" fmla="*/ 10 h 2359"/>
                    <a:gd name="T66" fmla="*/ 58 w 3001"/>
                    <a:gd name="T67" fmla="*/ 10 h 2359"/>
                    <a:gd name="T68" fmla="*/ 60 w 3001"/>
                    <a:gd name="T69" fmla="*/ 9 h 2359"/>
                    <a:gd name="T70" fmla="*/ 61 w 3001"/>
                    <a:gd name="T71" fmla="*/ 7 h 2359"/>
                    <a:gd name="T72" fmla="*/ 61 w 3001"/>
                    <a:gd name="T73" fmla="*/ 4 h 2359"/>
                    <a:gd name="T74" fmla="*/ 61 w 3001"/>
                    <a:gd name="T75" fmla="*/ 2 h 2359"/>
                    <a:gd name="T76" fmla="*/ 61 w 3001"/>
                    <a:gd name="T77" fmla="*/ 1 h 2359"/>
                    <a:gd name="T78" fmla="*/ 60 w 3001"/>
                    <a:gd name="T79" fmla="*/ 1 h 2359"/>
                    <a:gd name="T80" fmla="*/ 59 w 3001"/>
                    <a:gd name="T81" fmla="*/ 0 h 2359"/>
                    <a:gd name="T82" fmla="*/ 58 w 3001"/>
                    <a:gd name="T83" fmla="*/ 0 h 2359"/>
                    <a:gd name="T84" fmla="*/ 57 w 3001"/>
                    <a:gd name="T85" fmla="*/ 0 h 2359"/>
                    <a:gd name="T86" fmla="*/ 55 w 3001"/>
                    <a:gd name="T87" fmla="*/ 0 h 2359"/>
                    <a:gd name="T88" fmla="*/ 53 w 3001"/>
                    <a:gd name="T89" fmla="*/ 0 h 2359"/>
                    <a:gd name="T90" fmla="*/ 49 w 3001"/>
                    <a:gd name="T91" fmla="*/ 0 h 2359"/>
                    <a:gd name="T92" fmla="*/ 44 w 3001"/>
                    <a:gd name="T93" fmla="*/ 0 h 2359"/>
                    <a:gd name="T94" fmla="*/ 38 w 3001"/>
                    <a:gd name="T95" fmla="*/ 1 h 2359"/>
                    <a:gd name="T96" fmla="*/ 33 w 3001"/>
                    <a:gd name="T97" fmla="*/ 1 h 2359"/>
                    <a:gd name="T98" fmla="*/ 28 w 3001"/>
                    <a:gd name="T99" fmla="*/ 1 h 2359"/>
                    <a:gd name="T100" fmla="*/ 23 w 3001"/>
                    <a:gd name="T101" fmla="*/ 1 h 2359"/>
                    <a:gd name="T102" fmla="*/ 19 w 3001"/>
                    <a:gd name="T103" fmla="*/ 1 h 2359"/>
                    <a:gd name="T104" fmla="*/ 17 w 3001"/>
                    <a:gd name="T105" fmla="*/ 2 h 2359"/>
                    <a:gd name="T106" fmla="*/ 15 w 3001"/>
                    <a:gd name="T107" fmla="*/ 2 h 2359"/>
                    <a:gd name="T108" fmla="*/ 12 w 3001"/>
                    <a:gd name="T109" fmla="*/ 5 h 2359"/>
                    <a:gd name="T110" fmla="*/ 10 w 3001"/>
                    <a:gd name="T111" fmla="*/ 12 h 2359"/>
                    <a:gd name="T112" fmla="*/ 9 w 3001"/>
                    <a:gd name="T113" fmla="*/ 20 h 2359"/>
                    <a:gd name="T114" fmla="*/ 9 w 3001"/>
                    <a:gd name="T115" fmla="*/ 29 h 2359"/>
                    <a:gd name="T116" fmla="*/ 8 w 3001"/>
                    <a:gd name="T117" fmla="*/ 38 h 2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01"/>
                    <a:gd name="T178" fmla="*/ 0 h 2359"/>
                    <a:gd name="T179" fmla="*/ 3001 w 3001"/>
                    <a:gd name="T180" fmla="*/ 2359 h 2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01" h="2359">
                      <a:moveTo>
                        <a:pt x="383" y="1849"/>
                      </a:moveTo>
                      <a:lnTo>
                        <a:pt x="379" y="1849"/>
                      </a:lnTo>
                      <a:lnTo>
                        <a:pt x="368" y="1849"/>
                      </a:lnTo>
                      <a:lnTo>
                        <a:pt x="351" y="1849"/>
                      </a:lnTo>
                      <a:lnTo>
                        <a:pt x="331" y="1849"/>
                      </a:lnTo>
                      <a:lnTo>
                        <a:pt x="310" y="1849"/>
                      </a:lnTo>
                      <a:lnTo>
                        <a:pt x="289" y="1849"/>
                      </a:lnTo>
                      <a:lnTo>
                        <a:pt x="268" y="1849"/>
                      </a:lnTo>
                      <a:lnTo>
                        <a:pt x="252" y="1849"/>
                      </a:lnTo>
                      <a:lnTo>
                        <a:pt x="244" y="1849"/>
                      </a:lnTo>
                      <a:lnTo>
                        <a:pt x="236" y="1850"/>
                      </a:lnTo>
                      <a:lnTo>
                        <a:pt x="226" y="1852"/>
                      </a:lnTo>
                      <a:lnTo>
                        <a:pt x="216" y="1854"/>
                      </a:lnTo>
                      <a:lnTo>
                        <a:pt x="205" y="1857"/>
                      </a:lnTo>
                      <a:lnTo>
                        <a:pt x="193" y="1862"/>
                      </a:lnTo>
                      <a:lnTo>
                        <a:pt x="181" y="1867"/>
                      </a:lnTo>
                      <a:lnTo>
                        <a:pt x="169" y="1872"/>
                      </a:lnTo>
                      <a:lnTo>
                        <a:pt x="157" y="1879"/>
                      </a:lnTo>
                      <a:lnTo>
                        <a:pt x="145" y="1887"/>
                      </a:lnTo>
                      <a:lnTo>
                        <a:pt x="133" y="1896"/>
                      </a:lnTo>
                      <a:lnTo>
                        <a:pt x="121" y="1906"/>
                      </a:lnTo>
                      <a:lnTo>
                        <a:pt x="109" y="1917"/>
                      </a:lnTo>
                      <a:lnTo>
                        <a:pt x="98" y="1930"/>
                      </a:lnTo>
                      <a:lnTo>
                        <a:pt x="88" y="1944"/>
                      </a:lnTo>
                      <a:lnTo>
                        <a:pt x="79" y="1960"/>
                      </a:lnTo>
                      <a:lnTo>
                        <a:pt x="57" y="2003"/>
                      </a:lnTo>
                      <a:lnTo>
                        <a:pt x="38" y="2048"/>
                      </a:lnTo>
                      <a:lnTo>
                        <a:pt x="21" y="2091"/>
                      </a:lnTo>
                      <a:lnTo>
                        <a:pt x="10" y="2133"/>
                      </a:lnTo>
                      <a:lnTo>
                        <a:pt x="3" y="2173"/>
                      </a:lnTo>
                      <a:lnTo>
                        <a:pt x="0" y="2210"/>
                      </a:lnTo>
                      <a:lnTo>
                        <a:pt x="1" y="2244"/>
                      </a:lnTo>
                      <a:lnTo>
                        <a:pt x="8" y="2274"/>
                      </a:lnTo>
                      <a:lnTo>
                        <a:pt x="13" y="2286"/>
                      </a:lnTo>
                      <a:lnTo>
                        <a:pt x="20" y="2299"/>
                      </a:lnTo>
                      <a:lnTo>
                        <a:pt x="31" y="2313"/>
                      </a:lnTo>
                      <a:lnTo>
                        <a:pt x="44" y="2327"/>
                      </a:lnTo>
                      <a:lnTo>
                        <a:pt x="59" y="2340"/>
                      </a:lnTo>
                      <a:lnTo>
                        <a:pt x="77" y="2350"/>
                      </a:lnTo>
                      <a:lnTo>
                        <a:pt x="98" y="2357"/>
                      </a:lnTo>
                      <a:lnTo>
                        <a:pt x="123" y="2359"/>
                      </a:lnTo>
                      <a:lnTo>
                        <a:pt x="136" y="2359"/>
                      </a:lnTo>
                      <a:lnTo>
                        <a:pt x="160" y="2359"/>
                      </a:lnTo>
                      <a:lnTo>
                        <a:pt x="195" y="2358"/>
                      </a:lnTo>
                      <a:lnTo>
                        <a:pt x="238" y="2357"/>
                      </a:lnTo>
                      <a:lnTo>
                        <a:pt x="291" y="2356"/>
                      </a:lnTo>
                      <a:lnTo>
                        <a:pt x="350" y="2355"/>
                      </a:lnTo>
                      <a:lnTo>
                        <a:pt x="418" y="2354"/>
                      </a:lnTo>
                      <a:lnTo>
                        <a:pt x="492" y="2352"/>
                      </a:lnTo>
                      <a:lnTo>
                        <a:pt x="572" y="2351"/>
                      </a:lnTo>
                      <a:lnTo>
                        <a:pt x="656" y="2349"/>
                      </a:lnTo>
                      <a:lnTo>
                        <a:pt x="745" y="2348"/>
                      </a:lnTo>
                      <a:lnTo>
                        <a:pt x="837" y="2346"/>
                      </a:lnTo>
                      <a:lnTo>
                        <a:pt x="932" y="2344"/>
                      </a:lnTo>
                      <a:lnTo>
                        <a:pt x="1029" y="2342"/>
                      </a:lnTo>
                      <a:lnTo>
                        <a:pt x="1128" y="2340"/>
                      </a:lnTo>
                      <a:lnTo>
                        <a:pt x="1227" y="2338"/>
                      </a:lnTo>
                      <a:lnTo>
                        <a:pt x="1326" y="2336"/>
                      </a:lnTo>
                      <a:lnTo>
                        <a:pt x="1423" y="2334"/>
                      </a:lnTo>
                      <a:lnTo>
                        <a:pt x="1519" y="2332"/>
                      </a:lnTo>
                      <a:lnTo>
                        <a:pt x="1612" y="2330"/>
                      </a:lnTo>
                      <a:lnTo>
                        <a:pt x="1702" y="2328"/>
                      </a:lnTo>
                      <a:lnTo>
                        <a:pt x="1789" y="2327"/>
                      </a:lnTo>
                      <a:lnTo>
                        <a:pt x="1870" y="2325"/>
                      </a:lnTo>
                      <a:lnTo>
                        <a:pt x="1946" y="2324"/>
                      </a:lnTo>
                      <a:lnTo>
                        <a:pt x="2017" y="2322"/>
                      </a:lnTo>
                      <a:lnTo>
                        <a:pt x="2080" y="2321"/>
                      </a:lnTo>
                      <a:lnTo>
                        <a:pt x="2136" y="2320"/>
                      </a:lnTo>
                      <a:lnTo>
                        <a:pt x="2182" y="2319"/>
                      </a:lnTo>
                      <a:lnTo>
                        <a:pt x="2220" y="2318"/>
                      </a:lnTo>
                      <a:lnTo>
                        <a:pt x="2248" y="2317"/>
                      </a:lnTo>
                      <a:lnTo>
                        <a:pt x="2265" y="2317"/>
                      </a:lnTo>
                      <a:lnTo>
                        <a:pt x="2271" y="2317"/>
                      </a:lnTo>
                      <a:lnTo>
                        <a:pt x="2343" y="2299"/>
                      </a:lnTo>
                      <a:lnTo>
                        <a:pt x="2405" y="2251"/>
                      </a:lnTo>
                      <a:lnTo>
                        <a:pt x="2457" y="2175"/>
                      </a:lnTo>
                      <a:lnTo>
                        <a:pt x="2501" y="2076"/>
                      </a:lnTo>
                      <a:lnTo>
                        <a:pt x="2537" y="1957"/>
                      </a:lnTo>
                      <a:lnTo>
                        <a:pt x="2568" y="1822"/>
                      </a:lnTo>
                      <a:lnTo>
                        <a:pt x="2591" y="1675"/>
                      </a:lnTo>
                      <a:lnTo>
                        <a:pt x="2609" y="1522"/>
                      </a:lnTo>
                      <a:lnTo>
                        <a:pt x="2621" y="1365"/>
                      </a:lnTo>
                      <a:lnTo>
                        <a:pt x="2630" y="1208"/>
                      </a:lnTo>
                      <a:lnTo>
                        <a:pt x="2637" y="1056"/>
                      </a:lnTo>
                      <a:lnTo>
                        <a:pt x="2640" y="912"/>
                      </a:lnTo>
                      <a:lnTo>
                        <a:pt x="2641" y="781"/>
                      </a:lnTo>
                      <a:lnTo>
                        <a:pt x="2641" y="665"/>
                      </a:lnTo>
                      <a:lnTo>
                        <a:pt x="2640" y="570"/>
                      </a:lnTo>
                      <a:lnTo>
                        <a:pt x="2640" y="500"/>
                      </a:lnTo>
                      <a:lnTo>
                        <a:pt x="2644" y="500"/>
                      </a:lnTo>
                      <a:lnTo>
                        <a:pt x="2655" y="500"/>
                      </a:lnTo>
                      <a:lnTo>
                        <a:pt x="2671" y="500"/>
                      </a:lnTo>
                      <a:lnTo>
                        <a:pt x="2691" y="500"/>
                      </a:lnTo>
                      <a:lnTo>
                        <a:pt x="2711" y="500"/>
                      </a:lnTo>
                      <a:lnTo>
                        <a:pt x="2733" y="500"/>
                      </a:lnTo>
                      <a:lnTo>
                        <a:pt x="2750" y="500"/>
                      </a:lnTo>
                      <a:lnTo>
                        <a:pt x="2764" y="500"/>
                      </a:lnTo>
                      <a:lnTo>
                        <a:pt x="2776" y="500"/>
                      </a:lnTo>
                      <a:lnTo>
                        <a:pt x="2792" y="498"/>
                      </a:lnTo>
                      <a:lnTo>
                        <a:pt x="2811" y="496"/>
                      </a:lnTo>
                      <a:lnTo>
                        <a:pt x="2831" y="491"/>
                      </a:lnTo>
                      <a:lnTo>
                        <a:pt x="2852" y="483"/>
                      </a:lnTo>
                      <a:lnTo>
                        <a:pt x="2875" y="470"/>
                      </a:lnTo>
                      <a:lnTo>
                        <a:pt x="2899" y="452"/>
                      </a:lnTo>
                      <a:lnTo>
                        <a:pt x="2922" y="427"/>
                      </a:lnTo>
                      <a:lnTo>
                        <a:pt x="2946" y="393"/>
                      </a:lnTo>
                      <a:lnTo>
                        <a:pt x="2965" y="358"/>
                      </a:lnTo>
                      <a:lnTo>
                        <a:pt x="2980" y="324"/>
                      </a:lnTo>
                      <a:lnTo>
                        <a:pt x="2991" y="287"/>
                      </a:lnTo>
                      <a:lnTo>
                        <a:pt x="2997" y="250"/>
                      </a:lnTo>
                      <a:lnTo>
                        <a:pt x="3001" y="212"/>
                      </a:lnTo>
                      <a:lnTo>
                        <a:pt x="3001" y="174"/>
                      </a:lnTo>
                      <a:lnTo>
                        <a:pt x="2999" y="134"/>
                      </a:lnTo>
                      <a:lnTo>
                        <a:pt x="2997" y="117"/>
                      </a:lnTo>
                      <a:lnTo>
                        <a:pt x="2993" y="101"/>
                      </a:lnTo>
                      <a:lnTo>
                        <a:pt x="2989" y="86"/>
                      </a:lnTo>
                      <a:lnTo>
                        <a:pt x="2983" y="73"/>
                      </a:lnTo>
                      <a:lnTo>
                        <a:pt x="2976" y="61"/>
                      </a:lnTo>
                      <a:lnTo>
                        <a:pt x="2966" y="50"/>
                      </a:lnTo>
                      <a:lnTo>
                        <a:pt x="2955" y="39"/>
                      </a:lnTo>
                      <a:lnTo>
                        <a:pt x="2943" y="31"/>
                      </a:lnTo>
                      <a:lnTo>
                        <a:pt x="2929" y="23"/>
                      </a:lnTo>
                      <a:lnTo>
                        <a:pt x="2913" y="17"/>
                      </a:lnTo>
                      <a:lnTo>
                        <a:pt x="2896" y="12"/>
                      </a:lnTo>
                      <a:lnTo>
                        <a:pt x="2875" y="7"/>
                      </a:lnTo>
                      <a:lnTo>
                        <a:pt x="2853" y="4"/>
                      </a:lnTo>
                      <a:lnTo>
                        <a:pt x="2829" y="2"/>
                      </a:lnTo>
                      <a:lnTo>
                        <a:pt x="2802" y="0"/>
                      </a:lnTo>
                      <a:lnTo>
                        <a:pt x="2773" y="0"/>
                      </a:lnTo>
                      <a:lnTo>
                        <a:pt x="2763" y="0"/>
                      </a:lnTo>
                      <a:lnTo>
                        <a:pt x="2743" y="1"/>
                      </a:lnTo>
                      <a:lnTo>
                        <a:pt x="2713" y="2"/>
                      </a:lnTo>
                      <a:lnTo>
                        <a:pt x="2675" y="3"/>
                      </a:lnTo>
                      <a:lnTo>
                        <a:pt x="2629" y="5"/>
                      </a:lnTo>
                      <a:lnTo>
                        <a:pt x="2576" y="7"/>
                      </a:lnTo>
                      <a:lnTo>
                        <a:pt x="2516" y="9"/>
                      </a:lnTo>
                      <a:lnTo>
                        <a:pt x="2450" y="12"/>
                      </a:lnTo>
                      <a:lnTo>
                        <a:pt x="2379" y="15"/>
                      </a:lnTo>
                      <a:lnTo>
                        <a:pt x="2305" y="18"/>
                      </a:lnTo>
                      <a:lnTo>
                        <a:pt x="2225" y="21"/>
                      </a:lnTo>
                      <a:lnTo>
                        <a:pt x="2142" y="24"/>
                      </a:lnTo>
                      <a:lnTo>
                        <a:pt x="2057" y="28"/>
                      </a:lnTo>
                      <a:lnTo>
                        <a:pt x="1970" y="31"/>
                      </a:lnTo>
                      <a:lnTo>
                        <a:pt x="1881" y="35"/>
                      </a:lnTo>
                      <a:lnTo>
                        <a:pt x="1791" y="38"/>
                      </a:lnTo>
                      <a:lnTo>
                        <a:pt x="1701" y="42"/>
                      </a:lnTo>
                      <a:lnTo>
                        <a:pt x="1612" y="47"/>
                      </a:lnTo>
                      <a:lnTo>
                        <a:pt x="1525" y="50"/>
                      </a:lnTo>
                      <a:lnTo>
                        <a:pt x="1439" y="54"/>
                      </a:lnTo>
                      <a:lnTo>
                        <a:pt x="1356" y="57"/>
                      </a:lnTo>
                      <a:lnTo>
                        <a:pt x="1276" y="60"/>
                      </a:lnTo>
                      <a:lnTo>
                        <a:pt x="1199" y="63"/>
                      </a:lnTo>
                      <a:lnTo>
                        <a:pt x="1129" y="66"/>
                      </a:lnTo>
                      <a:lnTo>
                        <a:pt x="1062" y="69"/>
                      </a:lnTo>
                      <a:lnTo>
                        <a:pt x="1001" y="71"/>
                      </a:lnTo>
                      <a:lnTo>
                        <a:pt x="947" y="73"/>
                      </a:lnTo>
                      <a:lnTo>
                        <a:pt x="900" y="75"/>
                      </a:lnTo>
                      <a:lnTo>
                        <a:pt x="861" y="76"/>
                      </a:lnTo>
                      <a:lnTo>
                        <a:pt x="830" y="77"/>
                      </a:lnTo>
                      <a:lnTo>
                        <a:pt x="809" y="78"/>
                      </a:lnTo>
                      <a:lnTo>
                        <a:pt x="797" y="78"/>
                      </a:lnTo>
                      <a:lnTo>
                        <a:pt x="725" y="91"/>
                      </a:lnTo>
                      <a:lnTo>
                        <a:pt x="664" y="127"/>
                      </a:lnTo>
                      <a:lnTo>
                        <a:pt x="612" y="185"/>
                      </a:lnTo>
                      <a:lnTo>
                        <a:pt x="570" y="263"/>
                      </a:lnTo>
                      <a:lnTo>
                        <a:pt x="535" y="357"/>
                      </a:lnTo>
                      <a:lnTo>
                        <a:pt x="507" y="466"/>
                      </a:lnTo>
                      <a:lnTo>
                        <a:pt x="485" y="587"/>
                      </a:lnTo>
                      <a:lnTo>
                        <a:pt x="468" y="719"/>
                      </a:lnTo>
                      <a:lnTo>
                        <a:pt x="454" y="858"/>
                      </a:lnTo>
                      <a:lnTo>
                        <a:pt x="443" y="1002"/>
                      </a:lnTo>
                      <a:lnTo>
                        <a:pt x="434" y="1150"/>
                      </a:lnTo>
                      <a:lnTo>
                        <a:pt x="426" y="1297"/>
                      </a:lnTo>
                      <a:lnTo>
                        <a:pt x="418" y="1444"/>
                      </a:lnTo>
                      <a:lnTo>
                        <a:pt x="409" y="1586"/>
                      </a:lnTo>
                      <a:lnTo>
                        <a:pt x="397" y="1722"/>
                      </a:lnTo>
                      <a:lnTo>
                        <a:pt x="383" y="18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3" name="Freeform 18"/>
                <p:cNvSpPr>
                  <a:spLocks/>
                </p:cNvSpPr>
                <p:nvPr/>
              </p:nvSpPr>
              <p:spPr bwMode="auto">
                <a:xfrm>
                  <a:off x="4424" y="1472"/>
                  <a:ext cx="47" cy="57"/>
                </a:xfrm>
                <a:custGeom>
                  <a:avLst/>
                  <a:gdLst>
                    <a:gd name="T0" fmla="*/ 2 w 334"/>
                    <a:gd name="T1" fmla="*/ 3 h 399"/>
                    <a:gd name="T2" fmla="*/ 3 w 334"/>
                    <a:gd name="T3" fmla="*/ 2 h 399"/>
                    <a:gd name="T4" fmla="*/ 3 w 334"/>
                    <a:gd name="T5" fmla="*/ 3 h 399"/>
                    <a:gd name="T6" fmla="*/ 3 w 334"/>
                    <a:gd name="T7" fmla="*/ 4 h 399"/>
                    <a:gd name="T8" fmla="*/ 4 w 334"/>
                    <a:gd name="T9" fmla="*/ 4 h 399"/>
                    <a:gd name="T10" fmla="*/ 3 w 334"/>
                    <a:gd name="T11" fmla="*/ 4 h 399"/>
                    <a:gd name="T12" fmla="*/ 4 w 334"/>
                    <a:gd name="T13" fmla="*/ 4 h 399"/>
                    <a:gd name="T14" fmla="*/ 3 w 334"/>
                    <a:gd name="T15" fmla="*/ 3 h 399"/>
                    <a:gd name="T16" fmla="*/ 3 w 334"/>
                    <a:gd name="T17" fmla="*/ 2 h 399"/>
                    <a:gd name="T18" fmla="*/ 4 w 334"/>
                    <a:gd name="T19" fmla="*/ 2 h 399"/>
                    <a:gd name="T20" fmla="*/ 3 w 334"/>
                    <a:gd name="T21" fmla="*/ 2 h 399"/>
                    <a:gd name="T22" fmla="*/ 3 w 334"/>
                    <a:gd name="T23" fmla="*/ 2 h 399"/>
                    <a:gd name="T24" fmla="*/ 2 w 334"/>
                    <a:gd name="T25" fmla="*/ 2 h 399"/>
                    <a:gd name="T26" fmla="*/ 2 w 334"/>
                    <a:gd name="T27" fmla="*/ 3 h 399"/>
                    <a:gd name="T28" fmla="*/ 1 w 334"/>
                    <a:gd name="T29" fmla="*/ 5 h 399"/>
                    <a:gd name="T30" fmla="*/ 1 w 334"/>
                    <a:gd name="T31" fmla="*/ 6 h 399"/>
                    <a:gd name="T32" fmla="*/ 1 w 334"/>
                    <a:gd name="T33" fmla="*/ 8 h 399"/>
                    <a:gd name="T34" fmla="*/ 2 w 334"/>
                    <a:gd name="T35" fmla="*/ 8 h 399"/>
                    <a:gd name="T36" fmla="*/ 3 w 334"/>
                    <a:gd name="T37" fmla="*/ 8 h 399"/>
                    <a:gd name="T38" fmla="*/ 4 w 334"/>
                    <a:gd name="T39" fmla="*/ 7 h 399"/>
                    <a:gd name="T40" fmla="*/ 3 w 334"/>
                    <a:gd name="T41" fmla="*/ 7 h 399"/>
                    <a:gd name="T42" fmla="*/ 4 w 334"/>
                    <a:gd name="T43" fmla="*/ 6 h 399"/>
                    <a:gd name="T44" fmla="*/ 4 w 334"/>
                    <a:gd name="T45" fmla="*/ 5 h 399"/>
                    <a:gd name="T46" fmla="*/ 4 w 334"/>
                    <a:gd name="T47" fmla="*/ 5 h 399"/>
                    <a:gd name="T48" fmla="*/ 6 w 334"/>
                    <a:gd name="T49" fmla="*/ 4 h 399"/>
                    <a:gd name="T50" fmla="*/ 4 w 334"/>
                    <a:gd name="T51" fmla="*/ 3 h 399"/>
                    <a:gd name="T52" fmla="*/ 6 w 334"/>
                    <a:gd name="T53" fmla="*/ 3 h 399"/>
                    <a:gd name="T54" fmla="*/ 5 w 334"/>
                    <a:gd name="T55" fmla="*/ 2 h 399"/>
                    <a:gd name="T56" fmla="*/ 5 w 334"/>
                    <a:gd name="T57" fmla="*/ 2 h 399"/>
                    <a:gd name="T58" fmla="*/ 5 w 334"/>
                    <a:gd name="T59" fmla="*/ 1 h 399"/>
                    <a:gd name="T60" fmla="*/ 4 w 334"/>
                    <a:gd name="T61" fmla="*/ 1 h 399"/>
                    <a:gd name="T62" fmla="*/ 7 w 334"/>
                    <a:gd name="T63" fmla="*/ 0 h 399"/>
                    <a:gd name="T64" fmla="*/ 5 w 334"/>
                    <a:gd name="T65" fmla="*/ 0 h 399"/>
                    <a:gd name="T66" fmla="*/ 4 w 334"/>
                    <a:gd name="T67" fmla="*/ 0 h 399"/>
                    <a:gd name="T68" fmla="*/ 3 w 334"/>
                    <a:gd name="T69" fmla="*/ 0 h 399"/>
                    <a:gd name="T70" fmla="*/ 1 w 334"/>
                    <a:gd name="T71" fmla="*/ 2 h 399"/>
                    <a:gd name="T72" fmla="*/ 0 w 334"/>
                    <a:gd name="T73" fmla="*/ 4 h 399"/>
                    <a:gd name="T74" fmla="*/ 0 w 334"/>
                    <a:gd name="T75" fmla="*/ 6 h 399"/>
                    <a:gd name="T76" fmla="*/ 0 w 334"/>
                    <a:gd name="T77" fmla="*/ 7 h 399"/>
                    <a:gd name="T78" fmla="*/ 1 w 334"/>
                    <a:gd name="T79" fmla="*/ 8 h 399"/>
                    <a:gd name="T80" fmla="*/ 0 w 334"/>
                    <a:gd name="T81" fmla="*/ 7 h 399"/>
                    <a:gd name="T82" fmla="*/ 0 w 334"/>
                    <a:gd name="T83" fmla="*/ 5 h 399"/>
                    <a:gd name="T84" fmla="*/ 1 w 334"/>
                    <a:gd name="T85" fmla="*/ 3 h 399"/>
                    <a:gd name="T86" fmla="*/ 2 w 334"/>
                    <a:gd name="T87" fmla="*/ 1 h 399"/>
                    <a:gd name="T88" fmla="*/ 3 w 334"/>
                    <a:gd name="T89" fmla="*/ 1 h 399"/>
                    <a:gd name="T90" fmla="*/ 4 w 334"/>
                    <a:gd name="T91" fmla="*/ 2 h 399"/>
                    <a:gd name="T92" fmla="*/ 4 w 334"/>
                    <a:gd name="T93" fmla="*/ 5 h 399"/>
                    <a:gd name="T94" fmla="*/ 2 w 334"/>
                    <a:gd name="T95" fmla="*/ 8 h 399"/>
                    <a:gd name="T96" fmla="*/ 1 w 334"/>
                    <a:gd name="T97" fmla="*/ 7 h 399"/>
                    <a:gd name="T98" fmla="*/ 3 w 334"/>
                    <a:gd name="T99" fmla="*/ 6 h 399"/>
                    <a:gd name="T100" fmla="*/ 1 w 334"/>
                    <a:gd name="T101" fmla="*/ 6 h 399"/>
                    <a:gd name="T102" fmla="*/ 3 w 334"/>
                    <a:gd name="T103" fmla="*/ 6 h 399"/>
                    <a:gd name="T104" fmla="*/ 1 w 334"/>
                    <a:gd name="T105" fmla="*/ 5 h 399"/>
                    <a:gd name="T106" fmla="*/ 1 w 334"/>
                    <a:gd name="T107" fmla="*/ 4 h 399"/>
                    <a:gd name="T108" fmla="*/ 2 w 334"/>
                    <a:gd name="T109" fmla="*/ 4 h 399"/>
                    <a:gd name="T110" fmla="*/ 2 w 334"/>
                    <a:gd name="T111" fmla="*/ 3 h 399"/>
                    <a:gd name="T112" fmla="*/ 2 w 334"/>
                    <a:gd name="T113" fmla="*/ 3 h 3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4"/>
                    <a:gd name="T172" fmla="*/ 0 h 399"/>
                    <a:gd name="T173" fmla="*/ 334 w 334"/>
                    <a:gd name="T174" fmla="*/ 399 h 3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4" h="399">
                      <a:moveTo>
                        <a:pt x="94" y="136"/>
                      </a:moveTo>
                      <a:lnTo>
                        <a:pt x="100" y="130"/>
                      </a:lnTo>
                      <a:lnTo>
                        <a:pt x="108" y="124"/>
                      </a:lnTo>
                      <a:lnTo>
                        <a:pt x="115" y="120"/>
                      </a:lnTo>
                      <a:lnTo>
                        <a:pt x="121" y="118"/>
                      </a:lnTo>
                      <a:lnTo>
                        <a:pt x="128" y="121"/>
                      </a:lnTo>
                      <a:lnTo>
                        <a:pt x="133" y="130"/>
                      </a:lnTo>
                      <a:lnTo>
                        <a:pt x="137" y="144"/>
                      </a:lnTo>
                      <a:lnTo>
                        <a:pt x="138" y="160"/>
                      </a:lnTo>
                      <a:lnTo>
                        <a:pt x="136" y="177"/>
                      </a:lnTo>
                      <a:lnTo>
                        <a:pt x="132" y="194"/>
                      </a:lnTo>
                      <a:lnTo>
                        <a:pt x="125" y="210"/>
                      </a:lnTo>
                      <a:lnTo>
                        <a:pt x="114" y="223"/>
                      </a:lnTo>
                      <a:lnTo>
                        <a:pt x="172" y="223"/>
                      </a:lnTo>
                      <a:lnTo>
                        <a:pt x="177" y="201"/>
                      </a:lnTo>
                      <a:lnTo>
                        <a:pt x="147" y="201"/>
                      </a:lnTo>
                      <a:lnTo>
                        <a:pt x="151" y="195"/>
                      </a:lnTo>
                      <a:lnTo>
                        <a:pt x="154" y="188"/>
                      </a:lnTo>
                      <a:lnTo>
                        <a:pt x="156" y="180"/>
                      </a:lnTo>
                      <a:lnTo>
                        <a:pt x="158" y="172"/>
                      </a:lnTo>
                      <a:lnTo>
                        <a:pt x="180" y="172"/>
                      </a:lnTo>
                      <a:lnTo>
                        <a:pt x="183" y="151"/>
                      </a:lnTo>
                      <a:lnTo>
                        <a:pt x="156" y="151"/>
                      </a:lnTo>
                      <a:lnTo>
                        <a:pt x="156" y="143"/>
                      </a:lnTo>
                      <a:lnTo>
                        <a:pt x="156" y="132"/>
                      </a:lnTo>
                      <a:lnTo>
                        <a:pt x="155" y="122"/>
                      </a:lnTo>
                      <a:lnTo>
                        <a:pt x="153" y="112"/>
                      </a:lnTo>
                      <a:lnTo>
                        <a:pt x="180" y="112"/>
                      </a:lnTo>
                      <a:lnTo>
                        <a:pt x="178" y="90"/>
                      </a:lnTo>
                      <a:lnTo>
                        <a:pt x="177" y="90"/>
                      </a:lnTo>
                      <a:lnTo>
                        <a:pt x="174" y="90"/>
                      </a:lnTo>
                      <a:lnTo>
                        <a:pt x="170" y="90"/>
                      </a:lnTo>
                      <a:lnTo>
                        <a:pt x="164" y="90"/>
                      </a:lnTo>
                      <a:lnTo>
                        <a:pt x="156" y="90"/>
                      </a:lnTo>
                      <a:lnTo>
                        <a:pt x="149" y="90"/>
                      </a:lnTo>
                      <a:lnTo>
                        <a:pt x="141" y="90"/>
                      </a:lnTo>
                      <a:lnTo>
                        <a:pt x="133" y="90"/>
                      </a:lnTo>
                      <a:lnTo>
                        <a:pt x="124" y="92"/>
                      </a:lnTo>
                      <a:lnTo>
                        <a:pt x="113" y="97"/>
                      </a:lnTo>
                      <a:lnTo>
                        <a:pt x="101" y="105"/>
                      </a:lnTo>
                      <a:lnTo>
                        <a:pt x="88" y="119"/>
                      </a:lnTo>
                      <a:lnTo>
                        <a:pt x="76" y="137"/>
                      </a:lnTo>
                      <a:lnTo>
                        <a:pt x="63" y="161"/>
                      </a:lnTo>
                      <a:lnTo>
                        <a:pt x="53" y="189"/>
                      </a:lnTo>
                      <a:lnTo>
                        <a:pt x="45" y="224"/>
                      </a:lnTo>
                      <a:lnTo>
                        <a:pt x="40" y="256"/>
                      </a:lnTo>
                      <a:lnTo>
                        <a:pt x="38" y="286"/>
                      </a:lnTo>
                      <a:lnTo>
                        <a:pt x="38" y="313"/>
                      </a:lnTo>
                      <a:lnTo>
                        <a:pt x="40" y="338"/>
                      </a:lnTo>
                      <a:lnTo>
                        <a:pt x="46" y="358"/>
                      </a:lnTo>
                      <a:lnTo>
                        <a:pt x="55" y="374"/>
                      </a:lnTo>
                      <a:lnTo>
                        <a:pt x="67" y="384"/>
                      </a:lnTo>
                      <a:lnTo>
                        <a:pt x="84" y="388"/>
                      </a:lnTo>
                      <a:lnTo>
                        <a:pt x="101" y="388"/>
                      </a:lnTo>
                      <a:lnTo>
                        <a:pt x="117" y="385"/>
                      </a:lnTo>
                      <a:lnTo>
                        <a:pt x="131" y="381"/>
                      </a:lnTo>
                      <a:lnTo>
                        <a:pt x="145" y="374"/>
                      </a:lnTo>
                      <a:lnTo>
                        <a:pt x="158" y="366"/>
                      </a:lnTo>
                      <a:lnTo>
                        <a:pt x="171" y="355"/>
                      </a:lnTo>
                      <a:lnTo>
                        <a:pt x="183" y="343"/>
                      </a:lnTo>
                      <a:lnTo>
                        <a:pt x="195" y="329"/>
                      </a:lnTo>
                      <a:lnTo>
                        <a:pt x="164" y="330"/>
                      </a:lnTo>
                      <a:lnTo>
                        <a:pt x="169" y="323"/>
                      </a:lnTo>
                      <a:lnTo>
                        <a:pt x="175" y="311"/>
                      </a:lnTo>
                      <a:lnTo>
                        <a:pt x="182" y="301"/>
                      </a:lnTo>
                      <a:lnTo>
                        <a:pt x="186" y="294"/>
                      </a:lnTo>
                      <a:lnTo>
                        <a:pt x="229" y="294"/>
                      </a:lnTo>
                      <a:lnTo>
                        <a:pt x="248" y="264"/>
                      </a:lnTo>
                      <a:lnTo>
                        <a:pt x="199" y="265"/>
                      </a:lnTo>
                      <a:lnTo>
                        <a:pt x="203" y="253"/>
                      </a:lnTo>
                      <a:lnTo>
                        <a:pt x="208" y="240"/>
                      </a:lnTo>
                      <a:lnTo>
                        <a:pt x="212" y="226"/>
                      </a:lnTo>
                      <a:lnTo>
                        <a:pt x="215" y="214"/>
                      </a:lnTo>
                      <a:lnTo>
                        <a:pt x="270" y="214"/>
                      </a:lnTo>
                      <a:lnTo>
                        <a:pt x="281" y="185"/>
                      </a:lnTo>
                      <a:lnTo>
                        <a:pt x="221" y="186"/>
                      </a:lnTo>
                      <a:lnTo>
                        <a:pt x="222" y="179"/>
                      </a:lnTo>
                      <a:lnTo>
                        <a:pt x="223" y="171"/>
                      </a:lnTo>
                      <a:lnTo>
                        <a:pt x="224" y="163"/>
                      </a:lnTo>
                      <a:lnTo>
                        <a:pt x="225" y="156"/>
                      </a:lnTo>
                      <a:lnTo>
                        <a:pt x="291" y="156"/>
                      </a:lnTo>
                      <a:lnTo>
                        <a:pt x="300" y="127"/>
                      </a:lnTo>
                      <a:lnTo>
                        <a:pt x="228" y="127"/>
                      </a:lnTo>
                      <a:lnTo>
                        <a:pt x="229" y="117"/>
                      </a:lnTo>
                      <a:lnTo>
                        <a:pt x="229" y="107"/>
                      </a:lnTo>
                      <a:lnTo>
                        <a:pt x="230" y="98"/>
                      </a:lnTo>
                      <a:lnTo>
                        <a:pt x="230" y="89"/>
                      </a:lnTo>
                      <a:lnTo>
                        <a:pt x="311" y="89"/>
                      </a:lnTo>
                      <a:lnTo>
                        <a:pt x="318" y="64"/>
                      </a:lnTo>
                      <a:lnTo>
                        <a:pt x="228" y="64"/>
                      </a:lnTo>
                      <a:lnTo>
                        <a:pt x="227" y="56"/>
                      </a:lnTo>
                      <a:lnTo>
                        <a:pt x="225" y="46"/>
                      </a:lnTo>
                      <a:lnTo>
                        <a:pt x="223" y="37"/>
                      </a:lnTo>
                      <a:lnTo>
                        <a:pt x="219" y="29"/>
                      </a:lnTo>
                      <a:lnTo>
                        <a:pt x="327" y="29"/>
                      </a:lnTo>
                      <a:lnTo>
                        <a:pt x="334" y="0"/>
                      </a:lnTo>
                      <a:lnTo>
                        <a:pt x="311" y="0"/>
                      </a:lnTo>
                      <a:lnTo>
                        <a:pt x="289" y="0"/>
                      </a:lnTo>
                      <a:lnTo>
                        <a:pt x="266" y="0"/>
                      </a:lnTo>
                      <a:lnTo>
                        <a:pt x="244" y="1"/>
                      </a:lnTo>
                      <a:lnTo>
                        <a:pt x="222" y="2"/>
                      </a:lnTo>
                      <a:lnTo>
                        <a:pt x="203" y="3"/>
                      </a:lnTo>
                      <a:lnTo>
                        <a:pt x="187" y="4"/>
                      </a:lnTo>
                      <a:lnTo>
                        <a:pt x="174" y="5"/>
                      </a:lnTo>
                      <a:lnTo>
                        <a:pt x="143" y="13"/>
                      </a:lnTo>
                      <a:lnTo>
                        <a:pt x="115" y="28"/>
                      </a:lnTo>
                      <a:lnTo>
                        <a:pt x="91" y="48"/>
                      </a:lnTo>
                      <a:lnTo>
                        <a:pt x="68" y="75"/>
                      </a:lnTo>
                      <a:lnTo>
                        <a:pt x="49" y="105"/>
                      </a:lnTo>
                      <a:lnTo>
                        <a:pt x="33" y="138"/>
                      </a:lnTo>
                      <a:lnTo>
                        <a:pt x="20" y="173"/>
                      </a:lnTo>
                      <a:lnTo>
                        <a:pt x="10" y="208"/>
                      </a:lnTo>
                      <a:lnTo>
                        <a:pt x="3" y="244"/>
                      </a:lnTo>
                      <a:lnTo>
                        <a:pt x="0" y="278"/>
                      </a:lnTo>
                      <a:lnTo>
                        <a:pt x="0" y="310"/>
                      </a:lnTo>
                      <a:lnTo>
                        <a:pt x="3" y="339"/>
                      </a:lnTo>
                      <a:lnTo>
                        <a:pt x="10" y="363"/>
                      </a:lnTo>
                      <a:lnTo>
                        <a:pt x="20" y="382"/>
                      </a:lnTo>
                      <a:lnTo>
                        <a:pt x="34" y="394"/>
                      </a:lnTo>
                      <a:lnTo>
                        <a:pt x="52" y="399"/>
                      </a:lnTo>
                      <a:lnTo>
                        <a:pt x="36" y="379"/>
                      </a:lnTo>
                      <a:lnTo>
                        <a:pt x="25" y="356"/>
                      </a:lnTo>
                      <a:lnTo>
                        <a:pt x="18" y="329"/>
                      </a:lnTo>
                      <a:lnTo>
                        <a:pt x="15" y="300"/>
                      </a:lnTo>
                      <a:lnTo>
                        <a:pt x="16" y="270"/>
                      </a:lnTo>
                      <a:lnTo>
                        <a:pt x="20" y="239"/>
                      </a:lnTo>
                      <a:lnTo>
                        <a:pt x="27" y="207"/>
                      </a:lnTo>
                      <a:lnTo>
                        <a:pt x="36" y="177"/>
                      </a:lnTo>
                      <a:lnTo>
                        <a:pt x="48" y="148"/>
                      </a:lnTo>
                      <a:lnTo>
                        <a:pt x="61" y="119"/>
                      </a:lnTo>
                      <a:lnTo>
                        <a:pt x="77" y="94"/>
                      </a:lnTo>
                      <a:lnTo>
                        <a:pt x="93" y="73"/>
                      </a:lnTo>
                      <a:lnTo>
                        <a:pt x="110" y="55"/>
                      </a:lnTo>
                      <a:lnTo>
                        <a:pt x="127" y="41"/>
                      </a:lnTo>
                      <a:lnTo>
                        <a:pt x="145" y="33"/>
                      </a:lnTo>
                      <a:lnTo>
                        <a:pt x="163" y="31"/>
                      </a:lnTo>
                      <a:lnTo>
                        <a:pt x="186" y="47"/>
                      </a:lnTo>
                      <a:lnTo>
                        <a:pt x="199" y="86"/>
                      </a:lnTo>
                      <a:lnTo>
                        <a:pt x="201" y="141"/>
                      </a:lnTo>
                      <a:lnTo>
                        <a:pt x="195" y="202"/>
                      </a:lnTo>
                      <a:lnTo>
                        <a:pt x="179" y="264"/>
                      </a:lnTo>
                      <a:lnTo>
                        <a:pt x="155" y="317"/>
                      </a:lnTo>
                      <a:lnTo>
                        <a:pt x="124" y="356"/>
                      </a:lnTo>
                      <a:lnTo>
                        <a:pt x="87" y="370"/>
                      </a:lnTo>
                      <a:lnTo>
                        <a:pt x="77" y="367"/>
                      </a:lnTo>
                      <a:lnTo>
                        <a:pt x="69" y="360"/>
                      </a:lnTo>
                      <a:lnTo>
                        <a:pt x="63" y="349"/>
                      </a:lnTo>
                      <a:lnTo>
                        <a:pt x="59" y="335"/>
                      </a:lnTo>
                      <a:lnTo>
                        <a:pt x="121" y="335"/>
                      </a:lnTo>
                      <a:lnTo>
                        <a:pt x="132" y="318"/>
                      </a:lnTo>
                      <a:lnTo>
                        <a:pt x="56" y="310"/>
                      </a:lnTo>
                      <a:lnTo>
                        <a:pt x="55" y="302"/>
                      </a:lnTo>
                      <a:lnTo>
                        <a:pt x="55" y="293"/>
                      </a:lnTo>
                      <a:lnTo>
                        <a:pt x="55" y="284"/>
                      </a:lnTo>
                      <a:lnTo>
                        <a:pt x="56" y="274"/>
                      </a:lnTo>
                      <a:lnTo>
                        <a:pt x="155" y="274"/>
                      </a:lnTo>
                      <a:lnTo>
                        <a:pt x="153" y="255"/>
                      </a:lnTo>
                      <a:lnTo>
                        <a:pt x="59" y="250"/>
                      </a:lnTo>
                      <a:lnTo>
                        <a:pt x="61" y="240"/>
                      </a:lnTo>
                      <a:lnTo>
                        <a:pt x="63" y="230"/>
                      </a:lnTo>
                      <a:lnTo>
                        <a:pt x="65" y="222"/>
                      </a:lnTo>
                      <a:lnTo>
                        <a:pt x="67" y="212"/>
                      </a:lnTo>
                      <a:lnTo>
                        <a:pt x="113" y="207"/>
                      </a:lnTo>
                      <a:lnTo>
                        <a:pt x="122" y="189"/>
                      </a:lnTo>
                      <a:lnTo>
                        <a:pt x="76" y="183"/>
                      </a:lnTo>
                      <a:lnTo>
                        <a:pt x="79" y="173"/>
                      </a:lnTo>
                      <a:lnTo>
                        <a:pt x="82" y="165"/>
                      </a:lnTo>
                      <a:lnTo>
                        <a:pt x="85" y="157"/>
                      </a:lnTo>
                      <a:lnTo>
                        <a:pt x="88" y="149"/>
                      </a:lnTo>
                      <a:lnTo>
                        <a:pt x="126" y="148"/>
                      </a:lnTo>
                      <a:lnTo>
                        <a:pt x="114" y="136"/>
                      </a:lnTo>
                      <a:lnTo>
                        <a:pt x="94" y="1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4" name="Freeform 19"/>
                <p:cNvSpPr>
                  <a:spLocks/>
                </p:cNvSpPr>
                <p:nvPr/>
              </p:nvSpPr>
              <p:spPr bwMode="auto">
                <a:xfrm>
                  <a:off x="4450" y="1206"/>
                  <a:ext cx="374" cy="324"/>
                </a:xfrm>
                <a:custGeom>
                  <a:avLst/>
                  <a:gdLst>
                    <a:gd name="T0" fmla="*/ 50 w 2615"/>
                    <a:gd name="T1" fmla="*/ 4 h 2273"/>
                    <a:gd name="T2" fmla="*/ 50 w 2615"/>
                    <a:gd name="T3" fmla="*/ 0 h 2273"/>
                    <a:gd name="T4" fmla="*/ 48 w 2615"/>
                    <a:gd name="T5" fmla="*/ 0 h 2273"/>
                    <a:gd name="T6" fmla="*/ 47 w 2615"/>
                    <a:gd name="T7" fmla="*/ 1 h 2273"/>
                    <a:gd name="T8" fmla="*/ 45 w 2615"/>
                    <a:gd name="T9" fmla="*/ 1 h 2273"/>
                    <a:gd name="T10" fmla="*/ 43 w 2615"/>
                    <a:gd name="T11" fmla="*/ 0 h 2273"/>
                    <a:gd name="T12" fmla="*/ 41 w 2615"/>
                    <a:gd name="T13" fmla="*/ 0 h 2273"/>
                    <a:gd name="T14" fmla="*/ 40 w 2615"/>
                    <a:gd name="T15" fmla="*/ 1 h 2273"/>
                    <a:gd name="T16" fmla="*/ 38 w 2615"/>
                    <a:gd name="T17" fmla="*/ 1 h 2273"/>
                    <a:gd name="T18" fmla="*/ 36 w 2615"/>
                    <a:gd name="T19" fmla="*/ 1 h 2273"/>
                    <a:gd name="T20" fmla="*/ 35 w 2615"/>
                    <a:gd name="T21" fmla="*/ 1 h 2273"/>
                    <a:gd name="T22" fmla="*/ 33 w 2615"/>
                    <a:gd name="T23" fmla="*/ 2 h 2273"/>
                    <a:gd name="T24" fmla="*/ 32 w 2615"/>
                    <a:gd name="T25" fmla="*/ 2 h 2273"/>
                    <a:gd name="T26" fmla="*/ 30 w 2615"/>
                    <a:gd name="T27" fmla="*/ 1 h 2273"/>
                    <a:gd name="T28" fmla="*/ 29 w 2615"/>
                    <a:gd name="T29" fmla="*/ 1 h 2273"/>
                    <a:gd name="T30" fmla="*/ 27 w 2615"/>
                    <a:gd name="T31" fmla="*/ 1 h 2273"/>
                    <a:gd name="T32" fmla="*/ 25 w 2615"/>
                    <a:gd name="T33" fmla="*/ 2 h 2273"/>
                    <a:gd name="T34" fmla="*/ 23 w 2615"/>
                    <a:gd name="T35" fmla="*/ 3 h 2273"/>
                    <a:gd name="T36" fmla="*/ 21 w 2615"/>
                    <a:gd name="T37" fmla="*/ 3 h 2273"/>
                    <a:gd name="T38" fmla="*/ 20 w 2615"/>
                    <a:gd name="T39" fmla="*/ 2 h 2273"/>
                    <a:gd name="T40" fmla="*/ 19 w 2615"/>
                    <a:gd name="T41" fmla="*/ 2 h 2273"/>
                    <a:gd name="T42" fmla="*/ 17 w 2615"/>
                    <a:gd name="T43" fmla="*/ 3 h 2273"/>
                    <a:gd name="T44" fmla="*/ 15 w 2615"/>
                    <a:gd name="T45" fmla="*/ 4 h 2273"/>
                    <a:gd name="T46" fmla="*/ 13 w 2615"/>
                    <a:gd name="T47" fmla="*/ 5 h 2273"/>
                    <a:gd name="T48" fmla="*/ 11 w 2615"/>
                    <a:gd name="T49" fmla="*/ 5 h 2273"/>
                    <a:gd name="T50" fmla="*/ 10 w 2615"/>
                    <a:gd name="T51" fmla="*/ 5 h 2273"/>
                    <a:gd name="T52" fmla="*/ 8 w 2615"/>
                    <a:gd name="T53" fmla="*/ 6 h 2273"/>
                    <a:gd name="T54" fmla="*/ 5 w 2615"/>
                    <a:gd name="T55" fmla="*/ 35 h 2273"/>
                    <a:gd name="T56" fmla="*/ 1 w 2615"/>
                    <a:gd name="T57" fmla="*/ 45 h 2273"/>
                    <a:gd name="T58" fmla="*/ 3 w 2615"/>
                    <a:gd name="T59" fmla="*/ 45 h 2273"/>
                    <a:gd name="T60" fmla="*/ 4 w 2615"/>
                    <a:gd name="T61" fmla="*/ 45 h 2273"/>
                    <a:gd name="T62" fmla="*/ 6 w 2615"/>
                    <a:gd name="T63" fmla="*/ 45 h 2273"/>
                    <a:gd name="T64" fmla="*/ 7 w 2615"/>
                    <a:gd name="T65" fmla="*/ 45 h 2273"/>
                    <a:gd name="T66" fmla="*/ 9 w 2615"/>
                    <a:gd name="T67" fmla="*/ 45 h 2273"/>
                    <a:gd name="T68" fmla="*/ 10 w 2615"/>
                    <a:gd name="T69" fmla="*/ 45 h 2273"/>
                    <a:gd name="T70" fmla="*/ 11 w 2615"/>
                    <a:gd name="T71" fmla="*/ 45 h 2273"/>
                    <a:gd name="T72" fmla="*/ 12 w 2615"/>
                    <a:gd name="T73" fmla="*/ 46 h 2273"/>
                    <a:gd name="T74" fmla="*/ 13 w 2615"/>
                    <a:gd name="T75" fmla="*/ 46 h 2273"/>
                    <a:gd name="T76" fmla="*/ 15 w 2615"/>
                    <a:gd name="T77" fmla="*/ 45 h 2273"/>
                    <a:gd name="T78" fmla="*/ 16 w 2615"/>
                    <a:gd name="T79" fmla="*/ 45 h 2273"/>
                    <a:gd name="T80" fmla="*/ 18 w 2615"/>
                    <a:gd name="T81" fmla="*/ 46 h 2273"/>
                    <a:gd name="T82" fmla="*/ 19 w 2615"/>
                    <a:gd name="T83" fmla="*/ 45 h 2273"/>
                    <a:gd name="T84" fmla="*/ 21 w 2615"/>
                    <a:gd name="T85" fmla="*/ 44 h 2273"/>
                    <a:gd name="T86" fmla="*/ 22 w 2615"/>
                    <a:gd name="T87" fmla="*/ 45 h 2273"/>
                    <a:gd name="T88" fmla="*/ 24 w 2615"/>
                    <a:gd name="T89" fmla="*/ 44 h 2273"/>
                    <a:gd name="T90" fmla="*/ 26 w 2615"/>
                    <a:gd name="T91" fmla="*/ 44 h 2273"/>
                    <a:gd name="T92" fmla="*/ 28 w 2615"/>
                    <a:gd name="T93" fmla="*/ 44 h 2273"/>
                    <a:gd name="T94" fmla="*/ 29 w 2615"/>
                    <a:gd name="T95" fmla="*/ 45 h 2273"/>
                    <a:gd name="T96" fmla="*/ 30 w 2615"/>
                    <a:gd name="T97" fmla="*/ 45 h 2273"/>
                    <a:gd name="T98" fmla="*/ 32 w 2615"/>
                    <a:gd name="T99" fmla="*/ 44 h 2273"/>
                    <a:gd name="T100" fmla="*/ 34 w 2615"/>
                    <a:gd name="T101" fmla="*/ 43 h 2273"/>
                    <a:gd name="T102" fmla="*/ 35 w 2615"/>
                    <a:gd name="T103" fmla="*/ 44 h 2273"/>
                    <a:gd name="T104" fmla="*/ 36 w 2615"/>
                    <a:gd name="T105" fmla="*/ 45 h 2273"/>
                    <a:gd name="T106" fmla="*/ 37 w 2615"/>
                    <a:gd name="T107" fmla="*/ 45 h 2273"/>
                    <a:gd name="T108" fmla="*/ 39 w 2615"/>
                    <a:gd name="T109" fmla="*/ 44 h 2273"/>
                    <a:gd name="T110" fmla="*/ 40 w 2615"/>
                    <a:gd name="T111" fmla="*/ 43 h 2273"/>
                    <a:gd name="T112" fmla="*/ 41 w 2615"/>
                    <a:gd name="T113" fmla="*/ 43 h 2273"/>
                    <a:gd name="T114" fmla="*/ 42 w 2615"/>
                    <a:gd name="T115" fmla="*/ 42 h 2273"/>
                    <a:gd name="T116" fmla="*/ 43 w 2615"/>
                    <a:gd name="T117" fmla="*/ 42 h 2273"/>
                    <a:gd name="T118" fmla="*/ 44 w 2615"/>
                    <a:gd name="T119" fmla="*/ 41 h 22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15"/>
                    <a:gd name="T181" fmla="*/ 0 h 2273"/>
                    <a:gd name="T182" fmla="*/ 2615 w 2615"/>
                    <a:gd name="T183" fmla="*/ 2273 h 22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15" h="2273">
                      <a:moveTo>
                        <a:pt x="2203" y="2072"/>
                      </a:moveTo>
                      <a:lnTo>
                        <a:pt x="2253" y="1907"/>
                      </a:lnTo>
                      <a:lnTo>
                        <a:pt x="2290" y="1742"/>
                      </a:lnTo>
                      <a:lnTo>
                        <a:pt x="2317" y="1577"/>
                      </a:lnTo>
                      <a:lnTo>
                        <a:pt x="2336" y="1414"/>
                      </a:lnTo>
                      <a:lnTo>
                        <a:pt x="2348" y="1253"/>
                      </a:lnTo>
                      <a:lnTo>
                        <a:pt x="2356" y="1098"/>
                      </a:lnTo>
                      <a:lnTo>
                        <a:pt x="2361" y="946"/>
                      </a:lnTo>
                      <a:lnTo>
                        <a:pt x="2365" y="801"/>
                      </a:lnTo>
                      <a:lnTo>
                        <a:pt x="2371" y="664"/>
                      </a:lnTo>
                      <a:lnTo>
                        <a:pt x="2380" y="534"/>
                      </a:lnTo>
                      <a:lnTo>
                        <a:pt x="2394" y="415"/>
                      </a:lnTo>
                      <a:lnTo>
                        <a:pt x="2416" y="306"/>
                      </a:lnTo>
                      <a:lnTo>
                        <a:pt x="2447" y="209"/>
                      </a:lnTo>
                      <a:lnTo>
                        <a:pt x="2489" y="126"/>
                      </a:lnTo>
                      <a:lnTo>
                        <a:pt x="2544" y="56"/>
                      </a:lnTo>
                      <a:lnTo>
                        <a:pt x="2615" y="1"/>
                      </a:lnTo>
                      <a:lnTo>
                        <a:pt x="2599" y="0"/>
                      </a:lnTo>
                      <a:lnTo>
                        <a:pt x="2582" y="0"/>
                      </a:lnTo>
                      <a:lnTo>
                        <a:pt x="2566" y="0"/>
                      </a:lnTo>
                      <a:lnTo>
                        <a:pt x="2551" y="0"/>
                      </a:lnTo>
                      <a:lnTo>
                        <a:pt x="2536" y="1"/>
                      </a:lnTo>
                      <a:lnTo>
                        <a:pt x="2522" y="2"/>
                      </a:lnTo>
                      <a:lnTo>
                        <a:pt x="2508" y="3"/>
                      </a:lnTo>
                      <a:lnTo>
                        <a:pt x="2494" y="4"/>
                      </a:lnTo>
                      <a:lnTo>
                        <a:pt x="2481" y="7"/>
                      </a:lnTo>
                      <a:lnTo>
                        <a:pt x="2469" y="9"/>
                      </a:lnTo>
                      <a:lnTo>
                        <a:pt x="2457" y="11"/>
                      </a:lnTo>
                      <a:lnTo>
                        <a:pt x="2447" y="14"/>
                      </a:lnTo>
                      <a:lnTo>
                        <a:pt x="2437" y="17"/>
                      </a:lnTo>
                      <a:lnTo>
                        <a:pt x="2428" y="20"/>
                      </a:lnTo>
                      <a:lnTo>
                        <a:pt x="2420" y="24"/>
                      </a:lnTo>
                      <a:lnTo>
                        <a:pt x="2412" y="28"/>
                      </a:lnTo>
                      <a:lnTo>
                        <a:pt x="2403" y="24"/>
                      </a:lnTo>
                      <a:lnTo>
                        <a:pt x="2399" y="17"/>
                      </a:lnTo>
                      <a:lnTo>
                        <a:pt x="2398" y="8"/>
                      </a:lnTo>
                      <a:lnTo>
                        <a:pt x="2400" y="1"/>
                      </a:lnTo>
                      <a:lnTo>
                        <a:pt x="2393" y="2"/>
                      </a:lnTo>
                      <a:lnTo>
                        <a:pt x="2385" y="7"/>
                      </a:lnTo>
                      <a:lnTo>
                        <a:pt x="2378" y="11"/>
                      </a:lnTo>
                      <a:lnTo>
                        <a:pt x="2370" y="16"/>
                      </a:lnTo>
                      <a:lnTo>
                        <a:pt x="2363" y="22"/>
                      </a:lnTo>
                      <a:lnTo>
                        <a:pt x="2357" y="26"/>
                      </a:lnTo>
                      <a:lnTo>
                        <a:pt x="2351" y="30"/>
                      </a:lnTo>
                      <a:lnTo>
                        <a:pt x="2347" y="31"/>
                      </a:lnTo>
                      <a:lnTo>
                        <a:pt x="2338" y="28"/>
                      </a:lnTo>
                      <a:lnTo>
                        <a:pt x="2333" y="20"/>
                      </a:lnTo>
                      <a:lnTo>
                        <a:pt x="2331" y="10"/>
                      </a:lnTo>
                      <a:lnTo>
                        <a:pt x="2331" y="1"/>
                      </a:lnTo>
                      <a:lnTo>
                        <a:pt x="2323" y="2"/>
                      </a:lnTo>
                      <a:lnTo>
                        <a:pt x="2315" y="4"/>
                      </a:lnTo>
                      <a:lnTo>
                        <a:pt x="2307" y="9"/>
                      </a:lnTo>
                      <a:lnTo>
                        <a:pt x="2299" y="14"/>
                      </a:lnTo>
                      <a:lnTo>
                        <a:pt x="2292" y="19"/>
                      </a:lnTo>
                      <a:lnTo>
                        <a:pt x="2284" y="24"/>
                      </a:lnTo>
                      <a:lnTo>
                        <a:pt x="2277" y="28"/>
                      </a:lnTo>
                      <a:lnTo>
                        <a:pt x="2271" y="32"/>
                      </a:lnTo>
                      <a:lnTo>
                        <a:pt x="2262" y="28"/>
                      </a:lnTo>
                      <a:lnTo>
                        <a:pt x="2257" y="20"/>
                      </a:lnTo>
                      <a:lnTo>
                        <a:pt x="2253" y="11"/>
                      </a:lnTo>
                      <a:lnTo>
                        <a:pt x="2248" y="3"/>
                      </a:lnTo>
                      <a:lnTo>
                        <a:pt x="2242" y="4"/>
                      </a:lnTo>
                      <a:lnTo>
                        <a:pt x="2235" y="9"/>
                      </a:lnTo>
                      <a:lnTo>
                        <a:pt x="2226" y="13"/>
                      </a:lnTo>
                      <a:lnTo>
                        <a:pt x="2217" y="19"/>
                      </a:lnTo>
                      <a:lnTo>
                        <a:pt x="2208" y="25"/>
                      </a:lnTo>
                      <a:lnTo>
                        <a:pt x="2200" y="29"/>
                      </a:lnTo>
                      <a:lnTo>
                        <a:pt x="2193" y="33"/>
                      </a:lnTo>
                      <a:lnTo>
                        <a:pt x="2187" y="34"/>
                      </a:lnTo>
                      <a:lnTo>
                        <a:pt x="2180" y="31"/>
                      </a:lnTo>
                      <a:lnTo>
                        <a:pt x="2178" y="22"/>
                      </a:lnTo>
                      <a:lnTo>
                        <a:pt x="2178" y="12"/>
                      </a:lnTo>
                      <a:lnTo>
                        <a:pt x="2181" y="3"/>
                      </a:lnTo>
                      <a:lnTo>
                        <a:pt x="2174" y="3"/>
                      </a:lnTo>
                      <a:lnTo>
                        <a:pt x="2165" y="8"/>
                      </a:lnTo>
                      <a:lnTo>
                        <a:pt x="2155" y="14"/>
                      </a:lnTo>
                      <a:lnTo>
                        <a:pt x="2146" y="21"/>
                      </a:lnTo>
                      <a:lnTo>
                        <a:pt x="2137" y="28"/>
                      </a:lnTo>
                      <a:lnTo>
                        <a:pt x="2129" y="35"/>
                      </a:lnTo>
                      <a:lnTo>
                        <a:pt x="2121" y="39"/>
                      </a:lnTo>
                      <a:lnTo>
                        <a:pt x="2116" y="41"/>
                      </a:lnTo>
                      <a:lnTo>
                        <a:pt x="2109" y="37"/>
                      </a:lnTo>
                      <a:lnTo>
                        <a:pt x="2106" y="27"/>
                      </a:lnTo>
                      <a:lnTo>
                        <a:pt x="2105" y="14"/>
                      </a:lnTo>
                      <a:lnTo>
                        <a:pt x="2107" y="1"/>
                      </a:lnTo>
                      <a:lnTo>
                        <a:pt x="2098" y="3"/>
                      </a:lnTo>
                      <a:lnTo>
                        <a:pt x="2088" y="10"/>
                      </a:lnTo>
                      <a:lnTo>
                        <a:pt x="2078" y="18"/>
                      </a:lnTo>
                      <a:lnTo>
                        <a:pt x="2067" y="27"/>
                      </a:lnTo>
                      <a:lnTo>
                        <a:pt x="2058" y="37"/>
                      </a:lnTo>
                      <a:lnTo>
                        <a:pt x="2049" y="45"/>
                      </a:lnTo>
                      <a:lnTo>
                        <a:pt x="2042" y="51"/>
                      </a:lnTo>
                      <a:lnTo>
                        <a:pt x="2037" y="53"/>
                      </a:lnTo>
                      <a:lnTo>
                        <a:pt x="2032" y="47"/>
                      </a:lnTo>
                      <a:lnTo>
                        <a:pt x="2031" y="34"/>
                      </a:lnTo>
                      <a:lnTo>
                        <a:pt x="2034" y="18"/>
                      </a:lnTo>
                      <a:lnTo>
                        <a:pt x="2040" y="5"/>
                      </a:lnTo>
                      <a:lnTo>
                        <a:pt x="2029" y="8"/>
                      </a:lnTo>
                      <a:lnTo>
                        <a:pt x="2018" y="14"/>
                      </a:lnTo>
                      <a:lnTo>
                        <a:pt x="2007" y="23"/>
                      </a:lnTo>
                      <a:lnTo>
                        <a:pt x="1996" y="33"/>
                      </a:lnTo>
                      <a:lnTo>
                        <a:pt x="1985" y="43"/>
                      </a:lnTo>
                      <a:lnTo>
                        <a:pt x="1977" y="52"/>
                      </a:lnTo>
                      <a:lnTo>
                        <a:pt x="1969" y="58"/>
                      </a:lnTo>
                      <a:lnTo>
                        <a:pt x="1962" y="60"/>
                      </a:lnTo>
                      <a:lnTo>
                        <a:pt x="1954" y="54"/>
                      </a:lnTo>
                      <a:lnTo>
                        <a:pt x="1953" y="41"/>
                      </a:lnTo>
                      <a:lnTo>
                        <a:pt x="1958" y="25"/>
                      </a:lnTo>
                      <a:lnTo>
                        <a:pt x="1966" y="11"/>
                      </a:lnTo>
                      <a:lnTo>
                        <a:pt x="1958" y="15"/>
                      </a:lnTo>
                      <a:lnTo>
                        <a:pt x="1947" y="22"/>
                      </a:lnTo>
                      <a:lnTo>
                        <a:pt x="1936" y="31"/>
                      </a:lnTo>
                      <a:lnTo>
                        <a:pt x="1924" y="41"/>
                      </a:lnTo>
                      <a:lnTo>
                        <a:pt x="1913" y="51"/>
                      </a:lnTo>
                      <a:lnTo>
                        <a:pt x="1903" y="60"/>
                      </a:lnTo>
                      <a:lnTo>
                        <a:pt x="1896" y="66"/>
                      </a:lnTo>
                      <a:lnTo>
                        <a:pt x="1894" y="68"/>
                      </a:lnTo>
                      <a:lnTo>
                        <a:pt x="1887" y="63"/>
                      </a:lnTo>
                      <a:lnTo>
                        <a:pt x="1886" y="52"/>
                      </a:lnTo>
                      <a:lnTo>
                        <a:pt x="1891" y="38"/>
                      </a:lnTo>
                      <a:lnTo>
                        <a:pt x="1900" y="26"/>
                      </a:lnTo>
                      <a:lnTo>
                        <a:pt x="1890" y="28"/>
                      </a:lnTo>
                      <a:lnTo>
                        <a:pt x="1879" y="33"/>
                      </a:lnTo>
                      <a:lnTo>
                        <a:pt x="1868" y="40"/>
                      </a:lnTo>
                      <a:lnTo>
                        <a:pt x="1857" y="48"/>
                      </a:lnTo>
                      <a:lnTo>
                        <a:pt x="1846" y="56"/>
                      </a:lnTo>
                      <a:lnTo>
                        <a:pt x="1837" y="63"/>
                      </a:lnTo>
                      <a:lnTo>
                        <a:pt x="1830" y="68"/>
                      </a:lnTo>
                      <a:lnTo>
                        <a:pt x="1824" y="70"/>
                      </a:lnTo>
                      <a:lnTo>
                        <a:pt x="1820" y="65"/>
                      </a:lnTo>
                      <a:lnTo>
                        <a:pt x="1820" y="54"/>
                      </a:lnTo>
                      <a:lnTo>
                        <a:pt x="1822" y="40"/>
                      </a:lnTo>
                      <a:lnTo>
                        <a:pt x="1828" y="26"/>
                      </a:lnTo>
                      <a:lnTo>
                        <a:pt x="1820" y="29"/>
                      </a:lnTo>
                      <a:lnTo>
                        <a:pt x="1811" y="35"/>
                      </a:lnTo>
                      <a:lnTo>
                        <a:pt x="1801" y="43"/>
                      </a:lnTo>
                      <a:lnTo>
                        <a:pt x="1790" y="51"/>
                      </a:lnTo>
                      <a:lnTo>
                        <a:pt x="1781" y="60"/>
                      </a:lnTo>
                      <a:lnTo>
                        <a:pt x="1772" y="67"/>
                      </a:lnTo>
                      <a:lnTo>
                        <a:pt x="1766" y="73"/>
                      </a:lnTo>
                      <a:lnTo>
                        <a:pt x="1762" y="75"/>
                      </a:lnTo>
                      <a:lnTo>
                        <a:pt x="1762" y="68"/>
                      </a:lnTo>
                      <a:lnTo>
                        <a:pt x="1764" y="51"/>
                      </a:lnTo>
                      <a:lnTo>
                        <a:pt x="1767" y="32"/>
                      </a:lnTo>
                      <a:lnTo>
                        <a:pt x="1772" y="17"/>
                      </a:lnTo>
                      <a:lnTo>
                        <a:pt x="1764" y="21"/>
                      </a:lnTo>
                      <a:lnTo>
                        <a:pt x="1754" y="29"/>
                      </a:lnTo>
                      <a:lnTo>
                        <a:pt x="1743" y="38"/>
                      </a:lnTo>
                      <a:lnTo>
                        <a:pt x="1731" y="49"/>
                      </a:lnTo>
                      <a:lnTo>
                        <a:pt x="1720" y="60"/>
                      </a:lnTo>
                      <a:lnTo>
                        <a:pt x="1711" y="69"/>
                      </a:lnTo>
                      <a:lnTo>
                        <a:pt x="1703" y="75"/>
                      </a:lnTo>
                      <a:lnTo>
                        <a:pt x="1698" y="77"/>
                      </a:lnTo>
                      <a:lnTo>
                        <a:pt x="1694" y="69"/>
                      </a:lnTo>
                      <a:lnTo>
                        <a:pt x="1694" y="50"/>
                      </a:lnTo>
                      <a:lnTo>
                        <a:pt x="1696" y="28"/>
                      </a:lnTo>
                      <a:lnTo>
                        <a:pt x="1700" y="9"/>
                      </a:lnTo>
                      <a:lnTo>
                        <a:pt x="1692" y="13"/>
                      </a:lnTo>
                      <a:lnTo>
                        <a:pt x="1681" y="24"/>
                      </a:lnTo>
                      <a:lnTo>
                        <a:pt x="1669" y="38"/>
                      </a:lnTo>
                      <a:lnTo>
                        <a:pt x="1657" y="53"/>
                      </a:lnTo>
                      <a:lnTo>
                        <a:pt x="1644" y="69"/>
                      </a:lnTo>
                      <a:lnTo>
                        <a:pt x="1634" y="83"/>
                      </a:lnTo>
                      <a:lnTo>
                        <a:pt x="1625" y="92"/>
                      </a:lnTo>
                      <a:lnTo>
                        <a:pt x="1620" y="95"/>
                      </a:lnTo>
                      <a:lnTo>
                        <a:pt x="1616" y="92"/>
                      </a:lnTo>
                      <a:lnTo>
                        <a:pt x="1615" y="84"/>
                      </a:lnTo>
                      <a:lnTo>
                        <a:pt x="1617" y="74"/>
                      </a:lnTo>
                      <a:lnTo>
                        <a:pt x="1620" y="62"/>
                      </a:lnTo>
                      <a:lnTo>
                        <a:pt x="1624" y="48"/>
                      </a:lnTo>
                      <a:lnTo>
                        <a:pt x="1628" y="35"/>
                      </a:lnTo>
                      <a:lnTo>
                        <a:pt x="1633" y="22"/>
                      </a:lnTo>
                      <a:lnTo>
                        <a:pt x="1636" y="11"/>
                      </a:lnTo>
                      <a:lnTo>
                        <a:pt x="1624" y="17"/>
                      </a:lnTo>
                      <a:lnTo>
                        <a:pt x="1611" y="29"/>
                      </a:lnTo>
                      <a:lnTo>
                        <a:pt x="1596" y="46"/>
                      </a:lnTo>
                      <a:lnTo>
                        <a:pt x="1582" y="64"/>
                      </a:lnTo>
                      <a:lnTo>
                        <a:pt x="1568" y="83"/>
                      </a:lnTo>
                      <a:lnTo>
                        <a:pt x="1558" y="99"/>
                      </a:lnTo>
                      <a:lnTo>
                        <a:pt x="1549" y="111"/>
                      </a:lnTo>
                      <a:lnTo>
                        <a:pt x="1545" y="115"/>
                      </a:lnTo>
                      <a:lnTo>
                        <a:pt x="1543" y="104"/>
                      </a:lnTo>
                      <a:lnTo>
                        <a:pt x="1545" y="77"/>
                      </a:lnTo>
                      <a:lnTo>
                        <a:pt x="1549" y="46"/>
                      </a:lnTo>
                      <a:lnTo>
                        <a:pt x="1554" y="20"/>
                      </a:lnTo>
                      <a:lnTo>
                        <a:pt x="1544" y="26"/>
                      </a:lnTo>
                      <a:lnTo>
                        <a:pt x="1533" y="38"/>
                      </a:lnTo>
                      <a:lnTo>
                        <a:pt x="1522" y="55"/>
                      </a:lnTo>
                      <a:lnTo>
                        <a:pt x="1511" y="74"/>
                      </a:lnTo>
                      <a:lnTo>
                        <a:pt x="1501" y="93"/>
                      </a:lnTo>
                      <a:lnTo>
                        <a:pt x="1492" y="110"/>
                      </a:lnTo>
                      <a:lnTo>
                        <a:pt x="1484" y="121"/>
                      </a:lnTo>
                      <a:lnTo>
                        <a:pt x="1480" y="125"/>
                      </a:lnTo>
                      <a:lnTo>
                        <a:pt x="1475" y="114"/>
                      </a:lnTo>
                      <a:lnTo>
                        <a:pt x="1473" y="86"/>
                      </a:lnTo>
                      <a:lnTo>
                        <a:pt x="1475" y="52"/>
                      </a:lnTo>
                      <a:lnTo>
                        <a:pt x="1481" y="20"/>
                      </a:lnTo>
                      <a:lnTo>
                        <a:pt x="1474" y="26"/>
                      </a:lnTo>
                      <a:lnTo>
                        <a:pt x="1463" y="39"/>
                      </a:lnTo>
                      <a:lnTo>
                        <a:pt x="1449" y="56"/>
                      </a:lnTo>
                      <a:lnTo>
                        <a:pt x="1435" y="75"/>
                      </a:lnTo>
                      <a:lnTo>
                        <a:pt x="1420" y="94"/>
                      </a:lnTo>
                      <a:lnTo>
                        <a:pt x="1408" y="111"/>
                      </a:lnTo>
                      <a:lnTo>
                        <a:pt x="1397" y="122"/>
                      </a:lnTo>
                      <a:lnTo>
                        <a:pt x="1392" y="127"/>
                      </a:lnTo>
                      <a:lnTo>
                        <a:pt x="1390" y="116"/>
                      </a:lnTo>
                      <a:lnTo>
                        <a:pt x="1393" y="87"/>
                      </a:lnTo>
                      <a:lnTo>
                        <a:pt x="1400" y="53"/>
                      </a:lnTo>
                      <a:lnTo>
                        <a:pt x="1410" y="24"/>
                      </a:lnTo>
                      <a:lnTo>
                        <a:pt x="1401" y="29"/>
                      </a:lnTo>
                      <a:lnTo>
                        <a:pt x="1389" y="42"/>
                      </a:lnTo>
                      <a:lnTo>
                        <a:pt x="1375" y="60"/>
                      </a:lnTo>
                      <a:lnTo>
                        <a:pt x="1360" y="80"/>
                      </a:lnTo>
                      <a:lnTo>
                        <a:pt x="1345" y="102"/>
                      </a:lnTo>
                      <a:lnTo>
                        <a:pt x="1331" y="120"/>
                      </a:lnTo>
                      <a:lnTo>
                        <a:pt x="1321" y="133"/>
                      </a:lnTo>
                      <a:lnTo>
                        <a:pt x="1314" y="138"/>
                      </a:lnTo>
                      <a:lnTo>
                        <a:pt x="1314" y="127"/>
                      </a:lnTo>
                      <a:lnTo>
                        <a:pt x="1318" y="99"/>
                      </a:lnTo>
                      <a:lnTo>
                        <a:pt x="1325" y="63"/>
                      </a:lnTo>
                      <a:lnTo>
                        <a:pt x="1331" y="31"/>
                      </a:lnTo>
                      <a:lnTo>
                        <a:pt x="1323" y="39"/>
                      </a:lnTo>
                      <a:lnTo>
                        <a:pt x="1312" y="53"/>
                      </a:lnTo>
                      <a:lnTo>
                        <a:pt x="1300" y="73"/>
                      </a:lnTo>
                      <a:lnTo>
                        <a:pt x="1287" y="95"/>
                      </a:lnTo>
                      <a:lnTo>
                        <a:pt x="1274" y="118"/>
                      </a:lnTo>
                      <a:lnTo>
                        <a:pt x="1263" y="136"/>
                      </a:lnTo>
                      <a:lnTo>
                        <a:pt x="1254" y="150"/>
                      </a:lnTo>
                      <a:lnTo>
                        <a:pt x="1248" y="155"/>
                      </a:lnTo>
                      <a:lnTo>
                        <a:pt x="1244" y="144"/>
                      </a:lnTo>
                      <a:lnTo>
                        <a:pt x="1245" y="115"/>
                      </a:lnTo>
                      <a:lnTo>
                        <a:pt x="1252" y="75"/>
                      </a:lnTo>
                      <a:lnTo>
                        <a:pt x="1263" y="35"/>
                      </a:lnTo>
                      <a:lnTo>
                        <a:pt x="1257" y="41"/>
                      </a:lnTo>
                      <a:lnTo>
                        <a:pt x="1247" y="55"/>
                      </a:lnTo>
                      <a:lnTo>
                        <a:pt x="1234" y="74"/>
                      </a:lnTo>
                      <a:lnTo>
                        <a:pt x="1220" y="94"/>
                      </a:lnTo>
                      <a:lnTo>
                        <a:pt x="1205" y="116"/>
                      </a:lnTo>
                      <a:lnTo>
                        <a:pt x="1193" y="134"/>
                      </a:lnTo>
                      <a:lnTo>
                        <a:pt x="1183" y="146"/>
                      </a:lnTo>
                      <a:lnTo>
                        <a:pt x="1177" y="151"/>
                      </a:lnTo>
                      <a:lnTo>
                        <a:pt x="1173" y="140"/>
                      </a:lnTo>
                      <a:lnTo>
                        <a:pt x="1177" y="113"/>
                      </a:lnTo>
                      <a:lnTo>
                        <a:pt x="1185" y="77"/>
                      </a:lnTo>
                      <a:lnTo>
                        <a:pt x="1194" y="44"/>
                      </a:lnTo>
                      <a:lnTo>
                        <a:pt x="1184" y="50"/>
                      </a:lnTo>
                      <a:lnTo>
                        <a:pt x="1173" y="63"/>
                      </a:lnTo>
                      <a:lnTo>
                        <a:pt x="1161" y="81"/>
                      </a:lnTo>
                      <a:lnTo>
                        <a:pt x="1148" y="102"/>
                      </a:lnTo>
                      <a:lnTo>
                        <a:pt x="1137" y="123"/>
                      </a:lnTo>
                      <a:lnTo>
                        <a:pt x="1127" y="140"/>
                      </a:lnTo>
                      <a:lnTo>
                        <a:pt x="1119" y="152"/>
                      </a:lnTo>
                      <a:lnTo>
                        <a:pt x="1114" y="157"/>
                      </a:lnTo>
                      <a:lnTo>
                        <a:pt x="1109" y="146"/>
                      </a:lnTo>
                      <a:lnTo>
                        <a:pt x="1109" y="118"/>
                      </a:lnTo>
                      <a:lnTo>
                        <a:pt x="1114" y="82"/>
                      </a:lnTo>
                      <a:lnTo>
                        <a:pt x="1123" y="48"/>
                      </a:lnTo>
                      <a:lnTo>
                        <a:pt x="1117" y="55"/>
                      </a:lnTo>
                      <a:lnTo>
                        <a:pt x="1109" y="69"/>
                      </a:lnTo>
                      <a:lnTo>
                        <a:pt x="1098" y="88"/>
                      </a:lnTo>
                      <a:lnTo>
                        <a:pt x="1087" y="109"/>
                      </a:lnTo>
                      <a:lnTo>
                        <a:pt x="1075" y="130"/>
                      </a:lnTo>
                      <a:lnTo>
                        <a:pt x="1064" y="148"/>
                      </a:lnTo>
                      <a:lnTo>
                        <a:pt x="1055" y="161"/>
                      </a:lnTo>
                      <a:lnTo>
                        <a:pt x="1049" y="166"/>
                      </a:lnTo>
                      <a:lnTo>
                        <a:pt x="1044" y="155"/>
                      </a:lnTo>
                      <a:lnTo>
                        <a:pt x="1043" y="128"/>
                      </a:lnTo>
                      <a:lnTo>
                        <a:pt x="1047" y="93"/>
                      </a:lnTo>
                      <a:lnTo>
                        <a:pt x="1056" y="60"/>
                      </a:lnTo>
                      <a:lnTo>
                        <a:pt x="1048" y="69"/>
                      </a:lnTo>
                      <a:lnTo>
                        <a:pt x="1038" y="84"/>
                      </a:lnTo>
                      <a:lnTo>
                        <a:pt x="1026" y="104"/>
                      </a:lnTo>
                      <a:lnTo>
                        <a:pt x="1014" y="125"/>
                      </a:lnTo>
                      <a:lnTo>
                        <a:pt x="1001" y="144"/>
                      </a:lnTo>
                      <a:lnTo>
                        <a:pt x="990" y="161"/>
                      </a:lnTo>
                      <a:lnTo>
                        <a:pt x="980" y="173"/>
                      </a:lnTo>
                      <a:lnTo>
                        <a:pt x="973" y="177"/>
                      </a:lnTo>
                      <a:lnTo>
                        <a:pt x="968" y="166"/>
                      </a:lnTo>
                      <a:lnTo>
                        <a:pt x="969" y="139"/>
                      </a:lnTo>
                      <a:lnTo>
                        <a:pt x="975" y="104"/>
                      </a:lnTo>
                      <a:lnTo>
                        <a:pt x="981" y="68"/>
                      </a:lnTo>
                      <a:lnTo>
                        <a:pt x="974" y="76"/>
                      </a:lnTo>
                      <a:lnTo>
                        <a:pt x="964" y="92"/>
                      </a:lnTo>
                      <a:lnTo>
                        <a:pt x="951" y="113"/>
                      </a:lnTo>
                      <a:lnTo>
                        <a:pt x="938" y="135"/>
                      </a:lnTo>
                      <a:lnTo>
                        <a:pt x="925" y="157"/>
                      </a:lnTo>
                      <a:lnTo>
                        <a:pt x="914" y="175"/>
                      </a:lnTo>
                      <a:lnTo>
                        <a:pt x="907" y="189"/>
                      </a:lnTo>
                      <a:lnTo>
                        <a:pt x="904" y="194"/>
                      </a:lnTo>
                      <a:lnTo>
                        <a:pt x="901" y="180"/>
                      </a:lnTo>
                      <a:lnTo>
                        <a:pt x="903" y="147"/>
                      </a:lnTo>
                      <a:lnTo>
                        <a:pt x="909" y="107"/>
                      </a:lnTo>
                      <a:lnTo>
                        <a:pt x="918" y="71"/>
                      </a:lnTo>
                      <a:lnTo>
                        <a:pt x="909" y="82"/>
                      </a:lnTo>
                      <a:lnTo>
                        <a:pt x="897" y="100"/>
                      </a:lnTo>
                      <a:lnTo>
                        <a:pt x="884" y="120"/>
                      </a:lnTo>
                      <a:lnTo>
                        <a:pt x="872" y="141"/>
                      </a:lnTo>
                      <a:lnTo>
                        <a:pt x="861" y="162"/>
                      </a:lnTo>
                      <a:lnTo>
                        <a:pt x="851" y="179"/>
                      </a:lnTo>
                      <a:lnTo>
                        <a:pt x="843" y="192"/>
                      </a:lnTo>
                      <a:lnTo>
                        <a:pt x="839" y="196"/>
                      </a:lnTo>
                      <a:lnTo>
                        <a:pt x="836" y="183"/>
                      </a:lnTo>
                      <a:lnTo>
                        <a:pt x="836" y="154"/>
                      </a:lnTo>
                      <a:lnTo>
                        <a:pt x="840" y="118"/>
                      </a:lnTo>
                      <a:lnTo>
                        <a:pt x="847" y="86"/>
                      </a:lnTo>
                      <a:lnTo>
                        <a:pt x="840" y="96"/>
                      </a:lnTo>
                      <a:lnTo>
                        <a:pt x="829" y="112"/>
                      </a:lnTo>
                      <a:lnTo>
                        <a:pt x="817" y="132"/>
                      </a:lnTo>
                      <a:lnTo>
                        <a:pt x="803" y="153"/>
                      </a:lnTo>
                      <a:lnTo>
                        <a:pt x="790" y="174"/>
                      </a:lnTo>
                      <a:lnTo>
                        <a:pt x="779" y="192"/>
                      </a:lnTo>
                      <a:lnTo>
                        <a:pt x="771" y="204"/>
                      </a:lnTo>
                      <a:lnTo>
                        <a:pt x="766" y="209"/>
                      </a:lnTo>
                      <a:lnTo>
                        <a:pt x="762" y="197"/>
                      </a:lnTo>
                      <a:lnTo>
                        <a:pt x="762" y="168"/>
                      </a:lnTo>
                      <a:lnTo>
                        <a:pt x="766" y="133"/>
                      </a:lnTo>
                      <a:lnTo>
                        <a:pt x="772" y="98"/>
                      </a:lnTo>
                      <a:lnTo>
                        <a:pt x="764" y="108"/>
                      </a:lnTo>
                      <a:lnTo>
                        <a:pt x="754" y="124"/>
                      </a:lnTo>
                      <a:lnTo>
                        <a:pt x="742" y="144"/>
                      </a:lnTo>
                      <a:lnTo>
                        <a:pt x="727" y="166"/>
                      </a:lnTo>
                      <a:lnTo>
                        <a:pt x="714" y="189"/>
                      </a:lnTo>
                      <a:lnTo>
                        <a:pt x="703" y="207"/>
                      </a:lnTo>
                      <a:lnTo>
                        <a:pt x="694" y="219"/>
                      </a:lnTo>
                      <a:lnTo>
                        <a:pt x="688" y="223"/>
                      </a:lnTo>
                      <a:lnTo>
                        <a:pt x="685" y="211"/>
                      </a:lnTo>
                      <a:lnTo>
                        <a:pt x="687" y="182"/>
                      </a:lnTo>
                      <a:lnTo>
                        <a:pt x="693" y="147"/>
                      </a:lnTo>
                      <a:lnTo>
                        <a:pt x="698" y="116"/>
                      </a:lnTo>
                      <a:lnTo>
                        <a:pt x="691" y="126"/>
                      </a:lnTo>
                      <a:lnTo>
                        <a:pt x="680" y="143"/>
                      </a:lnTo>
                      <a:lnTo>
                        <a:pt x="669" y="164"/>
                      </a:lnTo>
                      <a:lnTo>
                        <a:pt x="656" y="187"/>
                      </a:lnTo>
                      <a:lnTo>
                        <a:pt x="643" y="209"/>
                      </a:lnTo>
                      <a:lnTo>
                        <a:pt x="632" y="228"/>
                      </a:lnTo>
                      <a:lnTo>
                        <a:pt x="623" y="240"/>
                      </a:lnTo>
                      <a:lnTo>
                        <a:pt x="618" y="245"/>
                      </a:lnTo>
                      <a:lnTo>
                        <a:pt x="615" y="232"/>
                      </a:lnTo>
                      <a:lnTo>
                        <a:pt x="618" y="202"/>
                      </a:lnTo>
                      <a:lnTo>
                        <a:pt x="625" y="163"/>
                      </a:lnTo>
                      <a:lnTo>
                        <a:pt x="638" y="125"/>
                      </a:lnTo>
                      <a:lnTo>
                        <a:pt x="629" y="136"/>
                      </a:lnTo>
                      <a:lnTo>
                        <a:pt x="618" y="153"/>
                      </a:lnTo>
                      <a:lnTo>
                        <a:pt x="604" y="175"/>
                      </a:lnTo>
                      <a:lnTo>
                        <a:pt x="589" y="199"/>
                      </a:lnTo>
                      <a:lnTo>
                        <a:pt x="575" y="222"/>
                      </a:lnTo>
                      <a:lnTo>
                        <a:pt x="561" y="241"/>
                      </a:lnTo>
                      <a:lnTo>
                        <a:pt x="552" y="255"/>
                      </a:lnTo>
                      <a:lnTo>
                        <a:pt x="547" y="260"/>
                      </a:lnTo>
                      <a:lnTo>
                        <a:pt x="543" y="248"/>
                      </a:lnTo>
                      <a:lnTo>
                        <a:pt x="544" y="218"/>
                      </a:lnTo>
                      <a:lnTo>
                        <a:pt x="549" y="178"/>
                      </a:lnTo>
                      <a:lnTo>
                        <a:pt x="561" y="140"/>
                      </a:lnTo>
                      <a:lnTo>
                        <a:pt x="552" y="150"/>
                      </a:lnTo>
                      <a:lnTo>
                        <a:pt x="540" y="166"/>
                      </a:lnTo>
                      <a:lnTo>
                        <a:pt x="527" y="186"/>
                      </a:lnTo>
                      <a:lnTo>
                        <a:pt x="513" y="208"/>
                      </a:lnTo>
                      <a:lnTo>
                        <a:pt x="500" y="229"/>
                      </a:lnTo>
                      <a:lnTo>
                        <a:pt x="489" y="247"/>
                      </a:lnTo>
                      <a:lnTo>
                        <a:pt x="481" y="260"/>
                      </a:lnTo>
                      <a:lnTo>
                        <a:pt x="475" y="265"/>
                      </a:lnTo>
                      <a:lnTo>
                        <a:pt x="471" y="263"/>
                      </a:lnTo>
                      <a:lnTo>
                        <a:pt x="470" y="256"/>
                      </a:lnTo>
                      <a:lnTo>
                        <a:pt x="470" y="245"/>
                      </a:lnTo>
                      <a:lnTo>
                        <a:pt x="472" y="231"/>
                      </a:lnTo>
                      <a:lnTo>
                        <a:pt x="476" y="216"/>
                      </a:lnTo>
                      <a:lnTo>
                        <a:pt x="481" y="200"/>
                      </a:lnTo>
                      <a:lnTo>
                        <a:pt x="487" y="183"/>
                      </a:lnTo>
                      <a:lnTo>
                        <a:pt x="494" y="169"/>
                      </a:lnTo>
                      <a:lnTo>
                        <a:pt x="485" y="177"/>
                      </a:lnTo>
                      <a:lnTo>
                        <a:pt x="471" y="193"/>
                      </a:lnTo>
                      <a:lnTo>
                        <a:pt x="457" y="211"/>
                      </a:lnTo>
                      <a:lnTo>
                        <a:pt x="441" y="230"/>
                      </a:lnTo>
                      <a:lnTo>
                        <a:pt x="426" y="249"/>
                      </a:lnTo>
                      <a:lnTo>
                        <a:pt x="413" y="264"/>
                      </a:lnTo>
                      <a:lnTo>
                        <a:pt x="402" y="275"/>
                      </a:lnTo>
                      <a:lnTo>
                        <a:pt x="396" y="278"/>
                      </a:lnTo>
                      <a:lnTo>
                        <a:pt x="390" y="271"/>
                      </a:lnTo>
                      <a:lnTo>
                        <a:pt x="391" y="256"/>
                      </a:lnTo>
                      <a:lnTo>
                        <a:pt x="397" y="238"/>
                      </a:lnTo>
                      <a:lnTo>
                        <a:pt x="404" y="222"/>
                      </a:lnTo>
                      <a:lnTo>
                        <a:pt x="370" y="274"/>
                      </a:lnTo>
                      <a:lnTo>
                        <a:pt x="345" y="357"/>
                      </a:lnTo>
                      <a:lnTo>
                        <a:pt x="326" y="466"/>
                      </a:lnTo>
                      <a:lnTo>
                        <a:pt x="311" y="596"/>
                      </a:lnTo>
                      <a:lnTo>
                        <a:pt x="298" y="744"/>
                      </a:lnTo>
                      <a:lnTo>
                        <a:pt x="288" y="903"/>
                      </a:lnTo>
                      <a:lnTo>
                        <a:pt x="279" y="1071"/>
                      </a:lnTo>
                      <a:lnTo>
                        <a:pt x="269" y="1244"/>
                      </a:lnTo>
                      <a:lnTo>
                        <a:pt x="257" y="1416"/>
                      </a:lnTo>
                      <a:lnTo>
                        <a:pt x="242" y="1583"/>
                      </a:lnTo>
                      <a:lnTo>
                        <a:pt x="221" y="1742"/>
                      </a:lnTo>
                      <a:lnTo>
                        <a:pt x="194" y="1886"/>
                      </a:lnTo>
                      <a:lnTo>
                        <a:pt x="161" y="2013"/>
                      </a:lnTo>
                      <a:lnTo>
                        <a:pt x="117" y="2118"/>
                      </a:lnTo>
                      <a:lnTo>
                        <a:pt x="65" y="2196"/>
                      </a:lnTo>
                      <a:lnTo>
                        <a:pt x="0" y="2243"/>
                      </a:lnTo>
                      <a:lnTo>
                        <a:pt x="7" y="2241"/>
                      </a:lnTo>
                      <a:lnTo>
                        <a:pt x="16" y="2238"/>
                      </a:lnTo>
                      <a:lnTo>
                        <a:pt x="25" y="2235"/>
                      </a:lnTo>
                      <a:lnTo>
                        <a:pt x="35" y="2232"/>
                      </a:lnTo>
                      <a:lnTo>
                        <a:pt x="44" y="2229"/>
                      </a:lnTo>
                      <a:lnTo>
                        <a:pt x="52" y="2226"/>
                      </a:lnTo>
                      <a:lnTo>
                        <a:pt x="60" y="2225"/>
                      </a:lnTo>
                      <a:lnTo>
                        <a:pt x="65" y="2225"/>
                      </a:lnTo>
                      <a:lnTo>
                        <a:pt x="67" y="2228"/>
                      </a:lnTo>
                      <a:lnTo>
                        <a:pt x="65" y="2232"/>
                      </a:lnTo>
                      <a:lnTo>
                        <a:pt x="61" y="2238"/>
                      </a:lnTo>
                      <a:lnTo>
                        <a:pt x="54" y="2244"/>
                      </a:lnTo>
                      <a:lnTo>
                        <a:pt x="49" y="2251"/>
                      </a:lnTo>
                      <a:lnTo>
                        <a:pt x="46" y="2256"/>
                      </a:lnTo>
                      <a:lnTo>
                        <a:pt x="46" y="2260"/>
                      </a:lnTo>
                      <a:lnTo>
                        <a:pt x="50" y="2261"/>
                      </a:lnTo>
                      <a:lnTo>
                        <a:pt x="62" y="2259"/>
                      </a:lnTo>
                      <a:lnTo>
                        <a:pt x="75" y="2254"/>
                      </a:lnTo>
                      <a:lnTo>
                        <a:pt x="88" y="2248"/>
                      </a:lnTo>
                      <a:lnTo>
                        <a:pt x="102" y="2242"/>
                      </a:lnTo>
                      <a:lnTo>
                        <a:pt x="114" y="2236"/>
                      </a:lnTo>
                      <a:lnTo>
                        <a:pt x="126" y="2230"/>
                      </a:lnTo>
                      <a:lnTo>
                        <a:pt x="135" y="2226"/>
                      </a:lnTo>
                      <a:lnTo>
                        <a:pt x="142" y="2225"/>
                      </a:lnTo>
                      <a:lnTo>
                        <a:pt x="144" y="2227"/>
                      </a:lnTo>
                      <a:lnTo>
                        <a:pt x="142" y="2232"/>
                      </a:lnTo>
                      <a:lnTo>
                        <a:pt x="137" y="2238"/>
                      </a:lnTo>
                      <a:lnTo>
                        <a:pt x="132" y="2245"/>
                      </a:lnTo>
                      <a:lnTo>
                        <a:pt x="128" y="2252"/>
                      </a:lnTo>
                      <a:lnTo>
                        <a:pt x="126" y="2258"/>
                      </a:lnTo>
                      <a:lnTo>
                        <a:pt x="127" y="2262"/>
                      </a:lnTo>
                      <a:lnTo>
                        <a:pt x="133" y="2263"/>
                      </a:lnTo>
                      <a:lnTo>
                        <a:pt x="144" y="2262"/>
                      </a:lnTo>
                      <a:lnTo>
                        <a:pt x="154" y="2257"/>
                      </a:lnTo>
                      <a:lnTo>
                        <a:pt x="166" y="2251"/>
                      </a:lnTo>
                      <a:lnTo>
                        <a:pt x="178" y="2243"/>
                      </a:lnTo>
                      <a:lnTo>
                        <a:pt x="189" y="2235"/>
                      </a:lnTo>
                      <a:lnTo>
                        <a:pt x="198" y="2229"/>
                      </a:lnTo>
                      <a:lnTo>
                        <a:pt x="206" y="2224"/>
                      </a:lnTo>
                      <a:lnTo>
                        <a:pt x="212" y="2223"/>
                      </a:lnTo>
                      <a:lnTo>
                        <a:pt x="215" y="2229"/>
                      </a:lnTo>
                      <a:lnTo>
                        <a:pt x="215" y="2240"/>
                      </a:lnTo>
                      <a:lnTo>
                        <a:pt x="212" y="2253"/>
                      </a:lnTo>
                      <a:lnTo>
                        <a:pt x="205" y="2263"/>
                      </a:lnTo>
                      <a:lnTo>
                        <a:pt x="214" y="2258"/>
                      </a:lnTo>
                      <a:lnTo>
                        <a:pt x="226" y="2252"/>
                      </a:lnTo>
                      <a:lnTo>
                        <a:pt x="237" y="2244"/>
                      </a:lnTo>
                      <a:lnTo>
                        <a:pt x="249" y="2236"/>
                      </a:lnTo>
                      <a:lnTo>
                        <a:pt x="259" y="2228"/>
                      </a:lnTo>
                      <a:lnTo>
                        <a:pt x="268" y="2222"/>
                      </a:lnTo>
                      <a:lnTo>
                        <a:pt x="275" y="2217"/>
                      </a:lnTo>
                      <a:lnTo>
                        <a:pt x="280" y="2216"/>
                      </a:lnTo>
                      <a:lnTo>
                        <a:pt x="286" y="2221"/>
                      </a:lnTo>
                      <a:lnTo>
                        <a:pt x="288" y="2234"/>
                      </a:lnTo>
                      <a:lnTo>
                        <a:pt x="284" y="2252"/>
                      </a:lnTo>
                      <a:lnTo>
                        <a:pt x="272" y="2272"/>
                      </a:lnTo>
                      <a:lnTo>
                        <a:pt x="284" y="2265"/>
                      </a:lnTo>
                      <a:lnTo>
                        <a:pt x="297" y="2256"/>
                      </a:lnTo>
                      <a:lnTo>
                        <a:pt x="312" y="2246"/>
                      </a:lnTo>
                      <a:lnTo>
                        <a:pt x="326" y="2236"/>
                      </a:lnTo>
                      <a:lnTo>
                        <a:pt x="338" y="2226"/>
                      </a:lnTo>
                      <a:lnTo>
                        <a:pt x="349" y="2218"/>
                      </a:lnTo>
                      <a:lnTo>
                        <a:pt x="358" y="2213"/>
                      </a:lnTo>
                      <a:lnTo>
                        <a:pt x="363" y="2211"/>
                      </a:lnTo>
                      <a:lnTo>
                        <a:pt x="366" y="2213"/>
                      </a:lnTo>
                      <a:lnTo>
                        <a:pt x="366" y="2218"/>
                      </a:lnTo>
                      <a:lnTo>
                        <a:pt x="364" y="2226"/>
                      </a:lnTo>
                      <a:lnTo>
                        <a:pt x="361" y="2236"/>
                      </a:lnTo>
                      <a:lnTo>
                        <a:pt x="356" y="2246"/>
                      </a:lnTo>
                      <a:lnTo>
                        <a:pt x="351" y="2256"/>
                      </a:lnTo>
                      <a:lnTo>
                        <a:pt x="345" y="2265"/>
                      </a:lnTo>
                      <a:lnTo>
                        <a:pt x="339" y="2273"/>
                      </a:lnTo>
                      <a:lnTo>
                        <a:pt x="352" y="2265"/>
                      </a:lnTo>
                      <a:lnTo>
                        <a:pt x="366" y="2255"/>
                      </a:lnTo>
                      <a:lnTo>
                        <a:pt x="382" y="2243"/>
                      </a:lnTo>
                      <a:lnTo>
                        <a:pt x="399" y="2231"/>
                      </a:lnTo>
                      <a:lnTo>
                        <a:pt x="414" y="2220"/>
                      </a:lnTo>
                      <a:lnTo>
                        <a:pt x="426" y="2211"/>
                      </a:lnTo>
                      <a:lnTo>
                        <a:pt x="436" y="2205"/>
                      </a:lnTo>
                      <a:lnTo>
                        <a:pt x="442" y="2203"/>
                      </a:lnTo>
                      <a:lnTo>
                        <a:pt x="445" y="2205"/>
                      </a:lnTo>
                      <a:lnTo>
                        <a:pt x="446" y="2210"/>
                      </a:lnTo>
                      <a:lnTo>
                        <a:pt x="446" y="2217"/>
                      </a:lnTo>
                      <a:lnTo>
                        <a:pt x="445" y="2225"/>
                      </a:lnTo>
                      <a:lnTo>
                        <a:pt x="441" y="2235"/>
                      </a:lnTo>
                      <a:lnTo>
                        <a:pt x="437" y="2245"/>
                      </a:lnTo>
                      <a:lnTo>
                        <a:pt x="430" y="2255"/>
                      </a:lnTo>
                      <a:lnTo>
                        <a:pt x="421" y="2265"/>
                      </a:lnTo>
                      <a:lnTo>
                        <a:pt x="434" y="2257"/>
                      </a:lnTo>
                      <a:lnTo>
                        <a:pt x="448" y="2246"/>
                      </a:lnTo>
                      <a:lnTo>
                        <a:pt x="464" y="2235"/>
                      </a:lnTo>
                      <a:lnTo>
                        <a:pt x="480" y="2224"/>
                      </a:lnTo>
                      <a:lnTo>
                        <a:pt x="495" y="2214"/>
                      </a:lnTo>
                      <a:lnTo>
                        <a:pt x="507" y="2205"/>
                      </a:lnTo>
                      <a:lnTo>
                        <a:pt x="516" y="2199"/>
                      </a:lnTo>
                      <a:lnTo>
                        <a:pt x="522" y="2197"/>
                      </a:lnTo>
                      <a:lnTo>
                        <a:pt x="524" y="2199"/>
                      </a:lnTo>
                      <a:lnTo>
                        <a:pt x="524" y="2203"/>
                      </a:lnTo>
                      <a:lnTo>
                        <a:pt x="523" y="2211"/>
                      </a:lnTo>
                      <a:lnTo>
                        <a:pt x="521" y="2220"/>
                      </a:lnTo>
                      <a:lnTo>
                        <a:pt x="517" y="2231"/>
                      </a:lnTo>
                      <a:lnTo>
                        <a:pt x="512" y="2243"/>
                      </a:lnTo>
                      <a:lnTo>
                        <a:pt x="505" y="2254"/>
                      </a:lnTo>
                      <a:lnTo>
                        <a:pt x="497" y="2265"/>
                      </a:lnTo>
                      <a:lnTo>
                        <a:pt x="509" y="2256"/>
                      </a:lnTo>
                      <a:lnTo>
                        <a:pt x="522" y="2245"/>
                      </a:lnTo>
                      <a:lnTo>
                        <a:pt x="537" y="2233"/>
                      </a:lnTo>
                      <a:lnTo>
                        <a:pt x="551" y="2220"/>
                      </a:lnTo>
                      <a:lnTo>
                        <a:pt x="565" y="2208"/>
                      </a:lnTo>
                      <a:lnTo>
                        <a:pt x="576" y="2198"/>
                      </a:lnTo>
                      <a:lnTo>
                        <a:pt x="585" y="2191"/>
                      </a:lnTo>
                      <a:lnTo>
                        <a:pt x="591" y="2188"/>
                      </a:lnTo>
                      <a:lnTo>
                        <a:pt x="593" y="2189"/>
                      </a:lnTo>
                      <a:lnTo>
                        <a:pt x="595" y="2195"/>
                      </a:lnTo>
                      <a:lnTo>
                        <a:pt x="595" y="2203"/>
                      </a:lnTo>
                      <a:lnTo>
                        <a:pt x="593" y="2213"/>
                      </a:lnTo>
                      <a:lnTo>
                        <a:pt x="589" y="2224"/>
                      </a:lnTo>
                      <a:lnTo>
                        <a:pt x="584" y="2236"/>
                      </a:lnTo>
                      <a:lnTo>
                        <a:pt x="577" y="2247"/>
                      </a:lnTo>
                      <a:lnTo>
                        <a:pt x="567" y="2257"/>
                      </a:lnTo>
                      <a:lnTo>
                        <a:pt x="581" y="2249"/>
                      </a:lnTo>
                      <a:lnTo>
                        <a:pt x="596" y="2238"/>
                      </a:lnTo>
                      <a:lnTo>
                        <a:pt x="611" y="2225"/>
                      </a:lnTo>
                      <a:lnTo>
                        <a:pt x="626" y="2212"/>
                      </a:lnTo>
                      <a:lnTo>
                        <a:pt x="638" y="2200"/>
                      </a:lnTo>
                      <a:lnTo>
                        <a:pt x="650" y="2190"/>
                      </a:lnTo>
                      <a:lnTo>
                        <a:pt x="659" y="2182"/>
                      </a:lnTo>
                      <a:lnTo>
                        <a:pt x="664" y="2180"/>
                      </a:lnTo>
                      <a:lnTo>
                        <a:pt x="667" y="2183"/>
                      </a:lnTo>
                      <a:lnTo>
                        <a:pt x="669" y="2189"/>
                      </a:lnTo>
                      <a:lnTo>
                        <a:pt x="671" y="2197"/>
                      </a:lnTo>
                      <a:lnTo>
                        <a:pt x="671" y="2208"/>
                      </a:lnTo>
                      <a:lnTo>
                        <a:pt x="669" y="2219"/>
                      </a:lnTo>
                      <a:lnTo>
                        <a:pt x="665" y="2232"/>
                      </a:lnTo>
                      <a:lnTo>
                        <a:pt x="658" y="2245"/>
                      </a:lnTo>
                      <a:lnTo>
                        <a:pt x="648" y="2257"/>
                      </a:lnTo>
                      <a:lnTo>
                        <a:pt x="662" y="2249"/>
                      </a:lnTo>
                      <a:lnTo>
                        <a:pt x="676" y="2237"/>
                      </a:lnTo>
                      <a:lnTo>
                        <a:pt x="689" y="2224"/>
                      </a:lnTo>
                      <a:lnTo>
                        <a:pt x="701" y="2209"/>
                      </a:lnTo>
                      <a:lnTo>
                        <a:pt x="712" y="2196"/>
                      </a:lnTo>
                      <a:lnTo>
                        <a:pt x="722" y="2185"/>
                      </a:lnTo>
                      <a:lnTo>
                        <a:pt x="731" y="2176"/>
                      </a:lnTo>
                      <a:lnTo>
                        <a:pt x="737" y="2173"/>
                      </a:lnTo>
                      <a:lnTo>
                        <a:pt x="740" y="2175"/>
                      </a:lnTo>
                      <a:lnTo>
                        <a:pt x="742" y="2179"/>
                      </a:lnTo>
                      <a:lnTo>
                        <a:pt x="742" y="2188"/>
                      </a:lnTo>
                      <a:lnTo>
                        <a:pt x="741" y="2199"/>
                      </a:lnTo>
                      <a:lnTo>
                        <a:pt x="737" y="2211"/>
                      </a:lnTo>
                      <a:lnTo>
                        <a:pt x="732" y="2224"/>
                      </a:lnTo>
                      <a:lnTo>
                        <a:pt x="722" y="2239"/>
                      </a:lnTo>
                      <a:lnTo>
                        <a:pt x="711" y="2254"/>
                      </a:lnTo>
                      <a:lnTo>
                        <a:pt x="724" y="2247"/>
                      </a:lnTo>
                      <a:lnTo>
                        <a:pt x="738" y="2236"/>
                      </a:lnTo>
                      <a:lnTo>
                        <a:pt x="751" y="2223"/>
                      </a:lnTo>
                      <a:lnTo>
                        <a:pt x="764" y="2209"/>
                      </a:lnTo>
                      <a:lnTo>
                        <a:pt x="775" y="2196"/>
                      </a:lnTo>
                      <a:lnTo>
                        <a:pt x="785" y="2185"/>
                      </a:lnTo>
                      <a:lnTo>
                        <a:pt x="794" y="2176"/>
                      </a:lnTo>
                      <a:lnTo>
                        <a:pt x="800" y="2173"/>
                      </a:lnTo>
                      <a:lnTo>
                        <a:pt x="803" y="2183"/>
                      </a:lnTo>
                      <a:lnTo>
                        <a:pt x="800" y="2207"/>
                      </a:lnTo>
                      <a:lnTo>
                        <a:pt x="792" y="2233"/>
                      </a:lnTo>
                      <a:lnTo>
                        <a:pt x="782" y="2251"/>
                      </a:lnTo>
                      <a:lnTo>
                        <a:pt x="795" y="2241"/>
                      </a:lnTo>
                      <a:lnTo>
                        <a:pt x="808" y="2229"/>
                      </a:lnTo>
                      <a:lnTo>
                        <a:pt x="820" y="2215"/>
                      </a:lnTo>
                      <a:lnTo>
                        <a:pt x="830" y="2202"/>
                      </a:lnTo>
                      <a:lnTo>
                        <a:pt x="840" y="2189"/>
                      </a:lnTo>
                      <a:lnTo>
                        <a:pt x="848" y="2178"/>
                      </a:lnTo>
                      <a:lnTo>
                        <a:pt x="854" y="2170"/>
                      </a:lnTo>
                      <a:lnTo>
                        <a:pt x="859" y="2167"/>
                      </a:lnTo>
                      <a:lnTo>
                        <a:pt x="865" y="2174"/>
                      </a:lnTo>
                      <a:lnTo>
                        <a:pt x="865" y="2197"/>
                      </a:lnTo>
                      <a:lnTo>
                        <a:pt x="859" y="2224"/>
                      </a:lnTo>
                      <a:lnTo>
                        <a:pt x="844" y="2249"/>
                      </a:lnTo>
                      <a:lnTo>
                        <a:pt x="857" y="2242"/>
                      </a:lnTo>
                      <a:lnTo>
                        <a:pt x="870" y="2230"/>
                      </a:lnTo>
                      <a:lnTo>
                        <a:pt x="883" y="2217"/>
                      </a:lnTo>
                      <a:lnTo>
                        <a:pt x="894" y="2202"/>
                      </a:lnTo>
                      <a:lnTo>
                        <a:pt x="905" y="2188"/>
                      </a:lnTo>
                      <a:lnTo>
                        <a:pt x="914" y="2175"/>
                      </a:lnTo>
                      <a:lnTo>
                        <a:pt x="920" y="2168"/>
                      </a:lnTo>
                      <a:lnTo>
                        <a:pt x="924" y="2167"/>
                      </a:lnTo>
                      <a:lnTo>
                        <a:pt x="932" y="2180"/>
                      </a:lnTo>
                      <a:lnTo>
                        <a:pt x="932" y="2201"/>
                      </a:lnTo>
                      <a:lnTo>
                        <a:pt x="928" y="2226"/>
                      </a:lnTo>
                      <a:lnTo>
                        <a:pt x="921" y="2249"/>
                      </a:lnTo>
                      <a:lnTo>
                        <a:pt x="930" y="2236"/>
                      </a:lnTo>
                      <a:lnTo>
                        <a:pt x="940" y="2223"/>
                      </a:lnTo>
                      <a:lnTo>
                        <a:pt x="950" y="2209"/>
                      </a:lnTo>
                      <a:lnTo>
                        <a:pt x="959" y="2197"/>
                      </a:lnTo>
                      <a:lnTo>
                        <a:pt x="968" y="2186"/>
                      </a:lnTo>
                      <a:lnTo>
                        <a:pt x="977" y="2175"/>
                      </a:lnTo>
                      <a:lnTo>
                        <a:pt x="985" y="2169"/>
                      </a:lnTo>
                      <a:lnTo>
                        <a:pt x="991" y="2166"/>
                      </a:lnTo>
                      <a:lnTo>
                        <a:pt x="998" y="2173"/>
                      </a:lnTo>
                      <a:lnTo>
                        <a:pt x="997" y="2196"/>
                      </a:lnTo>
                      <a:lnTo>
                        <a:pt x="991" y="2223"/>
                      </a:lnTo>
                      <a:lnTo>
                        <a:pt x="980" y="2245"/>
                      </a:lnTo>
                      <a:lnTo>
                        <a:pt x="993" y="2234"/>
                      </a:lnTo>
                      <a:lnTo>
                        <a:pt x="1005" y="2221"/>
                      </a:lnTo>
                      <a:lnTo>
                        <a:pt x="1018" y="2208"/>
                      </a:lnTo>
                      <a:lnTo>
                        <a:pt x="1031" y="2194"/>
                      </a:lnTo>
                      <a:lnTo>
                        <a:pt x="1043" y="2180"/>
                      </a:lnTo>
                      <a:lnTo>
                        <a:pt x="1054" y="2169"/>
                      </a:lnTo>
                      <a:lnTo>
                        <a:pt x="1063" y="2162"/>
                      </a:lnTo>
                      <a:lnTo>
                        <a:pt x="1071" y="2158"/>
                      </a:lnTo>
                      <a:lnTo>
                        <a:pt x="1074" y="2160"/>
                      </a:lnTo>
                      <a:lnTo>
                        <a:pt x="1075" y="2167"/>
                      </a:lnTo>
                      <a:lnTo>
                        <a:pt x="1075" y="2177"/>
                      </a:lnTo>
                      <a:lnTo>
                        <a:pt x="1073" y="2191"/>
                      </a:lnTo>
                      <a:lnTo>
                        <a:pt x="1070" y="2205"/>
                      </a:lnTo>
                      <a:lnTo>
                        <a:pt x="1064" y="2219"/>
                      </a:lnTo>
                      <a:lnTo>
                        <a:pt x="1058" y="2232"/>
                      </a:lnTo>
                      <a:lnTo>
                        <a:pt x="1050" y="2244"/>
                      </a:lnTo>
                      <a:lnTo>
                        <a:pt x="1064" y="2231"/>
                      </a:lnTo>
                      <a:lnTo>
                        <a:pt x="1079" y="2217"/>
                      </a:lnTo>
                      <a:lnTo>
                        <a:pt x="1093" y="2203"/>
                      </a:lnTo>
                      <a:lnTo>
                        <a:pt x="1105" y="2190"/>
                      </a:lnTo>
                      <a:lnTo>
                        <a:pt x="1117" y="2178"/>
                      </a:lnTo>
                      <a:lnTo>
                        <a:pt x="1127" y="2168"/>
                      </a:lnTo>
                      <a:lnTo>
                        <a:pt x="1135" y="2162"/>
                      </a:lnTo>
                      <a:lnTo>
                        <a:pt x="1140" y="2160"/>
                      </a:lnTo>
                      <a:lnTo>
                        <a:pt x="1145" y="2169"/>
                      </a:lnTo>
                      <a:lnTo>
                        <a:pt x="1143" y="2191"/>
                      </a:lnTo>
                      <a:lnTo>
                        <a:pt x="1136" y="2217"/>
                      </a:lnTo>
                      <a:lnTo>
                        <a:pt x="1126" y="2241"/>
                      </a:lnTo>
                      <a:lnTo>
                        <a:pt x="1139" y="2230"/>
                      </a:lnTo>
                      <a:lnTo>
                        <a:pt x="1152" y="2218"/>
                      </a:lnTo>
                      <a:lnTo>
                        <a:pt x="1164" y="2204"/>
                      </a:lnTo>
                      <a:lnTo>
                        <a:pt x="1175" y="2191"/>
                      </a:lnTo>
                      <a:lnTo>
                        <a:pt x="1184" y="2177"/>
                      </a:lnTo>
                      <a:lnTo>
                        <a:pt x="1191" y="2167"/>
                      </a:lnTo>
                      <a:lnTo>
                        <a:pt x="1197" y="2160"/>
                      </a:lnTo>
                      <a:lnTo>
                        <a:pt x="1201" y="2158"/>
                      </a:lnTo>
                      <a:lnTo>
                        <a:pt x="1206" y="2166"/>
                      </a:lnTo>
                      <a:lnTo>
                        <a:pt x="1207" y="2187"/>
                      </a:lnTo>
                      <a:lnTo>
                        <a:pt x="1201" y="2214"/>
                      </a:lnTo>
                      <a:lnTo>
                        <a:pt x="1186" y="2243"/>
                      </a:lnTo>
                      <a:lnTo>
                        <a:pt x="1199" y="2230"/>
                      </a:lnTo>
                      <a:lnTo>
                        <a:pt x="1212" y="2216"/>
                      </a:lnTo>
                      <a:lnTo>
                        <a:pt x="1224" y="2200"/>
                      </a:lnTo>
                      <a:lnTo>
                        <a:pt x="1236" y="2185"/>
                      </a:lnTo>
                      <a:lnTo>
                        <a:pt x="1246" y="2170"/>
                      </a:lnTo>
                      <a:lnTo>
                        <a:pt x="1255" y="2159"/>
                      </a:lnTo>
                      <a:lnTo>
                        <a:pt x="1261" y="2152"/>
                      </a:lnTo>
                      <a:lnTo>
                        <a:pt x="1266" y="2150"/>
                      </a:lnTo>
                      <a:lnTo>
                        <a:pt x="1271" y="2157"/>
                      </a:lnTo>
                      <a:lnTo>
                        <a:pt x="1275" y="2176"/>
                      </a:lnTo>
                      <a:lnTo>
                        <a:pt x="1278" y="2204"/>
                      </a:lnTo>
                      <a:lnTo>
                        <a:pt x="1277" y="2237"/>
                      </a:lnTo>
                      <a:lnTo>
                        <a:pt x="1286" y="2223"/>
                      </a:lnTo>
                      <a:lnTo>
                        <a:pt x="1297" y="2207"/>
                      </a:lnTo>
                      <a:lnTo>
                        <a:pt x="1308" y="2191"/>
                      </a:lnTo>
                      <a:lnTo>
                        <a:pt x="1319" y="2174"/>
                      </a:lnTo>
                      <a:lnTo>
                        <a:pt x="1331" y="2159"/>
                      </a:lnTo>
                      <a:lnTo>
                        <a:pt x="1339" y="2147"/>
                      </a:lnTo>
                      <a:lnTo>
                        <a:pt x="1346" y="2139"/>
                      </a:lnTo>
                      <a:lnTo>
                        <a:pt x="1349" y="2136"/>
                      </a:lnTo>
                      <a:lnTo>
                        <a:pt x="1355" y="2146"/>
                      </a:lnTo>
                      <a:lnTo>
                        <a:pt x="1355" y="2171"/>
                      </a:lnTo>
                      <a:lnTo>
                        <a:pt x="1349" y="2204"/>
                      </a:lnTo>
                      <a:lnTo>
                        <a:pt x="1336" y="2233"/>
                      </a:lnTo>
                      <a:lnTo>
                        <a:pt x="1348" y="2221"/>
                      </a:lnTo>
                      <a:lnTo>
                        <a:pt x="1360" y="2207"/>
                      </a:lnTo>
                      <a:lnTo>
                        <a:pt x="1370" y="2191"/>
                      </a:lnTo>
                      <a:lnTo>
                        <a:pt x="1379" y="2174"/>
                      </a:lnTo>
                      <a:lnTo>
                        <a:pt x="1388" y="2159"/>
                      </a:lnTo>
                      <a:lnTo>
                        <a:pt x="1395" y="2147"/>
                      </a:lnTo>
                      <a:lnTo>
                        <a:pt x="1402" y="2139"/>
                      </a:lnTo>
                      <a:lnTo>
                        <a:pt x="1410" y="2136"/>
                      </a:lnTo>
                      <a:lnTo>
                        <a:pt x="1415" y="2149"/>
                      </a:lnTo>
                      <a:lnTo>
                        <a:pt x="1418" y="2179"/>
                      </a:lnTo>
                      <a:lnTo>
                        <a:pt x="1415" y="2213"/>
                      </a:lnTo>
                      <a:lnTo>
                        <a:pt x="1407" y="2235"/>
                      </a:lnTo>
                      <a:lnTo>
                        <a:pt x="1418" y="2224"/>
                      </a:lnTo>
                      <a:lnTo>
                        <a:pt x="1428" y="2209"/>
                      </a:lnTo>
                      <a:lnTo>
                        <a:pt x="1437" y="2192"/>
                      </a:lnTo>
                      <a:lnTo>
                        <a:pt x="1446" y="2174"/>
                      </a:lnTo>
                      <a:lnTo>
                        <a:pt x="1455" y="2158"/>
                      </a:lnTo>
                      <a:lnTo>
                        <a:pt x="1462" y="2145"/>
                      </a:lnTo>
                      <a:lnTo>
                        <a:pt x="1469" y="2135"/>
                      </a:lnTo>
                      <a:lnTo>
                        <a:pt x="1475" y="2132"/>
                      </a:lnTo>
                      <a:lnTo>
                        <a:pt x="1483" y="2142"/>
                      </a:lnTo>
                      <a:lnTo>
                        <a:pt x="1485" y="2168"/>
                      </a:lnTo>
                      <a:lnTo>
                        <a:pt x="1483" y="2199"/>
                      </a:lnTo>
                      <a:lnTo>
                        <a:pt x="1477" y="2226"/>
                      </a:lnTo>
                      <a:lnTo>
                        <a:pt x="1487" y="2215"/>
                      </a:lnTo>
                      <a:lnTo>
                        <a:pt x="1496" y="2201"/>
                      </a:lnTo>
                      <a:lnTo>
                        <a:pt x="1504" y="2185"/>
                      </a:lnTo>
                      <a:lnTo>
                        <a:pt x="1510" y="2167"/>
                      </a:lnTo>
                      <a:lnTo>
                        <a:pt x="1517" y="2151"/>
                      </a:lnTo>
                      <a:lnTo>
                        <a:pt x="1522" y="2138"/>
                      </a:lnTo>
                      <a:lnTo>
                        <a:pt x="1528" y="2129"/>
                      </a:lnTo>
                      <a:lnTo>
                        <a:pt x="1533" y="2125"/>
                      </a:lnTo>
                      <a:lnTo>
                        <a:pt x="1542" y="2132"/>
                      </a:lnTo>
                      <a:lnTo>
                        <a:pt x="1547" y="2154"/>
                      </a:lnTo>
                      <a:lnTo>
                        <a:pt x="1547" y="2189"/>
                      </a:lnTo>
                      <a:lnTo>
                        <a:pt x="1540" y="2230"/>
                      </a:lnTo>
                      <a:lnTo>
                        <a:pt x="1549" y="2215"/>
                      </a:lnTo>
                      <a:lnTo>
                        <a:pt x="1559" y="2198"/>
                      </a:lnTo>
                      <a:lnTo>
                        <a:pt x="1569" y="2177"/>
                      </a:lnTo>
                      <a:lnTo>
                        <a:pt x="1580" y="2157"/>
                      </a:lnTo>
                      <a:lnTo>
                        <a:pt x="1588" y="2139"/>
                      </a:lnTo>
                      <a:lnTo>
                        <a:pt x="1596" y="2124"/>
                      </a:lnTo>
                      <a:lnTo>
                        <a:pt x="1603" y="2114"/>
                      </a:lnTo>
                      <a:lnTo>
                        <a:pt x="1607" y="2110"/>
                      </a:lnTo>
                      <a:lnTo>
                        <a:pt x="1614" y="2121"/>
                      </a:lnTo>
                      <a:lnTo>
                        <a:pt x="1619" y="2149"/>
                      </a:lnTo>
                      <a:lnTo>
                        <a:pt x="1621" y="2183"/>
                      </a:lnTo>
                      <a:lnTo>
                        <a:pt x="1618" y="2215"/>
                      </a:lnTo>
                      <a:lnTo>
                        <a:pt x="1628" y="2199"/>
                      </a:lnTo>
                      <a:lnTo>
                        <a:pt x="1637" y="2179"/>
                      </a:lnTo>
                      <a:lnTo>
                        <a:pt x="1646" y="2160"/>
                      </a:lnTo>
                      <a:lnTo>
                        <a:pt x="1654" y="2141"/>
                      </a:lnTo>
                      <a:lnTo>
                        <a:pt x="1662" y="2124"/>
                      </a:lnTo>
                      <a:lnTo>
                        <a:pt x="1669" y="2111"/>
                      </a:lnTo>
                      <a:lnTo>
                        <a:pt x="1674" y="2102"/>
                      </a:lnTo>
                      <a:lnTo>
                        <a:pt x="1679" y="2099"/>
                      </a:lnTo>
                      <a:lnTo>
                        <a:pt x="1684" y="2102"/>
                      </a:lnTo>
                      <a:lnTo>
                        <a:pt x="1690" y="2110"/>
                      </a:lnTo>
                      <a:lnTo>
                        <a:pt x="1695" y="2123"/>
                      </a:lnTo>
                      <a:lnTo>
                        <a:pt x="1699" y="2140"/>
                      </a:lnTo>
                      <a:lnTo>
                        <a:pt x="1701" y="2158"/>
                      </a:lnTo>
                      <a:lnTo>
                        <a:pt x="1701" y="2179"/>
                      </a:lnTo>
                      <a:lnTo>
                        <a:pt x="1699" y="2201"/>
                      </a:lnTo>
                      <a:lnTo>
                        <a:pt x="1693" y="2221"/>
                      </a:lnTo>
                      <a:lnTo>
                        <a:pt x="1703" y="2203"/>
                      </a:lnTo>
                      <a:lnTo>
                        <a:pt x="1711" y="2183"/>
                      </a:lnTo>
                      <a:lnTo>
                        <a:pt x="1717" y="2163"/>
                      </a:lnTo>
                      <a:lnTo>
                        <a:pt x="1722" y="2143"/>
                      </a:lnTo>
                      <a:lnTo>
                        <a:pt x="1725" y="2125"/>
                      </a:lnTo>
                      <a:lnTo>
                        <a:pt x="1728" y="2110"/>
                      </a:lnTo>
                      <a:lnTo>
                        <a:pt x="1731" y="2100"/>
                      </a:lnTo>
                      <a:lnTo>
                        <a:pt x="1734" y="2095"/>
                      </a:lnTo>
                      <a:lnTo>
                        <a:pt x="1738" y="2097"/>
                      </a:lnTo>
                      <a:lnTo>
                        <a:pt x="1745" y="2104"/>
                      </a:lnTo>
                      <a:lnTo>
                        <a:pt x="1750" y="2116"/>
                      </a:lnTo>
                      <a:lnTo>
                        <a:pt x="1756" y="2132"/>
                      </a:lnTo>
                      <a:lnTo>
                        <a:pt x="1759" y="2150"/>
                      </a:lnTo>
                      <a:lnTo>
                        <a:pt x="1761" y="2170"/>
                      </a:lnTo>
                      <a:lnTo>
                        <a:pt x="1760" y="2192"/>
                      </a:lnTo>
                      <a:lnTo>
                        <a:pt x="1755" y="2213"/>
                      </a:lnTo>
                      <a:lnTo>
                        <a:pt x="1765" y="2198"/>
                      </a:lnTo>
                      <a:lnTo>
                        <a:pt x="1772" y="2181"/>
                      </a:lnTo>
                      <a:lnTo>
                        <a:pt x="1778" y="2163"/>
                      </a:lnTo>
                      <a:lnTo>
                        <a:pt x="1782" y="2146"/>
                      </a:lnTo>
                      <a:lnTo>
                        <a:pt x="1785" y="2130"/>
                      </a:lnTo>
                      <a:lnTo>
                        <a:pt x="1789" y="2117"/>
                      </a:lnTo>
                      <a:lnTo>
                        <a:pt x="1792" y="2108"/>
                      </a:lnTo>
                      <a:lnTo>
                        <a:pt x="1796" y="2104"/>
                      </a:lnTo>
                      <a:lnTo>
                        <a:pt x="1801" y="2106"/>
                      </a:lnTo>
                      <a:lnTo>
                        <a:pt x="1807" y="2112"/>
                      </a:lnTo>
                      <a:lnTo>
                        <a:pt x="1812" y="2123"/>
                      </a:lnTo>
                      <a:lnTo>
                        <a:pt x="1817" y="2136"/>
                      </a:lnTo>
                      <a:lnTo>
                        <a:pt x="1821" y="2153"/>
                      </a:lnTo>
                      <a:lnTo>
                        <a:pt x="1823" y="2171"/>
                      </a:lnTo>
                      <a:lnTo>
                        <a:pt x="1823" y="2193"/>
                      </a:lnTo>
                      <a:lnTo>
                        <a:pt x="1820" y="2215"/>
                      </a:lnTo>
                      <a:lnTo>
                        <a:pt x="1831" y="2200"/>
                      </a:lnTo>
                      <a:lnTo>
                        <a:pt x="1839" y="2180"/>
                      </a:lnTo>
                      <a:lnTo>
                        <a:pt x="1845" y="2161"/>
                      </a:lnTo>
                      <a:lnTo>
                        <a:pt x="1849" y="2141"/>
                      </a:lnTo>
                      <a:lnTo>
                        <a:pt x="1853" y="2124"/>
                      </a:lnTo>
                      <a:lnTo>
                        <a:pt x="1856" y="2109"/>
                      </a:lnTo>
                      <a:lnTo>
                        <a:pt x="1859" y="2098"/>
                      </a:lnTo>
                      <a:lnTo>
                        <a:pt x="1863" y="2092"/>
                      </a:lnTo>
                      <a:lnTo>
                        <a:pt x="1868" y="2095"/>
                      </a:lnTo>
                      <a:lnTo>
                        <a:pt x="1875" y="2103"/>
                      </a:lnTo>
                      <a:lnTo>
                        <a:pt x="1881" y="2116"/>
                      </a:lnTo>
                      <a:lnTo>
                        <a:pt x="1887" y="2133"/>
                      </a:lnTo>
                      <a:lnTo>
                        <a:pt x="1891" y="2152"/>
                      </a:lnTo>
                      <a:lnTo>
                        <a:pt x="1893" y="2173"/>
                      </a:lnTo>
                      <a:lnTo>
                        <a:pt x="1891" y="2196"/>
                      </a:lnTo>
                      <a:lnTo>
                        <a:pt x="1885" y="2217"/>
                      </a:lnTo>
                      <a:lnTo>
                        <a:pt x="1896" y="2202"/>
                      </a:lnTo>
                      <a:lnTo>
                        <a:pt x="1904" y="2182"/>
                      </a:lnTo>
                      <a:lnTo>
                        <a:pt x="1911" y="2162"/>
                      </a:lnTo>
                      <a:lnTo>
                        <a:pt x="1916" y="2142"/>
                      </a:lnTo>
                      <a:lnTo>
                        <a:pt x="1919" y="2123"/>
                      </a:lnTo>
                      <a:lnTo>
                        <a:pt x="1922" y="2107"/>
                      </a:lnTo>
                      <a:lnTo>
                        <a:pt x="1925" y="2097"/>
                      </a:lnTo>
                      <a:lnTo>
                        <a:pt x="1928" y="2092"/>
                      </a:lnTo>
                      <a:lnTo>
                        <a:pt x="1932" y="2094"/>
                      </a:lnTo>
                      <a:lnTo>
                        <a:pt x="1937" y="2099"/>
                      </a:lnTo>
                      <a:lnTo>
                        <a:pt x="1942" y="2107"/>
                      </a:lnTo>
                      <a:lnTo>
                        <a:pt x="1947" y="2119"/>
                      </a:lnTo>
                      <a:lnTo>
                        <a:pt x="1951" y="2135"/>
                      </a:lnTo>
                      <a:lnTo>
                        <a:pt x="1953" y="2155"/>
                      </a:lnTo>
                      <a:lnTo>
                        <a:pt x="1954" y="2179"/>
                      </a:lnTo>
                      <a:lnTo>
                        <a:pt x="1953" y="2210"/>
                      </a:lnTo>
                      <a:lnTo>
                        <a:pt x="1960" y="2196"/>
                      </a:lnTo>
                      <a:lnTo>
                        <a:pt x="1966" y="2178"/>
                      </a:lnTo>
                      <a:lnTo>
                        <a:pt x="1972" y="2159"/>
                      </a:lnTo>
                      <a:lnTo>
                        <a:pt x="1978" y="2140"/>
                      </a:lnTo>
                      <a:lnTo>
                        <a:pt x="1983" y="2123"/>
                      </a:lnTo>
                      <a:lnTo>
                        <a:pt x="1988" y="2108"/>
                      </a:lnTo>
                      <a:lnTo>
                        <a:pt x="1992" y="2098"/>
                      </a:lnTo>
                      <a:lnTo>
                        <a:pt x="1997" y="2092"/>
                      </a:lnTo>
                      <a:lnTo>
                        <a:pt x="2001" y="2095"/>
                      </a:lnTo>
                      <a:lnTo>
                        <a:pt x="2007" y="2102"/>
                      </a:lnTo>
                      <a:lnTo>
                        <a:pt x="2012" y="2113"/>
                      </a:lnTo>
                      <a:lnTo>
                        <a:pt x="2018" y="2127"/>
                      </a:lnTo>
                      <a:lnTo>
                        <a:pt x="2022" y="2144"/>
                      </a:lnTo>
                      <a:lnTo>
                        <a:pt x="2025" y="2162"/>
                      </a:lnTo>
                      <a:lnTo>
                        <a:pt x="2027" y="2180"/>
                      </a:lnTo>
                      <a:lnTo>
                        <a:pt x="2025" y="2199"/>
                      </a:lnTo>
                      <a:lnTo>
                        <a:pt x="2036" y="2164"/>
                      </a:lnTo>
                      <a:lnTo>
                        <a:pt x="2040" y="2126"/>
                      </a:lnTo>
                      <a:lnTo>
                        <a:pt x="2043" y="2096"/>
                      </a:lnTo>
                      <a:lnTo>
                        <a:pt x="2049" y="2080"/>
                      </a:lnTo>
                      <a:lnTo>
                        <a:pt x="2054" y="2080"/>
                      </a:lnTo>
                      <a:lnTo>
                        <a:pt x="2060" y="2084"/>
                      </a:lnTo>
                      <a:lnTo>
                        <a:pt x="2065" y="2092"/>
                      </a:lnTo>
                      <a:lnTo>
                        <a:pt x="2069" y="2104"/>
                      </a:lnTo>
                      <a:lnTo>
                        <a:pt x="2073" y="2118"/>
                      </a:lnTo>
                      <a:lnTo>
                        <a:pt x="2075" y="2135"/>
                      </a:lnTo>
                      <a:lnTo>
                        <a:pt x="2075" y="2155"/>
                      </a:lnTo>
                      <a:lnTo>
                        <a:pt x="2073" y="2176"/>
                      </a:lnTo>
                      <a:lnTo>
                        <a:pt x="2085" y="2160"/>
                      </a:lnTo>
                      <a:lnTo>
                        <a:pt x="2092" y="2142"/>
                      </a:lnTo>
                      <a:lnTo>
                        <a:pt x="2095" y="2124"/>
                      </a:lnTo>
                      <a:lnTo>
                        <a:pt x="2095" y="2107"/>
                      </a:lnTo>
                      <a:lnTo>
                        <a:pt x="2094" y="2091"/>
                      </a:lnTo>
                      <a:lnTo>
                        <a:pt x="2094" y="2078"/>
                      </a:lnTo>
                      <a:lnTo>
                        <a:pt x="2094" y="2068"/>
                      </a:lnTo>
                      <a:lnTo>
                        <a:pt x="2096" y="2063"/>
                      </a:lnTo>
                      <a:lnTo>
                        <a:pt x="2101" y="2062"/>
                      </a:lnTo>
                      <a:lnTo>
                        <a:pt x="2107" y="2063"/>
                      </a:lnTo>
                      <a:lnTo>
                        <a:pt x="2115" y="2068"/>
                      </a:lnTo>
                      <a:lnTo>
                        <a:pt x="2122" y="2075"/>
                      </a:lnTo>
                      <a:lnTo>
                        <a:pt x="2130" y="2086"/>
                      </a:lnTo>
                      <a:lnTo>
                        <a:pt x="2136" y="2100"/>
                      </a:lnTo>
                      <a:lnTo>
                        <a:pt x="2141" y="2116"/>
                      </a:lnTo>
                      <a:lnTo>
                        <a:pt x="2144" y="2135"/>
                      </a:lnTo>
                      <a:lnTo>
                        <a:pt x="2151" y="2119"/>
                      </a:lnTo>
                      <a:lnTo>
                        <a:pt x="2156" y="2103"/>
                      </a:lnTo>
                      <a:lnTo>
                        <a:pt x="2161" y="2086"/>
                      </a:lnTo>
                      <a:lnTo>
                        <a:pt x="2166" y="2071"/>
                      </a:lnTo>
                      <a:lnTo>
                        <a:pt x="2169" y="2058"/>
                      </a:lnTo>
                      <a:lnTo>
                        <a:pt x="2172" y="2048"/>
                      </a:lnTo>
                      <a:lnTo>
                        <a:pt x="2175" y="2041"/>
                      </a:lnTo>
                      <a:lnTo>
                        <a:pt x="2178" y="2038"/>
                      </a:lnTo>
                      <a:lnTo>
                        <a:pt x="2185" y="2038"/>
                      </a:lnTo>
                      <a:lnTo>
                        <a:pt x="2194" y="2044"/>
                      </a:lnTo>
                      <a:lnTo>
                        <a:pt x="2201" y="2055"/>
                      </a:lnTo>
                      <a:lnTo>
                        <a:pt x="2203" y="20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5" name="Freeform 20"/>
                <p:cNvSpPr>
                  <a:spLocks/>
                </p:cNvSpPr>
                <p:nvPr/>
              </p:nvSpPr>
              <p:spPr bwMode="auto">
                <a:xfrm>
                  <a:off x="4798" y="1211"/>
                  <a:ext cx="44" cy="54"/>
                </a:xfrm>
                <a:custGeom>
                  <a:avLst/>
                  <a:gdLst>
                    <a:gd name="T0" fmla="*/ 4 w 314"/>
                    <a:gd name="T1" fmla="*/ 1 h 382"/>
                    <a:gd name="T2" fmla="*/ 4 w 314"/>
                    <a:gd name="T3" fmla="*/ 1 h 382"/>
                    <a:gd name="T4" fmla="*/ 3 w 314"/>
                    <a:gd name="T5" fmla="*/ 1 h 382"/>
                    <a:gd name="T6" fmla="*/ 3 w 314"/>
                    <a:gd name="T7" fmla="*/ 1 h 382"/>
                    <a:gd name="T8" fmla="*/ 2 w 314"/>
                    <a:gd name="T9" fmla="*/ 2 h 382"/>
                    <a:gd name="T10" fmla="*/ 1 w 314"/>
                    <a:gd name="T11" fmla="*/ 3 h 382"/>
                    <a:gd name="T12" fmla="*/ 1 w 314"/>
                    <a:gd name="T13" fmla="*/ 4 h 382"/>
                    <a:gd name="T14" fmla="*/ 1 w 314"/>
                    <a:gd name="T15" fmla="*/ 5 h 382"/>
                    <a:gd name="T16" fmla="*/ 1 w 314"/>
                    <a:gd name="T17" fmla="*/ 5 h 382"/>
                    <a:gd name="T18" fmla="*/ 1 w 314"/>
                    <a:gd name="T19" fmla="*/ 6 h 382"/>
                    <a:gd name="T20" fmla="*/ 0 w 314"/>
                    <a:gd name="T21" fmla="*/ 6 h 382"/>
                    <a:gd name="T22" fmla="*/ 1 w 314"/>
                    <a:gd name="T23" fmla="*/ 7 h 382"/>
                    <a:gd name="T24" fmla="*/ 0 w 314"/>
                    <a:gd name="T25" fmla="*/ 8 h 382"/>
                    <a:gd name="T26" fmla="*/ 1 w 314"/>
                    <a:gd name="T27" fmla="*/ 7 h 382"/>
                    <a:gd name="T28" fmla="*/ 1 w 314"/>
                    <a:gd name="T29" fmla="*/ 5 h 382"/>
                    <a:gd name="T30" fmla="*/ 2 w 314"/>
                    <a:gd name="T31" fmla="*/ 4 h 382"/>
                    <a:gd name="T32" fmla="*/ 2 w 314"/>
                    <a:gd name="T33" fmla="*/ 3 h 382"/>
                    <a:gd name="T34" fmla="*/ 3 w 314"/>
                    <a:gd name="T35" fmla="*/ 2 h 382"/>
                    <a:gd name="T36" fmla="*/ 4 w 314"/>
                    <a:gd name="T37" fmla="*/ 2 h 382"/>
                    <a:gd name="T38" fmla="*/ 4 w 314"/>
                    <a:gd name="T39" fmla="*/ 4 h 382"/>
                    <a:gd name="T40" fmla="*/ 3 w 314"/>
                    <a:gd name="T41" fmla="*/ 6 h 382"/>
                    <a:gd name="T42" fmla="*/ 2 w 314"/>
                    <a:gd name="T43" fmla="*/ 7 h 382"/>
                    <a:gd name="T44" fmla="*/ 2 w 314"/>
                    <a:gd name="T45" fmla="*/ 7 h 382"/>
                    <a:gd name="T46" fmla="*/ 3 w 314"/>
                    <a:gd name="T47" fmla="*/ 8 h 382"/>
                    <a:gd name="T48" fmla="*/ 4 w 314"/>
                    <a:gd name="T49" fmla="*/ 7 h 382"/>
                    <a:gd name="T50" fmla="*/ 5 w 314"/>
                    <a:gd name="T51" fmla="*/ 6 h 382"/>
                    <a:gd name="T52" fmla="*/ 6 w 314"/>
                    <a:gd name="T53" fmla="*/ 4 h 382"/>
                    <a:gd name="T54" fmla="*/ 6 w 314"/>
                    <a:gd name="T55" fmla="*/ 2 h 382"/>
                    <a:gd name="T56" fmla="*/ 6 w 314"/>
                    <a:gd name="T57" fmla="*/ 0 h 382"/>
                    <a:gd name="T58" fmla="*/ 4 w 314"/>
                    <a:gd name="T59" fmla="*/ 1 h 382"/>
                    <a:gd name="T60" fmla="*/ 6 w 314"/>
                    <a:gd name="T61" fmla="*/ 1 h 382"/>
                    <a:gd name="T62" fmla="*/ 4 w 314"/>
                    <a:gd name="T63" fmla="*/ 1 h 382"/>
                    <a:gd name="T64" fmla="*/ 6 w 314"/>
                    <a:gd name="T65" fmla="*/ 2 h 382"/>
                    <a:gd name="T66" fmla="*/ 6 w 314"/>
                    <a:gd name="T67" fmla="*/ 3 h 382"/>
                    <a:gd name="T68" fmla="*/ 6 w 314"/>
                    <a:gd name="T69" fmla="*/ 3 h 382"/>
                    <a:gd name="T70" fmla="*/ 5 w 314"/>
                    <a:gd name="T71" fmla="*/ 4 h 382"/>
                    <a:gd name="T72" fmla="*/ 4 w 314"/>
                    <a:gd name="T73" fmla="*/ 4 h 382"/>
                    <a:gd name="T74" fmla="*/ 5 w 314"/>
                    <a:gd name="T75" fmla="*/ 5 h 382"/>
                    <a:gd name="T76" fmla="*/ 4 w 314"/>
                    <a:gd name="T77" fmla="*/ 5 h 382"/>
                    <a:gd name="T78" fmla="*/ 4 w 314"/>
                    <a:gd name="T79" fmla="*/ 6 h 382"/>
                    <a:gd name="T80" fmla="*/ 4 w 314"/>
                    <a:gd name="T81" fmla="*/ 6 h 382"/>
                    <a:gd name="T82" fmla="*/ 3 w 314"/>
                    <a:gd name="T83" fmla="*/ 6 h 382"/>
                    <a:gd name="T84" fmla="*/ 4 w 314"/>
                    <a:gd name="T85" fmla="*/ 5 h 382"/>
                    <a:gd name="T86" fmla="*/ 4 w 314"/>
                    <a:gd name="T87" fmla="*/ 5 h 382"/>
                    <a:gd name="T88" fmla="*/ 4 w 314"/>
                    <a:gd name="T89" fmla="*/ 4 h 382"/>
                    <a:gd name="T90" fmla="*/ 4 w 314"/>
                    <a:gd name="T91" fmla="*/ 3 h 382"/>
                    <a:gd name="T92" fmla="*/ 4 w 314"/>
                    <a:gd name="T93" fmla="*/ 2 h 382"/>
                    <a:gd name="T94" fmla="*/ 4 w 314"/>
                    <a:gd name="T95" fmla="*/ 1 h 3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382"/>
                    <a:gd name="T146" fmla="*/ 314 w 314"/>
                    <a:gd name="T147" fmla="*/ 382 h 3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382">
                      <a:moveTo>
                        <a:pt x="205" y="71"/>
                      </a:moveTo>
                      <a:lnTo>
                        <a:pt x="201" y="66"/>
                      </a:lnTo>
                      <a:lnTo>
                        <a:pt x="197" y="62"/>
                      </a:lnTo>
                      <a:lnTo>
                        <a:pt x="192" y="58"/>
                      </a:lnTo>
                      <a:lnTo>
                        <a:pt x="187" y="56"/>
                      </a:lnTo>
                      <a:lnTo>
                        <a:pt x="182" y="54"/>
                      </a:lnTo>
                      <a:lnTo>
                        <a:pt x="177" y="52"/>
                      </a:lnTo>
                      <a:lnTo>
                        <a:pt x="173" y="52"/>
                      </a:lnTo>
                      <a:lnTo>
                        <a:pt x="168" y="51"/>
                      </a:lnTo>
                      <a:lnTo>
                        <a:pt x="156" y="52"/>
                      </a:lnTo>
                      <a:lnTo>
                        <a:pt x="143" y="56"/>
                      </a:lnTo>
                      <a:lnTo>
                        <a:pt x="131" y="63"/>
                      </a:lnTo>
                      <a:lnTo>
                        <a:pt x="119" y="72"/>
                      </a:lnTo>
                      <a:lnTo>
                        <a:pt x="108" y="84"/>
                      </a:lnTo>
                      <a:lnTo>
                        <a:pt x="97" y="98"/>
                      </a:lnTo>
                      <a:lnTo>
                        <a:pt x="87" y="113"/>
                      </a:lnTo>
                      <a:lnTo>
                        <a:pt x="79" y="131"/>
                      </a:lnTo>
                      <a:lnTo>
                        <a:pt x="73" y="145"/>
                      </a:lnTo>
                      <a:lnTo>
                        <a:pt x="67" y="161"/>
                      </a:lnTo>
                      <a:lnTo>
                        <a:pt x="60" y="176"/>
                      </a:lnTo>
                      <a:lnTo>
                        <a:pt x="55" y="191"/>
                      </a:lnTo>
                      <a:lnTo>
                        <a:pt x="49" y="207"/>
                      </a:lnTo>
                      <a:lnTo>
                        <a:pt x="44" y="222"/>
                      </a:lnTo>
                      <a:lnTo>
                        <a:pt x="40" y="238"/>
                      </a:lnTo>
                      <a:lnTo>
                        <a:pt x="35" y="254"/>
                      </a:lnTo>
                      <a:lnTo>
                        <a:pt x="56" y="254"/>
                      </a:lnTo>
                      <a:lnTo>
                        <a:pt x="54" y="266"/>
                      </a:lnTo>
                      <a:lnTo>
                        <a:pt x="52" y="283"/>
                      </a:lnTo>
                      <a:lnTo>
                        <a:pt x="51" y="298"/>
                      </a:lnTo>
                      <a:lnTo>
                        <a:pt x="50" y="304"/>
                      </a:lnTo>
                      <a:lnTo>
                        <a:pt x="21" y="304"/>
                      </a:lnTo>
                      <a:lnTo>
                        <a:pt x="19" y="311"/>
                      </a:lnTo>
                      <a:lnTo>
                        <a:pt x="17" y="317"/>
                      </a:lnTo>
                      <a:lnTo>
                        <a:pt x="16" y="324"/>
                      </a:lnTo>
                      <a:lnTo>
                        <a:pt x="14" y="330"/>
                      </a:lnTo>
                      <a:lnTo>
                        <a:pt x="51" y="330"/>
                      </a:lnTo>
                      <a:lnTo>
                        <a:pt x="56" y="356"/>
                      </a:lnTo>
                      <a:lnTo>
                        <a:pt x="8" y="357"/>
                      </a:lnTo>
                      <a:lnTo>
                        <a:pt x="0" y="380"/>
                      </a:lnTo>
                      <a:lnTo>
                        <a:pt x="91" y="380"/>
                      </a:lnTo>
                      <a:lnTo>
                        <a:pt x="80" y="362"/>
                      </a:lnTo>
                      <a:lnTo>
                        <a:pt x="72" y="342"/>
                      </a:lnTo>
                      <a:lnTo>
                        <a:pt x="68" y="319"/>
                      </a:lnTo>
                      <a:lnTo>
                        <a:pt x="67" y="295"/>
                      </a:lnTo>
                      <a:lnTo>
                        <a:pt x="69" y="270"/>
                      </a:lnTo>
                      <a:lnTo>
                        <a:pt x="74" y="245"/>
                      </a:lnTo>
                      <a:lnTo>
                        <a:pt x="81" y="219"/>
                      </a:lnTo>
                      <a:lnTo>
                        <a:pt x="90" y="195"/>
                      </a:lnTo>
                      <a:lnTo>
                        <a:pt x="100" y="172"/>
                      </a:lnTo>
                      <a:lnTo>
                        <a:pt x="111" y="149"/>
                      </a:lnTo>
                      <a:lnTo>
                        <a:pt x="123" y="130"/>
                      </a:lnTo>
                      <a:lnTo>
                        <a:pt x="135" y="113"/>
                      </a:lnTo>
                      <a:lnTo>
                        <a:pt x="147" y="100"/>
                      </a:lnTo>
                      <a:lnTo>
                        <a:pt x="160" y="91"/>
                      </a:lnTo>
                      <a:lnTo>
                        <a:pt x="172" y="87"/>
                      </a:lnTo>
                      <a:lnTo>
                        <a:pt x="182" y="87"/>
                      </a:lnTo>
                      <a:lnTo>
                        <a:pt x="192" y="98"/>
                      </a:lnTo>
                      <a:lnTo>
                        <a:pt x="199" y="121"/>
                      </a:lnTo>
                      <a:lnTo>
                        <a:pt x="202" y="154"/>
                      </a:lnTo>
                      <a:lnTo>
                        <a:pt x="198" y="189"/>
                      </a:lnTo>
                      <a:lnTo>
                        <a:pt x="188" y="224"/>
                      </a:lnTo>
                      <a:lnTo>
                        <a:pt x="169" y="256"/>
                      </a:lnTo>
                      <a:lnTo>
                        <a:pt x="140" y="277"/>
                      </a:lnTo>
                      <a:lnTo>
                        <a:pt x="101" y="286"/>
                      </a:lnTo>
                      <a:lnTo>
                        <a:pt x="95" y="311"/>
                      </a:lnTo>
                      <a:lnTo>
                        <a:pt x="96" y="331"/>
                      </a:lnTo>
                      <a:lnTo>
                        <a:pt x="100" y="349"/>
                      </a:lnTo>
                      <a:lnTo>
                        <a:pt x="108" y="361"/>
                      </a:lnTo>
                      <a:lnTo>
                        <a:pt x="118" y="371"/>
                      </a:lnTo>
                      <a:lnTo>
                        <a:pt x="128" y="377"/>
                      </a:lnTo>
                      <a:lnTo>
                        <a:pt x="138" y="381"/>
                      </a:lnTo>
                      <a:lnTo>
                        <a:pt x="146" y="382"/>
                      </a:lnTo>
                      <a:lnTo>
                        <a:pt x="171" y="379"/>
                      </a:lnTo>
                      <a:lnTo>
                        <a:pt x="193" y="369"/>
                      </a:lnTo>
                      <a:lnTo>
                        <a:pt x="214" y="355"/>
                      </a:lnTo>
                      <a:lnTo>
                        <a:pt x="235" y="336"/>
                      </a:lnTo>
                      <a:lnTo>
                        <a:pt x="252" y="312"/>
                      </a:lnTo>
                      <a:lnTo>
                        <a:pt x="268" y="285"/>
                      </a:lnTo>
                      <a:lnTo>
                        <a:pt x="282" y="257"/>
                      </a:lnTo>
                      <a:lnTo>
                        <a:pt x="293" y="225"/>
                      </a:lnTo>
                      <a:lnTo>
                        <a:pt x="302" y="194"/>
                      </a:lnTo>
                      <a:lnTo>
                        <a:pt x="309" y="162"/>
                      </a:lnTo>
                      <a:lnTo>
                        <a:pt x="313" y="129"/>
                      </a:lnTo>
                      <a:lnTo>
                        <a:pt x="314" y="98"/>
                      </a:lnTo>
                      <a:lnTo>
                        <a:pt x="312" y="70"/>
                      </a:lnTo>
                      <a:lnTo>
                        <a:pt x="306" y="42"/>
                      </a:lnTo>
                      <a:lnTo>
                        <a:pt x="298" y="19"/>
                      </a:lnTo>
                      <a:lnTo>
                        <a:pt x="286" y="0"/>
                      </a:lnTo>
                      <a:lnTo>
                        <a:pt x="203" y="7"/>
                      </a:lnTo>
                      <a:lnTo>
                        <a:pt x="205" y="27"/>
                      </a:lnTo>
                      <a:lnTo>
                        <a:pt x="276" y="27"/>
                      </a:lnTo>
                      <a:lnTo>
                        <a:pt x="280" y="37"/>
                      </a:lnTo>
                      <a:lnTo>
                        <a:pt x="284" y="47"/>
                      </a:lnTo>
                      <a:lnTo>
                        <a:pt x="287" y="58"/>
                      </a:lnTo>
                      <a:lnTo>
                        <a:pt x="289" y="70"/>
                      </a:lnTo>
                      <a:lnTo>
                        <a:pt x="205" y="71"/>
                      </a:lnTo>
                      <a:lnTo>
                        <a:pt x="215" y="94"/>
                      </a:lnTo>
                      <a:lnTo>
                        <a:pt x="289" y="94"/>
                      </a:lnTo>
                      <a:lnTo>
                        <a:pt x="289" y="105"/>
                      </a:lnTo>
                      <a:lnTo>
                        <a:pt x="289" y="116"/>
                      </a:lnTo>
                      <a:lnTo>
                        <a:pt x="289" y="127"/>
                      </a:lnTo>
                      <a:lnTo>
                        <a:pt x="288" y="138"/>
                      </a:lnTo>
                      <a:lnTo>
                        <a:pt x="223" y="140"/>
                      </a:lnTo>
                      <a:lnTo>
                        <a:pt x="223" y="163"/>
                      </a:lnTo>
                      <a:lnTo>
                        <a:pt x="285" y="160"/>
                      </a:lnTo>
                      <a:lnTo>
                        <a:pt x="283" y="168"/>
                      </a:lnTo>
                      <a:lnTo>
                        <a:pt x="281" y="176"/>
                      </a:lnTo>
                      <a:lnTo>
                        <a:pt x="279" y="185"/>
                      </a:lnTo>
                      <a:lnTo>
                        <a:pt x="277" y="193"/>
                      </a:lnTo>
                      <a:lnTo>
                        <a:pt x="219" y="193"/>
                      </a:lnTo>
                      <a:lnTo>
                        <a:pt x="214" y="215"/>
                      </a:lnTo>
                      <a:lnTo>
                        <a:pt x="269" y="215"/>
                      </a:lnTo>
                      <a:lnTo>
                        <a:pt x="264" y="228"/>
                      </a:lnTo>
                      <a:lnTo>
                        <a:pt x="258" y="241"/>
                      </a:lnTo>
                      <a:lnTo>
                        <a:pt x="252" y="254"/>
                      </a:lnTo>
                      <a:lnTo>
                        <a:pt x="245" y="265"/>
                      </a:lnTo>
                      <a:lnTo>
                        <a:pt x="193" y="263"/>
                      </a:lnTo>
                      <a:lnTo>
                        <a:pt x="178" y="282"/>
                      </a:lnTo>
                      <a:lnTo>
                        <a:pt x="231" y="282"/>
                      </a:lnTo>
                      <a:lnTo>
                        <a:pt x="226" y="286"/>
                      </a:lnTo>
                      <a:lnTo>
                        <a:pt x="222" y="291"/>
                      </a:lnTo>
                      <a:lnTo>
                        <a:pt x="217" y="295"/>
                      </a:lnTo>
                      <a:lnTo>
                        <a:pt x="212" y="299"/>
                      </a:lnTo>
                      <a:lnTo>
                        <a:pt x="156" y="299"/>
                      </a:lnTo>
                      <a:lnTo>
                        <a:pt x="161" y="295"/>
                      </a:lnTo>
                      <a:lnTo>
                        <a:pt x="167" y="291"/>
                      </a:lnTo>
                      <a:lnTo>
                        <a:pt x="173" y="287"/>
                      </a:lnTo>
                      <a:lnTo>
                        <a:pt x="178" y="282"/>
                      </a:lnTo>
                      <a:lnTo>
                        <a:pt x="193" y="263"/>
                      </a:lnTo>
                      <a:lnTo>
                        <a:pt x="200" y="253"/>
                      </a:lnTo>
                      <a:lnTo>
                        <a:pt x="205" y="240"/>
                      </a:lnTo>
                      <a:lnTo>
                        <a:pt x="210" y="227"/>
                      </a:lnTo>
                      <a:lnTo>
                        <a:pt x="214" y="215"/>
                      </a:lnTo>
                      <a:lnTo>
                        <a:pt x="219" y="193"/>
                      </a:lnTo>
                      <a:lnTo>
                        <a:pt x="220" y="186"/>
                      </a:lnTo>
                      <a:lnTo>
                        <a:pt x="221" y="178"/>
                      </a:lnTo>
                      <a:lnTo>
                        <a:pt x="222" y="171"/>
                      </a:lnTo>
                      <a:lnTo>
                        <a:pt x="223" y="163"/>
                      </a:lnTo>
                      <a:lnTo>
                        <a:pt x="223" y="140"/>
                      </a:lnTo>
                      <a:lnTo>
                        <a:pt x="222" y="128"/>
                      </a:lnTo>
                      <a:lnTo>
                        <a:pt x="221" y="116"/>
                      </a:lnTo>
                      <a:lnTo>
                        <a:pt x="219" y="104"/>
                      </a:lnTo>
                      <a:lnTo>
                        <a:pt x="215" y="94"/>
                      </a:lnTo>
                      <a:lnTo>
                        <a:pt x="205"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181" name="Text Box 21"/>
              <p:cNvSpPr txBox="1">
                <a:spLocks noChangeArrowheads="1"/>
              </p:cNvSpPr>
              <p:nvPr/>
            </p:nvSpPr>
            <p:spPr bwMode="auto">
              <a:xfrm flipH="1">
                <a:off x="4480" y="1205"/>
                <a:ext cx="28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solidFill>
                      <a:schemeClr val="bg2"/>
                    </a:solidFill>
                    <a:latin typeface="Comic Sans MS" charset="0"/>
                  </a:rPr>
                  <a:t>A</a:t>
                </a:r>
                <a:endParaRPr lang="en-US" sz="1600" dirty="0">
                  <a:latin typeface="Comic Sans MS"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3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3331">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3331">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3331">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3331">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333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p:txBody>
          <a:bodyPr/>
          <a:lstStyle/>
          <a:p>
            <a:r>
              <a:rPr lang="en-US"/>
              <a:t>Comparing Two Alternatives</a:t>
            </a:r>
          </a:p>
        </p:txBody>
      </p:sp>
      <p:sp>
        <p:nvSpPr>
          <p:cNvPr id="483331" name="Rectangle 3"/>
          <p:cNvSpPr>
            <a:spLocks noGrp="1" noChangeArrowheads="1"/>
          </p:cNvSpPr>
          <p:nvPr>
            <p:ph idx="1"/>
          </p:nvPr>
        </p:nvSpPr>
        <p:spPr/>
        <p:txBody>
          <a:bodyPr/>
          <a:lstStyle/>
          <a:p>
            <a:r>
              <a:rPr lang="en-US" sz="2800" dirty="0"/>
              <a:t>Between groups requires many more participants than within groups</a:t>
            </a:r>
            <a:br>
              <a:rPr lang="en-US" sz="2800" dirty="0"/>
            </a:br>
            <a:endParaRPr lang="en-US" sz="2800" dirty="0"/>
          </a:p>
          <a:p>
            <a:r>
              <a:rPr lang="en-US" sz="2800" dirty="0"/>
              <a:t>See if differences are statistically significant</a:t>
            </a:r>
          </a:p>
          <a:p>
            <a:pPr lvl="1"/>
            <a:r>
              <a:rPr lang="en-US" sz="2400" dirty="0"/>
              <a:t>assumes normal distribution &amp; same std. dev.</a:t>
            </a:r>
            <a:br>
              <a:rPr lang="en-US" sz="2400" dirty="0"/>
            </a:br>
            <a:endParaRPr lang="en-US" sz="2400" dirty="0"/>
          </a:p>
          <a:p>
            <a:r>
              <a:rPr lang="en-US" sz="2800" dirty="0"/>
              <a:t>Online companies can do large AB tests</a:t>
            </a:r>
          </a:p>
          <a:p>
            <a:pPr lvl="1"/>
            <a:r>
              <a:rPr lang="en-US" sz="2400" dirty="0"/>
              <a:t>look at resulting behavior (e.g., buy?)</a:t>
            </a:r>
          </a:p>
        </p:txBody>
      </p:sp>
      <p:sp>
        <p:nvSpPr>
          <p:cNvPr id="2" name="Date Placeholder 1"/>
          <p:cNvSpPr>
            <a:spLocks noGrp="1"/>
          </p:cNvSpPr>
          <p:nvPr>
            <p:ph type="dt" sz="half" idx="10"/>
          </p:nvPr>
        </p:nvSpPr>
        <p:spPr/>
        <p:txBody>
          <a:bodyPr/>
          <a:lstStyle/>
          <a:p>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27</a:t>
            </a:fld>
            <a:endParaRPr lang="en-US"/>
          </a:p>
        </p:txBody>
      </p:sp>
    </p:spTree>
    <p:extLst>
      <p:ext uri="{BB962C8B-B14F-4D97-AF65-F5344CB8AC3E}">
        <p14:creationId xmlns:p14="http://schemas.microsoft.com/office/powerpoint/2010/main" val="238963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33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3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3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dirty="0"/>
              <a:t>Experimental Details</a:t>
            </a:r>
          </a:p>
        </p:txBody>
      </p:sp>
      <p:sp>
        <p:nvSpPr>
          <p:cNvPr id="33798" name="Rectangle 3"/>
          <p:cNvSpPr>
            <a:spLocks noGrp="1" noChangeArrowheads="1"/>
          </p:cNvSpPr>
          <p:nvPr>
            <p:ph idx="1"/>
          </p:nvPr>
        </p:nvSpPr>
        <p:spPr>
          <a:xfrm>
            <a:off x="360311" y="1255586"/>
            <a:ext cx="8633506" cy="4724400"/>
          </a:xfrm>
        </p:spPr>
        <p:txBody>
          <a:bodyPr/>
          <a:lstStyle/>
          <a:p>
            <a:pPr eaLnBrk="1" hangingPunct="1">
              <a:lnSpc>
                <a:spcPct val="90000"/>
              </a:lnSpc>
            </a:pPr>
            <a:r>
              <a:rPr lang="en-US" sz="2200" dirty="0"/>
              <a:t>Order of tasks</a:t>
            </a:r>
          </a:p>
          <a:p>
            <a:pPr lvl="1" eaLnBrk="1" hangingPunct="1">
              <a:lnSpc>
                <a:spcPct val="90000"/>
              </a:lnSpc>
            </a:pPr>
            <a:r>
              <a:rPr lang="en-US" sz="2200" dirty="0"/>
              <a:t>choose one simple order (simple </a:t>
            </a:r>
            <a:r>
              <a:rPr lang="en-US" sz="2200" dirty="0">
                <a:sym typeface="Symbol" charset="0"/>
              </a:rPr>
              <a:t></a:t>
            </a:r>
            <a:r>
              <a:rPr lang="en-US" sz="2200" dirty="0"/>
              <a:t> complex)</a:t>
            </a:r>
          </a:p>
          <a:p>
            <a:pPr lvl="2">
              <a:lnSpc>
                <a:spcPct val="90000"/>
              </a:lnSpc>
            </a:pPr>
            <a:r>
              <a:rPr lang="en-US" sz="2200" dirty="0"/>
              <a:t>unless doing within groups </a:t>
            </a:r>
            <a:r>
              <a:rPr lang="en-US" sz="2200" dirty="0">
                <a:sym typeface="Symbol" charset="0"/>
              </a:rPr>
              <a:t> counterbalance order</a:t>
            </a:r>
            <a:endParaRPr lang="en-US" sz="2200" dirty="0"/>
          </a:p>
          <a:p>
            <a:pPr eaLnBrk="1" hangingPunct="1">
              <a:lnSpc>
                <a:spcPct val="90000"/>
              </a:lnSpc>
            </a:pPr>
            <a:endParaRPr lang="en-US" sz="2200" dirty="0"/>
          </a:p>
          <a:p>
            <a:pPr eaLnBrk="1" hangingPunct="1">
              <a:lnSpc>
                <a:spcPct val="90000"/>
              </a:lnSpc>
            </a:pPr>
            <a:r>
              <a:rPr lang="en-US" sz="2200" dirty="0"/>
              <a:t>Training </a:t>
            </a:r>
          </a:p>
          <a:p>
            <a:pPr lvl="1" eaLnBrk="1" hangingPunct="1">
              <a:lnSpc>
                <a:spcPct val="90000"/>
              </a:lnSpc>
            </a:pPr>
            <a:r>
              <a:rPr lang="en-US" sz="2200" dirty="0"/>
              <a:t>depends on how real system will be used</a:t>
            </a:r>
            <a:br>
              <a:rPr lang="en-US" sz="2200" dirty="0"/>
            </a:br>
            <a:endParaRPr lang="en-US" sz="2200" dirty="0"/>
          </a:p>
          <a:p>
            <a:pPr eaLnBrk="1" hangingPunct="1">
              <a:lnSpc>
                <a:spcPct val="90000"/>
              </a:lnSpc>
            </a:pPr>
            <a:r>
              <a:rPr lang="en-US" sz="2200" dirty="0"/>
              <a:t>What if someone doesn’t finish</a:t>
            </a:r>
          </a:p>
          <a:p>
            <a:pPr lvl="1" eaLnBrk="1" hangingPunct="1">
              <a:lnSpc>
                <a:spcPct val="90000"/>
              </a:lnSpc>
            </a:pPr>
            <a:r>
              <a:rPr lang="en-US" sz="2200" dirty="0"/>
              <a:t>assign very large time &amp; large # of errors or remove &amp; note</a:t>
            </a:r>
            <a:br>
              <a:rPr lang="en-US" sz="2200" dirty="0"/>
            </a:br>
            <a:endParaRPr lang="en-US" sz="2200" dirty="0"/>
          </a:p>
          <a:p>
            <a:pPr eaLnBrk="1" hangingPunct="1">
              <a:lnSpc>
                <a:spcPct val="90000"/>
              </a:lnSpc>
            </a:pPr>
            <a:r>
              <a:rPr lang="en-US" sz="2200" dirty="0"/>
              <a:t>Pilot study</a:t>
            </a:r>
          </a:p>
          <a:p>
            <a:pPr lvl="1" eaLnBrk="1" hangingPunct="1">
              <a:lnSpc>
                <a:spcPct val="90000"/>
              </a:lnSpc>
            </a:pPr>
            <a:r>
              <a:rPr lang="en-US" sz="2200" dirty="0"/>
              <a:t>helps you fix problems with the study</a:t>
            </a:r>
          </a:p>
          <a:p>
            <a:pPr lvl="1" eaLnBrk="1" hangingPunct="1">
              <a:lnSpc>
                <a:spcPct val="90000"/>
              </a:lnSpc>
            </a:pPr>
            <a:r>
              <a:rPr lang="en-US" sz="2200" dirty="0"/>
              <a:t>do two, first with colleagues, then with real users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dirty="0"/>
              <a:t>Instructions to Participants</a:t>
            </a:r>
          </a:p>
        </p:txBody>
      </p:sp>
      <p:sp>
        <p:nvSpPr>
          <p:cNvPr id="34822" name="Rectangle 3"/>
          <p:cNvSpPr>
            <a:spLocks noGrp="1" noChangeArrowheads="1"/>
          </p:cNvSpPr>
          <p:nvPr>
            <p:ph idx="1"/>
          </p:nvPr>
        </p:nvSpPr>
        <p:spPr>
          <a:xfrm>
            <a:off x="360311" y="996385"/>
            <a:ext cx="7772400" cy="5369141"/>
          </a:xfrm>
        </p:spPr>
        <p:txBody>
          <a:bodyPr>
            <a:normAutofit lnSpcReduction="10000"/>
          </a:bodyPr>
          <a:lstStyle/>
          <a:p>
            <a:pPr eaLnBrk="1" hangingPunct="1">
              <a:lnSpc>
                <a:spcPct val="130000"/>
              </a:lnSpc>
            </a:pPr>
            <a:r>
              <a:rPr lang="en-US" sz="2800" dirty="0"/>
              <a:t>Describe the purpose of the evaluation</a:t>
            </a:r>
          </a:p>
          <a:p>
            <a:pPr lvl="1" eaLnBrk="1" hangingPunct="1">
              <a:lnSpc>
                <a:spcPct val="130000"/>
              </a:lnSpc>
            </a:pPr>
            <a:r>
              <a:rPr lang="ja-JP" altLang="en-US" sz="2400" dirty="0"/>
              <a:t>“</a:t>
            </a:r>
            <a:r>
              <a:rPr lang="en-US" sz="2400" dirty="0"/>
              <a:t>I’m testing the product; I’m not testing you</a:t>
            </a:r>
            <a:r>
              <a:rPr lang="ja-JP" altLang="en-US" sz="2400" dirty="0"/>
              <a:t>”</a:t>
            </a:r>
            <a:endParaRPr lang="en-US" sz="2400" dirty="0"/>
          </a:p>
          <a:p>
            <a:pPr eaLnBrk="1" hangingPunct="1">
              <a:lnSpc>
                <a:spcPct val="130000"/>
              </a:lnSpc>
            </a:pPr>
            <a:r>
              <a:rPr lang="en-US" sz="2800" dirty="0"/>
              <a:t>Tell them they can quit at any time</a:t>
            </a:r>
          </a:p>
          <a:p>
            <a:pPr eaLnBrk="1" hangingPunct="1">
              <a:lnSpc>
                <a:spcPct val="130000"/>
              </a:lnSpc>
            </a:pPr>
            <a:r>
              <a:rPr lang="en-US" sz="2800" dirty="0"/>
              <a:t>Demonstrate the equipment</a:t>
            </a:r>
          </a:p>
          <a:p>
            <a:pPr eaLnBrk="1" hangingPunct="1">
              <a:lnSpc>
                <a:spcPct val="130000"/>
              </a:lnSpc>
            </a:pPr>
            <a:r>
              <a:rPr lang="en-US" sz="2800" dirty="0"/>
              <a:t>Explain how to think aloud</a:t>
            </a:r>
          </a:p>
          <a:p>
            <a:pPr eaLnBrk="1" hangingPunct="1">
              <a:lnSpc>
                <a:spcPct val="130000"/>
              </a:lnSpc>
            </a:pPr>
            <a:r>
              <a:rPr lang="en-US" sz="2800" dirty="0"/>
              <a:t>Explain that you will not provide help</a:t>
            </a:r>
          </a:p>
          <a:p>
            <a:pPr eaLnBrk="1" hangingPunct="1">
              <a:lnSpc>
                <a:spcPct val="130000"/>
              </a:lnSpc>
            </a:pPr>
            <a:r>
              <a:rPr lang="en-US" sz="2800" dirty="0"/>
              <a:t>Describe the task</a:t>
            </a:r>
          </a:p>
          <a:p>
            <a:pPr lvl="1" eaLnBrk="1" hangingPunct="1">
              <a:lnSpc>
                <a:spcPct val="130000"/>
              </a:lnSpc>
            </a:pPr>
            <a:r>
              <a:rPr lang="en-US" sz="2400" dirty="0"/>
              <a:t>give written instructions</a:t>
            </a:r>
          </a:p>
          <a:p>
            <a:pPr lvl="1" eaLnBrk="1" hangingPunct="1">
              <a:lnSpc>
                <a:spcPct val="130000"/>
              </a:lnSpc>
            </a:pPr>
            <a:r>
              <a:rPr lang="en-US" sz="2400" dirty="0"/>
              <a:t>one task at a time</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7CF45A7D-27BE-FB41-917F-E8B7C6646A5B}" type="slidenum">
              <a:rPr lang="en-US" smtClean="0"/>
              <a:pPr/>
              <a:t>29</a:t>
            </a:fld>
            <a:endParaRPr lang="en-US"/>
          </a:p>
        </p:txBody>
      </p:sp>
      <p:grpSp>
        <p:nvGrpSpPr>
          <p:cNvPr id="5" name="Group 4"/>
          <p:cNvGrpSpPr/>
          <p:nvPr/>
        </p:nvGrpSpPr>
        <p:grpSpPr>
          <a:xfrm>
            <a:off x="6132723" y="4522430"/>
            <a:ext cx="3011277" cy="2007520"/>
            <a:chOff x="6132723" y="4831750"/>
            <a:chExt cx="3011277" cy="2007520"/>
          </a:xfrm>
        </p:grpSpPr>
        <p:pic>
          <p:nvPicPr>
            <p:cNvPr id="7" name="Picture 2" descr="http://us.cdn3.123rf.com/168nwm/imageegami/imageegami1112/imageegami111200235/11677301-detailna-za-ba-r-z-ruky-dra-a-ca-pra-zdna-kartia-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23" y="4831750"/>
              <a:ext cx="3011277" cy="20075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693408" y="5128219"/>
              <a:ext cx="2401824" cy="1015663"/>
            </a:xfrm>
            <a:prstGeom prst="rect">
              <a:avLst/>
            </a:prstGeom>
            <a:noFill/>
          </p:spPr>
          <p:txBody>
            <a:bodyPr wrap="square" rtlCol="0">
              <a:spAutoFit/>
            </a:bodyPr>
            <a:lstStyle/>
            <a:p>
              <a:r>
                <a:rPr lang="en-US" sz="1500" dirty="0">
                  <a:solidFill>
                    <a:schemeClr val="bg1"/>
                  </a:solidFill>
                  <a:latin typeface="Segoe Print" pitchFamily="2" charset="0"/>
                </a:rPr>
                <a:t>Check if your friend has called, find out what time he will be </a:t>
              </a:r>
              <a:r>
                <a:rPr lang="en-US" sz="1500" dirty="0" err="1">
                  <a:solidFill>
                    <a:schemeClr val="bg1"/>
                  </a:solidFill>
                  <a:latin typeface="Segoe Print" pitchFamily="2" charset="0"/>
                </a:rPr>
                <a:t>goin</a:t>
              </a:r>
              <a:r>
                <a:rPr lang="en-US" sz="1500" dirty="0">
                  <a:solidFill>
                    <a:schemeClr val="bg1"/>
                  </a:solidFill>
                  <a:latin typeface="Segoe Print" pitchFamily="2" charset="0"/>
                </a:rPr>
                <a:t>    o the club.</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8" name="Picture 5" descr="MODEMM~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9276"/>
          <a:stretch/>
        </p:blipFill>
        <p:spPr bwMode="auto">
          <a:xfrm>
            <a:off x="5723059" y="0"/>
            <a:ext cx="3420942" cy="2345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Picture 2" descr="http://www.slais.ubc.ca/courses/libr500/08-09-wt2/WWW/R_Janyk-WWW/Media/hunched_should.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15095"/>
          <a:stretch/>
        </p:blipFill>
        <p:spPr bwMode="auto">
          <a:xfrm>
            <a:off x="5718433" y="2260600"/>
            <a:ext cx="3425567" cy="2326793"/>
          </a:xfrm>
          <a:prstGeom prst="rect">
            <a:avLst/>
          </a:prstGeom>
          <a:noFill/>
          <a:extLst>
            <a:ext uri="{909E8E84-426E-40dd-AFC4-6F175D3DCCD1}">
              <a14:hiddenFill xmlns:a14="http://schemas.microsoft.com/office/drawing/2010/main" xmlns="">
                <a:solidFill>
                  <a:srgbClr val="FFFFFF"/>
                </a:solidFill>
              </a14:hiddenFill>
            </a:ext>
          </a:extLst>
        </p:spPr>
      </p:pic>
      <p:sp>
        <p:nvSpPr>
          <p:cNvPr id="20485" name="Rectangle 2"/>
          <p:cNvSpPr>
            <a:spLocks noGrp="1" noChangeArrowheads="1"/>
          </p:cNvSpPr>
          <p:nvPr>
            <p:ph type="title"/>
          </p:nvPr>
        </p:nvSpPr>
        <p:spPr>
          <a:xfrm>
            <a:off x="479425" y="0"/>
            <a:ext cx="8664575" cy="1143000"/>
          </a:xfrm>
        </p:spPr>
        <p:txBody>
          <a:bodyPr/>
          <a:lstStyle/>
          <a:p>
            <a:r>
              <a:rPr lang="en-US" sz="3400" dirty="0"/>
              <a:t>Why do Usability Testing?</a:t>
            </a:r>
          </a:p>
        </p:txBody>
      </p:sp>
      <p:sp>
        <p:nvSpPr>
          <p:cNvPr id="460803" name="Rectangle 3"/>
          <p:cNvSpPr>
            <a:spLocks noGrp="1" noChangeArrowheads="1"/>
          </p:cNvSpPr>
          <p:nvPr>
            <p:ph type="body" sz="half" idx="1"/>
          </p:nvPr>
        </p:nvSpPr>
        <p:spPr>
          <a:xfrm>
            <a:off x="354343" y="1219200"/>
            <a:ext cx="5456316" cy="4724400"/>
          </a:xfrm>
        </p:spPr>
        <p:txBody>
          <a:bodyPr/>
          <a:lstStyle/>
          <a:p>
            <a:r>
              <a:rPr lang="en-US" sz="2800" dirty="0"/>
              <a:t>Can’t tell how good UI is until?</a:t>
            </a:r>
          </a:p>
          <a:p>
            <a:pPr lvl="1"/>
            <a:r>
              <a:rPr lang="en-US" sz="2400" dirty="0"/>
              <a:t>people use it!</a:t>
            </a:r>
            <a:br>
              <a:rPr lang="en-US" sz="2400" dirty="0"/>
            </a:br>
            <a:endParaRPr lang="en-US" sz="2400" dirty="0"/>
          </a:p>
          <a:p>
            <a:r>
              <a:rPr lang="en-US" sz="2800" dirty="0"/>
              <a:t>Expert review methods are based on evaluators who?</a:t>
            </a:r>
          </a:p>
          <a:p>
            <a:pPr lvl="1"/>
            <a:r>
              <a:rPr lang="en-US" sz="2400" dirty="0"/>
              <a:t>may know too much</a:t>
            </a:r>
          </a:p>
          <a:p>
            <a:pPr lvl="1"/>
            <a:r>
              <a:rPr lang="en-US" sz="2400" dirty="0"/>
              <a:t>may not know enough (about tasks, etc.)</a:t>
            </a:r>
            <a:br>
              <a:rPr lang="en-US" sz="2400" dirty="0"/>
            </a:br>
            <a:endParaRPr lang="en-US" sz="2400" dirty="0"/>
          </a:p>
          <a:p>
            <a:r>
              <a:rPr lang="en-US" sz="2800" dirty="0"/>
              <a:t>Hard to predict what real </a:t>
            </a:r>
            <a:br>
              <a:rPr lang="en-US" sz="2800" dirty="0"/>
            </a:br>
            <a:r>
              <a:rPr lang="en-US" sz="2800" dirty="0"/>
              <a:t>users will do</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9DF0062A-E0F9-B04D-8287-D37747AFDEBA}" type="slidenum">
              <a:rPr lang="en-US" smtClean="0"/>
              <a:pPr/>
              <a:t>3</a:t>
            </a:fld>
            <a:endParaRPr lang="en-US"/>
          </a:p>
        </p:txBody>
      </p:sp>
      <p:pic>
        <p:nvPicPr>
          <p:cNvPr id="8196" name="Picture 4" descr="http://www.turbophoto.com/Free-Stock-Images/Images/Child%20Girl%20Using%20Computer.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0393"/>
          <a:stretch/>
        </p:blipFill>
        <p:spPr bwMode="auto">
          <a:xfrm>
            <a:off x="5723467" y="4559212"/>
            <a:ext cx="3420533" cy="22987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t>Details (cont.)</a:t>
            </a:r>
          </a:p>
        </p:txBody>
      </p:sp>
      <p:sp>
        <p:nvSpPr>
          <p:cNvPr id="35846" name="Rectangle 3"/>
          <p:cNvSpPr>
            <a:spLocks noGrp="1" noChangeArrowheads="1"/>
          </p:cNvSpPr>
          <p:nvPr>
            <p:ph idx="1"/>
          </p:nvPr>
        </p:nvSpPr>
        <p:spPr>
          <a:xfrm>
            <a:off x="360310" y="1255586"/>
            <a:ext cx="8555089" cy="4724400"/>
          </a:xfrm>
        </p:spPr>
        <p:txBody>
          <a:bodyPr/>
          <a:lstStyle/>
          <a:p>
            <a:pPr eaLnBrk="1" hangingPunct="1">
              <a:lnSpc>
                <a:spcPct val="90000"/>
              </a:lnSpc>
            </a:pPr>
            <a:r>
              <a:rPr lang="en-US" sz="2800" dirty="0"/>
              <a:t>Keeping variability down</a:t>
            </a:r>
          </a:p>
          <a:p>
            <a:pPr lvl="1" eaLnBrk="1" hangingPunct="1">
              <a:lnSpc>
                <a:spcPct val="90000"/>
              </a:lnSpc>
            </a:pPr>
            <a:r>
              <a:rPr lang="en-US" sz="2400" dirty="0"/>
              <a:t>recruit test users with similar background</a:t>
            </a:r>
          </a:p>
          <a:p>
            <a:pPr lvl="1" eaLnBrk="1" hangingPunct="1">
              <a:lnSpc>
                <a:spcPct val="90000"/>
              </a:lnSpc>
            </a:pPr>
            <a:r>
              <a:rPr lang="en-US" sz="2400" dirty="0"/>
              <a:t>brief users to bring them to common level</a:t>
            </a:r>
          </a:p>
          <a:p>
            <a:pPr lvl="1" eaLnBrk="1" hangingPunct="1">
              <a:lnSpc>
                <a:spcPct val="90000"/>
              </a:lnSpc>
            </a:pPr>
            <a:r>
              <a:rPr lang="en-US" sz="2400" dirty="0"/>
              <a:t>perform the test the same way every time</a:t>
            </a:r>
          </a:p>
          <a:p>
            <a:pPr lvl="2" eaLnBrk="1" hangingPunct="1">
              <a:lnSpc>
                <a:spcPct val="90000"/>
              </a:lnSpc>
            </a:pPr>
            <a:r>
              <a:rPr lang="en-US" sz="2200" dirty="0"/>
              <a:t>don’t help some more than others (plan in advance)</a:t>
            </a:r>
          </a:p>
          <a:p>
            <a:pPr lvl="1" eaLnBrk="1" hangingPunct="1">
              <a:lnSpc>
                <a:spcPct val="90000"/>
              </a:lnSpc>
            </a:pPr>
            <a:r>
              <a:rPr lang="en-US" sz="2400" dirty="0"/>
              <a:t>make instructions clear</a:t>
            </a:r>
          </a:p>
          <a:p>
            <a:pPr lvl="1" eaLnBrk="1" hangingPunct="1">
              <a:lnSpc>
                <a:spcPct val="90000"/>
              </a:lnSpc>
            </a:pPr>
            <a:endParaRPr lang="en-US" sz="2400" dirty="0"/>
          </a:p>
          <a:p>
            <a:pPr eaLnBrk="1" hangingPunct="1">
              <a:lnSpc>
                <a:spcPct val="90000"/>
              </a:lnSpc>
            </a:pPr>
            <a:r>
              <a:rPr lang="en-US" sz="2800" dirty="0"/>
              <a:t>Debriefing test users</a:t>
            </a:r>
          </a:p>
          <a:p>
            <a:pPr lvl="1" eaLnBrk="1" hangingPunct="1">
              <a:lnSpc>
                <a:spcPct val="90000"/>
              </a:lnSpc>
            </a:pPr>
            <a:r>
              <a:rPr lang="en-US" sz="2400" dirty="0"/>
              <a:t>often don’t remember, so demonstrate or show video segments</a:t>
            </a:r>
          </a:p>
          <a:p>
            <a:pPr lvl="1" eaLnBrk="1" hangingPunct="1">
              <a:lnSpc>
                <a:spcPct val="90000"/>
              </a:lnSpc>
            </a:pPr>
            <a:r>
              <a:rPr lang="en-US" sz="2400" dirty="0"/>
              <a:t>ask for comments on specific features</a:t>
            </a:r>
          </a:p>
          <a:p>
            <a:pPr lvl="2" eaLnBrk="1" hangingPunct="1">
              <a:lnSpc>
                <a:spcPct val="90000"/>
              </a:lnSpc>
            </a:pPr>
            <a:r>
              <a:rPr lang="en-US" sz="2200" dirty="0"/>
              <a:t>show them screen (online or on paper)</a:t>
            </a:r>
          </a:p>
        </p:txBody>
      </p:sp>
      <p:sp>
        <p:nvSpPr>
          <p:cNvPr id="3" name="Date Placeholder 2"/>
          <p:cNvSpPr>
            <a:spLocks noGrp="1"/>
          </p:cNvSpPr>
          <p:nvPr>
            <p:ph type="dt" sz="half" idx="10"/>
          </p:nvPr>
        </p:nvSpPr>
        <p:spPr/>
        <p:txBody>
          <a:bodyPr/>
          <a:lstStyle/>
          <a:p>
            <a:pPr>
              <a:defRPr/>
            </a:pPr>
            <a:r>
              <a:rPr lang="en-US"/>
              <a:t>November 15, 2016</a:t>
            </a:r>
            <a:endParaRPr lang="en-US" dirty="0"/>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a:solidFill>
                  <a:srgbClr val="6D6D6D"/>
                </a:solidFill>
                <a:latin typeface="Helvetica Light"/>
                <a:ea typeface="+mn-ea"/>
              </a:rPr>
              <a:t>dt+UX: Design Thinking for User Experience  Design, Prototyping &amp; Evaluation</a:t>
            </a:r>
            <a:endParaRPr lang="en-US" sz="1000" dirty="0">
              <a:solidFill>
                <a:srgbClr val="6D6D6D"/>
              </a:solidFill>
              <a:latin typeface="Helvetica Light"/>
              <a:ea typeface="+mn-ea"/>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fld id="{59BDC595-1FF7-2B4E-8505-F89830F45CDC}" type="slidenum">
              <a:rPr lang="en-US" sz="1000">
                <a:solidFill>
                  <a:srgbClr val="6D6D6D"/>
                </a:solidFill>
                <a:latin typeface="Helvetica Light"/>
                <a:ea typeface="+mn-ea"/>
              </a:rPr>
              <a:pPr algn="ctr">
                <a:defRPr/>
              </a:pPr>
              <a:t>30</a:t>
            </a:fld>
            <a:endParaRPr lang="en-US" sz="1000" dirty="0">
              <a:solidFill>
                <a:srgbClr val="6D6D6D"/>
              </a:solidFill>
              <a:latin typeface="Helvetica Light"/>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user_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1" y="3430266"/>
            <a:ext cx="5181599" cy="3444668"/>
          </a:xfrm>
          <a:prstGeom prst="rect">
            <a:avLst/>
          </a:prstGeom>
        </p:spPr>
      </p:pic>
      <p:sp>
        <p:nvSpPr>
          <p:cNvPr id="36869" name="Rectangle 2"/>
          <p:cNvSpPr>
            <a:spLocks noGrp="1" noChangeArrowheads="1"/>
          </p:cNvSpPr>
          <p:nvPr>
            <p:ph type="title"/>
          </p:nvPr>
        </p:nvSpPr>
        <p:spPr/>
        <p:txBody>
          <a:bodyPr/>
          <a:lstStyle/>
          <a:p>
            <a:pPr eaLnBrk="1" hangingPunct="1"/>
            <a:r>
              <a:rPr lang="en-US" dirty="0"/>
              <a:t>Reporting the Results</a:t>
            </a:r>
          </a:p>
        </p:txBody>
      </p:sp>
      <p:sp>
        <p:nvSpPr>
          <p:cNvPr id="36870" name="Rectangle 3"/>
          <p:cNvSpPr>
            <a:spLocks noGrp="1" noChangeArrowheads="1"/>
          </p:cNvSpPr>
          <p:nvPr>
            <p:ph idx="1"/>
          </p:nvPr>
        </p:nvSpPr>
        <p:spPr/>
        <p:txBody>
          <a:bodyPr/>
          <a:lstStyle/>
          <a:p>
            <a:pPr eaLnBrk="1" hangingPunct="1"/>
            <a:r>
              <a:rPr lang="en-US" dirty="0"/>
              <a:t>Report what you did &amp; what happened</a:t>
            </a:r>
          </a:p>
          <a:p>
            <a:pPr eaLnBrk="1" hangingPunct="1"/>
            <a:r>
              <a:rPr lang="en-US" dirty="0"/>
              <a:t>Images &amp; graphs help people get it!</a:t>
            </a:r>
          </a:p>
          <a:p>
            <a:pPr eaLnBrk="1" hangingPunct="1"/>
            <a:r>
              <a:rPr lang="en-US" dirty="0"/>
              <a:t>Video clips can be quite convincing</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31</a:t>
            </a:fld>
            <a:endParaRPr lang="en-US"/>
          </a:p>
        </p:txBody>
      </p:sp>
      <p:pic>
        <p:nvPicPr>
          <p:cNvPr id="36871" name="Picture 4" descr="img0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28558" y="3422120"/>
            <a:ext cx="2348442" cy="3440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2" name="Picture 5" descr="MODEMM~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3419474"/>
            <a:ext cx="4145641"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a:latin typeface="Helvetica" pitchFamily="2" charset="0"/>
              </a:rPr>
              <a:t>HE vs. User Testing</a:t>
            </a:r>
          </a:p>
        </p:txBody>
      </p:sp>
      <p:sp>
        <p:nvSpPr>
          <p:cNvPr id="33798" name="Rectangle 3"/>
          <p:cNvSpPr>
            <a:spLocks noGrp="1" noChangeArrowheads="1"/>
          </p:cNvSpPr>
          <p:nvPr>
            <p:ph idx="1"/>
          </p:nvPr>
        </p:nvSpPr>
        <p:spPr>
          <a:xfrm>
            <a:off x="685800" y="1600200"/>
            <a:ext cx="8458200" cy="4343400"/>
          </a:xfrm>
        </p:spPr>
        <p:txBody>
          <a:bodyPr/>
          <a:lstStyle/>
          <a:p>
            <a:pPr eaLnBrk="1" hangingPunct="1">
              <a:lnSpc>
                <a:spcPct val="90000"/>
              </a:lnSpc>
            </a:pPr>
            <a:r>
              <a:rPr lang="en-US" sz="2800" dirty="0">
                <a:latin typeface="Helvetica Light" pitchFamily="34" charset="0"/>
              </a:rPr>
              <a:t>HE is much faster</a:t>
            </a:r>
          </a:p>
          <a:p>
            <a:pPr lvl="1" eaLnBrk="1" hangingPunct="1">
              <a:lnSpc>
                <a:spcPct val="90000"/>
              </a:lnSpc>
            </a:pPr>
            <a:r>
              <a:rPr lang="en-US" sz="2400" dirty="0">
                <a:latin typeface="Helvetica Light" pitchFamily="34" charset="0"/>
              </a:rPr>
              <a:t>1-2 hours each evaluator vs. days-weeks</a:t>
            </a:r>
          </a:p>
          <a:p>
            <a:pPr eaLnBrk="1" hangingPunct="1">
              <a:lnSpc>
                <a:spcPct val="90000"/>
              </a:lnSpc>
            </a:pPr>
            <a:r>
              <a:rPr lang="en-US" sz="2800" dirty="0">
                <a:latin typeface="Helvetica Light" pitchFamily="34" charset="0"/>
              </a:rPr>
              <a:t>HE doesn’t require interpreting user’s actions</a:t>
            </a:r>
          </a:p>
          <a:p>
            <a:pPr eaLnBrk="1" hangingPunct="1">
              <a:lnSpc>
                <a:spcPct val="90000"/>
              </a:lnSpc>
            </a:pPr>
            <a:r>
              <a:rPr lang="en-US" sz="2800" dirty="0">
                <a:latin typeface="Helvetica Light" pitchFamily="34" charset="0"/>
              </a:rPr>
              <a:t>User testing is far more accurate (by def.)</a:t>
            </a:r>
          </a:p>
          <a:p>
            <a:pPr lvl="1" eaLnBrk="1" hangingPunct="1">
              <a:lnSpc>
                <a:spcPct val="90000"/>
              </a:lnSpc>
            </a:pPr>
            <a:r>
              <a:rPr lang="en-US" sz="2400" dirty="0">
                <a:latin typeface="Helvetica Light" pitchFamily="34" charset="0"/>
              </a:rPr>
              <a:t>takes into account actual users and tasks</a:t>
            </a:r>
          </a:p>
          <a:p>
            <a:pPr lvl="1" eaLnBrk="1" hangingPunct="1">
              <a:lnSpc>
                <a:spcPct val="90000"/>
              </a:lnSpc>
            </a:pPr>
            <a:r>
              <a:rPr lang="en-US" sz="2400" dirty="0">
                <a:latin typeface="Helvetica Light" pitchFamily="34" charset="0"/>
              </a:rPr>
              <a:t>HE may miss problems &amp; find </a:t>
            </a:r>
            <a:r>
              <a:rPr lang="ja-JP" altLang="en-US" sz="2400" dirty="0">
                <a:latin typeface="Helvetica Light" pitchFamily="34" charset="0"/>
              </a:rPr>
              <a:t>“</a:t>
            </a:r>
            <a:r>
              <a:rPr lang="en-US" sz="2400" dirty="0">
                <a:latin typeface="Helvetica Light" pitchFamily="34" charset="0"/>
              </a:rPr>
              <a:t>false positives</a:t>
            </a:r>
            <a:r>
              <a:rPr lang="ja-JP" altLang="en-US" sz="2400" dirty="0">
                <a:latin typeface="Helvetica Light" pitchFamily="34" charset="0"/>
              </a:rPr>
              <a:t>”</a:t>
            </a:r>
            <a:endParaRPr lang="en-US" sz="2400" dirty="0">
              <a:latin typeface="Helvetica Light" pitchFamily="34" charset="0"/>
            </a:endParaRPr>
          </a:p>
          <a:p>
            <a:pPr eaLnBrk="1" hangingPunct="1">
              <a:lnSpc>
                <a:spcPct val="90000"/>
              </a:lnSpc>
            </a:pPr>
            <a:r>
              <a:rPr lang="en-US" sz="2800" dirty="0">
                <a:latin typeface="Helvetica Light" pitchFamily="34" charset="0"/>
              </a:rPr>
              <a:t>Good to alternate between HE &amp; user testing</a:t>
            </a:r>
          </a:p>
          <a:p>
            <a:pPr lvl="1" eaLnBrk="1" hangingPunct="1">
              <a:lnSpc>
                <a:spcPct val="90000"/>
              </a:lnSpc>
            </a:pPr>
            <a:r>
              <a:rPr lang="en-US" sz="2400" dirty="0">
                <a:latin typeface="Helvetica Light" pitchFamily="34" charset="0"/>
              </a:rPr>
              <a:t>find different problems</a:t>
            </a:r>
          </a:p>
          <a:p>
            <a:pPr lvl="1" eaLnBrk="1" hangingPunct="1">
              <a:lnSpc>
                <a:spcPct val="90000"/>
              </a:lnSpc>
            </a:pPr>
            <a:r>
              <a:rPr lang="en-US" sz="2400" dirty="0">
                <a:latin typeface="Helvetica Light" pitchFamily="34" charset="0"/>
              </a:rPr>
              <a:t>don’t waste participants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32</a:t>
            </a:fld>
            <a:endParaRPr lang="en-US"/>
          </a:p>
        </p:txBody>
      </p:sp>
    </p:spTree>
    <p:extLst>
      <p:ext uri="{BB962C8B-B14F-4D97-AF65-F5344CB8AC3E}">
        <p14:creationId xmlns:p14="http://schemas.microsoft.com/office/powerpoint/2010/main" val="158389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6"/>
          <p:cNvSpPr>
            <a:spLocks noGrp="1" noChangeArrowheads="1"/>
          </p:cNvSpPr>
          <p:nvPr>
            <p:ph type="title"/>
          </p:nvPr>
        </p:nvSpPr>
        <p:spPr/>
        <p:txBody>
          <a:bodyPr/>
          <a:lstStyle/>
          <a:p>
            <a:pPr eaLnBrk="1" hangingPunct="1"/>
            <a:r>
              <a:rPr lang="en-US" dirty="0"/>
              <a:t>Summary</a:t>
            </a:r>
          </a:p>
        </p:txBody>
      </p:sp>
      <p:sp>
        <p:nvSpPr>
          <p:cNvPr id="319495" name="Rectangle 7"/>
          <p:cNvSpPr>
            <a:spLocks noGrp="1" noChangeArrowheads="1"/>
          </p:cNvSpPr>
          <p:nvPr>
            <p:ph idx="1"/>
          </p:nvPr>
        </p:nvSpPr>
        <p:spPr>
          <a:xfrm>
            <a:off x="360310" y="998625"/>
            <a:ext cx="8717516" cy="5733048"/>
          </a:xfrm>
        </p:spPr>
        <p:txBody>
          <a:bodyPr>
            <a:normAutofit fontScale="92500" lnSpcReduction="10000"/>
          </a:bodyPr>
          <a:lstStyle/>
          <a:p>
            <a:pPr eaLnBrk="1" hangingPunct="1">
              <a:lnSpc>
                <a:spcPct val="80000"/>
              </a:lnSpc>
            </a:pPr>
            <a:r>
              <a:rPr lang="en-US" sz="2800" dirty="0"/>
              <a:t>User testing is important, but takes time/effort</a:t>
            </a:r>
          </a:p>
          <a:p>
            <a:pPr eaLnBrk="1" hangingPunct="1">
              <a:lnSpc>
                <a:spcPct val="80000"/>
              </a:lnSpc>
            </a:pPr>
            <a:endParaRPr lang="en-US" sz="2800" dirty="0"/>
          </a:p>
          <a:p>
            <a:pPr eaLnBrk="1" hangingPunct="1">
              <a:lnSpc>
                <a:spcPct val="80000"/>
              </a:lnSpc>
            </a:pPr>
            <a:r>
              <a:rPr lang="en-US" sz="2800" dirty="0"/>
              <a:t>Use ????? tasks &amp; ????? participants</a:t>
            </a:r>
          </a:p>
          <a:p>
            <a:pPr lvl="1" eaLnBrk="1" hangingPunct="1">
              <a:lnSpc>
                <a:spcPct val="80000"/>
              </a:lnSpc>
            </a:pPr>
            <a:r>
              <a:rPr lang="en-US" sz="2400" dirty="0">
                <a:solidFill>
                  <a:srgbClr val="FFC000"/>
                </a:solidFill>
              </a:rPr>
              <a:t>real </a:t>
            </a:r>
            <a:r>
              <a:rPr lang="en-US" sz="2400" dirty="0"/>
              <a:t>tasks &amp; </a:t>
            </a:r>
            <a:r>
              <a:rPr lang="en-US" sz="2400" dirty="0">
                <a:solidFill>
                  <a:srgbClr val="FFC000"/>
                </a:solidFill>
              </a:rPr>
              <a:t>representative </a:t>
            </a:r>
            <a:r>
              <a:rPr lang="en-US" sz="2400" dirty="0"/>
              <a:t>participants</a:t>
            </a:r>
          </a:p>
          <a:p>
            <a:pPr lvl="1" eaLnBrk="1" hangingPunct="1">
              <a:lnSpc>
                <a:spcPct val="80000"/>
              </a:lnSpc>
            </a:pPr>
            <a:endParaRPr lang="en-US" sz="2400" dirty="0"/>
          </a:p>
          <a:p>
            <a:pPr eaLnBrk="1" hangingPunct="1">
              <a:lnSpc>
                <a:spcPct val="80000"/>
              </a:lnSpc>
            </a:pPr>
            <a:r>
              <a:rPr lang="en-US" sz="2800" dirty="0"/>
              <a:t>Be ethical &amp; treat your participants well</a:t>
            </a:r>
          </a:p>
          <a:p>
            <a:pPr eaLnBrk="1" hangingPunct="1">
              <a:lnSpc>
                <a:spcPct val="80000"/>
              </a:lnSpc>
            </a:pPr>
            <a:endParaRPr lang="en-US" sz="2800" dirty="0"/>
          </a:p>
          <a:p>
            <a:pPr eaLnBrk="1" hangingPunct="1">
              <a:lnSpc>
                <a:spcPct val="80000"/>
              </a:lnSpc>
            </a:pPr>
            <a:r>
              <a:rPr lang="en-US" sz="2800" dirty="0"/>
              <a:t>Want to know what people are doing &amp; why? collect</a:t>
            </a:r>
          </a:p>
          <a:p>
            <a:pPr lvl="1" eaLnBrk="1" hangingPunct="1">
              <a:lnSpc>
                <a:spcPct val="80000"/>
              </a:lnSpc>
            </a:pPr>
            <a:r>
              <a:rPr lang="en-US" sz="2400" dirty="0"/>
              <a:t>process data</a:t>
            </a:r>
          </a:p>
          <a:p>
            <a:pPr lvl="1" eaLnBrk="1" hangingPunct="1">
              <a:lnSpc>
                <a:spcPct val="80000"/>
              </a:lnSpc>
            </a:pPr>
            <a:endParaRPr lang="en-US" sz="2400" dirty="0"/>
          </a:p>
          <a:p>
            <a:pPr eaLnBrk="1" hangingPunct="1">
              <a:lnSpc>
                <a:spcPct val="80000"/>
              </a:lnSpc>
            </a:pPr>
            <a:r>
              <a:rPr lang="en-US" sz="2800" dirty="0"/>
              <a:t>Bottom line data requires ???? to get statistically reliable results</a:t>
            </a:r>
          </a:p>
          <a:p>
            <a:pPr lvl="1" eaLnBrk="1" hangingPunct="1">
              <a:lnSpc>
                <a:spcPct val="80000"/>
              </a:lnSpc>
            </a:pPr>
            <a:r>
              <a:rPr lang="en-US" sz="2400" dirty="0">
                <a:solidFill>
                  <a:srgbClr val="FFC000"/>
                </a:solidFill>
              </a:rPr>
              <a:t>more participants</a:t>
            </a:r>
          </a:p>
          <a:p>
            <a:pPr lvl="1" eaLnBrk="1" hangingPunct="1">
              <a:lnSpc>
                <a:spcPct val="80000"/>
              </a:lnSpc>
            </a:pPr>
            <a:endParaRPr lang="en-US" sz="2400" dirty="0">
              <a:solidFill>
                <a:srgbClr val="FFFDAD"/>
              </a:solidFill>
            </a:endParaRPr>
          </a:p>
          <a:p>
            <a:pPr eaLnBrk="1" hangingPunct="1">
              <a:lnSpc>
                <a:spcPct val="80000"/>
              </a:lnSpc>
            </a:pPr>
            <a:r>
              <a:rPr lang="en-US" sz="2800" dirty="0"/>
              <a:t>Difference between between &amp; within groups?</a:t>
            </a:r>
          </a:p>
          <a:p>
            <a:pPr lvl="1" eaLnBrk="1" hangingPunct="1">
              <a:lnSpc>
                <a:spcPct val="80000"/>
              </a:lnSpc>
            </a:pPr>
            <a:r>
              <a:rPr lang="en-US" sz="2400" dirty="0"/>
              <a:t>between groups: everyone participates in one condition</a:t>
            </a:r>
          </a:p>
          <a:p>
            <a:pPr lvl="1" eaLnBrk="1" hangingPunct="1">
              <a:lnSpc>
                <a:spcPct val="80000"/>
              </a:lnSpc>
            </a:pPr>
            <a:r>
              <a:rPr lang="en-US" sz="2400" dirty="0"/>
              <a:t>within groups: everyone participates in multiple conditions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49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94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949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9495">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9495">
                                            <p:txEl>
                                              <p:pRg st="13" end="1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9495">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94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6"/>
          <p:cNvSpPr>
            <a:spLocks noGrp="1" noChangeArrowheads="1"/>
          </p:cNvSpPr>
          <p:nvPr>
            <p:ph type="title"/>
          </p:nvPr>
        </p:nvSpPr>
        <p:spPr/>
        <p:txBody>
          <a:bodyPr>
            <a:normAutofit fontScale="90000"/>
          </a:bodyPr>
          <a:lstStyle/>
          <a:p>
            <a:pPr eaLnBrk="1" hangingPunct="1"/>
            <a:r>
              <a:rPr lang="en-US" dirty="0"/>
              <a:t>Further Reading on Ethical Issues With Community-based Research</a:t>
            </a:r>
          </a:p>
        </p:txBody>
      </p:sp>
      <p:sp>
        <p:nvSpPr>
          <p:cNvPr id="319495" name="Rectangle 7"/>
          <p:cNvSpPr>
            <a:spLocks noGrp="1" noChangeArrowheads="1"/>
          </p:cNvSpPr>
          <p:nvPr>
            <p:ph idx="1"/>
          </p:nvPr>
        </p:nvSpPr>
        <p:spPr>
          <a:xfrm>
            <a:off x="360310" y="1239981"/>
            <a:ext cx="8717516" cy="5491691"/>
          </a:xfrm>
        </p:spPr>
        <p:txBody>
          <a:bodyPr>
            <a:normAutofit/>
          </a:bodyPr>
          <a:lstStyle/>
          <a:p>
            <a:pPr>
              <a:lnSpc>
                <a:spcPts val="2000"/>
              </a:lnSpc>
            </a:pPr>
            <a:r>
              <a:rPr lang="en-US" sz="2000" dirty="0"/>
              <a:t>Children and Families “At Promise, Beth B. </a:t>
            </a:r>
            <a:r>
              <a:rPr lang="en-US" sz="2000" dirty="0" err="1"/>
              <a:t>Swadener</a:t>
            </a:r>
            <a:r>
              <a:rPr lang="en-US" sz="2000" dirty="0"/>
              <a:t>, Sally </a:t>
            </a:r>
            <a:r>
              <a:rPr lang="en-US" sz="2000" dirty="0" err="1"/>
              <a:t>Lubeck</a:t>
            </a:r>
            <a:r>
              <a:rPr lang="en-US" sz="2000" dirty="0"/>
              <a:t>, editors, SUNY Press, 1995, </a:t>
            </a:r>
            <a:r>
              <a:rPr lang="en-US" sz="2000" dirty="0">
                <a:hlinkClick r:id="rId3"/>
              </a:rPr>
              <a:t>http://www.sunypress.edu/p-2029-children-and-families-at-promis.aspx</a:t>
            </a:r>
            <a:endParaRPr lang="en-US" sz="2000" dirty="0"/>
          </a:p>
          <a:p>
            <a:pPr>
              <a:lnSpc>
                <a:spcPts val="2000"/>
              </a:lnSpc>
            </a:pPr>
            <a:endParaRPr lang="en-US" sz="2000" dirty="0"/>
          </a:p>
          <a:p>
            <a:pPr>
              <a:lnSpc>
                <a:spcPts val="2000"/>
              </a:lnSpc>
            </a:pPr>
            <a:r>
              <a:rPr lang="en-US" sz="2000" dirty="0"/>
              <a:t>“Yours is better!” Participant Response Bias in HCI, Proceedings of CHI 2012, by Nicola Dell, et al., </a:t>
            </a:r>
            <a:r>
              <a:rPr lang="en-US" sz="2000" dirty="0">
                <a:hlinkClick r:id="rId4"/>
              </a:rPr>
              <a:t>http://research.microsoft.com/pubs/163718/CHI2012-Dell-ResponseBias-proc.pdf</a:t>
            </a:r>
            <a:endParaRPr lang="en-US" sz="2000" dirty="0"/>
          </a:p>
          <a:p>
            <a:pPr>
              <a:lnSpc>
                <a:spcPts val="2000"/>
              </a:lnSpc>
            </a:pPr>
            <a:endParaRPr lang="en-US" sz="2000" dirty="0"/>
          </a:p>
          <a:p>
            <a:pPr>
              <a:lnSpc>
                <a:spcPts val="2000"/>
              </a:lnSpc>
            </a:pPr>
            <a:r>
              <a:rPr lang="en-US" sz="2000" dirty="0"/>
              <a:t>“Strangers at the Gate: Gaining Access, Building Rapport, and Co-Constructing Community-Based Research”, Proceedings of CSCW 2015, by Christopher A. Le </a:t>
            </a:r>
            <a:r>
              <a:rPr lang="en-US" sz="2000" dirty="0" err="1"/>
              <a:t>Dantec</a:t>
            </a:r>
            <a:r>
              <a:rPr lang="en-US" sz="2000" dirty="0"/>
              <a:t> &amp; </a:t>
            </a:r>
            <a:r>
              <a:rPr lang="en-US" sz="2000" dirty="0" err="1"/>
              <a:t>Srah</a:t>
            </a:r>
            <a:r>
              <a:rPr lang="en-US" sz="2000" dirty="0"/>
              <a:t> Fox, </a:t>
            </a:r>
            <a:r>
              <a:rPr lang="en-US" sz="2000" dirty="0">
                <a:hlinkClick r:id="rId5"/>
              </a:rPr>
              <a:t>http://dl.acm.org/citation.cfm?id=2675133.2675147&amp;coll=DL&amp;dl=ACM</a:t>
            </a:r>
            <a:endParaRPr lang="en-US" sz="2000" dirty="0"/>
          </a:p>
          <a:p>
            <a:pPr>
              <a:lnSpc>
                <a:spcPts val="2000"/>
              </a:lnSpc>
            </a:pPr>
            <a:endParaRPr lang="en-US" sz="2000" dirty="0"/>
          </a:p>
          <a:p>
            <a:pPr>
              <a:lnSpc>
                <a:spcPts val="2000"/>
              </a:lnSpc>
            </a:pPr>
            <a:r>
              <a:rPr lang="en-US" sz="2000" dirty="0"/>
              <a:t>“Imperialist Tendencies” blog post by Jan </a:t>
            </a:r>
            <a:r>
              <a:rPr lang="en-US" sz="2000" dirty="0" err="1"/>
              <a:t>Chipchase</a:t>
            </a:r>
            <a:r>
              <a:rPr lang="en-US" sz="2000" dirty="0"/>
              <a:t>, </a:t>
            </a:r>
            <a:r>
              <a:rPr lang="en-US" sz="2000" dirty="0">
                <a:hlinkClick r:id="rId6"/>
              </a:rPr>
              <a:t>http://janchipchase.com/content/essays/imperialist-tendencies/</a:t>
            </a:r>
            <a:endParaRPr lang="en-US" sz="2000" dirty="0"/>
          </a:p>
          <a:p>
            <a:pPr>
              <a:lnSpc>
                <a:spcPts val="2000"/>
              </a:lnSpc>
            </a:pPr>
            <a:endParaRPr lang="en-US" sz="2000" dirty="0"/>
          </a:p>
          <a:p>
            <a:pPr>
              <a:lnSpc>
                <a:spcPts val="2000"/>
              </a:lnSpc>
            </a:pPr>
            <a:r>
              <a:rPr lang="en-US" sz="2000" dirty="0"/>
              <a:t>“To Hell with Good Intentions” by Ivan </a:t>
            </a:r>
            <a:r>
              <a:rPr lang="en-US" sz="2000" dirty="0" err="1"/>
              <a:t>Illich</a:t>
            </a:r>
            <a:r>
              <a:rPr lang="en-US" sz="2000" dirty="0"/>
              <a:t>, speech to the Conference on </a:t>
            </a:r>
            <a:r>
              <a:rPr lang="en-US" sz="2000" dirty="0" err="1"/>
              <a:t>InterAmerican</a:t>
            </a:r>
            <a:r>
              <a:rPr lang="en-US" sz="2000" dirty="0"/>
              <a:t> Student Projects (CIASP), April 20, 1968, </a:t>
            </a:r>
            <a:r>
              <a:rPr lang="en-US" sz="2000" dirty="0">
                <a:hlinkClick r:id="rId7"/>
              </a:rPr>
              <a:t>http://www.swaraj.org/illich_hell.htm</a:t>
            </a:r>
            <a:endParaRPr lang="en-US" sz="2000" dirty="0"/>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34</a:t>
            </a:fld>
            <a:endParaRPr lang="en-US"/>
          </a:p>
        </p:txBody>
      </p:sp>
    </p:spTree>
    <p:extLst>
      <p:ext uri="{BB962C8B-B14F-4D97-AF65-F5344CB8AC3E}">
        <p14:creationId xmlns:p14="http://schemas.microsoft.com/office/powerpoint/2010/main" val="240153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6"/>
          <p:cNvSpPr>
            <a:spLocks noGrp="1" noChangeArrowheads="1"/>
          </p:cNvSpPr>
          <p:nvPr>
            <p:ph type="title"/>
          </p:nvPr>
        </p:nvSpPr>
        <p:spPr/>
        <p:txBody>
          <a:bodyPr/>
          <a:lstStyle/>
          <a:p>
            <a:r>
              <a:rPr lang="en-US" dirty="0"/>
              <a:t>Next Time</a:t>
            </a:r>
          </a:p>
        </p:txBody>
      </p:sp>
      <p:sp>
        <p:nvSpPr>
          <p:cNvPr id="319495" name="Rectangle 7"/>
          <p:cNvSpPr>
            <a:spLocks noGrp="1" noChangeArrowheads="1"/>
          </p:cNvSpPr>
          <p:nvPr>
            <p:ph idx="1"/>
          </p:nvPr>
        </p:nvSpPr>
        <p:spPr>
          <a:xfrm>
            <a:off x="211668" y="1600200"/>
            <a:ext cx="8932332" cy="4724400"/>
          </a:xfrm>
        </p:spPr>
        <p:txBody>
          <a:bodyPr/>
          <a:lstStyle/>
          <a:p>
            <a:r>
              <a:rPr lang="en-US" dirty="0"/>
              <a:t>Lecture</a:t>
            </a:r>
          </a:p>
          <a:p>
            <a:pPr lvl="1"/>
            <a:r>
              <a:rPr lang="en-US" dirty="0"/>
              <a:t>Midterm (“closed-book”)</a:t>
            </a:r>
          </a:p>
          <a:p>
            <a:endParaRPr lang="en-US" dirty="0"/>
          </a:p>
          <a:p>
            <a:r>
              <a:rPr lang="en-US" dirty="0"/>
              <a:t>Studio</a:t>
            </a:r>
          </a:p>
          <a:p>
            <a:pPr lvl="1"/>
            <a:r>
              <a:rPr lang="en-US" dirty="0"/>
              <a:t>Hi-fi prototype planning session</a:t>
            </a:r>
          </a:p>
        </p:txBody>
      </p:sp>
      <p:sp>
        <p:nvSpPr>
          <p:cNvPr id="2" name="Date Placeholder 1"/>
          <p:cNvSpPr>
            <a:spLocks noGrp="1"/>
          </p:cNvSpPr>
          <p:nvPr>
            <p:ph type="dt" sz="half" idx="10"/>
          </p:nvPr>
        </p:nvSpPr>
        <p:spPr/>
        <p:txBody>
          <a:bodyPr/>
          <a:lstStyle/>
          <a:p>
            <a:r>
              <a:rPr lang="en-US"/>
              <a:t>November 15, 2016</a:t>
            </a:r>
            <a:endParaRPr lang="en-US" dirty="0"/>
          </a:p>
        </p:txBody>
      </p:sp>
      <p:sp>
        <p:nvSpPr>
          <p:cNvPr id="3" name="Footer Placeholder 2"/>
          <p:cNvSpPr>
            <a:spLocks noGrp="1"/>
          </p:cNvSpPr>
          <p:nvPr>
            <p:ph type="ftr" sz="quarter" idx="11"/>
          </p:nvPr>
        </p:nvSpPr>
        <p:spPr/>
        <p:txBody>
          <a:bodyPr/>
          <a:lstStyle/>
          <a:p>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35</a:t>
            </a:fld>
            <a:endParaRPr lang="en-US"/>
          </a:p>
        </p:txBody>
      </p:sp>
    </p:spTree>
    <p:extLst>
      <p:ext uri="{BB962C8B-B14F-4D97-AF65-F5344CB8AC3E}">
        <p14:creationId xmlns:p14="http://schemas.microsoft.com/office/powerpoint/2010/main" val="1880713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0" name="Rectangle 17"/>
          <p:cNvSpPr>
            <a:spLocks noGrp="1" noChangeArrowheads="1"/>
          </p:cNvSpPr>
          <p:nvPr>
            <p:ph type="title"/>
          </p:nvPr>
        </p:nvSpPr>
        <p:spPr/>
        <p:txBody>
          <a:bodyPr/>
          <a:lstStyle/>
          <a:p>
            <a:pPr eaLnBrk="1" hangingPunct="1"/>
            <a:r>
              <a:rPr lang="en-US" dirty="0"/>
              <a:t>Choosing Participants</a:t>
            </a:r>
          </a:p>
        </p:txBody>
      </p:sp>
      <p:sp>
        <p:nvSpPr>
          <p:cNvPr id="462866" name="Rectangle 18"/>
          <p:cNvSpPr>
            <a:spLocks noGrp="1" noChangeArrowheads="1"/>
          </p:cNvSpPr>
          <p:nvPr>
            <p:ph idx="1"/>
          </p:nvPr>
        </p:nvSpPr>
        <p:spPr>
          <a:xfrm>
            <a:off x="399709" y="1371600"/>
            <a:ext cx="5984158" cy="4267200"/>
          </a:xfrm>
        </p:spPr>
        <p:txBody>
          <a:bodyPr/>
          <a:lstStyle/>
          <a:p>
            <a:pPr eaLnBrk="1" hangingPunct="1"/>
            <a:r>
              <a:rPr lang="en-US" sz="2800" dirty="0"/>
              <a:t>Representative of target users </a:t>
            </a:r>
            <a:r>
              <a:rPr lang="en-US" sz="2000" dirty="0"/>
              <a:t>?</a:t>
            </a:r>
            <a:endParaRPr lang="en-US" sz="2800" dirty="0"/>
          </a:p>
          <a:p>
            <a:pPr lvl="1" eaLnBrk="1" hangingPunct="1"/>
            <a:r>
              <a:rPr lang="en-US" sz="2400" dirty="0"/>
              <a:t>job-specific vocab / knowledge</a:t>
            </a:r>
          </a:p>
          <a:p>
            <a:pPr lvl="1" eaLnBrk="1" hangingPunct="1"/>
            <a:r>
              <a:rPr lang="en-US" sz="2400" dirty="0"/>
              <a:t>tasks</a:t>
            </a:r>
          </a:p>
          <a:p>
            <a:pPr eaLnBrk="1" hangingPunct="1"/>
            <a:r>
              <a:rPr lang="en-US" sz="2800" dirty="0"/>
              <a:t>Approximate if needed</a:t>
            </a:r>
          </a:p>
          <a:p>
            <a:pPr lvl="1" eaLnBrk="1" hangingPunct="1"/>
            <a:r>
              <a:rPr lang="en-US" sz="2400" dirty="0"/>
              <a:t>system intended for doctors</a:t>
            </a:r>
            <a:r>
              <a:rPr lang="en-US" sz="1600" dirty="0"/>
              <a:t>?</a:t>
            </a:r>
          </a:p>
          <a:p>
            <a:pPr lvl="2" eaLnBrk="1" hangingPunct="1"/>
            <a:r>
              <a:rPr lang="en-US" sz="2200" dirty="0"/>
              <a:t>get medical students or nurses</a:t>
            </a:r>
          </a:p>
          <a:p>
            <a:pPr lvl="1" eaLnBrk="1" hangingPunct="1"/>
            <a:r>
              <a:rPr lang="en-US" sz="2400" dirty="0"/>
              <a:t>system intended for engineers</a:t>
            </a:r>
            <a:r>
              <a:rPr lang="en-US" sz="1800" dirty="0"/>
              <a:t>?</a:t>
            </a:r>
          </a:p>
          <a:p>
            <a:pPr lvl="2" eaLnBrk="1" hangingPunct="1"/>
            <a:r>
              <a:rPr lang="en-US" sz="2200" dirty="0"/>
              <a:t>get engineering students</a:t>
            </a:r>
          </a:p>
          <a:p>
            <a:pPr eaLnBrk="1" hangingPunct="1"/>
            <a:r>
              <a:rPr lang="en-US" sz="2800" dirty="0"/>
              <a:t>Use incentives to get participants</a:t>
            </a:r>
          </a:p>
          <a:p>
            <a:pPr lvl="1"/>
            <a:r>
              <a:rPr lang="en-US" sz="2400" dirty="0"/>
              <a:t>T-shirt, mug, free coffee/pizza</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a:xfrm>
            <a:off x="1913788" y="6553200"/>
            <a:ext cx="6239612" cy="457200"/>
          </a:xfrm>
        </p:spPr>
        <p:txBody>
          <a:bodyPr/>
          <a:lstStyle/>
          <a:p>
            <a:pPr>
              <a:defRPr/>
            </a:pPr>
            <a:r>
              <a:rPr lang="en-US"/>
              <a:t>dt+UX: Design Thinking for User Experience  Design, Prototyping &amp; Evaluation</a:t>
            </a:r>
          </a:p>
        </p:txBody>
      </p:sp>
      <p:sp>
        <p:nvSpPr>
          <p:cNvPr id="5" name="Slide Number Placeholder 4"/>
          <p:cNvSpPr>
            <a:spLocks noGrp="1"/>
          </p:cNvSpPr>
          <p:nvPr>
            <p:ph type="sldNum" sz="quarter" idx="12"/>
          </p:nvPr>
        </p:nvSpPr>
        <p:spPr/>
        <p:txBody>
          <a:bodyPr/>
          <a:lstStyle/>
          <a:p>
            <a:fld id="{7CF45A7D-27BE-FB41-917F-E8B7C6646A5B}" type="slidenum">
              <a:rPr lang="en-US" smtClean="0"/>
              <a:pPr/>
              <a:t>4</a:t>
            </a:fld>
            <a:endParaRPr lang="en-US"/>
          </a:p>
        </p:txBody>
      </p:sp>
      <p:pic>
        <p:nvPicPr>
          <p:cNvPr id="21512" name="Picture 19" descr="img0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85414" y="-1"/>
            <a:ext cx="2751815" cy="3693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3867" y="3173443"/>
            <a:ext cx="2763417" cy="3684557"/>
          </a:xfrm>
          <a:prstGeom prst="rect">
            <a:avLst/>
          </a:prstGeom>
        </p:spPr>
      </p:pic>
      <p:sp>
        <p:nvSpPr>
          <p:cNvPr id="6" name="Multiply 5"/>
          <p:cNvSpPr/>
          <p:nvPr/>
        </p:nvSpPr>
        <p:spPr bwMode="auto">
          <a:xfrm>
            <a:off x="1387576" y="3638144"/>
            <a:ext cx="3424136" cy="562829"/>
          </a:xfrm>
          <a:prstGeom prst="mathMultiply">
            <a:avLst/>
          </a:prstGeom>
          <a:solidFill>
            <a:srgbClr val="C00000">
              <a:alpha val="67843"/>
            </a:srgb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8194" name="Picture 2" descr="http://static01.nyt.com/images/2009/01/01/business/01students-inline1-65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19674" y="5043829"/>
            <a:ext cx="2779347" cy="18514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28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6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28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286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286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286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286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28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9"/>
          <p:cNvSpPr>
            <a:spLocks noGrp="1" noChangeArrowheads="1"/>
          </p:cNvSpPr>
          <p:nvPr>
            <p:ph type="title"/>
          </p:nvPr>
        </p:nvSpPr>
        <p:spPr/>
        <p:txBody>
          <a:bodyPr/>
          <a:lstStyle/>
          <a:p>
            <a:pPr eaLnBrk="1" hangingPunct="1"/>
            <a:r>
              <a:rPr lang="en-US" dirty="0"/>
              <a:t>Ethical Considerations</a:t>
            </a:r>
          </a:p>
        </p:txBody>
      </p:sp>
      <p:sp>
        <p:nvSpPr>
          <p:cNvPr id="22535" name="Rectangle 10"/>
          <p:cNvSpPr>
            <a:spLocks noGrp="1" noChangeArrowheads="1"/>
          </p:cNvSpPr>
          <p:nvPr>
            <p:ph idx="1"/>
          </p:nvPr>
        </p:nvSpPr>
        <p:spPr>
          <a:xfrm>
            <a:off x="328072" y="1374895"/>
            <a:ext cx="8725874" cy="4629492"/>
          </a:xfrm>
        </p:spPr>
        <p:txBody>
          <a:bodyPr/>
          <a:lstStyle/>
          <a:p>
            <a:pPr eaLnBrk="1" hangingPunct="1">
              <a:lnSpc>
                <a:spcPct val="90000"/>
              </a:lnSpc>
            </a:pPr>
            <a:r>
              <a:rPr lang="en-US" sz="2800" dirty="0"/>
              <a:t>Usability tests can be distressing</a:t>
            </a:r>
          </a:p>
          <a:p>
            <a:pPr lvl="1" eaLnBrk="1" hangingPunct="1">
              <a:lnSpc>
                <a:spcPct val="90000"/>
              </a:lnSpc>
            </a:pPr>
            <a:r>
              <a:rPr lang="en-US" sz="2400" dirty="0"/>
              <a:t>users have left in tears</a:t>
            </a:r>
          </a:p>
          <a:p>
            <a:pPr lvl="1" eaLnBrk="1" hangingPunct="1">
              <a:lnSpc>
                <a:spcPct val="90000"/>
              </a:lnSpc>
            </a:pPr>
            <a:endParaRPr lang="en-US" sz="2400" dirty="0"/>
          </a:p>
          <a:p>
            <a:pPr>
              <a:lnSpc>
                <a:spcPct val="90000"/>
              </a:lnSpc>
            </a:pPr>
            <a:r>
              <a:rPr lang="en-US" sz="2700" dirty="0"/>
              <a:t>Testing/fieldwork can be coercive if there is a power imbalance (e.g., in under resourced communities)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5</a:t>
            </a:fld>
            <a:endParaRPr lang="en-US"/>
          </a:p>
        </p:txBody>
      </p:sp>
      <p:pic>
        <p:nvPicPr>
          <p:cNvPr id="9218" name="Picture 2" descr="http://www.vimagestore.com/wp-content/uploads/2011/04/Eye-care-for-computer-use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0391" y="431801"/>
            <a:ext cx="2673609" cy="17789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95595" y="3586244"/>
            <a:ext cx="3606166" cy="2730044"/>
            <a:chOff x="-84507" y="3586244"/>
            <a:chExt cx="3606166" cy="2730044"/>
          </a:xfrm>
        </p:grpSpPr>
        <p:pic>
          <p:nvPicPr>
            <p:cNvPr id="5" name="Picture 2" descr="http://centread.ucsc.edu/CenTREAD%20photos/BrianDowd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8" y="3586244"/>
              <a:ext cx="3520441"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4507" y="6100844"/>
              <a:ext cx="3191899"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hlinkClick r:id="rId5" invalidUrl="http://centread.ucsc.edu/CenTREAD photos/BrianDowd2.JPG"/>
                </a:rPr>
                <a:t>http://centread.ucsc.edu/CenTREAD%20photos/BrianDowd2.JPG</a:t>
              </a:r>
              <a:endParaRPr lang="en-US" sz="800" dirty="0">
                <a:latin typeface="Helvetica" panose="020B0604020202020204" pitchFamily="34" charset="0"/>
                <a:cs typeface="Helvetica" panose="020B0604020202020204" pitchFamily="34" charset="0"/>
              </a:endParaRPr>
            </a:p>
          </p:txBody>
        </p:sp>
      </p:grpSp>
      <p:grpSp>
        <p:nvGrpSpPr>
          <p:cNvPr id="17" name="Group 16"/>
          <p:cNvGrpSpPr/>
          <p:nvPr/>
        </p:nvGrpSpPr>
        <p:grpSpPr>
          <a:xfrm>
            <a:off x="181320" y="5312907"/>
            <a:ext cx="9019378" cy="1003300"/>
            <a:chOff x="181320" y="5312907"/>
            <a:chExt cx="9019378" cy="1003300"/>
          </a:xfrm>
        </p:grpSpPr>
        <p:sp>
          <p:nvSpPr>
            <p:cNvPr id="21" name="Rectangle 20"/>
            <p:cNvSpPr/>
            <p:nvPr/>
          </p:nvSpPr>
          <p:spPr bwMode="auto">
            <a:xfrm>
              <a:off x="181320" y="5312907"/>
              <a:ext cx="8802473" cy="1003300"/>
            </a:xfrm>
            <a:prstGeom prst="rect">
              <a:avLst/>
            </a:prstGeom>
            <a:solidFill>
              <a:srgbClr val="000000">
                <a:alpha val="6509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a:cs typeface="Helvetica"/>
              </a:endParaRPr>
            </a:p>
          </p:txBody>
        </p:sp>
        <p:sp>
          <p:nvSpPr>
            <p:cNvPr id="22" name="TextBox 21"/>
            <p:cNvSpPr txBox="1"/>
            <p:nvPr/>
          </p:nvSpPr>
          <p:spPr>
            <a:xfrm>
              <a:off x="440344" y="5396714"/>
              <a:ext cx="8760354" cy="707886"/>
            </a:xfrm>
            <a:prstGeom prst="rect">
              <a:avLst/>
            </a:prstGeom>
            <a:noFill/>
          </p:spPr>
          <p:txBody>
            <a:bodyPr wrap="square" rtlCol="0">
              <a:spAutoFit/>
            </a:bodyPr>
            <a:lstStyle/>
            <a:p>
              <a:r>
                <a:rPr lang="en-US" sz="2000" dirty="0">
                  <a:latin typeface="Helvetica Neue" charset="0"/>
                  <a:ea typeface="Helvetica Neue" charset="0"/>
                  <a:cs typeface="Helvetica Neue" charset="0"/>
                </a:rPr>
                <a:t>People may feel no option but to speak to you or give you their time even though they may not get anything of value in return.</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9"/>
          <p:cNvSpPr>
            <a:spLocks noGrp="1" noChangeArrowheads="1"/>
          </p:cNvSpPr>
          <p:nvPr>
            <p:ph type="title"/>
          </p:nvPr>
        </p:nvSpPr>
        <p:spPr/>
        <p:txBody>
          <a:bodyPr/>
          <a:lstStyle/>
          <a:p>
            <a:pPr eaLnBrk="1" hangingPunct="1"/>
            <a:r>
              <a:rPr lang="en-US" dirty="0"/>
              <a:t>Ethical Considerations</a:t>
            </a:r>
          </a:p>
        </p:txBody>
      </p:sp>
      <p:sp>
        <p:nvSpPr>
          <p:cNvPr id="22535" name="Rectangle 10"/>
          <p:cNvSpPr>
            <a:spLocks noGrp="1" noChangeArrowheads="1"/>
          </p:cNvSpPr>
          <p:nvPr>
            <p:ph idx="1"/>
          </p:nvPr>
        </p:nvSpPr>
        <p:spPr>
          <a:xfrm>
            <a:off x="328072" y="1374895"/>
            <a:ext cx="8725874" cy="4629492"/>
          </a:xfrm>
        </p:spPr>
        <p:txBody>
          <a:bodyPr/>
          <a:lstStyle/>
          <a:p>
            <a:pPr eaLnBrk="1" hangingPunct="1">
              <a:lnSpc>
                <a:spcPct val="90000"/>
              </a:lnSpc>
            </a:pPr>
            <a:r>
              <a:rPr lang="en-US" sz="2800" dirty="0"/>
              <a:t>Usability tests can be distressing</a:t>
            </a:r>
          </a:p>
          <a:p>
            <a:pPr lvl="1" eaLnBrk="1" hangingPunct="1">
              <a:lnSpc>
                <a:spcPct val="90000"/>
              </a:lnSpc>
            </a:pPr>
            <a:r>
              <a:rPr lang="en-US" sz="2400" dirty="0"/>
              <a:t>users have left in tears</a:t>
            </a:r>
          </a:p>
          <a:p>
            <a:pPr lvl="1" eaLnBrk="1" hangingPunct="1">
              <a:lnSpc>
                <a:spcPct val="90000"/>
              </a:lnSpc>
            </a:pPr>
            <a:endParaRPr lang="en-US" sz="2400" dirty="0"/>
          </a:p>
          <a:p>
            <a:pPr>
              <a:lnSpc>
                <a:spcPct val="90000"/>
              </a:lnSpc>
            </a:pPr>
            <a:r>
              <a:rPr lang="en-US" sz="2700" dirty="0"/>
              <a:t>Testing/fieldwork can be coercive if there is a power imbalance (e.g., in under resourced communities)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6</a:t>
            </a:fld>
            <a:endParaRPr lang="en-US"/>
          </a:p>
        </p:txBody>
      </p:sp>
      <p:pic>
        <p:nvPicPr>
          <p:cNvPr id="9218" name="Picture 2" descr="http://www.vimagestore.com/wp-content/uploads/2011/04/Eye-care-for-computer-use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0391" y="431801"/>
            <a:ext cx="2673609" cy="17789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95595" y="3586244"/>
            <a:ext cx="3606166" cy="2730044"/>
            <a:chOff x="-84507" y="3586244"/>
            <a:chExt cx="3606166" cy="2730044"/>
          </a:xfrm>
        </p:grpSpPr>
        <p:pic>
          <p:nvPicPr>
            <p:cNvPr id="5" name="Picture 2" descr="http://centread.ucsc.edu/CenTREAD%20photos/BrianDowd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8" y="3586244"/>
              <a:ext cx="3520441"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4507" y="6100844"/>
              <a:ext cx="3191899"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hlinkClick r:id="rId5" invalidUrl="http://centread.ucsc.edu/CenTREAD photos/BrianDowd2.JPG"/>
                </a:rPr>
                <a:t>http://centread.ucsc.edu/CenTREAD%20photos/BrianDowd2.JPG</a:t>
              </a:r>
              <a:endParaRPr lang="en-US" sz="800" dirty="0">
                <a:latin typeface="Helvetica" panose="020B0604020202020204" pitchFamily="34" charset="0"/>
                <a:cs typeface="Helvetica" panose="020B0604020202020204" pitchFamily="34" charset="0"/>
              </a:endParaRPr>
            </a:p>
          </p:txBody>
        </p:sp>
      </p:grpSp>
      <p:grpSp>
        <p:nvGrpSpPr>
          <p:cNvPr id="18" name="Group 17"/>
          <p:cNvGrpSpPr/>
          <p:nvPr/>
        </p:nvGrpSpPr>
        <p:grpSpPr>
          <a:xfrm>
            <a:off x="3630144" y="3586244"/>
            <a:ext cx="1738781" cy="2730044"/>
            <a:chOff x="3630144" y="3586244"/>
            <a:chExt cx="1738781" cy="2730044"/>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val="0"/>
                </a:ext>
              </a:extLst>
            </a:blip>
            <a:srcRect l="1" r="885"/>
            <a:stretch/>
          </p:blipFill>
          <p:spPr>
            <a:xfrm>
              <a:off x="3704140" y="3586244"/>
              <a:ext cx="1664785" cy="2514600"/>
            </a:xfrm>
            <a:prstGeom prst="rect">
              <a:avLst/>
            </a:prstGeom>
          </p:spPr>
        </p:pic>
        <p:sp>
          <p:nvSpPr>
            <p:cNvPr id="12" name="TextBox 11"/>
            <p:cNvSpPr txBox="1"/>
            <p:nvPr/>
          </p:nvSpPr>
          <p:spPr>
            <a:xfrm>
              <a:off x="3630144" y="6100844"/>
              <a:ext cx="1394934"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hlinkClick r:id="rId7"/>
                </a:rPr>
                <a:t>http://</a:t>
              </a:r>
              <a:r>
                <a:rPr lang="en-US" sz="800" dirty="0" err="1">
                  <a:latin typeface="Helvetica" panose="020B0604020202020204" pitchFamily="34" charset="0"/>
                  <a:cs typeface="Helvetica" panose="020B0604020202020204" pitchFamily="34" charset="0"/>
                  <a:hlinkClick r:id="rId7"/>
                </a:rPr>
                <a:t>www.sunypress.edu</a:t>
              </a:r>
              <a:r>
                <a:rPr lang="en-US" sz="800" dirty="0">
                  <a:latin typeface="Helvetica" panose="020B0604020202020204" pitchFamily="34" charset="0"/>
                  <a:cs typeface="Helvetica" panose="020B0604020202020204" pitchFamily="34" charset="0"/>
                  <a:hlinkClick r:id="rId7"/>
                </a:rPr>
                <a:t>/</a:t>
              </a:r>
              <a:endParaRPr lang="en-US" sz="8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181320" y="5265101"/>
            <a:ext cx="8858766" cy="1051106"/>
            <a:chOff x="181320" y="5265101"/>
            <a:chExt cx="8858766" cy="1051106"/>
          </a:xfrm>
        </p:grpSpPr>
        <p:sp>
          <p:nvSpPr>
            <p:cNvPr id="21" name="Rectangle 20"/>
            <p:cNvSpPr/>
            <p:nvPr/>
          </p:nvSpPr>
          <p:spPr bwMode="auto">
            <a:xfrm>
              <a:off x="181320" y="5312907"/>
              <a:ext cx="8802473" cy="1003300"/>
            </a:xfrm>
            <a:prstGeom prst="rect">
              <a:avLst/>
            </a:prstGeom>
            <a:solidFill>
              <a:srgbClr val="000000">
                <a:alpha val="6509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a:cs typeface="Helvetica"/>
              </a:endParaRPr>
            </a:p>
          </p:txBody>
        </p:sp>
        <p:sp>
          <p:nvSpPr>
            <p:cNvPr id="22" name="TextBox 21"/>
            <p:cNvSpPr txBox="1"/>
            <p:nvPr/>
          </p:nvSpPr>
          <p:spPr>
            <a:xfrm>
              <a:off x="343357" y="5265101"/>
              <a:ext cx="8696729" cy="1015663"/>
            </a:xfrm>
            <a:prstGeom prst="rect">
              <a:avLst/>
            </a:prstGeom>
            <a:noFill/>
          </p:spPr>
          <p:txBody>
            <a:bodyPr wrap="square" rtlCol="0">
              <a:spAutoFit/>
            </a:bodyPr>
            <a:lstStyle/>
            <a:p>
              <a:r>
                <a:rPr lang="en-US" sz="2000" dirty="0">
                  <a:latin typeface="Helvetica Neue" charset="0"/>
                  <a:ea typeface="Helvetica Neue" charset="0"/>
                  <a:cs typeface="Helvetica Neue" charset="0"/>
                </a:rPr>
                <a:t>“the ‘at-risk’ label is highly problematic and often implicitly racist and classist</a:t>
              </a:r>
              <a:r>
                <a:rPr lang="is-IS" sz="2000" dirty="0">
                  <a:latin typeface="Helvetica Neue" charset="0"/>
                  <a:ea typeface="Helvetica Neue" charset="0"/>
                  <a:cs typeface="Helvetica Neue" charset="0"/>
                </a:rPr>
                <a:t>… [it] </a:t>
              </a:r>
              <a:r>
                <a:rPr lang="en-US" sz="2000" dirty="0">
                  <a:latin typeface="Helvetica Neue" charset="0"/>
                  <a:ea typeface="Helvetica Neue" charset="0"/>
                  <a:cs typeface="Helvetica Neue" charset="0"/>
                </a:rPr>
                <a:t>locates problems in individuals, families, and communities, rather than in institutional structures that create and maintain inequality.”</a:t>
              </a:r>
            </a:p>
          </p:txBody>
        </p:sp>
      </p:grpSp>
    </p:spTree>
    <p:extLst>
      <p:ext uri="{BB962C8B-B14F-4D97-AF65-F5344CB8AC3E}">
        <p14:creationId xmlns:p14="http://schemas.microsoft.com/office/powerpoint/2010/main" val="5944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9"/>
          <p:cNvSpPr>
            <a:spLocks noGrp="1" noChangeArrowheads="1"/>
          </p:cNvSpPr>
          <p:nvPr>
            <p:ph type="title"/>
          </p:nvPr>
        </p:nvSpPr>
        <p:spPr/>
        <p:txBody>
          <a:bodyPr/>
          <a:lstStyle/>
          <a:p>
            <a:pPr eaLnBrk="1" hangingPunct="1"/>
            <a:r>
              <a:rPr lang="en-US" dirty="0"/>
              <a:t>Ethical Considerations</a:t>
            </a:r>
          </a:p>
        </p:txBody>
      </p:sp>
      <p:sp>
        <p:nvSpPr>
          <p:cNvPr id="22535" name="Rectangle 10"/>
          <p:cNvSpPr>
            <a:spLocks noGrp="1" noChangeArrowheads="1"/>
          </p:cNvSpPr>
          <p:nvPr>
            <p:ph idx="1"/>
          </p:nvPr>
        </p:nvSpPr>
        <p:spPr>
          <a:xfrm>
            <a:off x="328072" y="1374895"/>
            <a:ext cx="8725874" cy="4629492"/>
          </a:xfrm>
        </p:spPr>
        <p:txBody>
          <a:bodyPr/>
          <a:lstStyle/>
          <a:p>
            <a:pPr eaLnBrk="1" hangingPunct="1">
              <a:lnSpc>
                <a:spcPct val="90000"/>
              </a:lnSpc>
            </a:pPr>
            <a:r>
              <a:rPr lang="en-US" sz="2800" dirty="0"/>
              <a:t>Usability tests can be distressing</a:t>
            </a:r>
          </a:p>
          <a:p>
            <a:pPr lvl="1" eaLnBrk="1" hangingPunct="1">
              <a:lnSpc>
                <a:spcPct val="90000"/>
              </a:lnSpc>
            </a:pPr>
            <a:r>
              <a:rPr lang="en-US" sz="2400" dirty="0"/>
              <a:t>users have left in tears</a:t>
            </a:r>
          </a:p>
          <a:p>
            <a:pPr lvl="1" eaLnBrk="1" hangingPunct="1">
              <a:lnSpc>
                <a:spcPct val="90000"/>
              </a:lnSpc>
            </a:pPr>
            <a:endParaRPr lang="en-US" sz="2400" dirty="0"/>
          </a:p>
          <a:p>
            <a:pPr>
              <a:lnSpc>
                <a:spcPct val="90000"/>
              </a:lnSpc>
            </a:pPr>
            <a:r>
              <a:rPr lang="en-US" sz="2700" dirty="0"/>
              <a:t>Testing/fieldwork can be coercive if there is a power imbalance (e.g., in under resourced communities)</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7</a:t>
            </a:fld>
            <a:endParaRPr lang="en-US"/>
          </a:p>
        </p:txBody>
      </p:sp>
      <p:pic>
        <p:nvPicPr>
          <p:cNvPr id="9218" name="Picture 2" descr="http://www.vimagestore.com/wp-content/uploads/2011/04/Eye-care-for-computer-use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0391" y="431801"/>
            <a:ext cx="2673609" cy="17789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95595" y="3586244"/>
            <a:ext cx="3606166" cy="2730044"/>
            <a:chOff x="-84507" y="3586244"/>
            <a:chExt cx="3606166" cy="2730044"/>
          </a:xfrm>
        </p:grpSpPr>
        <p:pic>
          <p:nvPicPr>
            <p:cNvPr id="5" name="Picture 2" descr="http://centread.ucsc.edu/CenTREAD%20photos/BrianDowd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8" y="3586244"/>
              <a:ext cx="3520441"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4507" y="6100844"/>
              <a:ext cx="3191899"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hlinkClick r:id="rId5" invalidUrl="http://centread.ucsc.edu/CenTREAD photos/BrianDowd2.JPG"/>
                </a:rPr>
                <a:t>http://centread.ucsc.edu/CenTREAD%20photos/BrianDowd2.JPG</a:t>
              </a:r>
              <a:endParaRPr lang="en-US" sz="800" dirty="0">
                <a:latin typeface="Helvetica" panose="020B0604020202020204" pitchFamily="34" charset="0"/>
                <a:cs typeface="Helvetica" panose="020B0604020202020204" pitchFamily="34" charset="0"/>
              </a:endParaRPr>
            </a:p>
          </p:txBody>
        </p:sp>
      </p:grpSp>
      <p:grpSp>
        <p:nvGrpSpPr>
          <p:cNvPr id="18" name="Group 17"/>
          <p:cNvGrpSpPr/>
          <p:nvPr/>
        </p:nvGrpSpPr>
        <p:grpSpPr>
          <a:xfrm>
            <a:off x="3630144" y="3586244"/>
            <a:ext cx="1738781" cy="2730044"/>
            <a:chOff x="3630144" y="3586244"/>
            <a:chExt cx="1738781" cy="2730044"/>
          </a:xfrm>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val="0"/>
                </a:ext>
              </a:extLst>
            </a:blip>
            <a:srcRect l="1" r="885"/>
            <a:stretch/>
          </p:blipFill>
          <p:spPr>
            <a:xfrm>
              <a:off x="3704140" y="3586244"/>
              <a:ext cx="1664785" cy="2514600"/>
            </a:xfrm>
            <a:prstGeom prst="rect">
              <a:avLst/>
            </a:prstGeom>
          </p:spPr>
        </p:pic>
        <p:sp>
          <p:nvSpPr>
            <p:cNvPr id="12" name="TextBox 11"/>
            <p:cNvSpPr txBox="1"/>
            <p:nvPr/>
          </p:nvSpPr>
          <p:spPr>
            <a:xfrm>
              <a:off x="3630144" y="6100844"/>
              <a:ext cx="1394934"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hlinkClick r:id="rId7"/>
                </a:rPr>
                <a:t>http://</a:t>
              </a:r>
              <a:r>
                <a:rPr lang="en-US" sz="800" dirty="0" err="1">
                  <a:latin typeface="Helvetica" panose="020B0604020202020204" pitchFamily="34" charset="0"/>
                  <a:cs typeface="Helvetica" panose="020B0604020202020204" pitchFamily="34" charset="0"/>
                  <a:hlinkClick r:id="rId7"/>
                </a:rPr>
                <a:t>www.sunypress.edu</a:t>
              </a:r>
              <a:r>
                <a:rPr lang="en-US" sz="800" dirty="0">
                  <a:latin typeface="Helvetica" panose="020B0604020202020204" pitchFamily="34" charset="0"/>
                  <a:cs typeface="Helvetica" panose="020B0604020202020204" pitchFamily="34" charset="0"/>
                  <a:hlinkClick r:id="rId7"/>
                </a:rPr>
                <a:t>/</a:t>
              </a:r>
              <a:endParaRPr lang="en-US" sz="800" dirty="0">
                <a:latin typeface="Helvetica" panose="020B0604020202020204" pitchFamily="34" charset="0"/>
                <a:cs typeface="Helvetica" panose="020B0604020202020204" pitchFamily="34" charset="0"/>
              </a:endParaRPr>
            </a:p>
          </p:txBody>
        </p:sp>
      </p:grpSp>
      <p:grpSp>
        <p:nvGrpSpPr>
          <p:cNvPr id="15" name="Group 14"/>
          <p:cNvGrpSpPr/>
          <p:nvPr/>
        </p:nvGrpSpPr>
        <p:grpSpPr>
          <a:xfrm>
            <a:off x="5300333" y="3586244"/>
            <a:ext cx="3690753" cy="2722349"/>
            <a:chOff x="5097572" y="3586244"/>
            <a:chExt cx="3690753" cy="2722349"/>
          </a:xfrm>
        </p:grpSpPr>
        <p:pic>
          <p:nvPicPr>
            <p:cNvPr id="11" name="Picture 10"/>
            <p:cNvPicPr>
              <a:picLocks noChangeAspect="1"/>
            </p:cNvPicPr>
            <p:nvPr/>
          </p:nvPicPr>
          <p:blipFill>
            <a:blip r:embed="rId8"/>
            <a:stretch>
              <a:fillRect/>
            </a:stretch>
          </p:blipFill>
          <p:spPr>
            <a:xfrm>
              <a:off x="5203682" y="3586244"/>
              <a:ext cx="3584643" cy="2514600"/>
            </a:xfrm>
            <a:prstGeom prst="rect">
              <a:avLst/>
            </a:prstGeom>
          </p:spPr>
        </p:pic>
        <p:sp>
          <p:nvSpPr>
            <p:cNvPr id="16" name="TextBox 15"/>
            <p:cNvSpPr txBox="1"/>
            <p:nvPr/>
          </p:nvSpPr>
          <p:spPr>
            <a:xfrm>
              <a:off x="5097572" y="6100844"/>
              <a:ext cx="3627916" cy="207749"/>
            </a:xfrm>
            <a:prstGeom prst="rect">
              <a:avLst/>
            </a:prstGeom>
            <a:noFill/>
          </p:spPr>
          <p:txBody>
            <a:bodyPr wrap="none" rtlCol="0">
              <a:spAutoFit/>
            </a:bodyPr>
            <a:lstStyle/>
            <a:p>
              <a:r>
                <a:rPr lang="en-US" sz="750" dirty="0">
                  <a:latin typeface="Helvetica" panose="020B0604020202020204" pitchFamily="34" charset="0"/>
                  <a:cs typeface="Helvetica" panose="020B0604020202020204" pitchFamily="34" charset="0"/>
                  <a:hlinkClick r:id="rId9"/>
                </a:rPr>
                <a:t>http://</a:t>
              </a:r>
              <a:r>
                <a:rPr lang="en-US" sz="750" dirty="0" err="1">
                  <a:latin typeface="Helvetica" panose="020B0604020202020204" pitchFamily="34" charset="0"/>
                  <a:cs typeface="Helvetica" panose="020B0604020202020204" pitchFamily="34" charset="0"/>
                  <a:hlinkClick r:id="rId9"/>
                </a:rPr>
                <a:t>research.microsoft.com</a:t>
              </a:r>
              <a:r>
                <a:rPr lang="en-US" sz="750" dirty="0">
                  <a:latin typeface="Helvetica" panose="020B0604020202020204" pitchFamily="34" charset="0"/>
                  <a:cs typeface="Helvetica" panose="020B0604020202020204" pitchFamily="34" charset="0"/>
                  <a:hlinkClick r:id="rId9"/>
                </a:rPr>
                <a:t>/pubs/163718/CHI2012-Dell-ResponseBias-proc.pdf</a:t>
              </a:r>
              <a:endParaRPr lang="en-US" sz="75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181320" y="5312907"/>
            <a:ext cx="9019378" cy="1003300"/>
            <a:chOff x="181320" y="5312907"/>
            <a:chExt cx="9019378" cy="1003300"/>
          </a:xfrm>
        </p:grpSpPr>
        <p:sp>
          <p:nvSpPr>
            <p:cNvPr id="21" name="Rectangle 20"/>
            <p:cNvSpPr/>
            <p:nvPr/>
          </p:nvSpPr>
          <p:spPr bwMode="auto">
            <a:xfrm>
              <a:off x="181320" y="5312907"/>
              <a:ext cx="8809766" cy="1003300"/>
            </a:xfrm>
            <a:prstGeom prst="rect">
              <a:avLst/>
            </a:prstGeom>
            <a:solidFill>
              <a:srgbClr val="000000">
                <a:alpha val="6509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a:cs typeface="Helvetica"/>
              </a:endParaRPr>
            </a:p>
          </p:txBody>
        </p:sp>
        <p:sp>
          <p:nvSpPr>
            <p:cNvPr id="22" name="TextBox 21"/>
            <p:cNvSpPr txBox="1"/>
            <p:nvPr/>
          </p:nvSpPr>
          <p:spPr>
            <a:xfrm>
              <a:off x="440344" y="5396714"/>
              <a:ext cx="8760354" cy="769441"/>
            </a:xfrm>
            <a:prstGeom prst="rect">
              <a:avLst/>
            </a:prstGeom>
            <a:noFill/>
          </p:spPr>
          <p:txBody>
            <a:bodyPr wrap="square" rtlCol="0">
              <a:spAutoFit/>
            </a:bodyPr>
            <a:lstStyle/>
            <a:p>
              <a:r>
                <a:rPr lang="en-US" sz="2200" dirty="0">
                  <a:latin typeface="Helvetica Neue" charset="0"/>
                  <a:ea typeface="Helvetica Neue" charset="0"/>
                  <a:cs typeface="Helvetica Neue" charset="0"/>
                </a:rPr>
                <a:t>“When the interviewer is a foreign researcher requiring a translator, the bias towards the interviewer’s artifact increases to 5x.”</a:t>
              </a:r>
            </a:p>
          </p:txBody>
        </p:sp>
      </p:grpSp>
    </p:spTree>
    <p:extLst>
      <p:ext uri="{BB962C8B-B14F-4D97-AF65-F5344CB8AC3E}">
        <p14:creationId xmlns:p14="http://schemas.microsoft.com/office/powerpoint/2010/main" val="59606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9"/>
          <p:cNvSpPr>
            <a:spLocks noGrp="1" noChangeArrowheads="1"/>
          </p:cNvSpPr>
          <p:nvPr>
            <p:ph type="title"/>
          </p:nvPr>
        </p:nvSpPr>
        <p:spPr/>
        <p:txBody>
          <a:bodyPr/>
          <a:lstStyle/>
          <a:p>
            <a:pPr eaLnBrk="1" hangingPunct="1"/>
            <a:r>
              <a:rPr lang="en-US" dirty="0"/>
              <a:t>Ethical Considerations</a:t>
            </a:r>
          </a:p>
        </p:txBody>
      </p:sp>
      <p:sp>
        <p:nvSpPr>
          <p:cNvPr id="22535" name="Rectangle 10"/>
          <p:cNvSpPr>
            <a:spLocks noGrp="1" noChangeArrowheads="1"/>
          </p:cNvSpPr>
          <p:nvPr>
            <p:ph idx="1"/>
          </p:nvPr>
        </p:nvSpPr>
        <p:spPr>
          <a:xfrm>
            <a:off x="328071" y="1035050"/>
            <a:ext cx="8587329" cy="4969337"/>
          </a:xfrm>
        </p:spPr>
        <p:txBody>
          <a:bodyPr/>
          <a:lstStyle/>
          <a:p>
            <a:pPr eaLnBrk="1" hangingPunct="1">
              <a:lnSpc>
                <a:spcPct val="90000"/>
              </a:lnSpc>
            </a:pPr>
            <a:r>
              <a:rPr lang="en-US" sz="2800" dirty="0"/>
              <a:t>You have a responsibility to alleviate these issues</a:t>
            </a:r>
          </a:p>
          <a:p>
            <a:pPr lvl="1" eaLnBrk="1" hangingPunct="1">
              <a:lnSpc>
                <a:spcPct val="90000"/>
              </a:lnSpc>
            </a:pPr>
            <a:r>
              <a:rPr lang="en-US" sz="2400" dirty="0"/>
              <a:t>make voluntary with informed consent (form)</a:t>
            </a:r>
          </a:p>
          <a:p>
            <a:pPr lvl="1" eaLnBrk="1" hangingPunct="1">
              <a:lnSpc>
                <a:spcPct val="90000"/>
              </a:lnSpc>
            </a:pPr>
            <a:r>
              <a:rPr lang="en-US" sz="2400" dirty="0"/>
              <a:t>avoid pressure to participate</a:t>
            </a:r>
          </a:p>
          <a:p>
            <a:pPr lvl="1" eaLnBrk="1" hangingPunct="1">
              <a:lnSpc>
                <a:spcPct val="90000"/>
              </a:lnSpc>
            </a:pPr>
            <a:r>
              <a:rPr lang="en-US" sz="2400" dirty="0"/>
              <a:t>let them know they can stop at any time</a:t>
            </a:r>
          </a:p>
          <a:p>
            <a:pPr lvl="1" eaLnBrk="1" hangingPunct="1">
              <a:lnSpc>
                <a:spcPct val="90000"/>
              </a:lnSpc>
            </a:pPr>
            <a:r>
              <a:rPr lang="en-US" sz="2400" dirty="0"/>
              <a:t>stress that you are testing the system, not them</a:t>
            </a:r>
          </a:p>
          <a:p>
            <a:pPr lvl="1" eaLnBrk="1" hangingPunct="1">
              <a:lnSpc>
                <a:spcPct val="90000"/>
              </a:lnSpc>
            </a:pPr>
            <a:r>
              <a:rPr lang="en-US" sz="2400" dirty="0"/>
              <a:t>make collected data as anonymous as possible</a:t>
            </a:r>
          </a:p>
          <a:p>
            <a:pPr lvl="1" eaLnBrk="1" hangingPunct="1">
              <a:lnSpc>
                <a:spcPct val="90000"/>
              </a:lnSpc>
            </a:pPr>
            <a:endParaRPr lang="en-US" sz="1000" dirty="0"/>
          </a:p>
          <a:p>
            <a:pPr eaLnBrk="1" hangingPunct="1">
              <a:lnSpc>
                <a:spcPct val="90000"/>
              </a:lnSpc>
            </a:pPr>
            <a:r>
              <a:rPr lang="en-US" sz="2800" dirty="0"/>
              <a:t>Often must get human subjects approval (IRB)</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8</a:t>
            </a:fld>
            <a:endParaRPr lang="en-US"/>
          </a:p>
        </p:txBody>
      </p:sp>
      <p:grpSp>
        <p:nvGrpSpPr>
          <p:cNvPr id="7" name="Group 6"/>
          <p:cNvGrpSpPr/>
          <p:nvPr/>
        </p:nvGrpSpPr>
        <p:grpSpPr>
          <a:xfrm>
            <a:off x="762000" y="4235911"/>
            <a:ext cx="6940550" cy="2347321"/>
            <a:chOff x="762000" y="4153361"/>
            <a:chExt cx="6940550" cy="2347321"/>
          </a:xfrm>
        </p:grpSpPr>
        <p:pic>
          <p:nvPicPr>
            <p:cNvPr id="10242" name="Picture 2" descr="http://research.uthscsa.edu/irb/images/IRBmeeti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4153361"/>
              <a:ext cx="6848475" cy="21050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0" y="6239072"/>
              <a:ext cx="3651962" cy="261610"/>
            </a:xfrm>
            <a:prstGeom prst="rect">
              <a:avLst/>
            </a:prstGeom>
            <a:noFill/>
          </p:spPr>
          <p:txBody>
            <a:bodyPr wrap="none" rtlCol="0">
              <a:spAutoFit/>
            </a:bodyPr>
            <a:lstStyle/>
            <a:p>
              <a:r>
                <a:rPr lang="en-US" sz="1100" dirty="0">
                  <a:latin typeface="Helvetica" panose="020B0604020202020204" pitchFamily="34" charset="0"/>
                  <a:cs typeface="Helvetica" panose="020B0604020202020204" pitchFamily="34" charset="0"/>
                </a:rPr>
                <a:t>http://research.uthscsa.edu/irb/images/IRBmeeting4.jpg</a:t>
              </a:r>
            </a:p>
          </p:txBody>
        </p:sp>
      </p:grpSp>
    </p:spTree>
    <p:extLst>
      <p:ext uri="{BB962C8B-B14F-4D97-AF65-F5344CB8AC3E}">
        <p14:creationId xmlns:p14="http://schemas.microsoft.com/office/powerpoint/2010/main" val="208936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dirty="0"/>
              <a:t>Usability Test Proposal</a:t>
            </a:r>
          </a:p>
        </p:txBody>
      </p:sp>
      <p:sp>
        <p:nvSpPr>
          <p:cNvPr id="23558" name="Rectangle 3"/>
          <p:cNvSpPr>
            <a:spLocks noGrp="1" noChangeArrowheads="1"/>
          </p:cNvSpPr>
          <p:nvPr>
            <p:ph idx="1"/>
          </p:nvPr>
        </p:nvSpPr>
        <p:spPr>
          <a:xfrm>
            <a:off x="379942" y="1473200"/>
            <a:ext cx="7985125" cy="4267200"/>
          </a:xfrm>
        </p:spPr>
        <p:txBody>
          <a:bodyPr/>
          <a:lstStyle/>
          <a:p>
            <a:pPr eaLnBrk="1" hangingPunct="1">
              <a:lnSpc>
                <a:spcPct val="80000"/>
              </a:lnSpc>
            </a:pPr>
            <a:r>
              <a:rPr lang="en-US" sz="2800" dirty="0"/>
              <a:t>A report that contains</a:t>
            </a:r>
          </a:p>
          <a:p>
            <a:pPr lvl="1" eaLnBrk="1" hangingPunct="1">
              <a:lnSpc>
                <a:spcPct val="80000"/>
              </a:lnSpc>
            </a:pPr>
            <a:r>
              <a:rPr lang="en-US" sz="2400" dirty="0"/>
              <a:t>objective</a:t>
            </a:r>
          </a:p>
          <a:p>
            <a:pPr lvl="1" eaLnBrk="1" hangingPunct="1">
              <a:lnSpc>
                <a:spcPct val="80000"/>
              </a:lnSpc>
            </a:pPr>
            <a:r>
              <a:rPr lang="en-US" sz="2400" dirty="0"/>
              <a:t>description of system being testing</a:t>
            </a:r>
          </a:p>
          <a:p>
            <a:pPr lvl="1" eaLnBrk="1" hangingPunct="1">
              <a:lnSpc>
                <a:spcPct val="80000"/>
              </a:lnSpc>
            </a:pPr>
            <a:r>
              <a:rPr lang="en-US" sz="2400" dirty="0"/>
              <a:t>task environment &amp; materials</a:t>
            </a:r>
          </a:p>
          <a:p>
            <a:pPr lvl="1" eaLnBrk="1" hangingPunct="1">
              <a:lnSpc>
                <a:spcPct val="80000"/>
              </a:lnSpc>
            </a:pPr>
            <a:r>
              <a:rPr lang="en-US" sz="2400" dirty="0"/>
              <a:t>participants</a:t>
            </a:r>
          </a:p>
          <a:p>
            <a:pPr lvl="1" eaLnBrk="1" hangingPunct="1">
              <a:lnSpc>
                <a:spcPct val="80000"/>
              </a:lnSpc>
            </a:pPr>
            <a:r>
              <a:rPr lang="en-US" sz="2400" dirty="0"/>
              <a:t>methodology</a:t>
            </a:r>
          </a:p>
          <a:p>
            <a:pPr lvl="1" eaLnBrk="1" hangingPunct="1">
              <a:lnSpc>
                <a:spcPct val="80000"/>
              </a:lnSpc>
            </a:pPr>
            <a:r>
              <a:rPr lang="en-US" sz="2400" dirty="0"/>
              <a:t>tasks</a:t>
            </a:r>
          </a:p>
          <a:p>
            <a:pPr lvl="1" eaLnBrk="1" hangingPunct="1">
              <a:lnSpc>
                <a:spcPct val="80000"/>
              </a:lnSpc>
            </a:pPr>
            <a:r>
              <a:rPr lang="en-US" sz="2400" dirty="0"/>
              <a:t>test measures</a:t>
            </a:r>
          </a:p>
          <a:p>
            <a:pPr lvl="1" eaLnBrk="1" hangingPunct="1">
              <a:lnSpc>
                <a:spcPct val="80000"/>
              </a:lnSpc>
            </a:pPr>
            <a:endParaRPr lang="en-US" sz="2400" dirty="0"/>
          </a:p>
          <a:p>
            <a:pPr eaLnBrk="1" hangingPunct="1">
              <a:lnSpc>
                <a:spcPct val="80000"/>
              </a:lnSpc>
            </a:pPr>
            <a:r>
              <a:rPr lang="en-US" sz="2800" dirty="0"/>
              <a:t>Get approved &amp; then reuse for final report</a:t>
            </a:r>
          </a:p>
          <a:p>
            <a:pPr eaLnBrk="1" hangingPunct="1">
              <a:lnSpc>
                <a:spcPct val="80000"/>
              </a:lnSpc>
            </a:pPr>
            <a:r>
              <a:rPr lang="en-US" sz="2800" dirty="0"/>
              <a:t>Seems tedious, but writing this will help </a:t>
            </a:r>
            <a:r>
              <a:rPr lang="ja-JP" altLang="en-US" sz="2800" dirty="0"/>
              <a:t>“</a:t>
            </a:r>
            <a:r>
              <a:rPr lang="en-US" sz="2800" dirty="0"/>
              <a:t>debug</a:t>
            </a:r>
            <a:r>
              <a:rPr lang="ja-JP" altLang="en-US" sz="2800" dirty="0"/>
              <a:t>”</a:t>
            </a:r>
            <a:r>
              <a:rPr lang="en-US" sz="2800" dirty="0"/>
              <a:t> your test</a:t>
            </a:r>
          </a:p>
        </p:txBody>
      </p:sp>
      <p:sp>
        <p:nvSpPr>
          <p:cNvPr id="2" name="Date Placeholder 1"/>
          <p:cNvSpPr>
            <a:spLocks noGrp="1"/>
          </p:cNvSpPr>
          <p:nvPr>
            <p:ph type="dt" sz="half" idx="10"/>
          </p:nvPr>
        </p:nvSpPr>
        <p:spPr/>
        <p:txBody>
          <a:bodyPr/>
          <a:lstStyle/>
          <a:p>
            <a:pPr>
              <a:defRPr/>
            </a:pPr>
            <a:r>
              <a:rPr lang="en-US"/>
              <a:t>November 15, 2016</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CF45A7D-27BE-FB41-917F-E8B7C6646A5B}" type="slidenum">
              <a:rPr lang="en-US" smtClean="0"/>
              <a:pPr/>
              <a:t>9</a:t>
            </a:fld>
            <a:endParaRPr lang="en-US"/>
          </a:p>
        </p:txBody>
      </p:sp>
      <p:pic>
        <p:nvPicPr>
          <p:cNvPr id="23559" name="Picture 4" descr="BS01871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0200" y="1566334"/>
            <a:ext cx="196691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02-design-discovery</Template>
  <TotalTime>9965</TotalTime>
  <Words>2555</Words>
  <Application>Microsoft Office PowerPoint</Application>
  <PresentationFormat>On-screen Show (4:3)</PresentationFormat>
  <Paragraphs>472</Paragraphs>
  <Slides>35</Slides>
  <Notes>35</Notes>
  <HiddenSlides>2</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51" baseType="lpstr">
      <vt:lpstr>ＭＳ Ｐゴシック</vt:lpstr>
      <vt:lpstr>Arial</vt:lpstr>
      <vt:lpstr>Arial Black</vt:lpstr>
      <vt:lpstr>Comic Sans MS</vt:lpstr>
      <vt:lpstr>Georgia</vt:lpstr>
      <vt:lpstr>Gill Sans Light</vt:lpstr>
      <vt:lpstr>Helvetica</vt:lpstr>
      <vt:lpstr>Helvetica Light</vt:lpstr>
      <vt:lpstr>Helvetica Neue</vt:lpstr>
      <vt:lpstr>Segoe Print</vt:lpstr>
      <vt:lpstr>Symbol</vt:lpstr>
      <vt:lpstr>Times New Roman</vt:lpstr>
      <vt:lpstr>Wingdings</vt:lpstr>
      <vt:lpstr>2_Summer HCI</vt:lpstr>
      <vt:lpstr>Worksheet</vt:lpstr>
      <vt:lpstr>Clip</vt:lpstr>
      <vt:lpstr>Usability Testing</vt:lpstr>
      <vt:lpstr>Outline</vt:lpstr>
      <vt:lpstr>Why do Usability Testing?</vt:lpstr>
      <vt:lpstr>Choosing Participants</vt:lpstr>
      <vt:lpstr>Ethical Considerations</vt:lpstr>
      <vt:lpstr>Ethical Considerations</vt:lpstr>
      <vt:lpstr>Ethical Considerations</vt:lpstr>
      <vt:lpstr>Ethical Considerations</vt:lpstr>
      <vt:lpstr>Usability Test Proposal</vt:lpstr>
      <vt:lpstr>Selecting Tasks</vt:lpstr>
      <vt:lpstr>Two Types of Data to Collect</vt:lpstr>
      <vt:lpstr>Which Type of Data to Collect?</vt:lpstr>
      <vt:lpstr>Which Type of Data to Collect?</vt:lpstr>
      <vt:lpstr>The “Thinking Aloud” Method</vt:lpstr>
      <vt:lpstr>Thinking Aloud (cont.)</vt:lpstr>
      <vt:lpstr>Will thinking out loud give the right answers?</vt:lpstr>
      <vt:lpstr>PowerPoint Presentation</vt:lpstr>
      <vt:lpstr>Using the Test Results</vt:lpstr>
      <vt:lpstr>Using the Results (cont.)</vt:lpstr>
      <vt:lpstr>Measuring Bottom-Line Usability</vt:lpstr>
      <vt:lpstr>Analyzing the Numbers</vt:lpstr>
      <vt:lpstr>Analyzing the Numbers (cont.)</vt:lpstr>
      <vt:lpstr>Analyzing the Numbers (cont.)</vt:lpstr>
      <vt:lpstr>Analyzing the Numbers (cont.)</vt:lpstr>
      <vt:lpstr>Measuring User Preference</vt:lpstr>
      <vt:lpstr>Comparing Two Alternatives</vt:lpstr>
      <vt:lpstr>Comparing Two Alternatives</vt:lpstr>
      <vt:lpstr>Experimental Details</vt:lpstr>
      <vt:lpstr>Instructions to Participants</vt:lpstr>
      <vt:lpstr>Details (cont.)</vt:lpstr>
      <vt:lpstr>Reporting the Results</vt:lpstr>
      <vt:lpstr>HE vs. User Testing</vt:lpstr>
      <vt:lpstr>Summary</vt:lpstr>
      <vt:lpstr>Further Reading on Ethical Issues With Community-based Research</vt:lpstr>
      <vt:lpstr>Next Time</vt:lpstr>
    </vt:vector>
  </TitlesOfParts>
  <Company>Computer Science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Usability Testing</dc:title>
  <dc:creator>James A. Landay</dc:creator>
  <cp:lastModifiedBy>James Landay</cp:lastModifiedBy>
  <cp:revision>310</cp:revision>
  <cp:lastPrinted>2015-11-06T06:17:58Z</cp:lastPrinted>
  <dcterms:created xsi:type="dcterms:W3CDTF">1997-02-10T23:02:31Z</dcterms:created>
  <dcterms:modified xsi:type="dcterms:W3CDTF">2016-11-16T06:02:14Z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http://bmrc.berkeley.edu/courseware/cs160/fall98/</vt:lpwstr>
  </property>
  <property fmtid="{D5CDD505-2E9C-101B-9397-08002B2CF9AE}" pid="9" name="Other">
    <vt:lpwstr>CS 160, Fall 1998</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I:\www\documents\courseware\cs160\fall98\lectures</vt:lpwstr>
  </property>
</Properties>
</file>