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Lato"/>
      <p:regular r:id="rId10"/>
      <p:bold r:id="rId11"/>
      <p:italic r:id="rId12"/>
      <p:boldItalic r:id="rId13"/>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font" Target="fonts/Lato-bold.fntdata"/><Relationship Id="rId10" Type="http://schemas.openxmlformats.org/officeDocument/2006/relationships/font" Target="fonts/Lato-regular.fntdata"/><Relationship Id="rId13" Type="http://schemas.openxmlformats.org/officeDocument/2006/relationships/font" Target="fonts/Lato-boldItalic.fntdata"/><Relationship Id="rId12"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3" name="Shape 5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spcAft>
                <a:spcPts val="1600"/>
              </a:spcAft>
              <a:buClr>
                <a:schemeClr val="dk1"/>
              </a:buClr>
              <a:buSzPct val="78571"/>
              <a:buFont typeface="Arial"/>
              <a:buNone/>
            </a:pPr>
            <a:r>
              <a:rPr lang="en" sz="1400">
                <a:solidFill>
                  <a:schemeClr val="dk2"/>
                </a:solidFill>
              </a:rPr>
              <a:t>Problem/solution overview: Many people dislike sitting in traffic during their morning commute, but still choose to drive to work. If we can make public transportation more enticing, we can convince many of these people to use it over driving personal cars. This, in turn, will contribute to sustainability by decreasing gasoline usage/the use of polluting vehicles. </a:t>
            </a:r>
          </a:p>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9" name="Shape 5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311708" y="744575"/>
            <a:ext cx="8520599" cy="2052599"/>
          </a:xfrm>
          <a:prstGeom prst="rect">
            <a:avLst/>
          </a:prstGeom>
        </p:spPr>
        <p:txBody>
          <a:bodyPr anchorCtr="0" anchor="b" bIns="91425" lIns="91425" rIns="91425" tIns="91425"/>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p:txBody>
      </p:sp>
      <p:sp>
        <p:nvSpPr>
          <p:cNvPr id="10" name="Shape 10"/>
          <p:cNvSpPr txBox="1"/>
          <p:nvPr>
            <p:ph idx="1" type="subTitle"/>
          </p:nvPr>
        </p:nvSpPr>
        <p:spPr>
          <a:xfrm>
            <a:off x="311700" y="2834125"/>
            <a:ext cx="8520599" cy="7926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p:txBody>
      </p:sp>
      <p:sp>
        <p:nvSpPr>
          <p:cNvPr id="11" name="Shape 1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3" name="Shape 43"/>
        <p:cNvGrpSpPr/>
        <p:nvPr/>
      </p:nvGrpSpPr>
      <p:grpSpPr>
        <a:xfrm>
          <a:off x="0" y="0"/>
          <a:ext cx="0" cy="0"/>
          <a:chOff x="0" y="0"/>
          <a:chExt cx="0" cy="0"/>
        </a:xfrm>
      </p:grpSpPr>
      <p:sp>
        <p:nvSpPr>
          <p:cNvPr id="44" name="Shape 44"/>
          <p:cNvSpPr txBox="1"/>
          <p:nvPr>
            <p:ph type="title"/>
          </p:nvPr>
        </p:nvSpPr>
        <p:spPr>
          <a:xfrm>
            <a:off x="311700" y="1106125"/>
            <a:ext cx="8520599" cy="1963500"/>
          </a:xfrm>
          <a:prstGeom prst="rect">
            <a:avLst/>
          </a:prstGeom>
        </p:spPr>
        <p:txBody>
          <a:bodyPr anchorCtr="0" anchor="b" bIns="91425" lIns="91425" rIns="91425" tIns="91425"/>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p:txBody>
      </p:sp>
      <p:sp>
        <p:nvSpPr>
          <p:cNvPr id="45" name="Shape 45"/>
          <p:cNvSpPr txBox="1"/>
          <p:nvPr>
            <p:ph idx="1" type="body"/>
          </p:nvPr>
        </p:nvSpPr>
        <p:spPr>
          <a:xfrm>
            <a:off x="311700" y="3152225"/>
            <a:ext cx="8520599"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x="0" y="0"/>
          <a:ext cx="0" cy="0"/>
          <a:chOff x="0" y="0"/>
          <a:chExt cx="0" cy="0"/>
        </a:xfrm>
      </p:grpSpPr>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2" name="Shape 12"/>
        <p:cNvGrpSpPr/>
        <p:nvPr/>
      </p:nvGrpSpPr>
      <p:grpSpPr>
        <a:xfrm>
          <a:off x="0" y="0"/>
          <a:ext cx="0" cy="0"/>
          <a:chOff x="0" y="0"/>
          <a:chExt cx="0" cy="0"/>
        </a:xfrm>
      </p:grpSpPr>
      <p:sp>
        <p:nvSpPr>
          <p:cNvPr id="13" name="Shape 13"/>
          <p:cNvSpPr txBox="1"/>
          <p:nvPr>
            <p:ph type="title"/>
          </p:nvPr>
        </p:nvSpPr>
        <p:spPr>
          <a:xfrm>
            <a:off x="311700" y="2150850"/>
            <a:ext cx="8520599" cy="841800"/>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2" name="Shape 22"/>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7" name="Shape 27"/>
        <p:cNvGrpSpPr/>
        <p:nvPr/>
      </p:nvGrpSpPr>
      <p:grpSpPr>
        <a:xfrm>
          <a:off x="0" y="0"/>
          <a:ext cx="0" cy="0"/>
          <a:chOff x="0" y="0"/>
          <a:chExt cx="0" cy="0"/>
        </a:xfrm>
      </p:grpSpPr>
      <p:sp>
        <p:nvSpPr>
          <p:cNvPr id="28" name="Shape 28"/>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29" name="Shape 29"/>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1" name="Shape 31"/>
        <p:cNvGrpSpPr/>
        <p:nvPr/>
      </p:nvGrpSpPr>
      <p:grpSpPr>
        <a:xfrm>
          <a:off x="0" y="0"/>
          <a:ext cx="0" cy="0"/>
          <a:chOff x="0" y="0"/>
          <a:chExt cx="0" cy="0"/>
        </a:xfrm>
      </p:grpSpPr>
      <p:sp>
        <p:nvSpPr>
          <p:cNvPr id="32" name="Shape 32"/>
          <p:cNvSpPr txBox="1"/>
          <p:nvPr>
            <p:ph type="title"/>
          </p:nvPr>
        </p:nvSpPr>
        <p:spPr>
          <a:xfrm>
            <a:off x="490250" y="450150"/>
            <a:ext cx="6367800" cy="4090800"/>
          </a:xfrm>
          <a:prstGeom prst="rect">
            <a:avLst/>
          </a:prstGeom>
        </p:spPr>
        <p:txBody>
          <a:bodyPr anchorCtr="0" anchor="ctr"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4"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36" name="Shape 36"/>
          <p:cNvSpPr txBox="1"/>
          <p:nvPr>
            <p:ph type="title"/>
          </p:nvPr>
        </p:nvSpPr>
        <p:spPr>
          <a:xfrm>
            <a:off x="265500" y="1233175"/>
            <a:ext cx="4045199" cy="14823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37" name="Shape 37"/>
          <p:cNvSpPr txBox="1"/>
          <p:nvPr>
            <p:ph idx="1" type="subTitle"/>
          </p:nvPr>
        </p:nvSpPr>
        <p:spPr>
          <a:xfrm>
            <a:off x="265500" y="2803075"/>
            <a:ext cx="4045199" cy="12351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38" name="Shape 38"/>
          <p:cNvSpPr txBox="1"/>
          <p:nvPr>
            <p:ph idx="2" type="body"/>
          </p:nvPr>
        </p:nvSpPr>
        <p:spPr>
          <a:xfrm>
            <a:off x="4939500" y="724075"/>
            <a:ext cx="3837000" cy="369509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0" name="Shape 40"/>
        <p:cNvGrpSpPr/>
        <p:nvPr/>
      </p:nvGrpSpPr>
      <p:grpSpPr>
        <a:xfrm>
          <a:off x="0" y="0"/>
          <a:ext cx="0" cy="0"/>
          <a:chOff x="0" y="0"/>
          <a:chExt cx="0" cy="0"/>
        </a:xfrm>
      </p:grpSpPr>
      <p:sp>
        <p:nvSpPr>
          <p:cNvPr id="41" name="Shape 41"/>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1.jpg"/><Relationship Id="rId4" Type="http://schemas.openxmlformats.org/officeDocument/2006/relationships/image" Target="../media/image00.jpg"/><Relationship Id="rId5" Type="http://schemas.openxmlformats.org/officeDocument/2006/relationships/image" Target="../media/image02.jpg"/><Relationship Id="rId6" Type="http://schemas.openxmlformats.org/officeDocument/2006/relationships/image" Target="../media/image0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x="0" y="0"/>
          <a:ext cx="0" cy="0"/>
          <a:chOff x="0" y="0"/>
          <a:chExt cx="0" cy="0"/>
        </a:xfrm>
      </p:grpSpPr>
      <p:sp>
        <p:nvSpPr>
          <p:cNvPr id="50" name="Shape 50"/>
          <p:cNvSpPr txBox="1"/>
          <p:nvPr>
            <p:ph idx="1" type="body"/>
          </p:nvPr>
        </p:nvSpPr>
        <p:spPr>
          <a:xfrm>
            <a:off x="347350" y="751425"/>
            <a:ext cx="8520599" cy="3416400"/>
          </a:xfrm>
          <a:prstGeom prst="rect">
            <a:avLst/>
          </a:prstGeom>
        </p:spPr>
        <p:txBody>
          <a:bodyPr anchorCtr="0" anchor="t" bIns="91425" lIns="91425" rIns="91425" tIns="91425">
            <a:noAutofit/>
          </a:bodyPr>
          <a:lstStyle/>
          <a:p>
            <a:pPr rtl="0">
              <a:spcBef>
                <a:spcPts val="0"/>
              </a:spcBef>
              <a:buNone/>
            </a:pPr>
            <a:r>
              <a:rPr b="1" lang="en" sz="2400">
                <a:solidFill>
                  <a:srgbClr val="000000"/>
                </a:solidFill>
                <a:latin typeface="Lato"/>
                <a:ea typeface="Lato"/>
                <a:cs typeface="Lato"/>
                <a:sym typeface="Lato"/>
              </a:rPr>
              <a:t>Value Proposition:</a:t>
            </a:r>
          </a:p>
          <a:p>
            <a:pPr lvl="0" rtl="0">
              <a:spcBef>
                <a:spcPts val="0"/>
              </a:spcBef>
              <a:buNone/>
            </a:pPr>
            <a:r>
              <a:rPr lang="en" sz="1400">
                <a:solidFill>
                  <a:srgbClr val="000000"/>
                </a:solidFill>
                <a:latin typeface="Lato"/>
                <a:ea typeface="Lato"/>
                <a:cs typeface="Lato"/>
                <a:sym typeface="Lato"/>
              </a:rPr>
              <a:t> Travel t</a:t>
            </a:r>
            <a:r>
              <a:rPr b="1" lang="en" sz="1400">
                <a:solidFill>
                  <a:srgbClr val="38761D"/>
                </a:solidFill>
                <a:latin typeface="Lato"/>
                <a:ea typeface="Lato"/>
                <a:cs typeface="Lato"/>
                <a:sym typeface="Lato"/>
              </a:rPr>
              <a:t>o</a:t>
            </a:r>
            <a:r>
              <a:rPr lang="en" sz="1400">
                <a:solidFill>
                  <a:srgbClr val="000000"/>
                </a:solidFill>
                <a:latin typeface="Lato"/>
                <a:ea typeface="Lato"/>
                <a:cs typeface="Lato"/>
                <a:sym typeface="Lato"/>
              </a:rPr>
              <a:t>gether </a:t>
            </a:r>
          </a:p>
          <a:p>
            <a:pPr lvl="0" rtl="0">
              <a:spcBef>
                <a:spcPts val="0"/>
              </a:spcBef>
              <a:buClr>
                <a:schemeClr val="dk1"/>
              </a:buClr>
              <a:buSzPct val="45833"/>
              <a:buFont typeface="Arial"/>
              <a:buNone/>
            </a:pPr>
            <a:r>
              <a:rPr b="1" lang="en" sz="2400">
                <a:solidFill>
                  <a:srgbClr val="000000"/>
                </a:solidFill>
                <a:latin typeface="Lato"/>
                <a:ea typeface="Lato"/>
                <a:cs typeface="Lato"/>
                <a:sym typeface="Lato"/>
              </a:rPr>
              <a:t>Problem/Solution Overview:</a:t>
            </a:r>
          </a:p>
          <a:p>
            <a:pPr lvl="0" rtl="0">
              <a:spcBef>
                <a:spcPts val="0"/>
              </a:spcBef>
              <a:buClr>
                <a:schemeClr val="dk1"/>
              </a:buClr>
              <a:buSzPct val="78571"/>
              <a:buFont typeface="Arial"/>
              <a:buNone/>
            </a:pPr>
            <a:r>
              <a:rPr lang="en" sz="1400">
                <a:solidFill>
                  <a:srgbClr val="000000"/>
                </a:solidFill>
                <a:latin typeface="Lato"/>
                <a:ea typeface="Lato"/>
                <a:cs typeface="Lato"/>
                <a:sym typeface="Lato"/>
              </a:rPr>
              <a:t>People consistently choose to drive cars over using public transit despite the cost on the environment, the opportunity cost of productivity, and the tedium of traffic. Why? It doesn’t fit their self image. If we can bring people together on public transportation, we m, and cool public transit means a friendlier, cleaner, and more sustainable world. </a:t>
            </a:r>
          </a:p>
          <a:p>
            <a:pPr>
              <a:spcBef>
                <a:spcPts val="0"/>
              </a:spcBef>
              <a:buNone/>
            </a:pPr>
            <a:r>
              <a:t/>
            </a:r>
            <a:endParaRPr sz="1400">
              <a:latin typeface="Lato"/>
              <a:ea typeface="Lato"/>
              <a:cs typeface="Lato"/>
              <a:sym typeface="Lato"/>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latin typeface="Lato"/>
                <a:ea typeface="Lato"/>
                <a:cs typeface="Lato"/>
                <a:sym typeface="Lato"/>
              </a:rPr>
              <a:t>Tasks: </a:t>
            </a:r>
          </a:p>
        </p:txBody>
      </p:sp>
      <p:sp>
        <p:nvSpPr>
          <p:cNvPr id="56" name="Shape 56"/>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t/>
            </a:r>
            <a:endParaRPr sz="1400">
              <a:solidFill>
                <a:schemeClr val="dk1"/>
              </a:solidFill>
              <a:latin typeface="Lato"/>
              <a:ea typeface="Lato"/>
              <a:cs typeface="Lato"/>
              <a:sym typeface="Lato"/>
            </a:endParaRPr>
          </a:p>
          <a:p>
            <a:pPr rtl="0">
              <a:spcBef>
                <a:spcPts val="0"/>
              </a:spcBef>
              <a:buNone/>
            </a:pPr>
            <a:r>
              <a:rPr lang="en" sz="1400">
                <a:solidFill>
                  <a:schemeClr val="dk1"/>
                </a:solidFill>
                <a:latin typeface="Lato"/>
                <a:ea typeface="Lato"/>
                <a:cs typeface="Lato"/>
                <a:sym typeface="Lato"/>
              </a:rPr>
              <a:t>Task 1: Finding a friendly person on the train (moderate)</a:t>
            </a:r>
          </a:p>
          <a:p>
            <a:pPr rtl="0">
              <a:spcBef>
                <a:spcPts val="0"/>
              </a:spcBef>
              <a:buNone/>
            </a:pPr>
            <a:r>
              <a:rPr lang="en" sz="1400">
                <a:solidFill>
                  <a:schemeClr val="dk1"/>
                </a:solidFill>
                <a:latin typeface="Lato"/>
                <a:ea typeface="Lato"/>
                <a:cs typeface="Lato"/>
                <a:sym typeface="Lato"/>
              </a:rPr>
              <a:t>Task 2: Playing a game with a friendly person (complex)</a:t>
            </a:r>
          </a:p>
          <a:p>
            <a:pPr rtl="0">
              <a:spcBef>
                <a:spcPts val="0"/>
              </a:spcBef>
              <a:buNone/>
            </a:pPr>
            <a:r>
              <a:rPr lang="en" sz="1400">
                <a:solidFill>
                  <a:schemeClr val="dk1"/>
                </a:solidFill>
                <a:latin typeface="Lato"/>
                <a:ea typeface="Lato"/>
                <a:cs typeface="Lato"/>
                <a:sym typeface="Lato"/>
              </a:rPr>
              <a:t>Task 3: Label yourself as a friendly person (simple)</a:t>
            </a:r>
          </a:p>
          <a:p>
            <a:pPr>
              <a:spcBef>
                <a:spcPts val="0"/>
              </a:spcBef>
              <a:buNone/>
            </a:pPr>
            <a:br>
              <a:rPr lang="en" sz="1400">
                <a:solidFill>
                  <a:schemeClr val="dk1"/>
                </a:solidFill>
                <a:latin typeface="Lato"/>
                <a:ea typeface="Lato"/>
                <a:cs typeface="Lato"/>
                <a:sym typeface="Lato"/>
              </a:rPr>
            </a:b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latin typeface="Lato"/>
                <a:ea typeface="Lato"/>
                <a:cs typeface="Lato"/>
                <a:sym typeface="Lato"/>
              </a:rPr>
              <a:t>Video Storyboards:</a:t>
            </a:r>
          </a:p>
        </p:txBody>
      </p:sp>
      <p:pic>
        <p:nvPicPr>
          <p:cNvPr id="62" name="Shape 62"/>
          <p:cNvPicPr preferRelativeResize="0"/>
          <p:nvPr/>
        </p:nvPicPr>
        <p:blipFill>
          <a:blip r:embed="rId3">
            <a:alphaModFix/>
          </a:blip>
          <a:stretch>
            <a:fillRect/>
          </a:stretch>
        </p:blipFill>
        <p:spPr>
          <a:xfrm>
            <a:off x="182250" y="0"/>
            <a:ext cx="4377922" cy="2462575"/>
          </a:xfrm>
          <a:prstGeom prst="rect">
            <a:avLst/>
          </a:prstGeom>
          <a:noFill/>
          <a:ln>
            <a:noFill/>
          </a:ln>
        </p:spPr>
      </p:pic>
      <p:pic>
        <p:nvPicPr>
          <p:cNvPr id="63" name="Shape 63"/>
          <p:cNvPicPr preferRelativeResize="0"/>
          <p:nvPr/>
        </p:nvPicPr>
        <p:blipFill>
          <a:blip r:embed="rId4">
            <a:alphaModFix/>
          </a:blip>
          <a:stretch>
            <a:fillRect/>
          </a:stretch>
        </p:blipFill>
        <p:spPr>
          <a:xfrm>
            <a:off x="4560175" y="0"/>
            <a:ext cx="4377922" cy="2462575"/>
          </a:xfrm>
          <a:prstGeom prst="rect">
            <a:avLst/>
          </a:prstGeom>
          <a:noFill/>
          <a:ln>
            <a:noFill/>
          </a:ln>
        </p:spPr>
      </p:pic>
      <p:pic>
        <p:nvPicPr>
          <p:cNvPr id="64" name="Shape 64"/>
          <p:cNvPicPr preferRelativeResize="0"/>
          <p:nvPr/>
        </p:nvPicPr>
        <p:blipFill>
          <a:blip r:embed="rId5">
            <a:alphaModFix/>
          </a:blip>
          <a:stretch>
            <a:fillRect/>
          </a:stretch>
        </p:blipFill>
        <p:spPr>
          <a:xfrm>
            <a:off x="182250" y="2394150"/>
            <a:ext cx="4377876" cy="2530998"/>
          </a:xfrm>
          <a:prstGeom prst="rect">
            <a:avLst/>
          </a:prstGeom>
          <a:noFill/>
          <a:ln>
            <a:noFill/>
          </a:ln>
        </p:spPr>
      </p:pic>
      <p:pic>
        <p:nvPicPr>
          <p:cNvPr id="65" name="Shape 65"/>
          <p:cNvPicPr preferRelativeResize="0"/>
          <p:nvPr/>
        </p:nvPicPr>
        <p:blipFill>
          <a:blip r:embed="rId6">
            <a:alphaModFix/>
          </a:blip>
          <a:stretch>
            <a:fillRect/>
          </a:stretch>
        </p:blipFill>
        <p:spPr>
          <a:xfrm>
            <a:off x="4560175" y="2462575"/>
            <a:ext cx="4377901" cy="24625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Our Video	</a:t>
            </a:r>
          </a:p>
        </p:txBody>
      </p:sp>
      <p:sp>
        <p:nvSpPr>
          <p:cNvPr id="71" name="Shape 71"/>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a:t>Link: https://youtu.be/fpQM4s3MH2c</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