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nchor="b"/>
          <a:lstStyle/>
          <a:p>
            <a:pPr lvl="0">
              <a:defRPr sz="1800"/>
            </a:pPr>
            <a:r>
              <a:rPr sz="8000"/>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pPr>
            <a:r>
              <a:rPr sz="8000"/>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pPr>
            <a:r>
              <a:rPr sz="6000"/>
              <a:t>Title Text</a:t>
            </a:r>
          </a:p>
        </p:txBody>
      </p:sp>
      <p:sp>
        <p:nvSpPr>
          <p:cNvPr id="14" name="Shape 14"/>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pPr>
            <a:r>
              <a:rPr sz="8000"/>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pPr>
            <a:r>
              <a:rPr sz="8000"/>
              <a:t>Title Text</a:t>
            </a:r>
          </a:p>
        </p:txBody>
      </p:sp>
      <p:sp>
        <p:nvSpPr>
          <p:cNvPr id="19" name="Shape 19"/>
          <p:cNvSpPr/>
          <p:nvPr>
            <p:ph type="body" idx="1"/>
          </p:nvPr>
        </p:nvSpPr>
        <p:spPr>
          <a:prstGeom prst="rect">
            <a:avLst/>
          </a:prstGeom>
        </p:spPr>
        <p:txBody>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pPr>
            <a:r>
              <a:rPr sz="8000"/>
              <a:t>Title Text</a:t>
            </a:r>
          </a:p>
        </p:txBody>
      </p:sp>
      <p:sp>
        <p:nvSpPr>
          <p:cNvPr id="22" name="Shape 22"/>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8000"/>
              <a:t>Title Text</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latin typeface="+mn-lt"/>
          <a:ea typeface="+mn-ea"/>
          <a:cs typeface="+mn-cs"/>
          <a:sym typeface="Helvetica Light"/>
        </a:defRPr>
      </a:lvl1pPr>
      <a:lvl2pPr indent="228600" algn="ctr" defTabSz="584200">
        <a:defRPr sz="8000">
          <a:latin typeface="+mn-lt"/>
          <a:ea typeface="+mn-ea"/>
          <a:cs typeface="+mn-cs"/>
          <a:sym typeface="Helvetica Light"/>
        </a:defRPr>
      </a:lvl2pPr>
      <a:lvl3pPr indent="457200" algn="ctr" defTabSz="584200">
        <a:defRPr sz="8000">
          <a:latin typeface="+mn-lt"/>
          <a:ea typeface="+mn-ea"/>
          <a:cs typeface="+mn-cs"/>
          <a:sym typeface="Helvetica Light"/>
        </a:defRPr>
      </a:lvl3pPr>
      <a:lvl4pPr indent="685800" algn="ctr" defTabSz="584200">
        <a:defRPr sz="8000">
          <a:latin typeface="+mn-lt"/>
          <a:ea typeface="+mn-ea"/>
          <a:cs typeface="+mn-cs"/>
          <a:sym typeface="Helvetica Light"/>
        </a:defRPr>
      </a:lvl4pPr>
      <a:lvl5pPr indent="914400" algn="ctr" defTabSz="584200">
        <a:defRPr sz="8000">
          <a:latin typeface="+mn-lt"/>
          <a:ea typeface="+mn-ea"/>
          <a:cs typeface="+mn-cs"/>
          <a:sym typeface="Helvetica Light"/>
        </a:defRPr>
      </a:lvl5pPr>
      <a:lvl6pPr indent="1143000" algn="ctr" defTabSz="584200">
        <a:defRPr sz="8000">
          <a:latin typeface="+mn-lt"/>
          <a:ea typeface="+mn-ea"/>
          <a:cs typeface="+mn-cs"/>
          <a:sym typeface="Helvetica Light"/>
        </a:defRPr>
      </a:lvl6pPr>
      <a:lvl7pPr indent="1371600" algn="ctr" defTabSz="584200">
        <a:defRPr sz="8000">
          <a:latin typeface="+mn-lt"/>
          <a:ea typeface="+mn-ea"/>
          <a:cs typeface="+mn-cs"/>
          <a:sym typeface="Helvetica Light"/>
        </a:defRPr>
      </a:lvl7pPr>
      <a:lvl8pPr indent="1600200" algn="ctr" defTabSz="584200">
        <a:defRPr sz="8000">
          <a:latin typeface="+mn-lt"/>
          <a:ea typeface="+mn-ea"/>
          <a:cs typeface="+mn-cs"/>
          <a:sym typeface="Helvetica Light"/>
        </a:defRPr>
      </a:lvl8pPr>
      <a:lvl9pPr indent="1828800" algn="ctr" defTabSz="584200">
        <a:defRPr sz="8000">
          <a:latin typeface="+mn-lt"/>
          <a:ea typeface="+mn-ea"/>
          <a:cs typeface="+mn-cs"/>
          <a:sym typeface="Helvetica Light"/>
        </a:defRPr>
      </a:lvl9pPr>
    </p:titleStyle>
    <p:body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8.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10.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nvSpPr>
        <p:spPr>
          <a:xfrm>
            <a:off x="0" y="3289300"/>
            <a:ext cx="13207008" cy="2908300"/>
          </a:xfrm>
          <a:prstGeom prst="rect">
            <a:avLst/>
          </a:prstGeom>
          <a:solidFill>
            <a:srgbClr val="70BF41">
              <a:alpha val="50000"/>
            </a:srgbClr>
          </a:solidFill>
          <a:ln w="12700">
            <a:miter lim="400000"/>
          </a:ln>
        </p:spPr>
        <p:txBody>
          <a:bodyPr lIns="0" tIns="0" rIns="0" bIns="0" anchor="ctr"/>
          <a:lstStyle/>
          <a:p>
            <a:pPr lvl="0">
              <a:defRPr sz="2400">
                <a:solidFill>
                  <a:srgbClr val="FFFFFF"/>
                </a:solidFill>
              </a:defRPr>
            </a:pPr>
          </a:p>
        </p:txBody>
      </p:sp>
      <p:sp>
        <p:nvSpPr>
          <p:cNvPr id="33" name="Shape 33"/>
          <p:cNvSpPr/>
          <p:nvPr/>
        </p:nvSpPr>
        <p:spPr>
          <a:xfrm>
            <a:off x="330175" y="4074790"/>
            <a:ext cx="5296053"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solidFill>
                  <a:srgbClr val="53585F"/>
                </a:solidFill>
                <a:latin typeface="Avenir Next Demi Bold"/>
                <a:ea typeface="Avenir Next Demi Bold"/>
                <a:cs typeface="Avenir Next Demi Bold"/>
                <a:sym typeface="Avenir Next Demi Bold"/>
              </a:defRPr>
            </a:lvl1pPr>
          </a:lstStyle>
          <a:p>
            <a:pPr lvl="0">
              <a:defRPr sz="1800">
                <a:solidFill>
                  <a:srgbClr val="000000"/>
                </a:solidFill>
              </a:defRPr>
            </a:pPr>
            <a:r>
              <a:rPr sz="6600">
                <a:solidFill>
                  <a:srgbClr val="53585F"/>
                </a:solidFill>
              </a:rPr>
              <a:t>Sustainability</a:t>
            </a:r>
          </a:p>
        </p:txBody>
      </p:sp>
      <p:sp>
        <p:nvSpPr>
          <p:cNvPr id="34" name="Shape 34"/>
          <p:cNvSpPr/>
          <p:nvPr/>
        </p:nvSpPr>
        <p:spPr>
          <a:xfrm>
            <a:off x="11056583" y="3945259"/>
            <a:ext cx="1433069" cy="444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000">
                <a:latin typeface="Avenir Next Ultra Light"/>
                <a:ea typeface="Avenir Next Ultra Light"/>
                <a:cs typeface="Avenir Next Ultra Light"/>
                <a:sym typeface="Avenir Next Ultra Light"/>
              </a:defRPr>
            </a:lvl1pPr>
          </a:lstStyle>
          <a:p>
            <a:pPr lvl="0">
              <a:defRPr sz="1800"/>
            </a:pPr>
            <a:r>
              <a:rPr sz="2000"/>
              <a:t>Commutes </a:t>
            </a:r>
          </a:p>
        </p:txBody>
      </p:sp>
      <p:sp>
        <p:nvSpPr>
          <p:cNvPr id="35" name="Shape 35"/>
          <p:cNvSpPr/>
          <p:nvPr/>
        </p:nvSpPr>
        <p:spPr>
          <a:xfrm>
            <a:off x="9211019" y="5097140"/>
            <a:ext cx="3215133" cy="444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000">
                <a:latin typeface="Avenir Next Ultra Light"/>
                <a:ea typeface="Avenir Next Ultra Light"/>
                <a:cs typeface="Avenir Next Ultra Light"/>
                <a:sym typeface="Avenir Next Ultra Light"/>
              </a:defRPr>
            </a:lvl1pPr>
          </a:lstStyle>
          <a:p>
            <a:pPr lvl="0">
              <a:defRPr sz="1800"/>
            </a:pPr>
            <a:r>
              <a:rPr sz="2000"/>
              <a:t>Childhood Habit Formation</a:t>
            </a:r>
          </a:p>
        </p:txBody>
      </p:sp>
      <p:sp>
        <p:nvSpPr>
          <p:cNvPr id="36" name="Shape 36"/>
          <p:cNvSpPr/>
          <p:nvPr/>
        </p:nvSpPr>
        <p:spPr>
          <a:xfrm>
            <a:off x="10015691" y="4521200"/>
            <a:ext cx="2410461" cy="444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000">
                <a:latin typeface="Avenir Next Ultra Light"/>
                <a:ea typeface="Avenir Next Ultra Light"/>
                <a:cs typeface="Avenir Next Ultra Light"/>
                <a:sym typeface="Avenir Next Ultra Light"/>
              </a:defRPr>
            </a:lvl1pPr>
          </a:lstStyle>
          <a:p>
            <a:pPr lvl="0">
              <a:defRPr sz="1800"/>
            </a:pPr>
            <a:r>
              <a:rPr sz="2000"/>
              <a:t>Performance Metrics</a:t>
            </a:r>
          </a:p>
        </p:txBody>
      </p:sp>
      <p:sp>
        <p:nvSpPr>
          <p:cNvPr id="37" name="Shape 37"/>
          <p:cNvSpPr/>
          <p:nvPr/>
        </p:nvSpPr>
        <p:spPr>
          <a:xfrm>
            <a:off x="8680972" y="-1"/>
            <a:ext cx="4310025"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atin typeface="Avenir Next Ultra Light"/>
                <a:ea typeface="Avenir Next Ultra Light"/>
                <a:cs typeface="Avenir Next Ultra Light"/>
                <a:sym typeface="Avenir Next Ultra Light"/>
              </a:defRPr>
            </a:lvl1pPr>
          </a:lstStyle>
          <a:p>
            <a:pPr lvl="0"/>
            <a:r>
              <a:t>Adrian H., Christian M., Scott A., Ashwin K.</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 name="Shape 107"/>
          <p:cNvSpPr/>
          <p:nvPr/>
        </p:nvSpPr>
        <p:spPr>
          <a:xfrm>
            <a:off x="0" y="0"/>
            <a:ext cx="13004801" cy="709121"/>
          </a:xfrm>
          <a:prstGeom prst="rect">
            <a:avLst/>
          </a:prstGeom>
          <a:solidFill>
            <a:srgbClr val="70BF41">
              <a:alpha val="50000"/>
            </a:srgbClr>
          </a:solidFill>
          <a:ln w="12700">
            <a:miter lim="400000"/>
          </a:ln>
        </p:spPr>
        <p:txBody>
          <a:bodyPr lIns="0" tIns="0" rIns="0" bIns="0" anchor="ctr"/>
          <a:lstStyle/>
          <a:p>
            <a:pPr lvl="0">
              <a:defRPr sz="2400">
                <a:solidFill>
                  <a:srgbClr val="FFFFFF"/>
                </a:solidFill>
              </a:defRPr>
            </a:pPr>
          </a:p>
        </p:txBody>
      </p:sp>
      <p:sp>
        <p:nvSpPr>
          <p:cNvPr id="108" name="Shape 108"/>
          <p:cNvSpPr/>
          <p:nvPr/>
        </p:nvSpPr>
        <p:spPr>
          <a:xfrm>
            <a:off x="203200" y="76376"/>
            <a:ext cx="3214117"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atin typeface="Avenir Next Ultra Light"/>
                <a:ea typeface="Avenir Next Ultra Light"/>
                <a:cs typeface="Avenir Next Ultra Light"/>
                <a:sym typeface="Avenir Next Ultra Light"/>
              </a:defRPr>
            </a:lvl1pPr>
          </a:lstStyle>
          <a:p>
            <a:pPr lvl="0">
              <a:defRPr sz="1800"/>
            </a:pPr>
            <a:r>
              <a:rPr sz="2700"/>
              <a:t>Performance Metrics</a:t>
            </a:r>
          </a:p>
        </p:txBody>
      </p:sp>
      <p:sp>
        <p:nvSpPr>
          <p:cNvPr id="109" name="Shape 109"/>
          <p:cNvSpPr/>
          <p:nvPr/>
        </p:nvSpPr>
        <p:spPr>
          <a:xfrm>
            <a:off x="11840678" y="-18874"/>
            <a:ext cx="1037439"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Ultra Light"/>
                <a:ea typeface="Avenir Next Ultra Light"/>
                <a:cs typeface="Avenir Next Ultra Light"/>
                <a:sym typeface="Avenir Next Ultra Light"/>
              </a:defRPr>
            </a:lvl1pPr>
          </a:lstStyle>
          <a:p>
            <a:pPr lvl="0">
              <a:defRPr sz="1800"/>
            </a:pPr>
            <a:r>
              <a:rPr sz="1400"/>
              <a:t>Commutes </a:t>
            </a:r>
          </a:p>
        </p:txBody>
      </p:sp>
      <p:sp>
        <p:nvSpPr>
          <p:cNvPr id="110" name="Shape 110"/>
          <p:cNvSpPr/>
          <p:nvPr/>
        </p:nvSpPr>
        <p:spPr>
          <a:xfrm>
            <a:off x="10547742" y="385093"/>
            <a:ext cx="228488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Ultra Light"/>
                <a:ea typeface="Avenir Next Ultra Light"/>
                <a:cs typeface="Avenir Next Ultra Light"/>
                <a:sym typeface="Avenir Next Ultra Light"/>
              </a:defRPr>
            </a:lvl1pPr>
          </a:lstStyle>
          <a:p>
            <a:pPr lvl="0">
              <a:defRPr sz="1800"/>
            </a:pPr>
            <a:r>
              <a:rPr sz="1400"/>
              <a:t>Childhood Habit Formation</a:t>
            </a:r>
          </a:p>
        </p:txBody>
      </p:sp>
      <p:sp>
        <p:nvSpPr>
          <p:cNvPr id="111" name="Shape 111"/>
          <p:cNvSpPr/>
          <p:nvPr/>
        </p:nvSpPr>
        <p:spPr>
          <a:xfrm>
            <a:off x="11061406" y="175543"/>
            <a:ext cx="1805712"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Demi Bold"/>
                <a:ea typeface="Avenir Next Demi Bold"/>
                <a:cs typeface="Avenir Next Demi Bold"/>
                <a:sym typeface="Avenir Next Demi Bold"/>
              </a:defRPr>
            </a:lvl1pPr>
          </a:lstStyle>
          <a:p>
            <a:pPr lvl="0">
              <a:defRPr sz="1800"/>
            </a:pPr>
            <a:r>
              <a:rPr sz="1400"/>
              <a:t>Performance Metrics</a:t>
            </a:r>
          </a:p>
        </p:txBody>
      </p:sp>
      <p:pic>
        <p:nvPicPr>
          <p:cNvPr id="112" name="IMG_1967.jpeg"/>
          <p:cNvPicPr/>
          <p:nvPr/>
        </p:nvPicPr>
        <p:blipFill>
          <a:blip r:embed="rId2">
            <a:extLst/>
          </a:blip>
          <a:srcRect l="4097" t="0" r="8126" b="0"/>
          <a:stretch>
            <a:fillRect/>
          </a:stretch>
        </p:blipFill>
        <p:spPr>
          <a:xfrm>
            <a:off x="8672942" y="1771654"/>
            <a:ext cx="2492759" cy="3367178"/>
          </a:xfrm>
          <a:prstGeom prst="rect">
            <a:avLst/>
          </a:prstGeom>
          <a:ln w="12700">
            <a:miter lim="400000"/>
          </a:ln>
        </p:spPr>
      </p:pic>
      <p:pic>
        <p:nvPicPr>
          <p:cNvPr id="113" name="IMG_1965.jpeg"/>
          <p:cNvPicPr/>
          <p:nvPr/>
        </p:nvPicPr>
        <p:blipFill>
          <a:blip r:embed="rId3">
            <a:extLst/>
          </a:blip>
          <a:stretch>
            <a:fillRect/>
          </a:stretch>
        </p:blipFill>
        <p:spPr>
          <a:xfrm>
            <a:off x="8672942" y="5600700"/>
            <a:ext cx="2525384" cy="3367178"/>
          </a:xfrm>
          <a:prstGeom prst="rect">
            <a:avLst/>
          </a:prstGeom>
          <a:ln w="12700">
            <a:miter lim="400000"/>
          </a:ln>
        </p:spPr>
      </p:pic>
      <p:sp>
        <p:nvSpPr>
          <p:cNvPr id="114" name="Shape 114"/>
          <p:cNvSpPr/>
          <p:nvPr/>
        </p:nvSpPr>
        <p:spPr>
          <a:xfrm>
            <a:off x="545863" y="1889110"/>
            <a:ext cx="7742492" cy="678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sz="3000">
                <a:latin typeface="Avenir Next"/>
                <a:ea typeface="Avenir Next"/>
                <a:cs typeface="Avenir Next"/>
                <a:sym typeface="Avenir Next"/>
              </a:rPr>
              <a:t>Usage Tracker App</a:t>
            </a:r>
            <a:endParaRPr sz="3000">
              <a:latin typeface="Avenir Next"/>
              <a:ea typeface="Avenir Next"/>
              <a:cs typeface="Avenir Next"/>
              <a:sym typeface="Avenir Next"/>
            </a:endParaRPr>
          </a:p>
          <a:p>
            <a:pPr lvl="0" algn="l">
              <a:defRPr sz="1800"/>
            </a:pPr>
            <a:endParaRPr>
              <a:latin typeface="Avenir Next Demi Bold"/>
              <a:ea typeface="Avenir Next Demi Bold"/>
              <a:cs typeface="Avenir Next Demi Bold"/>
              <a:sym typeface="Avenir Next Demi Bold"/>
            </a:endParaRPr>
          </a:p>
          <a:p>
            <a:pPr lvl="0" algn="l">
              <a:defRPr sz="1800"/>
            </a:pPr>
            <a:r>
              <a:rPr>
                <a:latin typeface="Avenir Next Demi Bold"/>
                <a:ea typeface="Avenir Next Demi Bold"/>
                <a:cs typeface="Avenir Next Demi Bold"/>
                <a:sym typeface="Avenir Next Demi Bold"/>
              </a:rPr>
              <a:t>Idea</a:t>
            </a:r>
            <a:endParaRPr>
              <a:latin typeface="Avenir Next Demi Bold"/>
              <a:ea typeface="Avenir Next Demi Bold"/>
              <a:cs typeface="Avenir Next Demi Bold"/>
              <a:sym typeface="Avenir Next Demi Bold"/>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awareness of environmental impact</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make sustainability social</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endParaRPr sz="3000">
              <a:latin typeface="Avenir Next Ultra Light"/>
              <a:ea typeface="Avenir Next Ultra Light"/>
              <a:cs typeface="Avenir Next Ultra Light"/>
              <a:sym typeface="Avenir Next Ultra Light"/>
            </a:endParaRPr>
          </a:p>
          <a:p>
            <a:pPr lvl="0" algn="l">
              <a:defRPr sz="1800"/>
            </a:pPr>
            <a:r>
              <a:rPr>
                <a:latin typeface="Avenir Next Demi Bold"/>
                <a:ea typeface="Avenir Next Demi Bold"/>
                <a:cs typeface="Avenir Next Demi Bold"/>
                <a:sym typeface="Avenir Next Demi Bold"/>
              </a:rPr>
              <a:t>prototyping</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Krysten plays with UI, running commentary</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Interested in comparing with others.</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no real info, no hardware</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competition increases motivation</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refine hardware and daily life integration</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people </a:t>
            </a:r>
            <a:r>
              <a:rPr sz="3000" u="sng">
                <a:latin typeface="Avenir Next Ultra Light"/>
                <a:ea typeface="Avenir Next Ultra Light"/>
                <a:cs typeface="Avenir Next Ultra Light"/>
                <a:sym typeface="Avenir Next Ultra Light"/>
              </a:rPr>
              <a:t>do</a:t>
            </a:r>
            <a:r>
              <a:rPr sz="3000">
                <a:latin typeface="Avenir Next Ultra Light"/>
                <a:ea typeface="Avenir Next Ultra Light"/>
                <a:cs typeface="Avenir Next Ultra Light"/>
                <a:sym typeface="Avenir Next Ultra Light"/>
              </a:rPr>
              <a:t> want competition</a:t>
            </a:r>
            <a:endParaRPr sz="3000">
              <a:latin typeface="Avenir Next Ultra Light"/>
              <a:ea typeface="Avenir Next Ultra Light"/>
              <a:cs typeface="Avenir Next Ultra Light"/>
              <a:sym typeface="Avenir Next Ultra Light"/>
            </a:endParaRP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nvSpPr>
        <p:spPr>
          <a:xfrm>
            <a:off x="0" y="0"/>
            <a:ext cx="13004801" cy="709121"/>
          </a:xfrm>
          <a:prstGeom prst="rect">
            <a:avLst/>
          </a:prstGeom>
          <a:solidFill>
            <a:srgbClr val="70BF41">
              <a:alpha val="50000"/>
            </a:srgbClr>
          </a:solidFill>
          <a:ln w="12700">
            <a:miter lim="400000"/>
          </a:ln>
        </p:spPr>
        <p:txBody>
          <a:bodyPr lIns="0" tIns="0" rIns="0" bIns="0" anchor="ctr"/>
          <a:lstStyle/>
          <a:p>
            <a:pPr lvl="0">
              <a:defRPr sz="2400">
                <a:solidFill>
                  <a:srgbClr val="FFFFFF"/>
                </a:solidFill>
              </a:defRPr>
            </a:pPr>
          </a:p>
        </p:txBody>
      </p:sp>
      <p:sp>
        <p:nvSpPr>
          <p:cNvPr id="117" name="Shape 117"/>
          <p:cNvSpPr/>
          <p:nvPr/>
        </p:nvSpPr>
        <p:spPr>
          <a:xfrm>
            <a:off x="228841" y="68810"/>
            <a:ext cx="4300424"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atin typeface="Avenir Next Ultra Light"/>
                <a:ea typeface="Avenir Next Ultra Light"/>
                <a:cs typeface="Avenir Next Ultra Light"/>
                <a:sym typeface="Avenir Next Ultra Light"/>
              </a:defRPr>
            </a:lvl1pPr>
          </a:lstStyle>
          <a:p>
            <a:pPr lvl="0">
              <a:defRPr sz="1800"/>
            </a:pPr>
            <a:r>
              <a:rPr sz="2700"/>
              <a:t>Childhood Habit Formation</a:t>
            </a:r>
          </a:p>
        </p:txBody>
      </p:sp>
      <p:sp>
        <p:nvSpPr>
          <p:cNvPr id="118" name="Shape 118"/>
          <p:cNvSpPr/>
          <p:nvPr/>
        </p:nvSpPr>
        <p:spPr>
          <a:xfrm>
            <a:off x="11840678" y="-18874"/>
            <a:ext cx="1037439"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Ultra Light"/>
                <a:ea typeface="Avenir Next Ultra Light"/>
                <a:cs typeface="Avenir Next Ultra Light"/>
                <a:sym typeface="Avenir Next Ultra Light"/>
              </a:defRPr>
            </a:lvl1pPr>
          </a:lstStyle>
          <a:p>
            <a:pPr lvl="0">
              <a:defRPr sz="1800"/>
            </a:pPr>
            <a:r>
              <a:rPr sz="1400"/>
              <a:t>Commutes </a:t>
            </a:r>
          </a:p>
        </p:txBody>
      </p:sp>
      <p:sp>
        <p:nvSpPr>
          <p:cNvPr id="119" name="Shape 119"/>
          <p:cNvSpPr/>
          <p:nvPr/>
        </p:nvSpPr>
        <p:spPr>
          <a:xfrm>
            <a:off x="10508537" y="385093"/>
            <a:ext cx="236329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Demi Bold"/>
                <a:ea typeface="Avenir Next Demi Bold"/>
                <a:cs typeface="Avenir Next Demi Bold"/>
                <a:sym typeface="Avenir Next Demi Bold"/>
              </a:defRPr>
            </a:lvl1pPr>
          </a:lstStyle>
          <a:p>
            <a:pPr lvl="0">
              <a:defRPr sz="1800"/>
            </a:pPr>
            <a:r>
              <a:rPr sz="1400"/>
              <a:t>Childhood Habit Formation</a:t>
            </a:r>
          </a:p>
        </p:txBody>
      </p:sp>
      <p:sp>
        <p:nvSpPr>
          <p:cNvPr id="120" name="Shape 120"/>
          <p:cNvSpPr/>
          <p:nvPr/>
        </p:nvSpPr>
        <p:spPr>
          <a:xfrm>
            <a:off x="11103455" y="175543"/>
            <a:ext cx="172161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Ultra Light"/>
                <a:ea typeface="Avenir Next Ultra Light"/>
                <a:cs typeface="Avenir Next Ultra Light"/>
                <a:sym typeface="Avenir Next Ultra Light"/>
              </a:defRPr>
            </a:lvl1pPr>
          </a:lstStyle>
          <a:p>
            <a:pPr lvl="0">
              <a:defRPr sz="1800"/>
            </a:pPr>
            <a:r>
              <a:rPr sz="1400"/>
              <a:t>Performance Metrics</a:t>
            </a:r>
          </a:p>
        </p:txBody>
      </p:sp>
      <p:pic>
        <p:nvPicPr>
          <p:cNvPr id="121" name="IMG_1441.jpeg"/>
          <p:cNvPicPr/>
          <p:nvPr/>
        </p:nvPicPr>
        <p:blipFill>
          <a:blip r:embed="rId2">
            <a:extLst/>
          </a:blip>
          <a:stretch>
            <a:fillRect/>
          </a:stretch>
        </p:blipFill>
        <p:spPr>
          <a:xfrm>
            <a:off x="8697876" y="1827626"/>
            <a:ext cx="2736805" cy="2781149"/>
          </a:xfrm>
          <a:prstGeom prst="rect">
            <a:avLst/>
          </a:prstGeom>
          <a:ln w="12700">
            <a:miter lim="400000"/>
          </a:ln>
        </p:spPr>
      </p:pic>
      <p:pic>
        <p:nvPicPr>
          <p:cNvPr id="122" name="FullSizeRender.jpg"/>
          <p:cNvPicPr/>
          <p:nvPr/>
        </p:nvPicPr>
        <p:blipFill>
          <a:blip r:embed="rId3">
            <a:extLst/>
          </a:blip>
          <a:stretch>
            <a:fillRect/>
          </a:stretch>
        </p:blipFill>
        <p:spPr>
          <a:xfrm>
            <a:off x="8697876" y="5168735"/>
            <a:ext cx="2736805" cy="3533454"/>
          </a:xfrm>
          <a:prstGeom prst="rect">
            <a:avLst/>
          </a:prstGeom>
          <a:ln w="12700">
            <a:miter lim="400000"/>
          </a:ln>
        </p:spPr>
      </p:pic>
      <p:sp>
        <p:nvSpPr>
          <p:cNvPr id="123" name="Shape 123"/>
          <p:cNvSpPr/>
          <p:nvPr/>
        </p:nvSpPr>
        <p:spPr>
          <a:xfrm>
            <a:off x="545863" y="1368410"/>
            <a:ext cx="7742492" cy="782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sz="3000">
                <a:latin typeface="Avenir Next"/>
                <a:ea typeface="Avenir Next"/>
                <a:cs typeface="Avenir Next"/>
                <a:sym typeface="Avenir Next"/>
              </a:rPr>
              <a:t>Sustainability Game</a:t>
            </a:r>
            <a:endParaRPr sz="3000">
              <a:latin typeface="Avenir Next"/>
              <a:ea typeface="Avenir Next"/>
              <a:cs typeface="Avenir Next"/>
              <a:sym typeface="Avenir Next"/>
            </a:endParaRPr>
          </a:p>
          <a:p>
            <a:pPr lvl="0" algn="l">
              <a:defRPr sz="1800"/>
            </a:pPr>
            <a:endParaRPr>
              <a:latin typeface="Avenir Next Demi Bold"/>
              <a:ea typeface="Avenir Next Demi Bold"/>
              <a:cs typeface="Avenir Next Demi Bold"/>
              <a:sym typeface="Avenir Next Demi Bold"/>
            </a:endParaRPr>
          </a:p>
          <a:p>
            <a:pPr lvl="0" algn="l">
              <a:defRPr sz="1800"/>
            </a:pPr>
            <a:r>
              <a:rPr>
                <a:latin typeface="Avenir Next Demi Bold"/>
                <a:ea typeface="Avenir Next Demi Bold"/>
                <a:cs typeface="Avenir Next Demi Bold"/>
                <a:sym typeface="Avenir Next Demi Bold"/>
              </a:rPr>
              <a:t>Idea</a:t>
            </a:r>
            <a:endParaRPr>
              <a:latin typeface="Avenir Next Demi Bold"/>
              <a:ea typeface="Avenir Next Demi Bold"/>
              <a:cs typeface="Avenir Next Demi Bold"/>
              <a:sym typeface="Avenir Next Demi Bold"/>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ingrain sense of sustainability early</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supplement parenting through educational game</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endParaRPr sz="3000">
              <a:latin typeface="Avenir Next Ultra Light"/>
              <a:ea typeface="Avenir Next Ultra Light"/>
              <a:cs typeface="Avenir Next Ultra Light"/>
              <a:sym typeface="Avenir Next Ultra Light"/>
            </a:endParaRPr>
          </a:p>
          <a:p>
            <a:pPr lvl="0" algn="l">
              <a:defRPr sz="1800"/>
            </a:pPr>
            <a:r>
              <a:rPr>
                <a:latin typeface="Avenir Next Demi Bold"/>
                <a:ea typeface="Avenir Next Demi Bold"/>
                <a:cs typeface="Avenir Next Demi Bold"/>
                <a:sym typeface="Avenir Next Demi Bold"/>
              </a:rPr>
              <a:t>prototyping</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Josh presented with series of game screens, running commentary</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positive reception, showed idea clearly</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no children, no impact assessment</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no need for tutorial</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Applications in schools?</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informational aspect?</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requires adult comprehension of game</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 name="Shape 39"/>
          <p:cNvSpPr/>
          <p:nvPr/>
        </p:nvSpPr>
        <p:spPr>
          <a:xfrm>
            <a:off x="0" y="0"/>
            <a:ext cx="13004801" cy="709121"/>
          </a:xfrm>
          <a:prstGeom prst="rect">
            <a:avLst/>
          </a:prstGeom>
          <a:solidFill>
            <a:srgbClr val="70BF41">
              <a:alpha val="50000"/>
            </a:srgbClr>
          </a:solidFill>
          <a:ln w="12700">
            <a:miter lim="400000"/>
          </a:ln>
        </p:spPr>
        <p:txBody>
          <a:bodyPr lIns="0" tIns="0" rIns="0" bIns="0" anchor="ctr"/>
          <a:lstStyle/>
          <a:p>
            <a:pPr lvl="0">
              <a:defRPr sz="2400">
                <a:solidFill>
                  <a:srgbClr val="FFFFFF"/>
                </a:solidFill>
              </a:defRPr>
            </a:pPr>
          </a:p>
        </p:txBody>
      </p:sp>
      <p:sp>
        <p:nvSpPr>
          <p:cNvPr id="40" name="Shape 40"/>
          <p:cNvSpPr/>
          <p:nvPr/>
        </p:nvSpPr>
        <p:spPr>
          <a:xfrm>
            <a:off x="114872" y="94210"/>
            <a:ext cx="168752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atin typeface="Avenir Next Ultra Light"/>
                <a:ea typeface="Avenir Next Ultra Light"/>
                <a:cs typeface="Avenir Next Ultra Light"/>
                <a:sym typeface="Avenir Next Ultra Light"/>
              </a:defRPr>
            </a:lvl1pPr>
          </a:lstStyle>
          <a:p>
            <a:pPr lvl="0">
              <a:defRPr sz="1800"/>
            </a:pPr>
            <a:r>
              <a:rPr sz="2700"/>
              <a:t>Initial POV</a:t>
            </a:r>
          </a:p>
        </p:txBody>
      </p:sp>
      <p:sp>
        <p:nvSpPr>
          <p:cNvPr id="41" name="Shape 41"/>
          <p:cNvSpPr/>
          <p:nvPr/>
        </p:nvSpPr>
        <p:spPr>
          <a:xfrm>
            <a:off x="11834277" y="-18874"/>
            <a:ext cx="105024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Demi Bold"/>
                <a:ea typeface="Avenir Next Demi Bold"/>
                <a:cs typeface="Avenir Next Demi Bold"/>
                <a:sym typeface="Avenir Next Demi Bold"/>
              </a:defRPr>
            </a:lvl1pPr>
          </a:lstStyle>
          <a:p>
            <a:pPr lvl="0">
              <a:defRPr sz="1800"/>
            </a:pPr>
            <a:r>
              <a:rPr sz="1400"/>
              <a:t>Commutes </a:t>
            </a:r>
          </a:p>
        </p:txBody>
      </p:sp>
      <p:sp>
        <p:nvSpPr>
          <p:cNvPr id="42" name="Shape 42"/>
          <p:cNvSpPr/>
          <p:nvPr/>
        </p:nvSpPr>
        <p:spPr>
          <a:xfrm>
            <a:off x="10547742" y="385093"/>
            <a:ext cx="228488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Ultra Light"/>
                <a:ea typeface="Avenir Next Ultra Light"/>
                <a:cs typeface="Avenir Next Ultra Light"/>
                <a:sym typeface="Avenir Next Ultra Light"/>
              </a:defRPr>
            </a:lvl1pPr>
          </a:lstStyle>
          <a:p>
            <a:pPr lvl="0">
              <a:defRPr sz="1800"/>
            </a:pPr>
            <a:r>
              <a:rPr sz="1400"/>
              <a:t>Childhood Habit Formation</a:t>
            </a:r>
          </a:p>
        </p:txBody>
      </p:sp>
      <p:sp>
        <p:nvSpPr>
          <p:cNvPr id="43" name="Shape 43"/>
          <p:cNvSpPr/>
          <p:nvPr/>
        </p:nvSpPr>
        <p:spPr>
          <a:xfrm>
            <a:off x="11061406" y="175543"/>
            <a:ext cx="1805712"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Demi Bold"/>
                <a:ea typeface="Avenir Next Demi Bold"/>
                <a:cs typeface="Avenir Next Demi Bold"/>
                <a:sym typeface="Avenir Next Demi Bold"/>
              </a:defRPr>
            </a:lvl1pPr>
          </a:lstStyle>
          <a:p>
            <a:pPr lvl="0">
              <a:defRPr sz="1800"/>
            </a:pPr>
            <a:r>
              <a:rPr sz="1400"/>
              <a:t>Performance Metrics</a:t>
            </a:r>
          </a:p>
        </p:txBody>
      </p:sp>
      <p:sp>
        <p:nvSpPr>
          <p:cNvPr id="44" name="Shape 44"/>
          <p:cNvSpPr/>
          <p:nvPr/>
        </p:nvSpPr>
        <p:spPr>
          <a:xfrm>
            <a:off x="764286" y="2999666"/>
            <a:ext cx="5583784" cy="458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latin typeface="Avenir Next"/>
                <a:ea typeface="Avenir Next"/>
                <a:cs typeface="Avenir Next"/>
                <a:sym typeface="Avenir Next"/>
              </a:rPr>
              <a:t>Aparna Sharma</a:t>
            </a:r>
            <a:endParaRPr sz="3600">
              <a:latin typeface="Avenir Next"/>
              <a:ea typeface="Avenir Next"/>
              <a:cs typeface="Avenir Next"/>
              <a:sym typeface="Avenir Next"/>
            </a:endParaRPr>
          </a:p>
          <a:p>
            <a:pPr lvl="0">
              <a:defRPr sz="1800"/>
            </a:pPr>
            <a:endParaRPr sz="1400">
              <a:latin typeface="Avenir Next"/>
              <a:ea typeface="Avenir Next"/>
              <a:cs typeface="Avenir Next"/>
              <a:sym typeface="Avenir Next"/>
            </a:endParaRPr>
          </a:p>
          <a:p>
            <a:pPr lvl="0">
              <a:defRPr sz="1800"/>
            </a:pPr>
            <a:r>
              <a:rPr sz="2800">
                <a:latin typeface="Avenir Next Ultra Light"/>
                <a:ea typeface="Avenir Next Ultra Light"/>
                <a:cs typeface="Avenir Next Ultra Light"/>
                <a:sym typeface="Avenir Next Ultra Light"/>
              </a:rPr>
              <a:t>Librarian</a:t>
            </a:r>
            <a:endParaRPr sz="28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Swain Chemistry Library</a:t>
            </a:r>
            <a:endParaRPr sz="28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Early 50’s</a:t>
            </a:r>
            <a:endParaRPr sz="28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From Punjab, India</a:t>
            </a:r>
            <a:endParaRPr sz="2800">
              <a:latin typeface="Avenir Next Ultra Light"/>
              <a:ea typeface="Avenir Next Ultra Light"/>
              <a:cs typeface="Avenir Next Ultra Light"/>
              <a:sym typeface="Avenir Next Ultra Light"/>
            </a:endParaRPr>
          </a:p>
          <a:p>
            <a:pPr lvl="0">
              <a:defRPr sz="1800"/>
            </a:pPr>
            <a:endParaRPr sz="14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Dislikes Waste, Loves Walking and </a:t>
            </a:r>
            <a:endParaRPr sz="28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her CalTrain Commute</a:t>
            </a:r>
            <a:endParaRPr sz="2800">
              <a:latin typeface="Avenir Next Ultra Light"/>
              <a:ea typeface="Avenir Next Ultra Light"/>
              <a:cs typeface="Avenir Next Ultra Light"/>
              <a:sym typeface="Avenir Next Ultra Light"/>
            </a:endParaRPr>
          </a:p>
        </p:txBody>
      </p:sp>
      <p:pic>
        <p:nvPicPr>
          <p:cNvPr id="45" name="DSC_0227.jpg"/>
          <p:cNvPicPr/>
          <p:nvPr/>
        </p:nvPicPr>
        <p:blipFill>
          <a:blip r:embed="rId2">
            <a:extLst/>
          </a:blip>
          <a:srcRect l="14777" t="0" r="9684" b="0"/>
          <a:stretch>
            <a:fillRect/>
          </a:stretch>
        </p:blipFill>
        <p:spPr>
          <a:xfrm>
            <a:off x="6657646" y="2759557"/>
            <a:ext cx="5306545" cy="4683921"/>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 name="Shape 47"/>
          <p:cNvSpPr/>
          <p:nvPr/>
        </p:nvSpPr>
        <p:spPr>
          <a:xfrm>
            <a:off x="0" y="0"/>
            <a:ext cx="13004801" cy="709121"/>
          </a:xfrm>
          <a:prstGeom prst="rect">
            <a:avLst/>
          </a:prstGeom>
          <a:solidFill>
            <a:srgbClr val="70BF41">
              <a:alpha val="50000"/>
            </a:srgbClr>
          </a:solidFill>
          <a:ln w="12700">
            <a:miter lim="400000"/>
          </a:ln>
        </p:spPr>
        <p:txBody>
          <a:bodyPr lIns="0" tIns="0" rIns="0" bIns="0" anchor="ctr"/>
          <a:lstStyle/>
          <a:p>
            <a:pPr lvl="0">
              <a:defRPr sz="2400">
                <a:solidFill>
                  <a:srgbClr val="FFFFFF"/>
                </a:solidFill>
              </a:defRPr>
            </a:pPr>
          </a:p>
        </p:txBody>
      </p:sp>
      <p:sp>
        <p:nvSpPr>
          <p:cNvPr id="48" name="Shape 48"/>
          <p:cNvSpPr/>
          <p:nvPr/>
        </p:nvSpPr>
        <p:spPr>
          <a:xfrm>
            <a:off x="189357" y="99343"/>
            <a:ext cx="2201190"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atin typeface="Avenir Next Ultra Light"/>
                <a:ea typeface="Avenir Next Ultra Light"/>
                <a:cs typeface="Avenir Next Ultra Light"/>
                <a:sym typeface="Avenir Next Ultra Light"/>
              </a:defRPr>
            </a:lvl1pPr>
          </a:lstStyle>
          <a:p>
            <a:pPr lvl="0">
              <a:defRPr sz="1800"/>
            </a:pPr>
            <a:r>
              <a:rPr sz="2700"/>
              <a:t>New Findings</a:t>
            </a:r>
          </a:p>
        </p:txBody>
      </p:sp>
      <p:sp>
        <p:nvSpPr>
          <p:cNvPr id="49" name="Shape 49"/>
          <p:cNvSpPr/>
          <p:nvPr/>
        </p:nvSpPr>
        <p:spPr>
          <a:xfrm>
            <a:off x="11834277" y="-18874"/>
            <a:ext cx="105024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Demi Bold"/>
                <a:ea typeface="Avenir Next Demi Bold"/>
                <a:cs typeface="Avenir Next Demi Bold"/>
                <a:sym typeface="Avenir Next Demi Bold"/>
              </a:defRPr>
            </a:lvl1pPr>
          </a:lstStyle>
          <a:p>
            <a:pPr lvl="0">
              <a:defRPr sz="1800"/>
            </a:pPr>
            <a:r>
              <a:rPr sz="1400"/>
              <a:t>Commutes </a:t>
            </a:r>
          </a:p>
        </p:txBody>
      </p:sp>
      <p:sp>
        <p:nvSpPr>
          <p:cNvPr id="50" name="Shape 50"/>
          <p:cNvSpPr/>
          <p:nvPr/>
        </p:nvSpPr>
        <p:spPr>
          <a:xfrm>
            <a:off x="10508537" y="385093"/>
            <a:ext cx="236329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Demi Bold"/>
                <a:ea typeface="Avenir Next Demi Bold"/>
                <a:cs typeface="Avenir Next Demi Bold"/>
                <a:sym typeface="Avenir Next Demi Bold"/>
              </a:defRPr>
            </a:lvl1pPr>
          </a:lstStyle>
          <a:p>
            <a:pPr lvl="0">
              <a:defRPr sz="1800"/>
            </a:pPr>
            <a:r>
              <a:rPr sz="1400"/>
              <a:t>Childhood Habit Formation</a:t>
            </a:r>
          </a:p>
        </p:txBody>
      </p:sp>
      <p:sp>
        <p:nvSpPr>
          <p:cNvPr id="51" name="Shape 51"/>
          <p:cNvSpPr/>
          <p:nvPr/>
        </p:nvSpPr>
        <p:spPr>
          <a:xfrm>
            <a:off x="11103455" y="175543"/>
            <a:ext cx="172161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Ultra Light"/>
                <a:ea typeface="Avenir Next Ultra Light"/>
                <a:cs typeface="Avenir Next Ultra Light"/>
                <a:sym typeface="Avenir Next Ultra Light"/>
              </a:defRPr>
            </a:lvl1pPr>
          </a:lstStyle>
          <a:p>
            <a:pPr lvl="0">
              <a:defRPr sz="1800"/>
            </a:pPr>
            <a:r>
              <a:rPr sz="1400"/>
              <a:t>Performance Metrics</a:t>
            </a:r>
          </a:p>
        </p:txBody>
      </p:sp>
      <p:sp>
        <p:nvSpPr>
          <p:cNvPr id="52" name="Shape 52"/>
          <p:cNvSpPr/>
          <p:nvPr/>
        </p:nvSpPr>
        <p:spPr>
          <a:xfrm>
            <a:off x="189357" y="1739899"/>
            <a:ext cx="7336181" cy="627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latin typeface="Avenir Next"/>
                <a:ea typeface="Avenir Next"/>
                <a:cs typeface="Avenir Next"/>
                <a:sym typeface="Avenir Next"/>
              </a:rPr>
              <a:t>Cafe Interviews</a:t>
            </a:r>
            <a:endParaRPr sz="3600">
              <a:latin typeface="Avenir Next"/>
              <a:ea typeface="Avenir Next"/>
              <a:cs typeface="Avenir Next"/>
              <a:sym typeface="Avenir Next"/>
            </a:endParaRPr>
          </a:p>
          <a:p>
            <a:pPr lvl="0">
              <a:defRPr sz="1800"/>
            </a:pPr>
            <a:endParaRPr sz="1400">
              <a:latin typeface="Avenir Next Ultra Light"/>
              <a:ea typeface="Avenir Next Ultra Light"/>
              <a:cs typeface="Avenir Next Ultra Light"/>
              <a:sym typeface="Avenir Next Ultra Light"/>
            </a:endParaRPr>
          </a:p>
          <a:p>
            <a:pPr lvl="0">
              <a:defRPr sz="1800"/>
            </a:pPr>
            <a:endParaRPr sz="1400">
              <a:latin typeface="Avenir Next Ultra Light"/>
              <a:ea typeface="Avenir Next Ultra Light"/>
              <a:cs typeface="Avenir Next Ultra Light"/>
              <a:sym typeface="Avenir Next Ultra Light"/>
            </a:endParaRPr>
          </a:p>
          <a:p>
            <a:pPr lvl="0">
              <a:defRPr sz="1800"/>
            </a:pPr>
            <a:endParaRPr sz="14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Mike, 40 Y.O., Pittsburgh, Entrepreneur</a:t>
            </a:r>
            <a:endParaRPr sz="28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Uses public transit, doesn’t like “sustainability”,</a:t>
            </a:r>
            <a:endParaRPr sz="28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but also doesn’t like waste</a:t>
            </a:r>
            <a:endParaRPr sz="2800">
              <a:latin typeface="Avenir Next Ultra Light"/>
              <a:ea typeface="Avenir Next Ultra Light"/>
              <a:cs typeface="Avenir Next Ultra Light"/>
              <a:sym typeface="Avenir Next Ultra Light"/>
            </a:endParaRPr>
          </a:p>
          <a:p>
            <a:pPr lvl="0">
              <a:defRPr sz="1800"/>
            </a:pPr>
            <a:endParaRPr sz="2800">
              <a:latin typeface="Avenir Next Ultra Light"/>
              <a:ea typeface="Avenir Next Ultra Light"/>
              <a:cs typeface="Avenir Next Ultra Light"/>
              <a:sym typeface="Avenir Next Ultra Light"/>
            </a:endParaRPr>
          </a:p>
          <a:p>
            <a:pPr lvl="0">
              <a:defRPr sz="1800"/>
            </a:pPr>
            <a:endParaRPr sz="28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Andy, 34 Y.O., Ireland, </a:t>
            </a:r>
            <a:endParaRPr sz="28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Food Service Entrepreneur</a:t>
            </a:r>
            <a:endParaRPr sz="28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The time to change habits is childhood, </a:t>
            </a:r>
            <a:endParaRPr sz="28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foodservice hard to make sustainable</a:t>
            </a:r>
            <a:endParaRPr sz="28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 without bigger structural changes.</a:t>
            </a:r>
          </a:p>
        </p:txBody>
      </p:sp>
      <p:pic>
        <p:nvPicPr>
          <p:cNvPr id="53" name="IMG_1438.jpeg"/>
          <p:cNvPicPr/>
          <p:nvPr/>
        </p:nvPicPr>
        <p:blipFill>
          <a:blip r:embed="rId2">
            <a:extLst/>
          </a:blip>
          <a:stretch>
            <a:fillRect/>
          </a:stretch>
        </p:blipFill>
        <p:spPr>
          <a:xfrm>
            <a:off x="7826835" y="1587500"/>
            <a:ext cx="4408361" cy="3306271"/>
          </a:xfrm>
          <a:prstGeom prst="rect">
            <a:avLst/>
          </a:prstGeom>
          <a:ln w="12700">
            <a:miter lim="400000"/>
          </a:ln>
        </p:spPr>
      </p:pic>
      <p:pic>
        <p:nvPicPr>
          <p:cNvPr id="54" name="IMG_1439.jpeg"/>
          <p:cNvPicPr/>
          <p:nvPr/>
        </p:nvPicPr>
        <p:blipFill>
          <a:blip r:embed="rId3">
            <a:extLst/>
          </a:blip>
          <a:stretch>
            <a:fillRect/>
          </a:stretch>
        </p:blipFill>
        <p:spPr>
          <a:xfrm>
            <a:off x="7796470" y="5448300"/>
            <a:ext cx="4408361" cy="3306271"/>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 name="Shape 56"/>
          <p:cNvSpPr/>
          <p:nvPr/>
        </p:nvSpPr>
        <p:spPr>
          <a:xfrm>
            <a:off x="0" y="0"/>
            <a:ext cx="13004801" cy="709121"/>
          </a:xfrm>
          <a:prstGeom prst="rect">
            <a:avLst/>
          </a:prstGeom>
          <a:solidFill>
            <a:srgbClr val="70BF41">
              <a:alpha val="50000"/>
            </a:srgbClr>
          </a:solidFill>
          <a:ln w="12700">
            <a:miter lim="400000"/>
          </a:ln>
        </p:spPr>
        <p:txBody>
          <a:bodyPr lIns="0" tIns="0" rIns="0" bIns="0" anchor="ctr"/>
          <a:lstStyle/>
          <a:p>
            <a:pPr lvl="0">
              <a:defRPr sz="2400">
                <a:solidFill>
                  <a:srgbClr val="FFFFFF"/>
                </a:solidFill>
              </a:defRPr>
            </a:pPr>
          </a:p>
        </p:txBody>
      </p:sp>
      <p:sp>
        <p:nvSpPr>
          <p:cNvPr id="57" name="Shape 57"/>
          <p:cNvSpPr/>
          <p:nvPr/>
        </p:nvSpPr>
        <p:spPr>
          <a:xfrm>
            <a:off x="189357" y="99343"/>
            <a:ext cx="2201190"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atin typeface="Avenir Next Ultra Light"/>
                <a:ea typeface="Avenir Next Ultra Light"/>
                <a:cs typeface="Avenir Next Ultra Light"/>
                <a:sym typeface="Avenir Next Ultra Light"/>
              </a:defRPr>
            </a:lvl1pPr>
          </a:lstStyle>
          <a:p>
            <a:pPr lvl="0">
              <a:defRPr sz="1800"/>
            </a:pPr>
            <a:r>
              <a:rPr sz="2700"/>
              <a:t>New Findings</a:t>
            </a:r>
          </a:p>
        </p:txBody>
      </p:sp>
      <p:sp>
        <p:nvSpPr>
          <p:cNvPr id="58" name="Shape 58"/>
          <p:cNvSpPr/>
          <p:nvPr/>
        </p:nvSpPr>
        <p:spPr>
          <a:xfrm>
            <a:off x="11834277" y="-18874"/>
            <a:ext cx="105024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Demi Bold"/>
                <a:ea typeface="Avenir Next Demi Bold"/>
                <a:cs typeface="Avenir Next Demi Bold"/>
                <a:sym typeface="Avenir Next Demi Bold"/>
              </a:defRPr>
            </a:lvl1pPr>
          </a:lstStyle>
          <a:p>
            <a:pPr lvl="0">
              <a:defRPr sz="1800"/>
            </a:pPr>
            <a:r>
              <a:rPr sz="1400"/>
              <a:t>Commutes </a:t>
            </a:r>
          </a:p>
        </p:txBody>
      </p:sp>
      <p:sp>
        <p:nvSpPr>
          <p:cNvPr id="59" name="Shape 59"/>
          <p:cNvSpPr/>
          <p:nvPr/>
        </p:nvSpPr>
        <p:spPr>
          <a:xfrm>
            <a:off x="10547742" y="385093"/>
            <a:ext cx="228488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Ultra Light"/>
                <a:ea typeface="Avenir Next Ultra Light"/>
                <a:cs typeface="Avenir Next Ultra Light"/>
                <a:sym typeface="Avenir Next Ultra Light"/>
              </a:defRPr>
            </a:lvl1pPr>
          </a:lstStyle>
          <a:p>
            <a:pPr lvl="0">
              <a:defRPr sz="1800"/>
            </a:pPr>
            <a:r>
              <a:rPr sz="1400"/>
              <a:t>Childhood Habit Formation</a:t>
            </a:r>
          </a:p>
        </p:txBody>
      </p:sp>
      <p:sp>
        <p:nvSpPr>
          <p:cNvPr id="60" name="Shape 60"/>
          <p:cNvSpPr/>
          <p:nvPr/>
        </p:nvSpPr>
        <p:spPr>
          <a:xfrm>
            <a:off x="11103455" y="175543"/>
            <a:ext cx="172161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Ultra Light"/>
                <a:ea typeface="Avenir Next Ultra Light"/>
                <a:cs typeface="Avenir Next Ultra Light"/>
                <a:sym typeface="Avenir Next Ultra Light"/>
              </a:defRPr>
            </a:lvl1pPr>
          </a:lstStyle>
          <a:p>
            <a:pPr lvl="0">
              <a:defRPr sz="1800"/>
            </a:pPr>
            <a:r>
              <a:rPr sz="1400"/>
              <a:t>Performance Metrics</a:t>
            </a:r>
          </a:p>
        </p:txBody>
      </p:sp>
      <p:sp>
        <p:nvSpPr>
          <p:cNvPr id="61" name="Shape 61"/>
          <p:cNvSpPr/>
          <p:nvPr/>
        </p:nvSpPr>
        <p:spPr>
          <a:xfrm>
            <a:off x="895680" y="2794207"/>
            <a:ext cx="6027218" cy="448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latin typeface="Avenir Next"/>
                <a:ea typeface="Avenir Next"/>
                <a:cs typeface="Avenir Next"/>
                <a:sym typeface="Avenir Next"/>
              </a:rPr>
              <a:t>CalTrain Interviews</a:t>
            </a:r>
            <a:endParaRPr sz="3600">
              <a:latin typeface="Avenir Next"/>
              <a:ea typeface="Avenir Next"/>
              <a:cs typeface="Avenir Next"/>
              <a:sym typeface="Avenir Next"/>
            </a:endParaRPr>
          </a:p>
          <a:p>
            <a:pPr lvl="0">
              <a:defRPr sz="1800"/>
            </a:pPr>
            <a:endParaRPr sz="3600">
              <a:latin typeface="Avenir Next"/>
              <a:ea typeface="Avenir Next"/>
              <a:cs typeface="Avenir Next"/>
              <a:sym typeface="Avenir Next"/>
            </a:endParaRPr>
          </a:p>
          <a:p>
            <a:pPr lvl="0">
              <a:defRPr sz="1800"/>
            </a:pPr>
            <a:endParaRPr sz="14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Leila, Late 20’s, UCB grad, Consultant</a:t>
            </a:r>
            <a:endParaRPr sz="28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engaged and social, waiting to talk</a:t>
            </a:r>
            <a:endParaRPr sz="2800">
              <a:latin typeface="Avenir Next Ultra Light"/>
              <a:ea typeface="Avenir Next Ultra Light"/>
              <a:cs typeface="Avenir Next Ultra Light"/>
              <a:sym typeface="Avenir Next Ultra Light"/>
            </a:endParaRPr>
          </a:p>
          <a:p>
            <a:pPr lvl="0">
              <a:defRPr sz="1800"/>
            </a:pPr>
            <a:endParaRPr sz="2800">
              <a:latin typeface="Avenir Next Ultra Light"/>
              <a:ea typeface="Avenir Next Ultra Light"/>
              <a:cs typeface="Avenir Next Ultra Light"/>
              <a:sym typeface="Avenir Next Ultra Light"/>
            </a:endParaRPr>
          </a:p>
          <a:p>
            <a:pPr lvl="0">
              <a:defRPr sz="1800"/>
            </a:pPr>
            <a:endParaRPr sz="28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John, Mid 50’s, Med School Lab</a:t>
            </a:r>
            <a:endParaRPr sz="2800">
              <a:latin typeface="Avenir Next Ultra Light"/>
              <a:ea typeface="Avenir Next Ultra Light"/>
              <a:cs typeface="Avenir Next Ultra Light"/>
              <a:sym typeface="Avenir Next Ultra Light"/>
            </a:endParaRPr>
          </a:p>
          <a:p>
            <a:pPr lvl="0">
              <a:defRPr sz="1800"/>
            </a:pPr>
            <a:r>
              <a:rPr sz="2800">
                <a:latin typeface="Avenir Next Ultra Light"/>
                <a:ea typeface="Avenir Next Ultra Light"/>
                <a:cs typeface="Avenir Next Ultra Light"/>
                <a:sym typeface="Avenir Next Ultra Light"/>
              </a:rPr>
              <a:t>Committed to CalTrain, Shy</a:t>
            </a:r>
          </a:p>
        </p:txBody>
      </p:sp>
      <p:pic>
        <p:nvPicPr>
          <p:cNvPr id="62" name="20151006_170719.jpg"/>
          <p:cNvPicPr/>
          <p:nvPr/>
        </p:nvPicPr>
        <p:blipFill>
          <a:blip r:embed="rId2">
            <a:extLst/>
          </a:blip>
          <a:stretch>
            <a:fillRect/>
          </a:stretch>
        </p:blipFill>
        <p:spPr>
          <a:xfrm>
            <a:off x="7488914" y="2065003"/>
            <a:ext cx="4475348" cy="5941509"/>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 name="Shape 64"/>
          <p:cNvSpPr/>
          <p:nvPr/>
        </p:nvSpPr>
        <p:spPr>
          <a:xfrm>
            <a:off x="0" y="0"/>
            <a:ext cx="13004801" cy="709121"/>
          </a:xfrm>
          <a:prstGeom prst="rect">
            <a:avLst/>
          </a:prstGeom>
          <a:solidFill>
            <a:srgbClr val="70BF41">
              <a:alpha val="50000"/>
            </a:srgbClr>
          </a:solidFill>
          <a:ln w="12700">
            <a:miter lim="400000"/>
          </a:ln>
        </p:spPr>
        <p:txBody>
          <a:bodyPr lIns="0" tIns="0" rIns="0" bIns="0" anchor="ctr"/>
          <a:lstStyle/>
          <a:p>
            <a:pPr lvl="0">
              <a:defRPr sz="2400">
                <a:solidFill>
                  <a:srgbClr val="FFFFFF"/>
                </a:solidFill>
              </a:defRPr>
            </a:pPr>
          </a:p>
        </p:txBody>
      </p:sp>
      <p:sp>
        <p:nvSpPr>
          <p:cNvPr id="65" name="Shape 65"/>
          <p:cNvSpPr/>
          <p:nvPr/>
        </p:nvSpPr>
        <p:spPr>
          <a:xfrm>
            <a:off x="168768" y="112043"/>
            <a:ext cx="955435"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atin typeface="Avenir Next Ultra Light"/>
                <a:ea typeface="Avenir Next Ultra Light"/>
                <a:cs typeface="Avenir Next Ultra Light"/>
                <a:sym typeface="Avenir Next Ultra Light"/>
              </a:defRPr>
            </a:lvl1pPr>
          </a:lstStyle>
          <a:p>
            <a:pPr lvl="0">
              <a:defRPr sz="1800"/>
            </a:pPr>
            <a:r>
              <a:rPr sz="2700"/>
              <a:t>POVs</a:t>
            </a:r>
          </a:p>
        </p:txBody>
      </p:sp>
      <p:sp>
        <p:nvSpPr>
          <p:cNvPr id="66" name="Shape 66"/>
          <p:cNvSpPr/>
          <p:nvPr/>
        </p:nvSpPr>
        <p:spPr>
          <a:xfrm>
            <a:off x="11840678" y="-18874"/>
            <a:ext cx="1037439"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Ultra Light"/>
                <a:ea typeface="Avenir Next Ultra Light"/>
                <a:cs typeface="Avenir Next Ultra Light"/>
                <a:sym typeface="Avenir Next Ultra Light"/>
              </a:defRPr>
            </a:lvl1pPr>
          </a:lstStyle>
          <a:p>
            <a:pPr lvl="0">
              <a:defRPr sz="1800"/>
            </a:pPr>
            <a:r>
              <a:rPr sz="1400"/>
              <a:t>Commutes </a:t>
            </a:r>
          </a:p>
        </p:txBody>
      </p:sp>
      <p:sp>
        <p:nvSpPr>
          <p:cNvPr id="67" name="Shape 67"/>
          <p:cNvSpPr/>
          <p:nvPr/>
        </p:nvSpPr>
        <p:spPr>
          <a:xfrm>
            <a:off x="10547742" y="385093"/>
            <a:ext cx="228488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Ultra Light"/>
                <a:ea typeface="Avenir Next Ultra Light"/>
                <a:cs typeface="Avenir Next Ultra Light"/>
                <a:sym typeface="Avenir Next Ultra Light"/>
              </a:defRPr>
            </a:lvl1pPr>
          </a:lstStyle>
          <a:p>
            <a:pPr lvl="0">
              <a:defRPr sz="1800"/>
            </a:pPr>
            <a:r>
              <a:rPr sz="1400"/>
              <a:t>Childhood Habit Formation</a:t>
            </a:r>
          </a:p>
        </p:txBody>
      </p:sp>
      <p:sp>
        <p:nvSpPr>
          <p:cNvPr id="68" name="Shape 68"/>
          <p:cNvSpPr/>
          <p:nvPr/>
        </p:nvSpPr>
        <p:spPr>
          <a:xfrm>
            <a:off x="11061406" y="175543"/>
            <a:ext cx="1805712"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Demi Bold"/>
                <a:ea typeface="Avenir Next Demi Bold"/>
                <a:cs typeface="Avenir Next Demi Bold"/>
                <a:sym typeface="Avenir Next Demi Bold"/>
              </a:defRPr>
            </a:lvl1pPr>
          </a:lstStyle>
          <a:p>
            <a:pPr lvl="0">
              <a:defRPr sz="1800"/>
            </a:pPr>
            <a:r>
              <a:rPr sz="1400"/>
              <a:t>Performance Metrics</a:t>
            </a:r>
          </a:p>
        </p:txBody>
      </p:sp>
      <p:sp>
        <p:nvSpPr>
          <p:cNvPr id="69" name="Shape 69"/>
          <p:cNvSpPr/>
          <p:nvPr/>
        </p:nvSpPr>
        <p:spPr>
          <a:xfrm>
            <a:off x="696953" y="2895599"/>
            <a:ext cx="11610893" cy="270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Avenir Next Ultra Light"/>
                <a:ea typeface="Avenir Next Ultra Light"/>
                <a:cs typeface="Avenir Next Ultra Light"/>
                <a:sym typeface="Avenir Next Ultra Light"/>
              </a:defRPr>
            </a:lvl1pPr>
          </a:lstStyle>
          <a:p>
            <a:pPr lvl="0">
              <a:defRPr sz="1800"/>
            </a:pPr>
            <a:r>
              <a:rPr sz="3000"/>
              <a:t>We met Justin, an expert on atmosphere and energy, who needs sustainable habits to be more convenient and apparent, because of his busy life style. It would be game changing to make sustainable living more convenient.</a:t>
            </a:r>
            <a:endParaRPr sz="3000"/>
          </a:p>
        </p:txBody>
      </p:sp>
      <p:sp>
        <p:nvSpPr>
          <p:cNvPr id="70" name="Shape 70"/>
          <p:cNvSpPr/>
          <p:nvPr/>
        </p:nvSpPr>
        <p:spPr>
          <a:xfrm>
            <a:off x="5978677" y="2001730"/>
            <a:ext cx="1047446"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Avenir Next"/>
                <a:ea typeface="Avenir Next"/>
                <a:cs typeface="Avenir Next"/>
                <a:sym typeface="Avenir Next"/>
              </a:defRPr>
            </a:lvl1pPr>
          </a:lstStyle>
          <a:p>
            <a:pPr lvl="0">
              <a:defRPr sz="1800"/>
            </a:pPr>
            <a:r>
              <a:rPr sz="3600"/>
              <a:t>POV</a:t>
            </a:r>
          </a:p>
        </p:txBody>
      </p:sp>
      <p:pic>
        <p:nvPicPr>
          <p:cNvPr id="71" name="image07.png"/>
          <p:cNvPicPr/>
          <p:nvPr/>
        </p:nvPicPr>
        <p:blipFill>
          <a:blip r:embed="rId2">
            <a:extLst/>
          </a:blip>
          <a:stretch>
            <a:fillRect/>
          </a:stretch>
        </p:blipFill>
        <p:spPr>
          <a:xfrm>
            <a:off x="5206199" y="5600700"/>
            <a:ext cx="2592402" cy="3456554"/>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 name="Shape 73"/>
          <p:cNvSpPr/>
          <p:nvPr/>
        </p:nvSpPr>
        <p:spPr>
          <a:xfrm>
            <a:off x="0" y="0"/>
            <a:ext cx="13004801" cy="709121"/>
          </a:xfrm>
          <a:prstGeom prst="rect">
            <a:avLst/>
          </a:prstGeom>
          <a:solidFill>
            <a:srgbClr val="70BF41">
              <a:alpha val="50000"/>
            </a:srgbClr>
          </a:solidFill>
          <a:ln w="12700">
            <a:miter lim="400000"/>
          </a:ln>
        </p:spPr>
        <p:txBody>
          <a:bodyPr lIns="0" tIns="0" rIns="0" bIns="0" anchor="ctr"/>
          <a:lstStyle/>
          <a:p>
            <a:pPr lvl="0">
              <a:defRPr sz="2400">
                <a:solidFill>
                  <a:srgbClr val="FFFFFF"/>
                </a:solidFill>
              </a:defRPr>
            </a:pPr>
          </a:p>
        </p:txBody>
      </p:sp>
      <p:sp>
        <p:nvSpPr>
          <p:cNvPr id="74" name="Shape 74"/>
          <p:cNvSpPr/>
          <p:nvPr/>
        </p:nvSpPr>
        <p:spPr>
          <a:xfrm>
            <a:off x="168768" y="112043"/>
            <a:ext cx="955435"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atin typeface="Avenir Next Ultra Light"/>
                <a:ea typeface="Avenir Next Ultra Light"/>
                <a:cs typeface="Avenir Next Ultra Light"/>
                <a:sym typeface="Avenir Next Ultra Light"/>
              </a:defRPr>
            </a:lvl1pPr>
          </a:lstStyle>
          <a:p>
            <a:pPr lvl="0">
              <a:defRPr sz="1800"/>
            </a:pPr>
            <a:r>
              <a:rPr sz="2700"/>
              <a:t>POVs</a:t>
            </a:r>
          </a:p>
        </p:txBody>
      </p:sp>
      <p:sp>
        <p:nvSpPr>
          <p:cNvPr id="75" name="Shape 75"/>
          <p:cNvSpPr/>
          <p:nvPr/>
        </p:nvSpPr>
        <p:spPr>
          <a:xfrm>
            <a:off x="11840678" y="-18874"/>
            <a:ext cx="1037439"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Ultra Light"/>
                <a:ea typeface="Avenir Next Ultra Light"/>
                <a:cs typeface="Avenir Next Ultra Light"/>
                <a:sym typeface="Avenir Next Ultra Light"/>
              </a:defRPr>
            </a:lvl1pPr>
          </a:lstStyle>
          <a:p>
            <a:pPr lvl="0">
              <a:defRPr sz="1800"/>
            </a:pPr>
            <a:r>
              <a:rPr sz="1400"/>
              <a:t>Commutes </a:t>
            </a:r>
          </a:p>
        </p:txBody>
      </p:sp>
      <p:sp>
        <p:nvSpPr>
          <p:cNvPr id="76" name="Shape 76"/>
          <p:cNvSpPr/>
          <p:nvPr/>
        </p:nvSpPr>
        <p:spPr>
          <a:xfrm>
            <a:off x="10508537" y="385093"/>
            <a:ext cx="236329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Demi Bold"/>
                <a:ea typeface="Avenir Next Demi Bold"/>
                <a:cs typeface="Avenir Next Demi Bold"/>
                <a:sym typeface="Avenir Next Demi Bold"/>
              </a:defRPr>
            </a:lvl1pPr>
          </a:lstStyle>
          <a:p>
            <a:pPr lvl="0">
              <a:defRPr sz="1800"/>
            </a:pPr>
            <a:r>
              <a:rPr sz="1400"/>
              <a:t>Childhood Habit Formation</a:t>
            </a:r>
          </a:p>
        </p:txBody>
      </p:sp>
      <p:sp>
        <p:nvSpPr>
          <p:cNvPr id="77" name="Shape 77"/>
          <p:cNvSpPr/>
          <p:nvPr/>
        </p:nvSpPr>
        <p:spPr>
          <a:xfrm>
            <a:off x="11061406" y="175543"/>
            <a:ext cx="1805712"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Demi Bold"/>
                <a:ea typeface="Avenir Next Demi Bold"/>
                <a:cs typeface="Avenir Next Demi Bold"/>
                <a:sym typeface="Avenir Next Demi Bold"/>
              </a:defRPr>
            </a:lvl1pPr>
          </a:lstStyle>
          <a:p>
            <a:pPr lvl="0">
              <a:defRPr sz="1800"/>
            </a:pPr>
            <a:r>
              <a:rPr sz="1400"/>
              <a:t>Performance Metrics</a:t>
            </a:r>
          </a:p>
        </p:txBody>
      </p:sp>
      <p:sp>
        <p:nvSpPr>
          <p:cNvPr id="78" name="Shape 78"/>
          <p:cNvSpPr/>
          <p:nvPr/>
        </p:nvSpPr>
        <p:spPr>
          <a:xfrm>
            <a:off x="735047" y="2985980"/>
            <a:ext cx="11610893" cy="270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Avenir Next Ultra Light"/>
                <a:ea typeface="Avenir Next Ultra Light"/>
                <a:cs typeface="Avenir Next Ultra Light"/>
                <a:sym typeface="Avenir Next Ultra Light"/>
              </a:defRPr>
            </a:lvl1pPr>
          </a:lstStyle>
          <a:p>
            <a:pPr lvl="0">
              <a:defRPr sz="1800"/>
            </a:pPr>
            <a:r>
              <a:rPr sz="3000"/>
              <a:t> We met Saul, hospitality manager at Stern, who needs a better way to bring sustainability to his home life, because it already matters so much at his workplace. It would be game changing if we could help him educate his children about the importance of sustainable habits.</a:t>
            </a:r>
            <a:endParaRPr sz="3000"/>
          </a:p>
        </p:txBody>
      </p:sp>
      <p:sp>
        <p:nvSpPr>
          <p:cNvPr id="79" name="Shape 79"/>
          <p:cNvSpPr/>
          <p:nvPr/>
        </p:nvSpPr>
        <p:spPr>
          <a:xfrm>
            <a:off x="5978677" y="2001730"/>
            <a:ext cx="1047446"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Avenir Next"/>
                <a:ea typeface="Avenir Next"/>
                <a:cs typeface="Avenir Next"/>
                <a:sym typeface="Avenir Next"/>
              </a:defRPr>
            </a:lvl1pPr>
          </a:lstStyle>
          <a:p>
            <a:pPr lvl="0">
              <a:defRPr sz="1800"/>
            </a:pPr>
            <a:r>
              <a:rPr sz="3600"/>
              <a:t>POV</a:t>
            </a:r>
          </a:p>
        </p:txBody>
      </p:sp>
      <p:pic>
        <p:nvPicPr>
          <p:cNvPr id="80" name="image00.png"/>
          <p:cNvPicPr/>
          <p:nvPr/>
        </p:nvPicPr>
        <p:blipFill>
          <a:blip r:embed="rId2">
            <a:extLst/>
          </a:blip>
          <a:srcRect l="0" t="17627" r="0" b="0"/>
          <a:stretch>
            <a:fillRect/>
          </a:stretch>
        </p:blipFill>
        <p:spPr>
          <a:xfrm>
            <a:off x="5206199" y="5759923"/>
            <a:ext cx="2668650" cy="3297331"/>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 name="Shape 82"/>
          <p:cNvSpPr/>
          <p:nvPr/>
        </p:nvSpPr>
        <p:spPr>
          <a:xfrm>
            <a:off x="0" y="0"/>
            <a:ext cx="13004801" cy="709121"/>
          </a:xfrm>
          <a:prstGeom prst="rect">
            <a:avLst/>
          </a:prstGeom>
          <a:solidFill>
            <a:srgbClr val="70BF41">
              <a:alpha val="50000"/>
            </a:srgbClr>
          </a:solidFill>
          <a:ln w="12700">
            <a:miter lim="400000"/>
          </a:ln>
        </p:spPr>
        <p:txBody>
          <a:bodyPr lIns="0" tIns="0" rIns="0" bIns="0" anchor="ctr"/>
          <a:lstStyle/>
          <a:p>
            <a:pPr lvl="0">
              <a:defRPr sz="2400">
                <a:solidFill>
                  <a:srgbClr val="FFFFFF"/>
                </a:solidFill>
              </a:defRPr>
            </a:pPr>
          </a:p>
        </p:txBody>
      </p:sp>
      <p:sp>
        <p:nvSpPr>
          <p:cNvPr id="83" name="Shape 83"/>
          <p:cNvSpPr/>
          <p:nvPr/>
        </p:nvSpPr>
        <p:spPr>
          <a:xfrm>
            <a:off x="168768" y="112043"/>
            <a:ext cx="955435"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atin typeface="Avenir Next Ultra Light"/>
                <a:ea typeface="Avenir Next Ultra Light"/>
                <a:cs typeface="Avenir Next Ultra Light"/>
                <a:sym typeface="Avenir Next Ultra Light"/>
              </a:defRPr>
            </a:lvl1pPr>
          </a:lstStyle>
          <a:p>
            <a:pPr lvl="0">
              <a:defRPr sz="1800"/>
            </a:pPr>
            <a:r>
              <a:rPr sz="2700"/>
              <a:t>POVs</a:t>
            </a:r>
          </a:p>
        </p:txBody>
      </p:sp>
      <p:sp>
        <p:nvSpPr>
          <p:cNvPr id="84" name="Shape 84"/>
          <p:cNvSpPr/>
          <p:nvPr/>
        </p:nvSpPr>
        <p:spPr>
          <a:xfrm>
            <a:off x="11834277" y="-18874"/>
            <a:ext cx="105024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Demi Bold"/>
                <a:ea typeface="Avenir Next Demi Bold"/>
                <a:cs typeface="Avenir Next Demi Bold"/>
                <a:sym typeface="Avenir Next Demi Bold"/>
              </a:defRPr>
            </a:lvl1pPr>
          </a:lstStyle>
          <a:p>
            <a:pPr lvl="0">
              <a:defRPr sz="1800"/>
            </a:pPr>
            <a:r>
              <a:rPr sz="1400"/>
              <a:t>Commutes </a:t>
            </a:r>
          </a:p>
        </p:txBody>
      </p:sp>
      <p:sp>
        <p:nvSpPr>
          <p:cNvPr id="85" name="Shape 85"/>
          <p:cNvSpPr/>
          <p:nvPr/>
        </p:nvSpPr>
        <p:spPr>
          <a:xfrm>
            <a:off x="10547742" y="385093"/>
            <a:ext cx="228488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Ultra Light"/>
                <a:ea typeface="Avenir Next Ultra Light"/>
                <a:cs typeface="Avenir Next Ultra Light"/>
                <a:sym typeface="Avenir Next Ultra Light"/>
              </a:defRPr>
            </a:lvl1pPr>
          </a:lstStyle>
          <a:p>
            <a:pPr lvl="0">
              <a:defRPr sz="1800"/>
            </a:pPr>
            <a:r>
              <a:rPr sz="1400"/>
              <a:t>Childhood Habit Formation</a:t>
            </a:r>
          </a:p>
        </p:txBody>
      </p:sp>
      <p:sp>
        <p:nvSpPr>
          <p:cNvPr id="86" name="Shape 86"/>
          <p:cNvSpPr/>
          <p:nvPr/>
        </p:nvSpPr>
        <p:spPr>
          <a:xfrm>
            <a:off x="11103455" y="175543"/>
            <a:ext cx="172161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Ultra Light"/>
                <a:ea typeface="Avenir Next Ultra Light"/>
                <a:cs typeface="Avenir Next Ultra Light"/>
                <a:sym typeface="Avenir Next Ultra Light"/>
              </a:defRPr>
            </a:lvl1pPr>
          </a:lstStyle>
          <a:p>
            <a:pPr lvl="0">
              <a:defRPr sz="1800"/>
            </a:pPr>
            <a:r>
              <a:rPr sz="1400"/>
              <a:t>Performance Metrics</a:t>
            </a:r>
          </a:p>
        </p:txBody>
      </p:sp>
      <p:sp>
        <p:nvSpPr>
          <p:cNvPr id="87" name="Shape 87"/>
          <p:cNvSpPr/>
          <p:nvPr/>
        </p:nvSpPr>
        <p:spPr>
          <a:xfrm>
            <a:off x="735047" y="3157430"/>
            <a:ext cx="11610893" cy="218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Avenir Next Ultra Light"/>
                <a:ea typeface="Avenir Next Ultra Light"/>
                <a:cs typeface="Avenir Next Ultra Light"/>
                <a:sym typeface="Avenir Next Ultra Light"/>
              </a:defRPr>
            </a:lvl1pPr>
          </a:lstStyle>
          <a:p>
            <a:pPr lvl="0">
              <a:defRPr sz="1800"/>
            </a:pPr>
            <a:r>
              <a:rPr sz="3000"/>
              <a:t>We met Aparna, a Stanford librarian. We were amazed to realize that she met people and had a loose circle of friends on her daily Caltrain commute. It would be game changing to make sustainable transit more social for those who want it to be. </a:t>
            </a:r>
          </a:p>
        </p:txBody>
      </p:sp>
      <p:sp>
        <p:nvSpPr>
          <p:cNvPr id="88" name="Shape 88"/>
          <p:cNvSpPr/>
          <p:nvPr/>
        </p:nvSpPr>
        <p:spPr>
          <a:xfrm>
            <a:off x="5978677" y="2001730"/>
            <a:ext cx="1047446"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Avenir Next"/>
                <a:ea typeface="Avenir Next"/>
                <a:cs typeface="Avenir Next"/>
                <a:sym typeface="Avenir Next"/>
              </a:defRPr>
            </a:lvl1pPr>
          </a:lstStyle>
          <a:p>
            <a:pPr lvl="0">
              <a:defRPr sz="1800"/>
            </a:pPr>
            <a:r>
              <a:rPr sz="3600"/>
              <a:t>POV</a:t>
            </a:r>
          </a:p>
        </p:txBody>
      </p:sp>
      <p:pic>
        <p:nvPicPr>
          <p:cNvPr id="89" name="DSC_0227.jpg"/>
          <p:cNvPicPr/>
          <p:nvPr/>
        </p:nvPicPr>
        <p:blipFill>
          <a:blip r:embed="rId2">
            <a:extLst/>
          </a:blip>
          <a:srcRect l="22448" t="26027" r="42112" b="0"/>
          <a:stretch>
            <a:fillRect/>
          </a:stretch>
        </p:blipFill>
        <p:spPr>
          <a:xfrm>
            <a:off x="5408414" y="5862530"/>
            <a:ext cx="2188149" cy="3045255"/>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Shape 91"/>
          <p:cNvSpPr/>
          <p:nvPr/>
        </p:nvSpPr>
        <p:spPr>
          <a:xfrm>
            <a:off x="0" y="0"/>
            <a:ext cx="13004801" cy="709121"/>
          </a:xfrm>
          <a:prstGeom prst="rect">
            <a:avLst/>
          </a:prstGeom>
          <a:solidFill>
            <a:srgbClr val="70BF41">
              <a:alpha val="50000"/>
            </a:srgbClr>
          </a:solidFill>
          <a:ln w="12700">
            <a:miter lim="400000"/>
          </a:ln>
        </p:spPr>
        <p:txBody>
          <a:bodyPr lIns="0" tIns="0" rIns="0" bIns="0" anchor="ctr"/>
          <a:lstStyle/>
          <a:p>
            <a:pPr lvl="0">
              <a:defRPr sz="2400">
                <a:solidFill>
                  <a:srgbClr val="FFFFFF"/>
                </a:solidFill>
              </a:defRPr>
            </a:pPr>
          </a:p>
        </p:txBody>
      </p:sp>
      <p:sp>
        <p:nvSpPr>
          <p:cNvPr id="92" name="Shape 92"/>
          <p:cNvSpPr/>
          <p:nvPr/>
        </p:nvSpPr>
        <p:spPr>
          <a:xfrm>
            <a:off x="169333" y="86643"/>
            <a:ext cx="3979813"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atin typeface="Avenir Next Ultra Light"/>
                <a:ea typeface="Avenir Next Ultra Light"/>
                <a:cs typeface="Avenir Next Ultra Light"/>
                <a:sym typeface="Avenir Next Ultra Light"/>
              </a:defRPr>
            </a:lvl1pPr>
          </a:lstStyle>
          <a:p>
            <a:pPr lvl="0">
              <a:defRPr sz="1800"/>
            </a:pPr>
            <a:r>
              <a:rPr sz="2700"/>
              <a:t>Guiding HMW Questions</a:t>
            </a:r>
          </a:p>
        </p:txBody>
      </p:sp>
      <p:sp>
        <p:nvSpPr>
          <p:cNvPr id="93" name="Shape 93"/>
          <p:cNvSpPr/>
          <p:nvPr/>
        </p:nvSpPr>
        <p:spPr>
          <a:xfrm>
            <a:off x="11834277" y="-18874"/>
            <a:ext cx="105024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Demi Bold"/>
                <a:ea typeface="Avenir Next Demi Bold"/>
                <a:cs typeface="Avenir Next Demi Bold"/>
                <a:sym typeface="Avenir Next Demi Bold"/>
              </a:defRPr>
            </a:lvl1pPr>
          </a:lstStyle>
          <a:p>
            <a:pPr lvl="0">
              <a:defRPr sz="1800"/>
            </a:pPr>
            <a:r>
              <a:rPr sz="1400"/>
              <a:t>Commutes </a:t>
            </a:r>
          </a:p>
        </p:txBody>
      </p:sp>
      <p:sp>
        <p:nvSpPr>
          <p:cNvPr id="94" name="Shape 94"/>
          <p:cNvSpPr/>
          <p:nvPr/>
        </p:nvSpPr>
        <p:spPr>
          <a:xfrm>
            <a:off x="10508537" y="385093"/>
            <a:ext cx="236329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Demi Bold"/>
                <a:ea typeface="Avenir Next Demi Bold"/>
                <a:cs typeface="Avenir Next Demi Bold"/>
                <a:sym typeface="Avenir Next Demi Bold"/>
              </a:defRPr>
            </a:lvl1pPr>
          </a:lstStyle>
          <a:p>
            <a:pPr lvl="0">
              <a:defRPr sz="1800"/>
            </a:pPr>
            <a:r>
              <a:rPr sz="1400"/>
              <a:t>Childhood Habit Formation</a:t>
            </a:r>
          </a:p>
        </p:txBody>
      </p:sp>
      <p:sp>
        <p:nvSpPr>
          <p:cNvPr id="95" name="Shape 95"/>
          <p:cNvSpPr/>
          <p:nvPr/>
        </p:nvSpPr>
        <p:spPr>
          <a:xfrm>
            <a:off x="11061406" y="175543"/>
            <a:ext cx="1805712"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Demi Bold"/>
                <a:ea typeface="Avenir Next Demi Bold"/>
                <a:cs typeface="Avenir Next Demi Bold"/>
                <a:sym typeface="Avenir Next Demi Bold"/>
              </a:defRPr>
            </a:lvl1pPr>
          </a:lstStyle>
          <a:p>
            <a:pPr lvl="0">
              <a:defRPr sz="1800"/>
            </a:pPr>
            <a:r>
              <a:rPr sz="1400"/>
              <a:t>Performance Metrics</a:t>
            </a:r>
          </a:p>
        </p:txBody>
      </p:sp>
      <p:sp>
        <p:nvSpPr>
          <p:cNvPr id="96" name="Shape 96"/>
          <p:cNvSpPr/>
          <p:nvPr/>
        </p:nvSpPr>
        <p:spPr>
          <a:xfrm>
            <a:off x="595633" y="2767905"/>
            <a:ext cx="11813534" cy="458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sz="3000">
                <a:latin typeface="Avenir Next"/>
                <a:ea typeface="Avenir Next"/>
                <a:cs typeface="Avenir Next"/>
                <a:sym typeface="Avenir Next"/>
              </a:rPr>
              <a:t>HMW</a:t>
            </a:r>
            <a:r>
              <a:rPr sz="3000">
                <a:latin typeface="Avenir Next Ultra Light"/>
                <a:ea typeface="Avenir Next Ultra Light"/>
                <a:cs typeface="Avenir Next Ultra Light"/>
                <a:sym typeface="Avenir Next Ultra Light"/>
              </a:rPr>
              <a:t>    Get people to believe that the small stuff counts? </a:t>
            </a:r>
            <a:endParaRPr sz="3000">
              <a:latin typeface="Avenir Next Ultra Light"/>
              <a:ea typeface="Avenir Next Ultra Light"/>
              <a:cs typeface="Avenir Next Ultra Light"/>
              <a:sym typeface="Avenir Next Ultra Light"/>
            </a:endParaRPr>
          </a:p>
          <a:p>
            <a:pPr lvl="5" algn="l">
              <a:defRPr sz="1800"/>
            </a:pPr>
            <a:r>
              <a:rPr sz="2000">
                <a:latin typeface="Avenir Next Ultra Light"/>
                <a:ea typeface="Avenir Next Ultra Light"/>
                <a:cs typeface="Avenir Next Ultra Light"/>
                <a:sym typeface="Avenir Next Ultra Light"/>
              </a:rPr>
              <a:t>    Justin</a:t>
            </a:r>
            <a:endParaRPr sz="2000">
              <a:latin typeface="Avenir Next Ultra Light"/>
              <a:ea typeface="Avenir Next Ultra Light"/>
              <a:cs typeface="Avenir Next Ultra Light"/>
              <a:sym typeface="Avenir Next Ultra Light"/>
            </a:endParaRPr>
          </a:p>
          <a:p>
            <a:pPr lvl="0" algn="l">
              <a:defRPr sz="1800"/>
            </a:pPr>
            <a:endParaRPr sz="2000">
              <a:latin typeface="Avenir Next Ultra Light"/>
              <a:ea typeface="Avenir Next Ultra Light"/>
              <a:cs typeface="Avenir Next Ultra Light"/>
              <a:sym typeface="Avenir Next Ultra Light"/>
            </a:endParaRPr>
          </a:p>
          <a:p>
            <a:pPr lvl="0" algn="l">
              <a:defRPr sz="1800"/>
            </a:pPr>
            <a:endParaRPr sz="2000">
              <a:latin typeface="Avenir Next Ultra Light"/>
              <a:ea typeface="Avenir Next Ultra Light"/>
              <a:cs typeface="Avenir Next Ultra Light"/>
              <a:sym typeface="Avenir Next Ultra Light"/>
            </a:endParaRPr>
          </a:p>
          <a:p>
            <a:pPr lvl="5" algn="l">
              <a:defRPr sz="1800"/>
            </a:pPr>
            <a:r>
              <a:rPr sz="3000">
                <a:latin typeface="Avenir Next Ultra Light"/>
                <a:ea typeface="Avenir Next Ultra Light"/>
                <a:cs typeface="Avenir Next Ultra Light"/>
                <a:sym typeface="Avenir Next Ultra Light"/>
              </a:rPr>
              <a:t>   Make commuting sustainably more fun/social? </a:t>
            </a:r>
            <a:endParaRPr sz="3000">
              <a:latin typeface="Avenir Next Ultra Light"/>
              <a:ea typeface="Avenir Next Ultra Light"/>
              <a:cs typeface="Avenir Next Ultra Light"/>
              <a:sym typeface="Avenir Next Ultra Light"/>
            </a:endParaRPr>
          </a:p>
          <a:p>
            <a:pPr lvl="5" algn="l">
              <a:defRPr sz="1800"/>
            </a:pPr>
            <a:r>
              <a:rPr sz="2000">
                <a:latin typeface="Avenir Next Ultra Light"/>
                <a:ea typeface="Avenir Next Ultra Light"/>
                <a:cs typeface="Avenir Next Ultra Light"/>
                <a:sym typeface="Avenir Next Ultra Light"/>
              </a:rPr>
              <a:t>     Aparna</a:t>
            </a:r>
            <a:endParaRPr sz="2000">
              <a:latin typeface="Avenir Next Ultra Light"/>
              <a:ea typeface="Avenir Next Ultra Light"/>
              <a:cs typeface="Avenir Next Ultra Light"/>
              <a:sym typeface="Avenir Next Ultra Light"/>
            </a:endParaRPr>
          </a:p>
          <a:p>
            <a:pPr lvl="0" algn="l">
              <a:defRPr sz="1800"/>
            </a:pPr>
            <a:endParaRPr sz="2000">
              <a:latin typeface="Avenir Next Ultra Light"/>
              <a:ea typeface="Avenir Next Ultra Light"/>
              <a:cs typeface="Avenir Next Ultra Light"/>
              <a:sym typeface="Avenir Next Ultra Light"/>
            </a:endParaRPr>
          </a:p>
          <a:p>
            <a:pPr lvl="0" algn="l">
              <a:defRPr sz="1800"/>
            </a:pPr>
            <a:endParaRPr sz="2000">
              <a:latin typeface="Avenir Next Ultra Light"/>
              <a:ea typeface="Avenir Next Ultra Light"/>
              <a:cs typeface="Avenir Next Ultra Light"/>
              <a:sym typeface="Avenir Next Ultra Light"/>
            </a:endParaRPr>
          </a:p>
          <a:p>
            <a:pPr lvl="5" algn="l">
              <a:defRPr sz="1800"/>
            </a:pPr>
            <a:r>
              <a:rPr sz="3000">
                <a:latin typeface="Avenir Next Ultra Light"/>
                <a:ea typeface="Avenir Next Ultra Light"/>
                <a:cs typeface="Avenir Next Ultra Light"/>
                <a:sym typeface="Avenir Next Ultra Light"/>
              </a:rPr>
              <a:t>   Incentivize companies to practice sustainable food sourcing? </a:t>
            </a:r>
            <a:endParaRPr sz="3000">
              <a:latin typeface="Avenir Next Ultra Light"/>
              <a:ea typeface="Avenir Next Ultra Light"/>
              <a:cs typeface="Avenir Next Ultra Light"/>
              <a:sym typeface="Avenir Next Ultra Light"/>
            </a:endParaRPr>
          </a:p>
          <a:p>
            <a:pPr lvl="5" algn="l">
              <a:defRPr sz="1800"/>
            </a:pPr>
            <a:r>
              <a:rPr sz="2000">
                <a:latin typeface="Avenir Next Ultra Light"/>
                <a:ea typeface="Avenir Next Ultra Light"/>
                <a:cs typeface="Avenir Next Ultra Light"/>
                <a:sym typeface="Avenir Next Ultra Light"/>
              </a:rPr>
              <a:t>    Saul</a:t>
            </a:r>
            <a:endParaRPr sz="3000">
              <a:latin typeface="Avenir Next Ultra Light"/>
              <a:ea typeface="Avenir Next Ultra Light"/>
              <a:cs typeface="Avenir Next Ultra Light"/>
              <a:sym typeface="Avenir Next Ultra Light"/>
            </a:endParaRP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 name="Shape 98"/>
          <p:cNvSpPr/>
          <p:nvPr/>
        </p:nvSpPr>
        <p:spPr>
          <a:xfrm>
            <a:off x="0" y="0"/>
            <a:ext cx="13004801" cy="709121"/>
          </a:xfrm>
          <a:prstGeom prst="rect">
            <a:avLst/>
          </a:prstGeom>
          <a:solidFill>
            <a:srgbClr val="70BF41">
              <a:alpha val="50000"/>
            </a:srgbClr>
          </a:solidFill>
          <a:ln w="12700">
            <a:miter lim="400000"/>
          </a:ln>
        </p:spPr>
        <p:txBody>
          <a:bodyPr lIns="0" tIns="0" rIns="0" bIns="0" anchor="ctr"/>
          <a:lstStyle/>
          <a:p>
            <a:pPr lvl="0">
              <a:defRPr sz="2400">
                <a:solidFill>
                  <a:srgbClr val="FFFFFF"/>
                </a:solidFill>
              </a:defRPr>
            </a:pPr>
          </a:p>
        </p:txBody>
      </p:sp>
      <p:sp>
        <p:nvSpPr>
          <p:cNvPr id="99" name="Shape 99"/>
          <p:cNvSpPr/>
          <p:nvPr/>
        </p:nvSpPr>
        <p:spPr>
          <a:xfrm>
            <a:off x="140498" y="68810"/>
            <a:ext cx="196424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atin typeface="Avenir Next Ultra Light"/>
                <a:ea typeface="Avenir Next Ultra Light"/>
                <a:cs typeface="Avenir Next Ultra Light"/>
                <a:sym typeface="Avenir Next Ultra Light"/>
              </a:defRPr>
            </a:lvl1pPr>
          </a:lstStyle>
          <a:p>
            <a:pPr lvl="0">
              <a:defRPr sz="1800"/>
            </a:pPr>
            <a:r>
              <a:rPr sz="2700"/>
              <a:t>Commuting</a:t>
            </a:r>
          </a:p>
        </p:txBody>
      </p:sp>
      <p:sp>
        <p:nvSpPr>
          <p:cNvPr id="100" name="Shape 100"/>
          <p:cNvSpPr/>
          <p:nvPr/>
        </p:nvSpPr>
        <p:spPr>
          <a:xfrm>
            <a:off x="11834277" y="-18874"/>
            <a:ext cx="105024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Demi Bold"/>
                <a:ea typeface="Avenir Next Demi Bold"/>
                <a:cs typeface="Avenir Next Demi Bold"/>
                <a:sym typeface="Avenir Next Demi Bold"/>
              </a:defRPr>
            </a:lvl1pPr>
          </a:lstStyle>
          <a:p>
            <a:pPr lvl="0">
              <a:defRPr sz="1800"/>
            </a:pPr>
            <a:r>
              <a:rPr sz="1400"/>
              <a:t>Commutes </a:t>
            </a:r>
          </a:p>
        </p:txBody>
      </p:sp>
      <p:sp>
        <p:nvSpPr>
          <p:cNvPr id="101" name="Shape 101"/>
          <p:cNvSpPr/>
          <p:nvPr/>
        </p:nvSpPr>
        <p:spPr>
          <a:xfrm>
            <a:off x="10547742" y="385093"/>
            <a:ext cx="228488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Ultra Light"/>
                <a:ea typeface="Avenir Next Ultra Light"/>
                <a:cs typeface="Avenir Next Ultra Light"/>
                <a:sym typeface="Avenir Next Ultra Light"/>
              </a:defRPr>
            </a:lvl1pPr>
          </a:lstStyle>
          <a:p>
            <a:pPr lvl="0">
              <a:defRPr sz="1800"/>
            </a:pPr>
            <a:r>
              <a:rPr sz="1400"/>
              <a:t>Childhood Habit Formation</a:t>
            </a:r>
          </a:p>
        </p:txBody>
      </p:sp>
      <p:sp>
        <p:nvSpPr>
          <p:cNvPr id="102" name="Shape 102"/>
          <p:cNvSpPr/>
          <p:nvPr/>
        </p:nvSpPr>
        <p:spPr>
          <a:xfrm>
            <a:off x="11103455" y="175543"/>
            <a:ext cx="172161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400">
                <a:latin typeface="Avenir Next Ultra Light"/>
                <a:ea typeface="Avenir Next Ultra Light"/>
                <a:cs typeface="Avenir Next Ultra Light"/>
                <a:sym typeface="Avenir Next Ultra Light"/>
              </a:defRPr>
            </a:lvl1pPr>
          </a:lstStyle>
          <a:p>
            <a:pPr lvl="0">
              <a:defRPr sz="1800"/>
            </a:pPr>
            <a:r>
              <a:rPr sz="1400"/>
              <a:t>Performance Metrics</a:t>
            </a:r>
          </a:p>
        </p:txBody>
      </p:sp>
      <p:sp>
        <p:nvSpPr>
          <p:cNvPr id="103" name="Shape 103"/>
          <p:cNvSpPr/>
          <p:nvPr/>
        </p:nvSpPr>
        <p:spPr>
          <a:xfrm>
            <a:off x="545863" y="1108060"/>
            <a:ext cx="7742492" cy="834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sz="3000">
                <a:latin typeface="Avenir Next"/>
                <a:ea typeface="Avenir Next"/>
                <a:cs typeface="Avenir Next"/>
                <a:sym typeface="Avenir Next"/>
              </a:rPr>
              <a:t>Social Train App</a:t>
            </a:r>
            <a:endParaRPr sz="3000">
              <a:latin typeface="Avenir Next"/>
              <a:ea typeface="Avenir Next"/>
              <a:cs typeface="Avenir Next"/>
              <a:sym typeface="Avenir Next"/>
            </a:endParaRPr>
          </a:p>
          <a:p>
            <a:pPr lvl="0" algn="l">
              <a:defRPr sz="1800"/>
            </a:pPr>
            <a:endParaRPr>
              <a:latin typeface="Avenir Next Demi Bold"/>
              <a:ea typeface="Avenir Next Demi Bold"/>
              <a:cs typeface="Avenir Next Demi Bold"/>
              <a:sym typeface="Avenir Next Demi Bold"/>
            </a:endParaRPr>
          </a:p>
          <a:p>
            <a:pPr lvl="0" algn="l">
              <a:defRPr sz="1800"/>
            </a:pPr>
            <a:r>
              <a:rPr>
                <a:latin typeface="Avenir Next Demi Bold"/>
                <a:ea typeface="Avenir Next Demi Bold"/>
                <a:cs typeface="Avenir Next Demi Bold"/>
                <a:sym typeface="Avenir Next Demi Bold"/>
              </a:rPr>
              <a:t>Idea</a:t>
            </a:r>
            <a:endParaRPr>
              <a:latin typeface="Avenir Next Demi Bold"/>
              <a:ea typeface="Avenir Next Demi Bold"/>
              <a:cs typeface="Avenir Next Demi Bold"/>
              <a:sym typeface="Avenir Next Demi Bold"/>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connect people over similar interests</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“bike car effect”</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endParaRPr sz="3000">
              <a:latin typeface="Avenir Next Ultra Light"/>
              <a:ea typeface="Avenir Next Ultra Light"/>
              <a:cs typeface="Avenir Next Ultra Light"/>
              <a:sym typeface="Avenir Next Ultra Light"/>
            </a:endParaRPr>
          </a:p>
          <a:p>
            <a:pPr lvl="0" algn="l">
              <a:defRPr sz="1800"/>
            </a:pPr>
            <a:r>
              <a:rPr>
                <a:latin typeface="Avenir Next Demi Bold"/>
                <a:ea typeface="Avenir Next Demi Bold"/>
                <a:cs typeface="Avenir Next Demi Bold"/>
                <a:sym typeface="Avenir Next Demi Bold"/>
              </a:rPr>
              <a:t>prototyping</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stickies given to three acquaintances </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sparked conversation!</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topic too empty? questions felt forced?</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conversation drifts</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“lifestyles”, not interests</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people do feel comfortable connecting over specific topics</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three acquaintances =/= three strangers</a:t>
            </a:r>
            <a:endParaRPr sz="3000">
              <a:latin typeface="Avenir Next Ultra Light"/>
              <a:ea typeface="Avenir Next Ultra Light"/>
              <a:cs typeface="Avenir Next Ultra Light"/>
              <a:sym typeface="Avenir Next Ultra Light"/>
            </a:endParaRPr>
          </a:p>
          <a:p>
            <a:pPr lvl="0" marL="555624" indent="-555624" algn="l">
              <a:buSzPct val="75000"/>
              <a:buChar char="-"/>
              <a:defRPr sz="1800"/>
            </a:pPr>
            <a:r>
              <a:rPr sz="3000">
                <a:latin typeface="Avenir Next Ultra Light"/>
                <a:ea typeface="Avenir Next Ultra Light"/>
                <a:cs typeface="Avenir Next Ultra Light"/>
                <a:sym typeface="Avenir Next Ultra Light"/>
              </a:rPr>
              <a:t>prototype mediated by person, not machine</a:t>
            </a:r>
          </a:p>
        </p:txBody>
      </p:sp>
      <p:pic>
        <p:nvPicPr>
          <p:cNvPr id="104" name="20151007_223432.jpg"/>
          <p:cNvPicPr/>
          <p:nvPr/>
        </p:nvPicPr>
        <p:blipFill>
          <a:blip r:embed="rId2">
            <a:extLst/>
          </a:blip>
          <a:stretch>
            <a:fillRect/>
          </a:stretch>
        </p:blipFill>
        <p:spPr>
          <a:xfrm>
            <a:off x="8288353" y="1987613"/>
            <a:ext cx="3675909" cy="2889187"/>
          </a:xfrm>
          <a:prstGeom prst="rect">
            <a:avLst/>
          </a:prstGeom>
          <a:ln w="12700">
            <a:miter lim="400000"/>
          </a:ln>
        </p:spPr>
      </p:pic>
      <p:pic>
        <p:nvPicPr>
          <p:cNvPr id="105" name="20151008_171219.jpg"/>
          <p:cNvPicPr/>
          <p:nvPr/>
        </p:nvPicPr>
        <p:blipFill>
          <a:blip r:embed="rId3">
            <a:extLst/>
          </a:blip>
          <a:stretch>
            <a:fillRect/>
          </a:stretch>
        </p:blipFill>
        <p:spPr>
          <a:xfrm>
            <a:off x="8288354" y="5280010"/>
            <a:ext cx="3675909" cy="2754272"/>
          </a:xfrm>
          <a:prstGeom prst="rect">
            <a:avLst/>
          </a:prstGeom>
          <a:ln w="12700">
            <a:miter lim="400000"/>
          </a:ln>
        </p:spPr>
      </p:pic>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