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Amatic SC"/>
      <p:regular r:id="rId21"/>
      <p:bold r:id="rId22"/>
    </p:embeddedFont>
    <p:embeddedFont>
      <p:font typeface="Source Code Pro"/>
      <p:regular r:id="rId23"/>
      <p:bold r:id="rId24"/>
    </p:embeddedFont>
    <p:embeddedFont>
      <p:font typeface="Helvetica Neue"/>
      <p:regular r:id="rId25"/>
      <p:bold r:id="rId26"/>
      <p:italic r:id="rId27"/>
      <p:boldItalic r:id="rId28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AmaticSC-bold.fntdata"/><Relationship Id="rId21" Type="http://schemas.openxmlformats.org/officeDocument/2006/relationships/font" Target="fonts/AmaticSC-regular.fntdata"/><Relationship Id="rId24" Type="http://schemas.openxmlformats.org/officeDocument/2006/relationships/font" Target="fonts/SourceCodePro-bold.fntdata"/><Relationship Id="rId23" Type="http://schemas.openxmlformats.org/officeDocument/2006/relationships/font" Target="fonts/SourceCodePro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HelveticaNeue-bold.fntdata"/><Relationship Id="rId25" Type="http://schemas.openxmlformats.org/officeDocument/2006/relationships/font" Target="fonts/HelveticaNeue-regular.fntdata"/><Relationship Id="rId28" Type="http://schemas.openxmlformats.org/officeDocument/2006/relationships/font" Target="fonts/HelveticaNeue-boldItalic.fntdata"/><Relationship Id="rId27" Type="http://schemas.openxmlformats.org/officeDocument/2006/relationships/font" Target="fonts/HelveticaNeue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People want to be sustainable, but it’s hard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Even our expert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Wants to be sustainable as well, doesn’t like when others aren’t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Very serious about sustainability at work and at home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Want to do it, but limited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r and de could because they have resources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Team members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Domains - Broad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Expert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Librarian at Stanford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Originally from India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Hospitality manager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Works for r and de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Overarching themes of questions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Didn’t want to narrow ourselves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Person Specific - r and de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2 major areas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Mass transit 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Smog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cars, electric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Solar panels, grid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Lots of info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Personal consumption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Education limiting factor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More than just getting to work, socialize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Bikers scare her while walking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gets annoyed with her boss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r and de has a large effort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Australian beef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At home, kids 5 and 9 on regiment, lights, water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" name="Shape 10"/>
          <p:cNvSpPr txBox="1"/>
          <p:nvPr>
            <p:ph type="ctrTitle"/>
          </p:nvPr>
        </p:nvSpPr>
        <p:spPr>
          <a:xfrm>
            <a:off x="311700" y="392150"/>
            <a:ext cx="8520599" cy="26903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algn="ctr">
              <a:spcBef>
                <a:spcPts val="0"/>
              </a:spcBef>
              <a:buSzPct val="100000"/>
              <a:defRPr sz="8000"/>
            </a:lvl1pPr>
            <a:lvl2pPr algn="ctr">
              <a:spcBef>
                <a:spcPts val="0"/>
              </a:spcBef>
              <a:buSzPct val="100000"/>
              <a:defRPr sz="8000"/>
            </a:lvl2pPr>
            <a:lvl3pPr algn="ctr">
              <a:spcBef>
                <a:spcPts val="0"/>
              </a:spcBef>
              <a:buSzPct val="100000"/>
              <a:defRPr sz="8000"/>
            </a:lvl3pPr>
            <a:lvl4pPr algn="ctr">
              <a:spcBef>
                <a:spcPts val="0"/>
              </a:spcBef>
              <a:buSzPct val="100000"/>
              <a:defRPr sz="8000"/>
            </a:lvl4pPr>
            <a:lvl5pPr algn="ctr">
              <a:spcBef>
                <a:spcPts val="0"/>
              </a:spcBef>
              <a:buSzPct val="100000"/>
              <a:defRPr sz="8000"/>
            </a:lvl5pPr>
            <a:lvl6pPr algn="ctr">
              <a:spcBef>
                <a:spcPts val="0"/>
              </a:spcBef>
              <a:buSzPct val="100000"/>
              <a:defRPr sz="8000"/>
            </a:lvl6pPr>
            <a:lvl7pPr algn="ctr">
              <a:spcBef>
                <a:spcPts val="0"/>
              </a:spcBef>
              <a:buSzPct val="100000"/>
              <a:defRPr sz="8000"/>
            </a:lvl7pPr>
            <a:lvl8pPr algn="ctr">
              <a:spcBef>
                <a:spcPts val="0"/>
              </a:spcBef>
              <a:buSzPct val="100000"/>
              <a:defRPr sz="8000"/>
            </a:lvl8pPr>
            <a:lvl9pPr algn="ctr">
              <a:spcBef>
                <a:spcPts val="0"/>
              </a:spcBef>
              <a:buSzPct val="100000"/>
              <a:defRPr sz="80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3890400"/>
            <a:ext cx="8520599" cy="7062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311700" y="1240275"/>
            <a:ext cx="8520599" cy="1981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x="311700" y="33046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bg>
      <p:bgPr>
        <a:solidFill>
          <a:schemeClr val="dk1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2802750" y="802500"/>
            <a:ext cx="3538499" cy="3538499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rIns="91425" tIns="91425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228675"/>
            <a:ext cx="3999899" cy="3340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228675"/>
            <a:ext cx="3999899" cy="3340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4000"/>
            </a:lvl1pPr>
            <a:lvl2pPr>
              <a:spcBef>
                <a:spcPts val="0"/>
              </a:spcBef>
              <a:buSzPct val="100000"/>
              <a:defRPr sz="4000"/>
            </a:lvl2pPr>
            <a:lvl3pPr>
              <a:spcBef>
                <a:spcPts val="0"/>
              </a:spcBef>
              <a:buSzPct val="100000"/>
              <a:defRPr sz="4000"/>
            </a:lvl3pPr>
            <a:lvl4pPr>
              <a:spcBef>
                <a:spcPts val="0"/>
              </a:spcBef>
              <a:buSzPct val="100000"/>
              <a:defRPr sz="4000"/>
            </a:lvl4pPr>
            <a:lvl5pPr>
              <a:spcBef>
                <a:spcPts val="0"/>
              </a:spcBef>
              <a:buSzPct val="100000"/>
              <a:defRPr sz="4000"/>
            </a:lvl5pPr>
            <a:lvl6pPr>
              <a:spcBef>
                <a:spcPts val="0"/>
              </a:spcBef>
              <a:buSzPct val="100000"/>
              <a:defRPr sz="4000"/>
            </a:lvl6pPr>
            <a:lvl7pPr>
              <a:spcBef>
                <a:spcPts val="0"/>
              </a:spcBef>
              <a:buSzPct val="100000"/>
              <a:defRPr sz="4000"/>
            </a:lvl7pPr>
            <a:lvl8pPr>
              <a:spcBef>
                <a:spcPts val="0"/>
              </a:spcBef>
              <a:buSzPct val="100000"/>
              <a:defRPr sz="4000"/>
            </a:lvl8pPr>
            <a:lvl9pPr>
              <a:spcBef>
                <a:spcPts val="0"/>
              </a:spcBef>
              <a:buSzPct val="100000"/>
              <a:defRPr sz="4000"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SzPct val="100000"/>
              <a:defRPr sz="3000"/>
            </a:lvl1pPr>
            <a:lvl2pPr>
              <a:spcBef>
                <a:spcPts val="0"/>
              </a:spcBef>
              <a:buSzPct val="100000"/>
              <a:defRPr sz="3000"/>
            </a:lvl2pPr>
            <a:lvl3pPr>
              <a:spcBef>
                <a:spcPts val="0"/>
              </a:spcBef>
              <a:buSzPct val="100000"/>
              <a:defRPr sz="3000"/>
            </a:lvl3pPr>
            <a:lvl4pPr>
              <a:spcBef>
                <a:spcPts val="0"/>
              </a:spcBef>
              <a:buSzPct val="100000"/>
              <a:defRPr sz="3000"/>
            </a:lvl4pPr>
            <a:lvl5pPr>
              <a:spcBef>
                <a:spcPts val="0"/>
              </a:spcBef>
              <a:buSzPct val="100000"/>
              <a:defRPr sz="3000"/>
            </a:lvl5pPr>
            <a:lvl6pPr>
              <a:spcBef>
                <a:spcPts val="0"/>
              </a:spcBef>
              <a:buSzPct val="100000"/>
              <a:defRPr sz="3000"/>
            </a:lvl6pPr>
            <a:lvl7pPr>
              <a:spcBef>
                <a:spcPts val="0"/>
              </a:spcBef>
              <a:buSzPct val="100000"/>
              <a:defRPr sz="3000"/>
            </a:lvl7pPr>
            <a:lvl8pPr>
              <a:spcBef>
                <a:spcPts val="0"/>
              </a:spcBef>
              <a:buSzPct val="100000"/>
              <a:defRPr sz="3000"/>
            </a:lvl8pPr>
            <a:lvl9pPr>
              <a:spcBef>
                <a:spcPts val="0"/>
              </a:spcBef>
              <a:buSzPct val="100000"/>
              <a:defRPr sz="30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4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25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7" name="Shape 3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8" name="Shape 38"/>
          <p:cNvSpPr txBox="1"/>
          <p:nvPr>
            <p:ph type="title"/>
          </p:nvPr>
        </p:nvSpPr>
        <p:spPr>
          <a:xfrm>
            <a:off x="265500" y="1081400"/>
            <a:ext cx="4045199" cy="1710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5400"/>
            </a:lvl1pPr>
            <a:lvl2pPr algn="ctr">
              <a:spcBef>
                <a:spcPts val="0"/>
              </a:spcBef>
              <a:buSzPct val="100000"/>
              <a:defRPr sz="5400"/>
            </a:lvl2pPr>
            <a:lvl3pPr algn="ctr">
              <a:spcBef>
                <a:spcPts val="0"/>
              </a:spcBef>
              <a:buSzPct val="100000"/>
              <a:defRPr sz="5400"/>
            </a:lvl3pPr>
            <a:lvl4pPr algn="ctr">
              <a:spcBef>
                <a:spcPts val="0"/>
              </a:spcBef>
              <a:buSzPct val="100000"/>
              <a:defRPr sz="5400"/>
            </a:lvl4pPr>
            <a:lvl5pPr algn="ctr">
              <a:spcBef>
                <a:spcPts val="0"/>
              </a:spcBef>
              <a:buSzPct val="100000"/>
              <a:defRPr sz="5400"/>
            </a:lvl5pPr>
            <a:lvl6pPr algn="ctr">
              <a:spcBef>
                <a:spcPts val="0"/>
              </a:spcBef>
              <a:buSzPct val="100000"/>
              <a:defRPr sz="5400"/>
            </a:lvl6pPr>
            <a:lvl7pPr algn="ctr">
              <a:spcBef>
                <a:spcPts val="0"/>
              </a:spcBef>
              <a:buSzPct val="100000"/>
              <a:defRPr sz="5400"/>
            </a:lvl7pPr>
            <a:lvl8pPr algn="ctr">
              <a:spcBef>
                <a:spcPts val="0"/>
              </a:spcBef>
              <a:buSzPct val="100000"/>
              <a:defRPr sz="5400"/>
            </a:lvl8pPr>
            <a:lvl9pPr algn="ctr">
              <a:spcBef>
                <a:spcPts val="0"/>
              </a:spcBef>
              <a:buSzPct val="100000"/>
              <a:defRPr sz="5400"/>
            </a:lvl9pPr>
          </a:lstStyle>
          <a:p/>
        </p:txBody>
      </p:sp>
      <p:sp>
        <p:nvSpPr>
          <p:cNvPr id="39" name="Shape 39"/>
          <p:cNvSpPr txBox="1"/>
          <p:nvPr>
            <p:ph idx="1" type="subTitle"/>
          </p:nvPr>
        </p:nvSpPr>
        <p:spPr>
          <a:xfrm>
            <a:off x="265500" y="2845222"/>
            <a:ext cx="4045199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/>
        </p:txBody>
      </p:sp>
      <p:sp>
        <p:nvSpPr>
          <p:cNvPr id="40" name="Shape 40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idx="1" type="body"/>
          </p:nvPr>
        </p:nvSpPr>
        <p:spPr>
          <a:xfrm>
            <a:off x="319500" y="4230575"/>
            <a:ext cx="5998800" cy="5987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type="ctrTitle"/>
          </p:nvPr>
        </p:nvSpPr>
        <p:spPr>
          <a:xfrm>
            <a:off x="311700" y="392150"/>
            <a:ext cx="8520599" cy="26903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Needfinding</a:t>
            </a:r>
          </a:p>
        </p:txBody>
      </p:sp>
      <p:sp>
        <p:nvSpPr>
          <p:cNvPr id="53" name="Shape 53"/>
          <p:cNvSpPr txBox="1"/>
          <p:nvPr>
            <p:ph idx="1" type="subTitle"/>
          </p:nvPr>
        </p:nvSpPr>
        <p:spPr>
          <a:xfrm>
            <a:off x="311700" y="3890400"/>
            <a:ext cx="8520599" cy="706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Sustainability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8300" y="656599"/>
            <a:ext cx="5527375" cy="4145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x="311700" y="559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Empathy Map - Justin</a:t>
            </a:r>
          </a:p>
        </p:txBody>
      </p:sp>
      <p:cxnSp>
        <p:nvCxnSpPr>
          <p:cNvPr id="119" name="Shape 119"/>
          <p:cNvCxnSpPr/>
          <p:nvPr/>
        </p:nvCxnSpPr>
        <p:spPr>
          <a:xfrm flipH="1">
            <a:off x="4535400" y="628625"/>
            <a:ext cx="36599" cy="4405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20" name="Shape 120"/>
          <p:cNvCxnSpPr/>
          <p:nvPr/>
        </p:nvCxnSpPr>
        <p:spPr>
          <a:xfrm>
            <a:off x="279675" y="2650775"/>
            <a:ext cx="8463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21" name="Shape 121"/>
          <p:cNvSpPr txBox="1"/>
          <p:nvPr/>
        </p:nvSpPr>
        <p:spPr>
          <a:xfrm>
            <a:off x="158075" y="680925"/>
            <a:ext cx="4377300" cy="196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SAY:</a:t>
            </a:r>
          </a:p>
          <a:p>
            <a:pPr indent="0" mar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Many people do care about the environment, and want to live sustainably, but it’s currently so hard to do </a:t>
            </a:r>
            <a:r>
              <a:rPr lang="en" sz="1200">
                <a:solidFill>
                  <a:srgbClr val="666666"/>
                </a:solidFill>
              </a:rPr>
              <a:t>so”, </a:t>
            </a:r>
          </a:p>
          <a:p>
            <a:pPr indent="0" mar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666666"/>
                </a:solidFill>
              </a:rPr>
              <a:t>“sustainability push is good on a local level, but the actual energy creation and extraction </a:t>
            </a:r>
            <a:r>
              <a:rPr lang="en" sz="12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part is not controlled by people, it is controlled by entities and governments, that’s going to be the real challenge</a:t>
            </a:r>
          </a:p>
          <a:p>
            <a:pPr indent="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000">
              <a:solidFill>
                <a:schemeClr val="dk2"/>
              </a:solidFill>
            </a:endParaRPr>
          </a:p>
        </p:txBody>
      </p:sp>
      <p:sp>
        <p:nvSpPr>
          <p:cNvPr id="122" name="Shape 122"/>
          <p:cNvSpPr txBox="1"/>
          <p:nvPr/>
        </p:nvSpPr>
        <p:spPr>
          <a:xfrm>
            <a:off x="266675" y="2851900"/>
            <a:ext cx="3787200" cy="196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DO:</a:t>
            </a:r>
          </a:p>
          <a:p>
            <a:pPr indent="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2"/>
                </a:solidFill>
              </a:rPr>
              <a:t>I noticed that he seemed uncomfortable when I asked him about all of the things he does to live sustainably. My hunch is that he felt guilty from knowing he doesn’t do a whole lot right now, but should. Could be a reflection over more of the population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3" name="Shape 123"/>
          <p:cNvSpPr txBox="1"/>
          <p:nvPr/>
        </p:nvSpPr>
        <p:spPr>
          <a:xfrm>
            <a:off x="4974075" y="776300"/>
            <a:ext cx="3477599" cy="17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mar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THINK: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2"/>
                </a:solidFill>
              </a:rPr>
              <a:t>User might be more inclined to live sustainably if it were laid out for them in an easy to follow/understand manner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4" name="Shape 124"/>
          <p:cNvSpPr txBox="1"/>
          <p:nvPr/>
        </p:nvSpPr>
        <p:spPr>
          <a:xfrm>
            <a:off x="5053525" y="2973400"/>
            <a:ext cx="3477599" cy="17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FEEL: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2"/>
                </a:solidFill>
              </a:rPr>
              <a:t>regret and guilt over not doing a lot to live sustainably, frustration in that it is difficult to live sustainably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311700" y="559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Empathy Map - Aparna</a:t>
            </a:r>
          </a:p>
        </p:txBody>
      </p:sp>
      <p:cxnSp>
        <p:nvCxnSpPr>
          <p:cNvPr id="130" name="Shape 130"/>
          <p:cNvCxnSpPr/>
          <p:nvPr/>
        </p:nvCxnSpPr>
        <p:spPr>
          <a:xfrm flipH="1">
            <a:off x="4535400" y="628625"/>
            <a:ext cx="36599" cy="4405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31" name="Shape 131"/>
          <p:cNvCxnSpPr/>
          <p:nvPr/>
        </p:nvCxnSpPr>
        <p:spPr>
          <a:xfrm>
            <a:off x="279675" y="2650775"/>
            <a:ext cx="8463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32" name="Shape 132"/>
          <p:cNvSpPr txBox="1"/>
          <p:nvPr/>
        </p:nvSpPr>
        <p:spPr>
          <a:xfrm>
            <a:off x="522850" y="680925"/>
            <a:ext cx="3477599" cy="17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SAY: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“Crazy” to take the bus when it’s so nice to walk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/>
              <a:t>bothers her that her boss packs pre-packaged lunches, and then also uses disposable plates and forks.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Shape 133"/>
          <p:cNvSpPr txBox="1"/>
          <p:nvPr/>
        </p:nvSpPr>
        <p:spPr>
          <a:xfrm>
            <a:off x="419875" y="2763325"/>
            <a:ext cx="4030500" cy="22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DO: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Shifted gaze when asked about sustainability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Liked to lean forward when explaining her opinions as if inviting agreement, but unsure that I would agree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4" name="Shape 134"/>
          <p:cNvSpPr txBox="1"/>
          <p:nvPr/>
        </p:nvSpPr>
        <p:spPr>
          <a:xfrm>
            <a:off x="4901125" y="680925"/>
            <a:ext cx="3477599" cy="17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THINK:</a:t>
            </a:r>
          </a:p>
          <a:p>
            <a:pPr indent="0" mar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Important for people to live sustainably</a:t>
            </a:r>
          </a:p>
          <a:p>
            <a:pPr indent="0" mar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Commute is social as well as responsible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People often lazy and wasteful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5" name="Shape 135"/>
          <p:cNvSpPr txBox="1"/>
          <p:nvPr/>
        </p:nvSpPr>
        <p:spPr>
          <a:xfrm>
            <a:off x="4810350" y="2893825"/>
            <a:ext cx="3477599" cy="17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FEEL: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Eager to “sell herself” - appear sustainable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Embarrassed when not understanding what sustainability was at first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x="311700" y="-2027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Empathy Map - Saul</a:t>
            </a:r>
          </a:p>
        </p:txBody>
      </p:sp>
      <p:cxnSp>
        <p:nvCxnSpPr>
          <p:cNvPr id="141" name="Shape 141"/>
          <p:cNvCxnSpPr/>
          <p:nvPr/>
        </p:nvCxnSpPr>
        <p:spPr>
          <a:xfrm flipH="1">
            <a:off x="4535400" y="628625"/>
            <a:ext cx="36599" cy="4405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42" name="Shape 142"/>
          <p:cNvCxnSpPr/>
          <p:nvPr/>
        </p:nvCxnSpPr>
        <p:spPr>
          <a:xfrm>
            <a:off x="279675" y="2650775"/>
            <a:ext cx="8463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43" name="Shape 143"/>
          <p:cNvSpPr txBox="1"/>
          <p:nvPr/>
        </p:nvSpPr>
        <p:spPr>
          <a:xfrm>
            <a:off x="522850" y="680925"/>
            <a:ext cx="3477599" cy="17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SAY:</a:t>
            </a:r>
          </a:p>
          <a:p>
            <a:pPr indent="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“</a:t>
            </a:r>
            <a:r>
              <a:rPr lang="en">
                <a:solidFill>
                  <a:schemeClr val="dk2"/>
                </a:solidFill>
              </a:rPr>
              <a:t>I try to get them to understand how all that works and how it fits into the environment”</a:t>
            </a:r>
          </a:p>
          <a:p>
            <a:pPr indent="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2"/>
                </a:solidFill>
              </a:rPr>
              <a:t>“They think I’m crazy, but that’s what we do around the house”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000">
              <a:solidFill>
                <a:schemeClr val="dk2"/>
              </a:solidFill>
            </a:endParaRPr>
          </a:p>
        </p:txBody>
      </p:sp>
      <p:sp>
        <p:nvSpPr>
          <p:cNvPr id="144" name="Shape 144"/>
          <p:cNvSpPr txBox="1"/>
          <p:nvPr/>
        </p:nvSpPr>
        <p:spPr>
          <a:xfrm>
            <a:off x="626600" y="2973400"/>
            <a:ext cx="3477599" cy="17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DO: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</a:rPr>
              <a:t>Saul is usually smiling. However, when we sat down for the interview, he became serious. I have a feeling that the topic of sustainability is a very important one to him. </a:t>
            </a:r>
          </a:p>
        </p:txBody>
      </p:sp>
      <p:sp>
        <p:nvSpPr>
          <p:cNvPr id="145" name="Shape 145"/>
          <p:cNvSpPr txBox="1"/>
          <p:nvPr/>
        </p:nvSpPr>
        <p:spPr>
          <a:xfrm>
            <a:off x="4974075" y="776300"/>
            <a:ext cx="3477599" cy="17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mar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/>
              <a:t>THINK: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2"/>
                </a:solidFill>
              </a:rPr>
              <a:t>Saul probably thinks that people should aim to be more environmentally conscious. He probably also thinks that people don’t know much about the sustainability efforts made by the hall.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6" name="Shape 146"/>
          <p:cNvSpPr txBox="1"/>
          <p:nvPr/>
        </p:nvSpPr>
        <p:spPr>
          <a:xfrm>
            <a:off x="4705750" y="2711575"/>
            <a:ext cx="4126499" cy="22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FEEL:</a:t>
            </a:r>
          </a:p>
          <a:p>
            <a:pPr indent="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2"/>
                </a:solidFill>
              </a:rPr>
              <a:t>enthusiastic - knew exactly what he wanted to say on the topic of sustainability</a:t>
            </a:r>
          </a:p>
          <a:p>
            <a:pPr indent="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2"/>
                </a:solidFill>
              </a:rPr>
              <a:t>proud - sharing the accomplishments made by Stern during his 23 years</a:t>
            </a:r>
          </a:p>
          <a:p>
            <a:pPr indent="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2"/>
                </a:solidFill>
              </a:rPr>
              <a:t>proud - that he encourages environment friendly habits at home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type="title"/>
          </p:nvPr>
        </p:nvSpPr>
        <p:spPr>
          <a:xfrm>
            <a:off x="311700" y="1469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Inferences and Analysis</a:t>
            </a:r>
          </a:p>
        </p:txBody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311700" y="947950"/>
            <a:ext cx="8520599" cy="3988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Many people are eager to live sustainably, but lack the education or the resources to do so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Even our “expert” seemed to have guilt over this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Aparna tries to save food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R&amp;DE makes a large effort - They have the resources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Commute is more than just getting from point A to B, it can also have a social component which may make it more enjoyable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Sustainability is something that can be instilled in the next generation from a young age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Food waste is an issue that is very visible and that people would like to reduce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Workplace sustainability may encourage at home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Summary</a:t>
            </a:r>
          </a:p>
        </p:txBody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Many possible problem domains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Participants all sympathetic to sustainability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Divide between infrastructural sustainability and personal sustainability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HCI solution more likely to apply to personal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Introduction</a:t>
            </a:r>
          </a:p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Team Members: Scott Arkin, Ashwin Kumar, Adrian Harrison, Christian Medina.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Possible Problem Domains: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Sustainability of commuting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At home sustainability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Food service sustainability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Justin Adamson</a:t>
            </a:r>
          </a:p>
        </p:txBody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311700" y="1261925"/>
            <a:ext cx="4284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2400"/>
              <a:t>Stanford Junior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2400"/>
              <a:t>Atmosphere and Energy Engineering Major</a:t>
            </a:r>
          </a:p>
        </p:txBody>
      </p:sp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96300" y="378437"/>
            <a:ext cx="3289950" cy="4386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6190"/>
              <a:buFont typeface="Arial"/>
              <a:buNone/>
            </a:pPr>
            <a:r>
              <a:rPr lang="en"/>
              <a:t>Aparna Sharma</a:t>
            </a:r>
          </a:p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311700" y="1152475"/>
            <a:ext cx="35063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400"/>
              <a:t>Librarian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400"/>
              <a:t>Swain Chemistry Library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400"/>
              <a:t>Early 50s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400"/>
              <a:t>From Punjab, India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8000" y="1305050"/>
            <a:ext cx="4663200" cy="311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311700" y="134775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6190"/>
              <a:buFont typeface="Arial"/>
              <a:buNone/>
            </a:pPr>
            <a:r>
              <a:rPr lang="en"/>
              <a:t>Saul Cardenas</a:t>
            </a:r>
          </a:p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311700" y="935775"/>
            <a:ext cx="5245199" cy="4122599"/>
          </a:xfrm>
          <a:prstGeom prst="rect">
            <a:avLst/>
          </a:prstGeom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400"/>
              <a:t>Hospitality Manager at Stern Dining</a:t>
            </a:r>
          </a:p>
          <a:p>
            <a:pPr indent="-228600" lvl="0" marL="457200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</a:pPr>
            <a:r>
              <a:rPr lang="en" sz="2400">
                <a:solidFill>
                  <a:srgbClr val="666666"/>
                </a:solidFill>
              </a:rPr>
              <a:t>“</a:t>
            </a:r>
            <a:r>
              <a:rPr lang="en" sz="2200">
                <a:solidFill>
                  <a:srgbClr val="666666"/>
                </a:solidFill>
              </a:rPr>
              <a:t>Responsible for the happiness of the customer, the student, and the overall experience when they come into the dining room.”</a:t>
            </a:r>
          </a:p>
          <a:p>
            <a:pPr indent="-228600" lvl="0" marL="45720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</a:pPr>
            <a:r>
              <a:rPr lang="en" sz="2200">
                <a:solidFill>
                  <a:srgbClr val="666666"/>
                </a:solidFill>
              </a:rPr>
              <a:t>Mid 40s</a:t>
            </a:r>
          </a:p>
        </p:txBody>
      </p:sp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4650" y="773325"/>
            <a:ext cx="2668649" cy="4002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Questions:</a:t>
            </a:r>
          </a:p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311700" y="1289400"/>
            <a:ext cx="5330400" cy="3854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400"/>
              <a:t>Personal Sustainability Questions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600"/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400"/>
              <a:t>Commute Questions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600"/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400"/>
              <a:t>Person Specific Questions</a:t>
            </a:r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1447" y="931375"/>
            <a:ext cx="2841052" cy="37875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368225" y="435850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Justin Adamson Interview</a:t>
            </a:r>
          </a:p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194525" y="1288225"/>
            <a:ext cx="5471699" cy="4414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400"/>
              <a:t>2 major problems</a:t>
            </a:r>
          </a:p>
          <a:p>
            <a:pPr indent="-228600" lvl="1" marL="914400" rtl="0">
              <a:spcBef>
                <a:spcPts val="0"/>
              </a:spcBef>
              <a:buSzPct val="100000"/>
            </a:pPr>
            <a:r>
              <a:rPr lang="en" sz="2400"/>
              <a:t>Mass transportation</a:t>
            </a:r>
          </a:p>
          <a:p>
            <a:pPr indent="-228600" lvl="1" marL="914400" rtl="0">
              <a:spcBef>
                <a:spcPts val="0"/>
              </a:spcBef>
              <a:buSzPct val="100000"/>
            </a:pPr>
            <a:r>
              <a:rPr lang="en" sz="2400"/>
              <a:t>Local effects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400"/>
              <a:t>What do you do to live sustainably?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400"/>
              <a:t>Education on how to live sustainably is important.</a:t>
            </a:r>
          </a:p>
        </p:txBody>
      </p:sp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0025" y="1288225"/>
            <a:ext cx="3422900" cy="342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311700" y="137050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Aparna Sharma Interview</a:t>
            </a:r>
          </a:p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311700" y="870225"/>
            <a:ext cx="5792399" cy="393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400"/>
              <a:t>Commutes on Caltrain+Walking</a:t>
            </a:r>
          </a:p>
          <a:p>
            <a:pPr indent="-228600" lvl="1" marL="914400" rtl="0">
              <a:spcBef>
                <a:spcPts val="0"/>
              </a:spcBef>
              <a:buSzPct val="100000"/>
            </a:pPr>
            <a:r>
              <a:rPr lang="en" sz="2400"/>
              <a:t>“Crazy” to take bus</a:t>
            </a:r>
          </a:p>
          <a:p>
            <a:pPr indent="-228600" lvl="1" marL="914400" rtl="0">
              <a:spcBef>
                <a:spcPts val="0"/>
              </a:spcBef>
              <a:buSzPct val="100000"/>
            </a:pPr>
            <a:r>
              <a:rPr lang="en" sz="2400"/>
              <a:t>Socializes on train</a:t>
            </a:r>
          </a:p>
          <a:p>
            <a:pPr indent="-228600" lvl="1" marL="914400" rtl="0">
              <a:spcBef>
                <a:spcPts val="0"/>
              </a:spcBef>
              <a:buSzPct val="100000"/>
            </a:pPr>
            <a:r>
              <a:rPr lang="en" sz="2400"/>
              <a:t>Bikers scary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600"/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400"/>
              <a:t>Tries to be personally sustainable</a:t>
            </a:r>
          </a:p>
          <a:p>
            <a:pPr indent="-228600" lvl="1" marL="914400" rtl="0">
              <a:spcBef>
                <a:spcPts val="0"/>
              </a:spcBef>
              <a:buSzPct val="100000"/>
            </a:pPr>
            <a:r>
              <a:rPr lang="en" sz="2400"/>
              <a:t>Saves food from events</a:t>
            </a:r>
          </a:p>
          <a:p>
            <a:pPr indent="-228600" lvl="1" marL="914400" rtl="0">
              <a:spcBef>
                <a:spcPts val="0"/>
              </a:spcBef>
              <a:buSzPct val="100000"/>
            </a:pPr>
            <a:r>
              <a:rPr lang="en" sz="2400"/>
              <a:t>Uses reusable dining ware</a:t>
            </a:r>
          </a:p>
        </p:txBody>
      </p:sp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0450" y="1532100"/>
            <a:ext cx="3311850" cy="2483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Saul Cardenas Interview</a:t>
            </a:r>
          </a:p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129300" y="1228675"/>
            <a:ext cx="5950500" cy="334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400"/>
              <a:t>Large Sustainability effort by R&amp;DE</a:t>
            </a:r>
          </a:p>
          <a:p>
            <a:pPr indent="-228600" lvl="1" marL="914400" rtl="0">
              <a:spcBef>
                <a:spcPts val="0"/>
              </a:spcBef>
              <a:buSzPct val="100000"/>
            </a:pPr>
            <a:r>
              <a:rPr lang="en" sz="2400"/>
              <a:t>Buy Local</a:t>
            </a:r>
          </a:p>
          <a:p>
            <a:pPr indent="-228600" lvl="1" marL="914400" rtl="0">
              <a:spcBef>
                <a:spcPts val="0"/>
              </a:spcBef>
              <a:buSzPct val="100000"/>
            </a:pPr>
            <a:r>
              <a:rPr lang="en" sz="2400"/>
              <a:t>Donate Leftovers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400"/>
              <a:t>Keeps Family on Sustainable Regiment</a:t>
            </a:r>
          </a:p>
          <a:p>
            <a:pPr indent="-228600" lvl="1" marL="914400" rtl="0">
              <a:spcBef>
                <a:spcPts val="0"/>
              </a:spcBef>
              <a:buSzPct val="100000"/>
            </a:pPr>
            <a:r>
              <a:rPr lang="en" sz="2400"/>
              <a:t>Kids don’t understand yet</a:t>
            </a:r>
          </a:p>
          <a:p>
            <a:pPr indent="-228600" lvl="0" marL="457200">
              <a:spcBef>
                <a:spcPts val="0"/>
              </a:spcBef>
              <a:buSzPct val="100000"/>
            </a:pPr>
            <a:r>
              <a:rPr lang="en" sz="2400"/>
              <a:t>Skateboards to work</a:t>
            </a:r>
          </a:p>
        </p:txBody>
      </p:sp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0231" y="1385987"/>
            <a:ext cx="3108275" cy="221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beach-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