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26.png"/><Relationship Id="rId4" Type="http://schemas.openxmlformats.org/officeDocument/2006/relationships/image" Target="../media/image1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arvelapp.com/120bjch#8508639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549400"/>
            <a:ext cx="8356600" cy="373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9122" y="4858262"/>
            <a:ext cx="10520556" cy="4105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Revised Interface #1</a:t>
            </a:r>
          </a:p>
        </p:txBody>
      </p:sp>
      <p:pic>
        <p:nvPicPr>
          <p:cNvPr id="17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2701" y="2638878"/>
            <a:ext cx="3985370" cy="62284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Group 177"/>
          <p:cNvGrpSpPr/>
          <p:nvPr/>
        </p:nvGrpSpPr>
        <p:grpSpPr>
          <a:xfrm>
            <a:off x="6426200" y="2428952"/>
            <a:ext cx="4912872" cy="6648296"/>
            <a:chOff x="0" y="0"/>
            <a:chExt cx="4912871" cy="6648295"/>
          </a:xfrm>
        </p:grpSpPr>
        <p:sp>
          <p:nvSpPr>
            <p:cNvPr id="175" name="Shape 175"/>
            <p:cNvSpPr/>
            <p:nvPr/>
          </p:nvSpPr>
          <p:spPr>
            <a:xfrm>
              <a:off x="0" y="3014734"/>
              <a:ext cx="1270000" cy="618828"/>
            </a:xfrm>
            <a:prstGeom prst="rightArrow">
              <a:avLst>
                <a:gd name="adj1" fmla="val 32000"/>
                <a:gd name="adj2" fmla="val 131345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6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48129" y="0"/>
              <a:ext cx="3364743" cy="6648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Revised Interface #2</a:t>
            </a:r>
          </a:p>
        </p:txBody>
      </p:sp>
      <p:pic>
        <p:nvPicPr>
          <p:cNvPr id="18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2701" y="2638878"/>
            <a:ext cx="3985370" cy="62284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Group 183"/>
          <p:cNvGrpSpPr/>
          <p:nvPr/>
        </p:nvGrpSpPr>
        <p:grpSpPr>
          <a:xfrm>
            <a:off x="6326354" y="2472475"/>
            <a:ext cx="5011456" cy="6617580"/>
            <a:chOff x="0" y="0"/>
            <a:chExt cx="5011454" cy="6617579"/>
          </a:xfrm>
        </p:grpSpPr>
        <p:sp>
          <p:nvSpPr>
            <p:cNvPr id="181" name="Shape 181"/>
            <p:cNvSpPr/>
            <p:nvPr/>
          </p:nvSpPr>
          <p:spPr>
            <a:xfrm>
              <a:off x="0" y="2999375"/>
              <a:ext cx="1270000" cy="618829"/>
            </a:xfrm>
            <a:prstGeom prst="rightArrow">
              <a:avLst>
                <a:gd name="adj1" fmla="val 32000"/>
                <a:gd name="adj2" fmla="val 131345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82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09089" y="0"/>
              <a:ext cx="3502366" cy="66175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4" name="pasted-image.png"/>
          <p:cNvPicPr>
            <a:picLocks noChangeAspect="1"/>
          </p:cNvPicPr>
          <p:nvPr/>
        </p:nvPicPr>
        <p:blipFill>
          <a:blip r:embed="rId5">
            <a:extLst/>
          </a:blip>
          <a:srcRect l="0" t="1421" r="2608" b="0"/>
          <a:stretch>
            <a:fillRect/>
          </a:stretch>
        </p:blipFill>
        <p:spPr>
          <a:xfrm>
            <a:off x="2151026" y="2678297"/>
            <a:ext cx="3988813" cy="6205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Revised Interface #3</a:t>
            </a:r>
          </a:p>
        </p:txBody>
      </p:sp>
      <p:pic>
        <p:nvPicPr>
          <p:cNvPr id="18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2701" y="2638878"/>
            <a:ext cx="3985370" cy="6228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5279" y="2617071"/>
            <a:ext cx="3985370" cy="6272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" name="Group 191"/>
          <p:cNvGrpSpPr/>
          <p:nvPr/>
        </p:nvGrpSpPr>
        <p:grpSpPr>
          <a:xfrm>
            <a:off x="6338835" y="2428952"/>
            <a:ext cx="5023906" cy="6648296"/>
            <a:chOff x="0" y="0"/>
            <a:chExt cx="5023904" cy="6648295"/>
          </a:xfrm>
        </p:grpSpPr>
        <p:sp>
          <p:nvSpPr>
            <p:cNvPr id="189" name="Shape 189"/>
            <p:cNvSpPr/>
            <p:nvPr/>
          </p:nvSpPr>
          <p:spPr>
            <a:xfrm>
              <a:off x="0" y="2984618"/>
              <a:ext cx="1270000" cy="618828"/>
            </a:xfrm>
            <a:prstGeom prst="rightArrow">
              <a:avLst>
                <a:gd name="adj1" fmla="val 32000"/>
                <a:gd name="adj2" fmla="val 131345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90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27192" y="0"/>
              <a:ext cx="3496713" cy="6648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Task 1: Become Available </a:t>
            </a:r>
          </a:p>
        </p:txBody>
      </p:sp>
      <p:pic>
        <p:nvPicPr>
          <p:cNvPr id="19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401" y="2801790"/>
            <a:ext cx="2318989" cy="41867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 197"/>
          <p:cNvGrpSpPr/>
          <p:nvPr/>
        </p:nvGrpSpPr>
        <p:grpSpPr>
          <a:xfrm>
            <a:off x="3123858" y="2801790"/>
            <a:ext cx="3052917" cy="4186746"/>
            <a:chOff x="0" y="0"/>
            <a:chExt cx="3052915" cy="4186744"/>
          </a:xfrm>
        </p:grpSpPr>
        <p:pic>
          <p:nvPicPr>
            <p:cNvPr id="195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54448" y="0"/>
              <a:ext cx="2198468" cy="41867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6" name="Shape 196"/>
            <p:cNvSpPr/>
            <p:nvPr/>
          </p:nvSpPr>
          <p:spPr>
            <a:xfrm>
              <a:off x="0" y="1764822"/>
              <a:ext cx="802465" cy="620375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6101167" y="2765064"/>
            <a:ext cx="3096532" cy="4186746"/>
            <a:chOff x="0" y="0"/>
            <a:chExt cx="3096530" cy="4186744"/>
          </a:xfrm>
        </p:grpSpPr>
        <p:pic>
          <p:nvPicPr>
            <p:cNvPr id="198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17524" y="0"/>
              <a:ext cx="2279007" cy="41867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9" name="Shape 199"/>
            <p:cNvSpPr/>
            <p:nvPr/>
          </p:nvSpPr>
          <p:spPr>
            <a:xfrm>
              <a:off x="0" y="1801548"/>
              <a:ext cx="802465" cy="620375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03" name="Group 203"/>
          <p:cNvGrpSpPr/>
          <p:nvPr/>
        </p:nvGrpSpPr>
        <p:grpSpPr>
          <a:xfrm>
            <a:off x="9115869" y="2801790"/>
            <a:ext cx="2971531" cy="4186746"/>
            <a:chOff x="0" y="0"/>
            <a:chExt cx="2971529" cy="4186744"/>
          </a:xfrm>
        </p:grpSpPr>
        <p:pic>
          <p:nvPicPr>
            <p:cNvPr id="201" name="pasted-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23746" y="0"/>
              <a:ext cx="2147784" cy="41867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Shape 202"/>
            <p:cNvSpPr/>
            <p:nvPr/>
          </p:nvSpPr>
          <p:spPr>
            <a:xfrm>
              <a:off x="0" y="1764822"/>
              <a:ext cx="802465" cy="620375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2"/>
      <p:bldP build="whole" bldLvl="1" animBg="1" rev="0" advAuto="0" spid="197" grpId="1"/>
      <p:bldP build="whole" bldLvl="1" animBg="1" rev="0" advAuto="0" spid="203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Task 2: Find a Match </a:t>
            </a:r>
          </a:p>
        </p:txBody>
      </p:sp>
      <p:pic>
        <p:nvPicPr>
          <p:cNvPr id="20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514" y="2060949"/>
            <a:ext cx="1987041" cy="35874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Group 209"/>
          <p:cNvGrpSpPr/>
          <p:nvPr/>
        </p:nvGrpSpPr>
        <p:grpSpPr>
          <a:xfrm>
            <a:off x="2849285" y="2060992"/>
            <a:ext cx="2540379" cy="3587441"/>
            <a:chOff x="0" y="0"/>
            <a:chExt cx="2540378" cy="3587439"/>
          </a:xfrm>
        </p:grpSpPr>
        <p:pic>
          <p:nvPicPr>
            <p:cNvPr id="207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656607" y="0"/>
              <a:ext cx="1883772" cy="3587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8" name="Shape 208"/>
            <p:cNvSpPr/>
            <p:nvPr/>
          </p:nvSpPr>
          <p:spPr>
            <a:xfrm>
              <a:off x="0" y="1483511"/>
              <a:ext cx="802465" cy="620375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12" name="Group 212"/>
          <p:cNvGrpSpPr/>
          <p:nvPr/>
        </p:nvGrpSpPr>
        <p:grpSpPr>
          <a:xfrm>
            <a:off x="4810935" y="2060992"/>
            <a:ext cx="2704042" cy="3587441"/>
            <a:chOff x="0" y="0"/>
            <a:chExt cx="2704041" cy="3587439"/>
          </a:xfrm>
        </p:grpSpPr>
        <p:pic>
          <p:nvPicPr>
            <p:cNvPr id="210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751260" y="0"/>
              <a:ext cx="1952782" cy="3587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1" name="Shape 211"/>
            <p:cNvSpPr/>
            <p:nvPr/>
          </p:nvSpPr>
          <p:spPr>
            <a:xfrm>
              <a:off x="0" y="1483511"/>
              <a:ext cx="802465" cy="620375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15" name="Group 215"/>
          <p:cNvGrpSpPr/>
          <p:nvPr/>
        </p:nvGrpSpPr>
        <p:grpSpPr>
          <a:xfrm>
            <a:off x="6945120" y="2060949"/>
            <a:ext cx="2582381" cy="3587440"/>
            <a:chOff x="0" y="0"/>
            <a:chExt cx="2582379" cy="3587439"/>
          </a:xfrm>
        </p:grpSpPr>
        <p:pic>
          <p:nvPicPr>
            <p:cNvPr id="213" name="pasted-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42038" y="0"/>
              <a:ext cx="1840342" cy="3587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Shape 214"/>
            <p:cNvSpPr/>
            <p:nvPr/>
          </p:nvSpPr>
          <p:spPr>
            <a:xfrm>
              <a:off x="0" y="1483554"/>
              <a:ext cx="802465" cy="620375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18" name="Group 218"/>
          <p:cNvGrpSpPr/>
          <p:nvPr/>
        </p:nvGrpSpPr>
        <p:grpSpPr>
          <a:xfrm>
            <a:off x="9079305" y="2060949"/>
            <a:ext cx="2578980" cy="3587483"/>
            <a:chOff x="0" y="0"/>
            <a:chExt cx="2578979" cy="3587482"/>
          </a:xfrm>
        </p:grpSpPr>
        <p:pic>
          <p:nvPicPr>
            <p:cNvPr id="216" name="pasted-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67935" y="0"/>
              <a:ext cx="1911045" cy="35874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7" name="Shape 217"/>
            <p:cNvSpPr/>
            <p:nvPr/>
          </p:nvSpPr>
          <p:spPr>
            <a:xfrm>
              <a:off x="0" y="1483554"/>
              <a:ext cx="802465" cy="620375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1"/>
      <p:bldP build="whole" bldLvl="1" animBg="1" rev="0" advAuto="0" spid="218" grpId="4"/>
      <p:bldP build="whole" bldLvl="1" animBg="1" rev="0" advAuto="0" spid="212" grpId="2"/>
      <p:bldP build="whole" bldLvl="1" animBg="1" rev="0" advAuto="0" spid="215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Task 2: Find a Match </a:t>
            </a:r>
          </a:p>
        </p:txBody>
      </p:sp>
      <p:pic>
        <p:nvPicPr>
          <p:cNvPr id="22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3350" y="5670708"/>
            <a:ext cx="2013100" cy="36344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5" name="Group 235"/>
          <p:cNvGrpSpPr/>
          <p:nvPr/>
        </p:nvGrpSpPr>
        <p:grpSpPr>
          <a:xfrm>
            <a:off x="1346514" y="2060949"/>
            <a:ext cx="10311771" cy="3587484"/>
            <a:chOff x="0" y="0"/>
            <a:chExt cx="10311769" cy="3587482"/>
          </a:xfrm>
        </p:grpSpPr>
        <p:pic>
          <p:nvPicPr>
            <p:cNvPr id="222" name="pasted-image.png"/>
            <p:cNvPicPr>
              <a:picLocks noChangeAspect="1"/>
            </p:cNvPicPr>
            <p:nvPr/>
          </p:nvPicPr>
          <p:blipFill>
            <a:blip r:embed="rId2">
              <a:alphaModFix amt="30000"/>
              <a:extLst/>
            </a:blip>
            <a:stretch>
              <a:fillRect/>
            </a:stretch>
          </p:blipFill>
          <p:spPr>
            <a:xfrm>
              <a:off x="0" y="0"/>
              <a:ext cx="1987041" cy="3587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5" name="Group 225"/>
            <p:cNvGrpSpPr/>
            <p:nvPr/>
          </p:nvGrpSpPr>
          <p:grpSpPr>
            <a:xfrm>
              <a:off x="1502770" y="43"/>
              <a:ext cx="2540379" cy="3587440"/>
              <a:chOff x="0" y="0"/>
              <a:chExt cx="2540378" cy="3587439"/>
            </a:xfrm>
          </p:grpSpPr>
          <p:pic>
            <p:nvPicPr>
              <p:cNvPr id="223" name="pasted-image.png"/>
              <p:cNvPicPr>
                <a:picLocks noChangeAspect="1"/>
              </p:cNvPicPr>
              <p:nvPr/>
            </p:nvPicPr>
            <p:blipFill>
              <a:blip r:embed="rId3">
                <a:alphaModFix amt="30000"/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656607" y="0"/>
                <a:ext cx="1883772" cy="35874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4" name="Shape 224"/>
              <p:cNvSpPr/>
              <p:nvPr/>
            </p:nvSpPr>
            <p:spPr>
              <a:xfrm>
                <a:off x="0" y="1483511"/>
                <a:ext cx="802465" cy="620375"/>
              </a:xfrm>
              <a:prstGeom prst="rightArrow">
                <a:avLst>
                  <a:gd name="adj1" fmla="val 32000"/>
                  <a:gd name="adj2" fmla="val 82785"/>
                </a:avLst>
              </a:prstGeom>
              <a:blipFill rotWithShape="1">
                <a:blip r:embed="rId4">
                  <a:alphaModFix amt="30000"/>
                </a:blip>
                <a:srcRect l="0" t="0" r="0" b="0"/>
                <a:tile tx="0" ty="0" sx="100000" sy="100000" flip="none" algn="tl"/>
              </a:blipFill>
              <a:ln w="12700" cap="flat">
                <a:solidFill>
                  <a:srgbClr val="000000">
                    <a:alpha val="3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28" name="Group 228"/>
            <p:cNvGrpSpPr/>
            <p:nvPr/>
          </p:nvGrpSpPr>
          <p:grpSpPr>
            <a:xfrm>
              <a:off x="3464420" y="43"/>
              <a:ext cx="2704042" cy="3587440"/>
              <a:chOff x="0" y="0"/>
              <a:chExt cx="2704041" cy="3587439"/>
            </a:xfrm>
          </p:grpSpPr>
          <p:pic>
            <p:nvPicPr>
              <p:cNvPr id="226" name="pasted-image.png"/>
              <p:cNvPicPr>
                <a:picLocks noChangeAspect="1"/>
              </p:cNvPicPr>
              <p:nvPr/>
            </p:nvPicPr>
            <p:blipFill>
              <a:blip r:embed="rId5">
                <a:alphaModFix amt="30000"/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751260" y="0"/>
                <a:ext cx="1952782" cy="35874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7" name="Shape 227"/>
              <p:cNvSpPr/>
              <p:nvPr/>
            </p:nvSpPr>
            <p:spPr>
              <a:xfrm>
                <a:off x="0" y="1483511"/>
                <a:ext cx="802465" cy="620375"/>
              </a:xfrm>
              <a:prstGeom prst="rightArrow">
                <a:avLst>
                  <a:gd name="adj1" fmla="val 32000"/>
                  <a:gd name="adj2" fmla="val 82785"/>
                </a:avLst>
              </a:prstGeom>
              <a:blipFill rotWithShape="1">
                <a:blip r:embed="rId4">
                  <a:alphaModFix amt="30000"/>
                </a:blip>
                <a:srcRect l="0" t="0" r="0" b="0"/>
                <a:tile tx="0" ty="0" sx="100000" sy="100000" flip="none" algn="tl"/>
              </a:blipFill>
              <a:ln w="12700" cap="flat">
                <a:solidFill>
                  <a:srgbClr val="000000">
                    <a:alpha val="3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31" name="Group 231"/>
            <p:cNvGrpSpPr/>
            <p:nvPr/>
          </p:nvGrpSpPr>
          <p:grpSpPr>
            <a:xfrm>
              <a:off x="5598605" y="0"/>
              <a:ext cx="2582381" cy="3587440"/>
              <a:chOff x="0" y="0"/>
              <a:chExt cx="2582379" cy="3587439"/>
            </a:xfrm>
          </p:grpSpPr>
          <p:pic>
            <p:nvPicPr>
              <p:cNvPr id="229" name="pasted-image.png"/>
              <p:cNvPicPr>
                <a:picLocks noChangeAspect="1"/>
              </p:cNvPicPr>
              <p:nvPr/>
            </p:nvPicPr>
            <p:blipFill>
              <a:blip r:embed="rId6">
                <a:alphaModFix amt="30000"/>
                <a:extLst/>
              </a:blip>
              <a:stretch>
                <a:fillRect/>
              </a:stretch>
            </p:blipFill>
            <p:spPr>
              <a:xfrm>
                <a:off x="742038" y="0"/>
                <a:ext cx="1840342" cy="35874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30" name="Shape 230"/>
              <p:cNvSpPr/>
              <p:nvPr/>
            </p:nvSpPr>
            <p:spPr>
              <a:xfrm>
                <a:off x="0" y="1483554"/>
                <a:ext cx="802465" cy="620375"/>
              </a:xfrm>
              <a:prstGeom prst="rightArrow">
                <a:avLst>
                  <a:gd name="adj1" fmla="val 32000"/>
                  <a:gd name="adj2" fmla="val 82785"/>
                </a:avLst>
              </a:prstGeom>
              <a:blipFill rotWithShape="1">
                <a:blip r:embed="rId4">
                  <a:alphaModFix amt="30000"/>
                </a:blip>
                <a:srcRect l="0" t="0" r="0" b="0"/>
                <a:tile tx="0" ty="0" sx="100000" sy="100000" flip="none" algn="tl"/>
              </a:blipFill>
              <a:ln w="12700" cap="flat">
                <a:solidFill>
                  <a:srgbClr val="000000">
                    <a:alpha val="3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34" name="Group 234"/>
            <p:cNvGrpSpPr/>
            <p:nvPr/>
          </p:nvGrpSpPr>
          <p:grpSpPr>
            <a:xfrm>
              <a:off x="7732790" y="0"/>
              <a:ext cx="2578980" cy="3587483"/>
              <a:chOff x="0" y="0"/>
              <a:chExt cx="2578979" cy="3587482"/>
            </a:xfrm>
          </p:grpSpPr>
          <p:pic>
            <p:nvPicPr>
              <p:cNvPr id="232" name="pasted-image.png"/>
              <p:cNvPicPr>
                <a:picLocks noChangeAspect="1"/>
              </p:cNvPicPr>
              <p:nvPr/>
            </p:nvPicPr>
            <p:blipFill>
              <a:blip r:embed="rId7">
                <a:alphaModFix amt="29575"/>
                <a:extLst/>
              </a:blip>
              <a:stretch>
                <a:fillRect/>
              </a:stretch>
            </p:blipFill>
            <p:spPr>
              <a:xfrm>
                <a:off x="667935" y="0"/>
                <a:ext cx="1911045" cy="358748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33" name="Shape 233"/>
              <p:cNvSpPr/>
              <p:nvPr/>
            </p:nvSpPr>
            <p:spPr>
              <a:xfrm>
                <a:off x="0" y="1483554"/>
                <a:ext cx="802465" cy="620375"/>
              </a:xfrm>
              <a:prstGeom prst="rightArrow">
                <a:avLst>
                  <a:gd name="adj1" fmla="val 32000"/>
                  <a:gd name="adj2" fmla="val 82785"/>
                </a:avLst>
              </a:prstGeom>
              <a:blipFill rotWithShape="1">
                <a:blip r:embed="rId4">
                  <a:alphaModFix amt="30000"/>
                </a:blip>
                <a:srcRect l="0" t="0" r="0" b="0"/>
                <a:tile tx="0" ty="0" sx="100000" sy="100000" flip="none" algn="tl"/>
              </a:blipFill>
              <a:ln w="12700" cap="flat">
                <a:solidFill>
                  <a:srgbClr val="000000">
                    <a:alpha val="3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38" name="Group 238"/>
          <p:cNvGrpSpPr/>
          <p:nvPr/>
        </p:nvGrpSpPr>
        <p:grpSpPr>
          <a:xfrm>
            <a:off x="2849285" y="5670752"/>
            <a:ext cx="2510238" cy="3634487"/>
            <a:chOff x="0" y="0"/>
            <a:chExt cx="2510236" cy="3634486"/>
          </a:xfrm>
        </p:grpSpPr>
        <p:pic>
          <p:nvPicPr>
            <p:cNvPr id="236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601761" y="0"/>
              <a:ext cx="1908476" cy="36344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7" name="Shape 237"/>
            <p:cNvSpPr/>
            <p:nvPr/>
          </p:nvSpPr>
          <p:spPr>
            <a:xfrm>
              <a:off x="0" y="1507034"/>
              <a:ext cx="802465" cy="620375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8"/>
              <a:srcRect l="0" t="0" r="0" b="0"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41" name="Group 241"/>
          <p:cNvGrpSpPr/>
          <p:nvPr/>
        </p:nvGrpSpPr>
        <p:grpSpPr>
          <a:xfrm>
            <a:off x="4808303" y="5670708"/>
            <a:ext cx="2590491" cy="3634487"/>
            <a:chOff x="0" y="0"/>
            <a:chExt cx="2590490" cy="3634486"/>
          </a:xfrm>
        </p:grpSpPr>
        <p:pic>
          <p:nvPicPr>
            <p:cNvPr id="239" name="pasted-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26014" y="0"/>
              <a:ext cx="1864477" cy="36344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0" name="Shape 240"/>
            <p:cNvSpPr/>
            <p:nvPr/>
          </p:nvSpPr>
          <p:spPr>
            <a:xfrm>
              <a:off x="0" y="1507078"/>
              <a:ext cx="802465" cy="620375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8"/>
              <a:srcRect l="0" t="0" r="0" b="0"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44" name="Group 244"/>
          <p:cNvGrpSpPr/>
          <p:nvPr/>
        </p:nvGrpSpPr>
        <p:grpSpPr>
          <a:xfrm>
            <a:off x="6945120" y="5619123"/>
            <a:ext cx="2683551" cy="3737702"/>
            <a:chOff x="0" y="0"/>
            <a:chExt cx="2683550" cy="3737700"/>
          </a:xfrm>
        </p:grpSpPr>
        <p:pic>
          <p:nvPicPr>
            <p:cNvPr id="242" name="pasted-image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33224" y="0"/>
              <a:ext cx="1950327" cy="3737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3" name="Shape 243"/>
            <p:cNvSpPr/>
            <p:nvPr/>
          </p:nvSpPr>
          <p:spPr>
            <a:xfrm>
              <a:off x="0" y="1558663"/>
              <a:ext cx="802465" cy="620375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8"/>
              <a:srcRect l="0" t="0" r="0" b="0"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9079305" y="5619123"/>
            <a:ext cx="2675943" cy="3737702"/>
            <a:chOff x="0" y="0"/>
            <a:chExt cx="2675941" cy="3737700"/>
          </a:xfrm>
        </p:grpSpPr>
        <p:pic>
          <p:nvPicPr>
            <p:cNvPr id="245" name="pasted-imag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24268" y="0"/>
              <a:ext cx="2051674" cy="3737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Shape 246"/>
            <p:cNvSpPr/>
            <p:nvPr/>
          </p:nvSpPr>
          <p:spPr>
            <a:xfrm>
              <a:off x="0" y="1558663"/>
              <a:ext cx="802465" cy="620375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8"/>
              <a:srcRect l="0" t="0" r="0" b="0"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1"/>
      <p:bldP build="whole" bldLvl="1" animBg="1" rev="0" advAuto="0" spid="238" grpId="2"/>
      <p:bldP build="whole" bldLvl="1" animBg="1" rev="0" advAuto="0" spid="244" grpId="4"/>
      <p:bldP build="whole" bldLvl="1" animBg="1" rev="0" advAuto="0" spid="247" grpId="5"/>
      <p:bldP build="whole" bldLvl="1" animBg="1" rev="0" advAuto="0" spid="241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Task 3: Play a Game</a:t>
            </a:r>
          </a:p>
        </p:txBody>
      </p:sp>
      <p:pic>
        <p:nvPicPr>
          <p:cNvPr id="25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610" y="2082463"/>
            <a:ext cx="2013100" cy="3634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8838" y="5737620"/>
            <a:ext cx="2051674" cy="37377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Group 254"/>
          <p:cNvGrpSpPr/>
          <p:nvPr/>
        </p:nvGrpSpPr>
        <p:grpSpPr>
          <a:xfrm>
            <a:off x="3747889" y="2082507"/>
            <a:ext cx="2697560" cy="3634487"/>
            <a:chOff x="0" y="0"/>
            <a:chExt cx="2697559" cy="3634486"/>
          </a:xfrm>
        </p:grpSpPr>
        <p:pic>
          <p:nvPicPr>
            <p:cNvPr id="252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789084" y="0"/>
              <a:ext cx="1908476" cy="36344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3" name="Shape 253"/>
            <p:cNvSpPr/>
            <p:nvPr/>
          </p:nvSpPr>
          <p:spPr>
            <a:xfrm>
              <a:off x="0" y="1507012"/>
              <a:ext cx="802465" cy="620375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57" name="Group 257"/>
          <p:cNvGrpSpPr/>
          <p:nvPr/>
        </p:nvGrpSpPr>
        <p:grpSpPr>
          <a:xfrm>
            <a:off x="6329431" y="2082463"/>
            <a:ext cx="2600856" cy="3634488"/>
            <a:chOff x="0" y="0"/>
            <a:chExt cx="2600855" cy="3634486"/>
          </a:xfrm>
        </p:grpSpPr>
        <p:pic>
          <p:nvPicPr>
            <p:cNvPr id="255" name="pasted-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36378" y="0"/>
              <a:ext cx="1864478" cy="36344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6" name="Shape 256"/>
            <p:cNvSpPr/>
            <p:nvPr/>
          </p:nvSpPr>
          <p:spPr>
            <a:xfrm>
              <a:off x="0" y="1507055"/>
              <a:ext cx="802465" cy="620376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60" name="Group 260"/>
          <p:cNvGrpSpPr/>
          <p:nvPr/>
        </p:nvGrpSpPr>
        <p:grpSpPr>
          <a:xfrm>
            <a:off x="8872873" y="2057349"/>
            <a:ext cx="2600355" cy="3684716"/>
            <a:chOff x="0" y="0"/>
            <a:chExt cx="2600354" cy="3684715"/>
          </a:xfrm>
        </p:grpSpPr>
        <p:pic>
          <p:nvPicPr>
            <p:cNvPr id="258" name="pasted-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77676" y="0"/>
              <a:ext cx="1922679" cy="36847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9" name="Shape 259"/>
            <p:cNvSpPr/>
            <p:nvPr/>
          </p:nvSpPr>
          <p:spPr>
            <a:xfrm>
              <a:off x="0" y="1532170"/>
              <a:ext cx="802465" cy="620375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63" name="Group 263"/>
          <p:cNvGrpSpPr/>
          <p:nvPr/>
        </p:nvGrpSpPr>
        <p:grpSpPr>
          <a:xfrm>
            <a:off x="3760589" y="5710993"/>
            <a:ext cx="2696583" cy="3771803"/>
            <a:chOff x="0" y="0"/>
            <a:chExt cx="2696581" cy="3771801"/>
          </a:xfrm>
        </p:grpSpPr>
        <p:pic>
          <p:nvPicPr>
            <p:cNvPr id="261" name="pasted-imag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10339" y="0"/>
              <a:ext cx="1986243" cy="3771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2" name="Shape 262"/>
            <p:cNvSpPr/>
            <p:nvPr/>
          </p:nvSpPr>
          <p:spPr>
            <a:xfrm>
              <a:off x="0" y="1362811"/>
              <a:ext cx="802465" cy="620375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66" name="Group 266"/>
          <p:cNvGrpSpPr/>
          <p:nvPr/>
        </p:nvGrpSpPr>
        <p:grpSpPr>
          <a:xfrm>
            <a:off x="6333825" y="5706238"/>
            <a:ext cx="2671294" cy="3800467"/>
            <a:chOff x="0" y="0"/>
            <a:chExt cx="2671293" cy="3800466"/>
          </a:xfrm>
        </p:grpSpPr>
        <p:pic>
          <p:nvPicPr>
            <p:cNvPr id="264" name="pasted-image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57150" y="0"/>
              <a:ext cx="2014144" cy="38004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5" name="Shape 265"/>
            <p:cNvSpPr/>
            <p:nvPr/>
          </p:nvSpPr>
          <p:spPr>
            <a:xfrm>
              <a:off x="0" y="1367566"/>
              <a:ext cx="802465" cy="620375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69" name="Group 269"/>
          <p:cNvGrpSpPr/>
          <p:nvPr/>
        </p:nvGrpSpPr>
        <p:grpSpPr>
          <a:xfrm>
            <a:off x="8872873" y="5720570"/>
            <a:ext cx="2615369" cy="3771803"/>
            <a:chOff x="0" y="0"/>
            <a:chExt cx="2615368" cy="3771801"/>
          </a:xfrm>
        </p:grpSpPr>
        <p:pic>
          <p:nvPicPr>
            <p:cNvPr id="267" name="pasted-imag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62664" y="0"/>
              <a:ext cx="1952705" cy="3771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8" name="Shape 268"/>
            <p:cNvSpPr/>
            <p:nvPr/>
          </p:nvSpPr>
          <p:spPr>
            <a:xfrm>
              <a:off x="0" y="1353234"/>
              <a:ext cx="802465" cy="620375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3"/>
      <p:bldP build="whole" bldLvl="1" animBg="1" rev="0" advAuto="0" spid="266" grpId="6"/>
      <p:bldP build="whole" bldLvl="1" animBg="1" rev="0" advAuto="0" spid="257" grpId="2"/>
      <p:bldP build="whole" bldLvl="1" animBg="1" rev="0" advAuto="0" spid="251" grpId="4"/>
      <p:bldP build="whole" bldLvl="1" animBg="1" rev="0" advAuto="0" spid="263" grpId="5"/>
      <p:bldP build="whole" bldLvl="1" animBg="1" rev="0" advAuto="0" spid="269" grpId="7"/>
      <p:bldP build="whole" bldLvl="1" animBg="1" rev="0" advAuto="0" spid="25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Prototyping Overview</a:t>
            </a:r>
          </a:p>
        </p:txBody>
      </p:sp>
      <p:sp>
        <p:nvSpPr>
          <p:cNvPr id="272" name="Shape 272"/>
          <p:cNvSpPr/>
          <p:nvPr/>
        </p:nvSpPr>
        <p:spPr>
          <a:xfrm>
            <a:off x="1734132" y="2746319"/>
            <a:ext cx="4094989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Tools Used:</a:t>
            </a:r>
          </a:p>
        </p:txBody>
      </p:sp>
      <p:pic>
        <p:nvPicPr>
          <p:cNvPr id="27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043" y="4465930"/>
            <a:ext cx="4214872" cy="2761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06739" y="4413743"/>
            <a:ext cx="3821121" cy="2865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2"/>
      <p:bldP build="whole" bldLvl="1" animBg="1" rev="0" advAuto="0" spid="27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Extra</a:t>
            </a:r>
          </a:p>
        </p:txBody>
      </p:sp>
      <p:pic>
        <p:nvPicPr>
          <p:cNvPr id="27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8965" y="2907605"/>
            <a:ext cx="2919455" cy="56909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0" name="Group 280"/>
          <p:cNvGrpSpPr/>
          <p:nvPr/>
        </p:nvGrpSpPr>
        <p:grpSpPr>
          <a:xfrm>
            <a:off x="6098201" y="2907605"/>
            <a:ext cx="4167634" cy="5690990"/>
            <a:chOff x="0" y="0"/>
            <a:chExt cx="4167633" cy="5690988"/>
          </a:xfrm>
        </p:grpSpPr>
        <p:pic>
          <p:nvPicPr>
            <p:cNvPr id="278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6491" y="0"/>
              <a:ext cx="3021143" cy="56909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" name="Shape 279"/>
            <p:cNvSpPr/>
            <p:nvPr/>
          </p:nvSpPr>
          <p:spPr>
            <a:xfrm>
              <a:off x="0" y="2535306"/>
              <a:ext cx="802465" cy="620376"/>
            </a:xfrm>
            <a:prstGeom prst="rightArrow">
              <a:avLst>
                <a:gd name="adj1" fmla="val 32000"/>
                <a:gd name="adj2" fmla="val 82785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Links</a:t>
            </a:r>
          </a:p>
        </p:txBody>
      </p:sp>
      <p:sp>
        <p:nvSpPr>
          <p:cNvPr id="283" name="Shape 283"/>
          <p:cNvSpPr/>
          <p:nvPr/>
        </p:nvSpPr>
        <p:spPr>
          <a:xfrm>
            <a:off x="426600" y="3673395"/>
            <a:ext cx="1215160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300"/>
            </a:pPr>
            <a:r>
              <a:t>Interactive Prototype: </a:t>
            </a:r>
            <a:r>
              <a:rPr u="sng">
                <a:solidFill>
                  <a:schemeClr val="accent1"/>
                </a:solidFill>
                <a:hlinkClick r:id="rId2" invalidUrl="" action="" tgtFrame="" tooltip="" history="1" highlightClick="0" endSnd="0"/>
              </a:rPr>
              <a:t>https://marvelapp.com/120bjch#8508639</a:t>
            </a:r>
          </a:p>
        </p:txBody>
      </p:sp>
      <p:sp>
        <p:nvSpPr>
          <p:cNvPr id="284" name="Shape 284"/>
          <p:cNvSpPr/>
          <p:nvPr/>
        </p:nvSpPr>
        <p:spPr>
          <a:xfrm>
            <a:off x="892784" y="5453077"/>
            <a:ext cx="1121923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/>
            <a:r>
              <a:t>Website:</a:t>
            </a:r>
            <a:r>
              <a:rPr u="sng">
                <a:solidFill>
                  <a:schemeClr val="accent1"/>
                </a:solidFill>
                <a:hlinkClick r:id="" invalidUrl="" action="ppaction://hlinkshowjump?jump=nextslide" tgtFrame="" tooltip="" history="1" highlightClick="0" endSnd="0"/>
              </a:rPr>
              <a:t> http://web.stanford.edu/class/cs147/projects/sustainability/Masa/dotTrainSite/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4631976" y="2878479"/>
            <a:ext cx="5089780" cy="407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4500"/>
            </a:pPr>
            <a:r>
              <a:t>Problem Definition</a:t>
            </a:r>
          </a:p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Value Proposition</a:t>
            </a:r>
          </a:p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Tasks</a:t>
            </a:r>
          </a:p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Revised Interface</a:t>
            </a:r>
          </a:p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Prototype Overview</a:t>
            </a:r>
          </a:p>
        </p:txBody>
      </p:sp>
      <p:sp>
        <p:nvSpPr>
          <p:cNvPr id="123" name="Shape 123"/>
          <p:cNvSpPr/>
          <p:nvPr/>
        </p:nvSpPr>
        <p:spPr>
          <a:xfrm>
            <a:off x="2040381" y="990600"/>
            <a:ext cx="892403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u="sng"/>
            </a:lvl1pPr>
          </a:lstStyle>
          <a:p>
            <a:pPr/>
            <a:r>
              <a:t>Where We’re Going</a:t>
            </a:r>
          </a:p>
        </p:txBody>
      </p:sp>
      <p:sp>
        <p:nvSpPr>
          <p:cNvPr id="124" name="Shape 124"/>
          <p:cNvSpPr/>
          <p:nvPr/>
        </p:nvSpPr>
        <p:spPr>
          <a:xfrm>
            <a:off x="4253179" y="2584251"/>
            <a:ext cx="265510" cy="46676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4631976" y="2878479"/>
            <a:ext cx="5089780" cy="407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Problem Definition</a:t>
            </a:r>
          </a:p>
          <a:p>
            <a:pPr algn="l">
              <a:lnSpc>
                <a:spcPct val="120000"/>
              </a:lnSpc>
              <a:defRPr sz="4500"/>
            </a:pPr>
            <a:r>
              <a:t>Value Proposition</a:t>
            </a:r>
          </a:p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Tasks</a:t>
            </a:r>
          </a:p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Revised Interface</a:t>
            </a:r>
          </a:p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Prototype Overview</a:t>
            </a:r>
          </a:p>
        </p:txBody>
      </p:sp>
      <p:sp>
        <p:nvSpPr>
          <p:cNvPr id="127" name="Shape 127"/>
          <p:cNvSpPr/>
          <p:nvPr/>
        </p:nvSpPr>
        <p:spPr>
          <a:xfrm>
            <a:off x="2040381" y="990600"/>
            <a:ext cx="892403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u="sng"/>
            </a:lvl1pPr>
          </a:lstStyle>
          <a:p>
            <a:pPr/>
            <a:r>
              <a:t>Where We’re Going</a:t>
            </a:r>
          </a:p>
        </p:txBody>
      </p:sp>
      <p:sp>
        <p:nvSpPr>
          <p:cNvPr id="128" name="Shape 128"/>
          <p:cNvSpPr/>
          <p:nvPr/>
        </p:nvSpPr>
        <p:spPr>
          <a:xfrm>
            <a:off x="4253179" y="2584251"/>
            <a:ext cx="265510" cy="46676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4631976" y="2878479"/>
            <a:ext cx="5089780" cy="407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Problem Definition</a:t>
            </a:r>
          </a:p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Value Proposition</a:t>
            </a:r>
          </a:p>
          <a:p>
            <a:pPr algn="l">
              <a:lnSpc>
                <a:spcPct val="120000"/>
              </a:lnSpc>
              <a:defRPr sz="4500"/>
            </a:pPr>
            <a:r>
              <a:t>Tasks</a:t>
            </a:r>
          </a:p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Revised Interface</a:t>
            </a:r>
          </a:p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Prototype Overview</a:t>
            </a:r>
          </a:p>
        </p:txBody>
      </p:sp>
      <p:sp>
        <p:nvSpPr>
          <p:cNvPr id="131" name="Shape 131"/>
          <p:cNvSpPr/>
          <p:nvPr/>
        </p:nvSpPr>
        <p:spPr>
          <a:xfrm>
            <a:off x="2040381" y="990600"/>
            <a:ext cx="892403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u="sng"/>
            </a:lvl1pPr>
          </a:lstStyle>
          <a:p>
            <a:pPr/>
            <a:r>
              <a:t>Where We’re Going</a:t>
            </a:r>
          </a:p>
        </p:txBody>
      </p:sp>
      <p:sp>
        <p:nvSpPr>
          <p:cNvPr id="132" name="Shape 132"/>
          <p:cNvSpPr/>
          <p:nvPr/>
        </p:nvSpPr>
        <p:spPr>
          <a:xfrm>
            <a:off x="4253179" y="2584251"/>
            <a:ext cx="265510" cy="46676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4631976" y="2878479"/>
            <a:ext cx="5089780" cy="407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Problem Definition</a:t>
            </a:r>
          </a:p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Value Proposition</a:t>
            </a:r>
          </a:p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Tasks</a:t>
            </a:r>
          </a:p>
          <a:p>
            <a:pPr algn="l">
              <a:lnSpc>
                <a:spcPct val="120000"/>
              </a:lnSpc>
              <a:defRPr sz="4500"/>
            </a:pPr>
            <a:r>
              <a:t>Revised Interface</a:t>
            </a:r>
          </a:p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Prototype Overview</a:t>
            </a:r>
          </a:p>
        </p:txBody>
      </p:sp>
      <p:sp>
        <p:nvSpPr>
          <p:cNvPr id="135" name="Shape 135"/>
          <p:cNvSpPr/>
          <p:nvPr/>
        </p:nvSpPr>
        <p:spPr>
          <a:xfrm>
            <a:off x="2040381" y="990600"/>
            <a:ext cx="892403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u="sng"/>
            </a:lvl1pPr>
          </a:lstStyle>
          <a:p>
            <a:pPr/>
            <a:r>
              <a:t>Where We’re Going</a:t>
            </a:r>
          </a:p>
        </p:txBody>
      </p:sp>
      <p:sp>
        <p:nvSpPr>
          <p:cNvPr id="136" name="Shape 136"/>
          <p:cNvSpPr/>
          <p:nvPr/>
        </p:nvSpPr>
        <p:spPr>
          <a:xfrm>
            <a:off x="4253179" y="2584251"/>
            <a:ext cx="265510" cy="46676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4631976" y="2878479"/>
            <a:ext cx="5089780" cy="407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Problem Definition</a:t>
            </a:r>
          </a:p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Value Proposition</a:t>
            </a:r>
          </a:p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Tasks</a:t>
            </a:r>
          </a:p>
          <a:p>
            <a:pPr algn="l">
              <a:lnSpc>
                <a:spcPct val="120000"/>
              </a:lnSpc>
              <a:defRPr sz="4500">
                <a:solidFill>
                  <a:srgbClr val="DCDCDC"/>
                </a:solidFill>
              </a:defRPr>
            </a:pPr>
            <a:r>
              <a:t>Revised Interface</a:t>
            </a:r>
          </a:p>
          <a:p>
            <a:pPr algn="l">
              <a:lnSpc>
                <a:spcPct val="120000"/>
              </a:lnSpc>
              <a:defRPr sz="4500"/>
            </a:pPr>
            <a:r>
              <a:t>Prototype Overview</a:t>
            </a:r>
          </a:p>
        </p:txBody>
      </p:sp>
      <p:sp>
        <p:nvSpPr>
          <p:cNvPr id="139" name="Shape 139"/>
          <p:cNvSpPr/>
          <p:nvPr/>
        </p:nvSpPr>
        <p:spPr>
          <a:xfrm>
            <a:off x="2040381" y="990600"/>
            <a:ext cx="892403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u="sng"/>
            </a:lvl1pPr>
          </a:lstStyle>
          <a:p>
            <a:pPr/>
            <a:r>
              <a:t>Where We’re Going</a:t>
            </a:r>
          </a:p>
        </p:txBody>
      </p:sp>
      <p:sp>
        <p:nvSpPr>
          <p:cNvPr id="140" name="Shape 140"/>
          <p:cNvSpPr/>
          <p:nvPr/>
        </p:nvSpPr>
        <p:spPr>
          <a:xfrm>
            <a:off x="4253179" y="2584251"/>
            <a:ext cx="265510" cy="46676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Problem Definition</a:t>
            </a:r>
          </a:p>
        </p:txBody>
      </p:sp>
      <p:grpSp>
        <p:nvGrpSpPr>
          <p:cNvPr id="145" name="Group 145"/>
          <p:cNvGrpSpPr/>
          <p:nvPr/>
        </p:nvGrpSpPr>
        <p:grpSpPr>
          <a:xfrm>
            <a:off x="970597" y="3184921"/>
            <a:ext cx="7639210" cy="1097758"/>
            <a:chOff x="0" y="0"/>
            <a:chExt cx="7639208" cy="1097756"/>
          </a:xfrm>
        </p:grpSpPr>
        <p:sp>
          <p:nvSpPr>
            <p:cNvPr id="143" name="Shape 143"/>
            <p:cNvSpPr/>
            <p:nvPr/>
          </p:nvSpPr>
          <p:spPr>
            <a:xfrm>
              <a:off x="0" y="117078"/>
              <a:ext cx="6288405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/>
              </a:lvl1pPr>
            </a:lstStyle>
            <a:p>
              <a:pPr/>
              <a:r>
                <a:t>105 million US drivers</a:t>
              </a:r>
            </a:p>
          </p:txBody>
        </p:sp>
        <p:pic>
          <p:nvPicPr>
            <p:cNvPr id="144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541452" y="0"/>
              <a:ext cx="1097757" cy="10977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8" name="Group 148"/>
          <p:cNvGrpSpPr/>
          <p:nvPr/>
        </p:nvGrpSpPr>
        <p:grpSpPr>
          <a:xfrm>
            <a:off x="3185583" y="4747021"/>
            <a:ext cx="7072828" cy="1097635"/>
            <a:chOff x="0" y="0"/>
            <a:chExt cx="7072827" cy="1097633"/>
          </a:xfrm>
        </p:grpSpPr>
        <p:sp>
          <p:nvSpPr>
            <p:cNvPr id="146" name="Shape 146"/>
            <p:cNvSpPr/>
            <p:nvPr/>
          </p:nvSpPr>
          <p:spPr>
            <a:xfrm>
              <a:off x="-1" y="117078"/>
              <a:ext cx="5744635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000"/>
              </a:pPr>
              <a:r>
                <a:t>= 7000lbs CO</a:t>
              </a:r>
              <a:r>
                <a:rPr baseline="-5999"/>
                <a:t>2</a:t>
              </a:r>
              <a:r>
                <a:t>/year</a:t>
              </a:r>
            </a:p>
          </p:txBody>
        </p:sp>
        <p:pic>
          <p:nvPicPr>
            <p:cNvPr id="147" name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12700"/>
            <a:stretch>
              <a:fillRect/>
            </a:stretch>
          </p:blipFill>
          <p:spPr>
            <a:xfrm>
              <a:off x="5815502" y="0"/>
              <a:ext cx="1257326" cy="10976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1" name="Group 151"/>
          <p:cNvGrpSpPr/>
          <p:nvPr/>
        </p:nvGrpSpPr>
        <p:grpSpPr>
          <a:xfrm>
            <a:off x="6198235" y="6165850"/>
            <a:ext cx="5511165" cy="1384300"/>
            <a:chOff x="0" y="0"/>
            <a:chExt cx="5511164" cy="1384300"/>
          </a:xfrm>
        </p:grpSpPr>
        <p:sp>
          <p:nvSpPr>
            <p:cNvPr id="149" name="Shape 149"/>
            <p:cNvSpPr/>
            <p:nvPr/>
          </p:nvSpPr>
          <p:spPr>
            <a:xfrm>
              <a:off x="0" y="260349"/>
              <a:ext cx="4062731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/>
              </a:lvl1pPr>
            </a:lstStyle>
            <a:p>
              <a:pPr/>
              <a:r>
                <a:t>= 260hrs/year</a:t>
              </a:r>
            </a:p>
          </p:txBody>
        </p:sp>
        <p:pic>
          <p:nvPicPr>
            <p:cNvPr id="150" name="pasted-image.tif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6864" y="0"/>
              <a:ext cx="1384301" cy="1384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3"/>
      <p:bldP build="whole" bldLvl="1" animBg="1" rev="0" advAuto="0" spid="148" grpId="2"/>
      <p:bldP build="whole" bldLvl="1" animBg="1" rev="0" advAuto="0" spid="1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2530094" y="1016000"/>
            <a:ext cx="794461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u="sng"/>
            </a:lvl1pPr>
          </a:lstStyle>
          <a:p>
            <a:pPr/>
            <a:r>
              <a:t>Value Proposition</a:t>
            </a:r>
          </a:p>
        </p:txBody>
      </p:sp>
      <p:sp>
        <p:nvSpPr>
          <p:cNvPr id="154" name="Shape 154"/>
          <p:cNvSpPr/>
          <p:nvPr/>
        </p:nvSpPr>
        <p:spPr>
          <a:xfrm>
            <a:off x="4327556" y="3746499"/>
            <a:ext cx="434968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“Travel together”</a:t>
            </a:r>
          </a:p>
        </p:txBody>
      </p:sp>
      <p:pic>
        <p:nvPicPr>
          <p:cNvPr id="155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l="5606" t="0" r="0" b="18803"/>
          <a:stretch>
            <a:fillRect/>
          </a:stretch>
        </p:blipFill>
        <p:spPr>
          <a:xfrm>
            <a:off x="1755675" y="4890557"/>
            <a:ext cx="2459986" cy="2116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6700" y="5081488"/>
            <a:ext cx="1967012" cy="1967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tiff"/>
          <p:cNvPicPr>
            <a:picLocks noChangeAspect="1"/>
          </p:cNvPicPr>
          <p:nvPr/>
        </p:nvPicPr>
        <p:blipFill>
          <a:blip r:embed="rId4">
            <a:extLst/>
          </a:blip>
          <a:srcRect l="0" t="0" r="0" b="13414"/>
          <a:stretch>
            <a:fillRect/>
          </a:stretch>
        </p:blipFill>
        <p:spPr>
          <a:xfrm>
            <a:off x="8911406" y="5261173"/>
            <a:ext cx="2097968" cy="181654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4438965" y="5493494"/>
            <a:ext cx="68427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/>
            </a:lvl1pPr>
          </a:lstStyle>
          <a:p>
            <a:pPr/>
            <a:r>
              <a:t>+</a:t>
            </a:r>
          </a:p>
        </p:txBody>
      </p:sp>
      <p:sp>
        <p:nvSpPr>
          <p:cNvPr id="159" name="Shape 159"/>
          <p:cNvSpPr/>
          <p:nvPr/>
        </p:nvSpPr>
        <p:spPr>
          <a:xfrm>
            <a:off x="7770421" y="5493494"/>
            <a:ext cx="68427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/>
            </a:lvl1pPr>
          </a:lstStyle>
          <a:p>
            <a:pPr/>
            <a:r>
              <a:t>=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3"/>
      <p:bldP build="whole" bldLvl="1" animBg="1" rev="0" advAuto="0" spid="157" grpId="5"/>
      <p:bldP build="whole" bldLvl="1" animBg="1" rev="0" advAuto="0" spid="154" grpId="1"/>
      <p:bldP build="whole" bldLvl="1" animBg="1" rev="0" advAuto="0" spid="155" grpId="2"/>
      <p:bldP build="whole" bldLvl="1" animBg="1" rev="0" advAuto="0" spid="159" grpId="6"/>
      <p:bldP build="whole" bldLvl="1" animBg="1" rev="0" advAuto="0" spid="156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Tasks</a:t>
            </a:r>
          </a:p>
        </p:txBody>
      </p:sp>
      <p:sp>
        <p:nvSpPr>
          <p:cNvPr id="162" name="Shape 162"/>
          <p:cNvSpPr/>
          <p:nvPr/>
        </p:nvSpPr>
        <p:spPr>
          <a:xfrm flipV="1">
            <a:off x="5042026" y="3197167"/>
            <a:ext cx="1" cy="5111865"/>
          </a:xfrm>
          <a:prstGeom prst="line">
            <a:avLst/>
          </a:prstGeom>
          <a:ln w="1143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3" name="Shape 163"/>
          <p:cNvSpPr/>
          <p:nvPr/>
        </p:nvSpPr>
        <p:spPr>
          <a:xfrm>
            <a:off x="4853561" y="5569024"/>
            <a:ext cx="376933" cy="368152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64" name="Shape 164"/>
          <p:cNvSpPr/>
          <p:nvPr/>
        </p:nvSpPr>
        <p:spPr>
          <a:xfrm>
            <a:off x="3541397" y="7848600"/>
            <a:ext cx="123596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simple</a:t>
            </a:r>
          </a:p>
        </p:txBody>
      </p:sp>
      <p:sp>
        <p:nvSpPr>
          <p:cNvPr id="165" name="Shape 165"/>
          <p:cNvSpPr/>
          <p:nvPr/>
        </p:nvSpPr>
        <p:spPr>
          <a:xfrm>
            <a:off x="3032761" y="5473700"/>
            <a:ext cx="174460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moderate</a:t>
            </a:r>
          </a:p>
        </p:txBody>
      </p:sp>
      <p:sp>
        <p:nvSpPr>
          <p:cNvPr id="166" name="Shape 166"/>
          <p:cNvSpPr/>
          <p:nvPr/>
        </p:nvSpPr>
        <p:spPr>
          <a:xfrm>
            <a:off x="3202306" y="3098800"/>
            <a:ext cx="157505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complex</a:t>
            </a:r>
          </a:p>
        </p:txBody>
      </p:sp>
      <p:sp>
        <p:nvSpPr>
          <p:cNvPr id="167" name="Shape 167"/>
          <p:cNvSpPr/>
          <p:nvPr/>
        </p:nvSpPr>
        <p:spPr>
          <a:xfrm>
            <a:off x="5306692" y="7772399"/>
            <a:ext cx="4227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Become Available</a:t>
            </a:r>
          </a:p>
        </p:txBody>
      </p:sp>
      <p:sp>
        <p:nvSpPr>
          <p:cNvPr id="168" name="Shape 168"/>
          <p:cNvSpPr/>
          <p:nvPr/>
        </p:nvSpPr>
        <p:spPr>
          <a:xfrm>
            <a:off x="4853561" y="7956624"/>
            <a:ext cx="376933" cy="368152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4853561" y="3168724"/>
            <a:ext cx="376933" cy="368152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0" name="Shape 170"/>
          <p:cNvSpPr/>
          <p:nvPr/>
        </p:nvSpPr>
        <p:spPr>
          <a:xfrm>
            <a:off x="5306692" y="5397499"/>
            <a:ext cx="307898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Find a Match</a:t>
            </a:r>
          </a:p>
        </p:txBody>
      </p:sp>
      <p:sp>
        <p:nvSpPr>
          <p:cNvPr id="171" name="Shape 171"/>
          <p:cNvSpPr/>
          <p:nvPr/>
        </p:nvSpPr>
        <p:spPr>
          <a:xfrm>
            <a:off x="5454218" y="3054350"/>
            <a:ext cx="33663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Playing a Game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  <p:bldP build="whole" bldLvl="1" animBg="1" rev="0" advAuto="0" spid="170" grpId="2"/>
      <p:bldP build="whole" bldLvl="1" animBg="1" rev="0" advAuto="0" spid="171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