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Lobster"/>
      <p:regular r:id="rId23"/>
    </p:embeddedFont>
    <p:embeddedFont>
      <p:font typeface="Quattrocento Sans"/>
      <p:regular r:id="rId24"/>
      <p:bold r:id="rId25"/>
      <p:italic r:id="rId26"/>
      <p:boldItalic r:id="rId27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QuattrocentoSans-regular.fntdata"/><Relationship Id="rId23" Type="http://schemas.openxmlformats.org/officeDocument/2006/relationships/font" Target="fonts/Lobster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QuattrocentoSans-italic.fntdata"/><Relationship Id="rId25" Type="http://schemas.openxmlformats.org/officeDocument/2006/relationships/font" Target="fonts/QuattrocentoSans-bold.fntdata"/><Relationship Id="rId27" Type="http://schemas.openxmlformats.org/officeDocument/2006/relationships/font" Target="fonts/Quattrocento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3.png"/><Relationship Id="rId4" Type="http://schemas.openxmlformats.org/officeDocument/2006/relationships/image" Target="../media/image00.png"/><Relationship Id="rId5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3.png"/><Relationship Id="rId4" Type="http://schemas.openxmlformats.org/officeDocument/2006/relationships/image" Target="../media/image00.png"/><Relationship Id="rId5" Type="http://schemas.openxmlformats.org/officeDocument/2006/relationships/image" Target="../media/image04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8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3.png"/><Relationship Id="rId4" Type="http://schemas.openxmlformats.org/officeDocument/2006/relationships/image" Target="../media/image06.png"/><Relationship Id="rId5" Type="http://schemas.openxmlformats.org/officeDocument/2006/relationships/image" Target="../media/image12.png"/><Relationship Id="rId6" Type="http://schemas.openxmlformats.org/officeDocument/2006/relationships/image" Target="../media/image0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3.png"/><Relationship Id="rId4" Type="http://schemas.openxmlformats.org/officeDocument/2006/relationships/image" Target="../media/image00.png"/><Relationship Id="rId5" Type="http://schemas.openxmlformats.org/officeDocument/2006/relationships/image" Target="../media/image07.png"/><Relationship Id="rId6" Type="http://schemas.openxmlformats.org/officeDocument/2006/relationships/image" Target="../media/image09.png"/><Relationship Id="rId7" Type="http://schemas.openxmlformats.org/officeDocument/2006/relationships/image" Target="../media/image06.png"/><Relationship Id="rId8" Type="http://schemas.openxmlformats.org/officeDocument/2006/relationships/image" Target="../media/image0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3.png"/><Relationship Id="rId4" Type="http://schemas.openxmlformats.org/officeDocument/2006/relationships/image" Target="../media/image00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Relationship Id="rId7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3.png"/><Relationship Id="rId4" Type="http://schemas.openxmlformats.org/officeDocument/2006/relationships/image" Target="../media/image00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ctrTitle"/>
          </p:nvPr>
        </p:nvSpPr>
        <p:spPr>
          <a:xfrm>
            <a:off x="660850" y="1356625"/>
            <a:ext cx="4289400" cy="17063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 sz="9600">
                <a:solidFill>
                  <a:srgbClr val="FF9E00"/>
                </a:solidFill>
                <a:latin typeface="Lobster"/>
                <a:ea typeface="Lobster"/>
                <a:cs typeface="Lobster"/>
                <a:sym typeface="Lobster"/>
              </a:rPr>
              <a:t>Joynus</a:t>
            </a:r>
          </a:p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x="1895300" y="3179425"/>
            <a:ext cx="71199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l">
              <a:spcBef>
                <a:spcPts val="0"/>
              </a:spcBef>
              <a:buNone/>
            </a:pPr>
            <a:r>
              <a:rPr b="1" lang="en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LOW-FI PROTOTYPING &amp; USABILITY TESTING</a:t>
            </a:r>
          </a:p>
          <a:p>
            <a:pPr rtl="0" algn="l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66666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rtl="0" algn="l">
              <a:spcBef>
                <a:spcPts val="0"/>
              </a:spcBef>
              <a:buNone/>
            </a:pPr>
            <a:r>
              <a:rPr b="1" lang="en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CS147; Hilary S. Bronwyn E. Clark P. Bernardo V.</a:t>
            </a:r>
          </a:p>
          <a:p>
            <a:pPr algn="l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66666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8096600" y="2120175"/>
            <a:ext cx="614999" cy="610800"/>
          </a:xfrm>
          <a:prstGeom prst="ellipse">
            <a:avLst/>
          </a:prstGeom>
          <a:solidFill>
            <a:srgbClr val="FF9E00"/>
          </a:solidFill>
          <a:ln cap="flat" cmpd="sng" w="9525">
            <a:solidFill>
              <a:srgbClr val="FF9E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3" name="Shape 53"/>
          <p:cNvCxnSpPr/>
          <p:nvPr/>
        </p:nvCxnSpPr>
        <p:spPr>
          <a:xfrm flipH="1" rot="10800000">
            <a:off x="4860200" y="2425425"/>
            <a:ext cx="3236399" cy="299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grpSp>
        <p:nvGrpSpPr>
          <p:cNvPr id="54" name="Shape 54"/>
          <p:cNvGrpSpPr/>
          <p:nvPr/>
        </p:nvGrpSpPr>
        <p:grpSpPr>
          <a:xfrm>
            <a:off x="8318852" y="2212704"/>
            <a:ext cx="170502" cy="425733"/>
            <a:chOff x="3386850" y="2264625"/>
            <a:chExt cx="203950" cy="509250"/>
          </a:xfrm>
        </p:grpSpPr>
        <p:sp>
          <p:nvSpPr>
            <p:cNvPr id="55" name="Shape 55"/>
            <p:cNvSpPr/>
            <p:nvPr/>
          </p:nvSpPr>
          <p:spPr>
            <a:xfrm>
              <a:off x="3386850" y="2370850"/>
              <a:ext cx="203950" cy="403025"/>
            </a:xfrm>
            <a:custGeom>
              <a:pathLst>
                <a:path extrusionOk="0" h="16121" w="8158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3446075" y="2264625"/>
              <a:ext cx="85500" cy="94050"/>
            </a:xfrm>
            <a:custGeom>
              <a:pathLst>
                <a:path extrusionOk="0" h="3762" w="342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9E00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/>
        </p:nvSpPr>
        <p:spPr>
          <a:xfrm>
            <a:off x="224100" y="145500"/>
            <a:ext cx="8695800" cy="47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TASK 2.c:</a:t>
            </a:r>
            <a:r>
              <a:rPr lang="en" sz="24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1" lang="en" sz="20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 want to play soccer. Find and join a relevant event.</a:t>
            </a: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 b="13097" l="2789" r="0" t="1962"/>
          <a:stretch/>
        </p:blipFill>
        <p:spPr>
          <a:xfrm>
            <a:off x="527600" y="1373496"/>
            <a:ext cx="1736313" cy="259162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2482000" y="919550"/>
            <a:ext cx="24444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“tap to see details”</a:t>
            </a: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8399838">
            <a:off x="1661294" y="613396"/>
            <a:ext cx="660612" cy="126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5">
            <a:alphaModFix/>
          </a:blip>
          <a:srcRect b="43395" l="15275" r="13807" t="5443"/>
          <a:stretch/>
        </p:blipFill>
        <p:spPr>
          <a:xfrm>
            <a:off x="2651525" y="1373500"/>
            <a:ext cx="1453100" cy="1790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Shape 181"/>
          <p:cNvCxnSpPr/>
          <p:nvPr/>
        </p:nvCxnSpPr>
        <p:spPr>
          <a:xfrm flipH="1" rot="10800000">
            <a:off x="2126500" y="1706549"/>
            <a:ext cx="655800" cy="15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182" name="Shape 182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6680516">
            <a:off x="3707119" y="2036308"/>
            <a:ext cx="660611" cy="1265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9E00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/>
        </p:nvSpPr>
        <p:spPr>
          <a:xfrm>
            <a:off x="224100" y="145500"/>
            <a:ext cx="8695800" cy="47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TASK 3:</a:t>
            </a:r>
            <a:r>
              <a:rPr lang="en" sz="24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1" lang="en" sz="20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 want to Netflix and chill with new people from 9PM-10PM at your current location. Create an event.</a:t>
            </a: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 b="13097" l="2789" r="0" t="1962"/>
          <a:stretch/>
        </p:blipFill>
        <p:spPr>
          <a:xfrm>
            <a:off x="527600" y="1373496"/>
            <a:ext cx="1736313" cy="259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3649683">
            <a:off x="1607506" y="3374247"/>
            <a:ext cx="660611" cy="12659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Shape 190"/>
          <p:cNvCxnSpPr/>
          <p:nvPr/>
        </p:nvCxnSpPr>
        <p:spPr>
          <a:xfrm>
            <a:off x="2263912" y="2669307"/>
            <a:ext cx="387599" cy="153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1" name="Shape 191"/>
          <p:cNvSpPr txBox="1"/>
          <p:nvPr/>
        </p:nvSpPr>
        <p:spPr>
          <a:xfrm>
            <a:off x="692225" y="4234000"/>
            <a:ext cx="11162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“Create”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5">
            <a:alphaModFix/>
          </a:blip>
          <a:srcRect b="31025" l="9039" r="14155" t="1963"/>
          <a:stretch/>
        </p:blipFill>
        <p:spPr>
          <a:xfrm>
            <a:off x="2651525" y="1377258"/>
            <a:ext cx="1736325" cy="258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3649683">
            <a:off x="3859831" y="3225372"/>
            <a:ext cx="660611" cy="126599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2961537" y="4085125"/>
            <a:ext cx="11162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“Create”</a:t>
            </a: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6">
            <a:alphaModFix/>
          </a:blip>
          <a:srcRect b="23605" l="5447" r="6268" t="0"/>
          <a:stretch/>
        </p:blipFill>
        <p:spPr>
          <a:xfrm>
            <a:off x="4775450" y="1377250"/>
            <a:ext cx="1736325" cy="25665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Shape 196"/>
          <p:cNvCxnSpPr/>
          <p:nvPr/>
        </p:nvCxnSpPr>
        <p:spPr>
          <a:xfrm>
            <a:off x="4378187" y="2684607"/>
            <a:ext cx="387599" cy="153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7" name="Shape 197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3649683">
            <a:off x="5704581" y="2562622"/>
            <a:ext cx="660611" cy="126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7">
            <a:alphaModFix/>
          </a:blip>
          <a:srcRect b="33988" l="18693" r="25101" t="33625"/>
          <a:stretch/>
        </p:blipFill>
        <p:spPr>
          <a:xfrm>
            <a:off x="6990900" y="1377250"/>
            <a:ext cx="1692350" cy="1665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Shape 199"/>
          <p:cNvCxnSpPr>
            <a:stCxn id="197" idx="0"/>
          </p:cNvCxnSpPr>
          <p:nvPr/>
        </p:nvCxnSpPr>
        <p:spPr>
          <a:xfrm flipH="1" rot="10800000">
            <a:off x="5482177" y="2353379"/>
            <a:ext cx="1632900" cy="533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/>
        </p:nvSpPr>
        <p:spPr>
          <a:xfrm>
            <a:off x="699225" y="152675"/>
            <a:ext cx="5004299" cy="707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000">
                <a:solidFill>
                  <a:srgbClr val="FF9E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METHOD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473428" y="1168621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473428" y="1665933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473428" y="3873271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08" name="Shape 208"/>
          <p:cNvGrpSpPr/>
          <p:nvPr/>
        </p:nvGrpSpPr>
        <p:grpSpPr>
          <a:xfrm>
            <a:off x="1348057" y="188497"/>
            <a:ext cx="693036" cy="707306"/>
            <a:chOff x="3955900" y="2984500"/>
            <a:chExt cx="414000" cy="422525"/>
          </a:xfrm>
        </p:grpSpPr>
        <p:sp>
          <p:nvSpPr>
            <p:cNvPr id="209" name="Shape 209"/>
            <p:cNvSpPr/>
            <p:nvPr/>
          </p:nvSpPr>
          <p:spPr>
            <a:xfrm>
              <a:off x="3955900" y="2984500"/>
              <a:ext cx="315700" cy="315675"/>
            </a:xfrm>
            <a:custGeom>
              <a:pathLst>
                <a:path extrusionOk="0" h="12627" w="12628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9E00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3992525" y="3021125"/>
              <a:ext cx="242425" cy="242425"/>
            </a:xfrm>
            <a:custGeom>
              <a:pathLst>
                <a:path extrusionOk="0" h="9697" w="9697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9E00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4215400" y="3253150"/>
              <a:ext cx="154500" cy="153875"/>
            </a:xfrm>
            <a:custGeom>
              <a:pathLst>
                <a:path extrusionOk="0" h="6155" w="618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9E00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12" name="Shape 212"/>
          <p:cNvSpPr txBox="1"/>
          <p:nvPr/>
        </p:nvSpPr>
        <p:spPr>
          <a:xfrm>
            <a:off x="699225" y="960525"/>
            <a:ext cx="4912799" cy="3772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participants: 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-students &amp; travelers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b="1"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environment: </a:t>
            </a:r>
          </a:p>
          <a:p>
            <a:pPr indent="0" lvl="0" marL="45720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-seated at large tables </a:t>
            </a:r>
          </a:p>
          <a:p>
            <a:pPr indent="0" lvl="0" marL="45720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-facilitator next to participant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b="1"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procedure: </a:t>
            </a:r>
          </a:p>
          <a:p>
            <a:pPr indent="0" lvl="0" marL="45720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-set team roles</a:t>
            </a:r>
          </a:p>
          <a:p>
            <a:pPr indent="0" lvl="0" marL="45720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-consent form</a:t>
            </a:r>
          </a:p>
          <a:p>
            <a:pPr indent="0" lvl="0" marL="45720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-participant talked us through</a:t>
            </a:r>
          </a:p>
          <a:p>
            <a:pPr indent="0" lvl="0" marL="45720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-wrote down observations</a:t>
            </a:r>
          </a:p>
          <a:p>
            <a:pPr indent="0" lvl="0" marL="45720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-Q&amp;A at the end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b="1"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test measures:</a:t>
            </a:r>
          </a:p>
          <a:p>
            <a:pPr indent="0" lvl="0" marL="45720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-+/- log</a:t>
            </a:r>
          </a:p>
          <a:p>
            <a:pPr indent="0" lvl="0" marL="45720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-task flow of participants</a:t>
            </a:r>
          </a:p>
          <a:p>
            <a:pPr indent="0" lvl="0" marL="45720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-Q&amp;A</a:t>
            </a:r>
          </a:p>
        </p:txBody>
      </p:sp>
      <p:sp>
        <p:nvSpPr>
          <p:cNvPr id="213" name="Shape 213"/>
          <p:cNvSpPr/>
          <p:nvPr/>
        </p:nvSpPr>
        <p:spPr>
          <a:xfrm>
            <a:off x="473428" y="2417958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450" y="0"/>
            <a:ext cx="2436978" cy="182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3449" y="1620099"/>
            <a:ext cx="2436972" cy="182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3450" y="3323725"/>
            <a:ext cx="2436972" cy="182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434343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2182750" y="1148650"/>
            <a:ext cx="5004299" cy="31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000">
                <a:solidFill>
                  <a:srgbClr val="FF9E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RESULTS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homepage: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+ navbar 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+ icons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map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icons: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+ universal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1956953" y="2349596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1956953" y="4173121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24" name="Shape 224"/>
          <p:cNvGrpSpPr/>
          <p:nvPr/>
        </p:nvGrpSpPr>
        <p:grpSpPr>
          <a:xfrm>
            <a:off x="4258024" y="245461"/>
            <a:ext cx="853772" cy="625983"/>
            <a:chOff x="4610450" y="3703750"/>
            <a:chExt cx="453050" cy="332175"/>
          </a:xfrm>
        </p:grpSpPr>
        <p:sp>
          <p:nvSpPr>
            <p:cNvPr id="225" name="Shape 225"/>
            <p:cNvSpPr/>
            <p:nvPr/>
          </p:nvSpPr>
          <p:spPr>
            <a:xfrm>
              <a:off x="4610450" y="3703750"/>
              <a:ext cx="453050" cy="332175"/>
            </a:xfrm>
            <a:custGeom>
              <a:pathLst>
                <a:path extrusionOk="0" h="13287" w="18122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4642200" y="3730000"/>
              <a:ext cx="389550" cy="249150"/>
            </a:xfrm>
            <a:custGeom>
              <a:pathLst>
                <a:path extrusionOk="0" h="9966" w="15582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434343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2182750" y="1148650"/>
            <a:ext cx="5004299" cy="31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000">
                <a:solidFill>
                  <a:srgbClr val="FF9E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RESULTS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task 1 (adding interests to profile):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+ few clicks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task 2 (searching for and joining events)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+ straightforward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event blocks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1956953" y="2349596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1956953" y="3453721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34" name="Shape 234"/>
          <p:cNvGrpSpPr/>
          <p:nvPr/>
        </p:nvGrpSpPr>
        <p:grpSpPr>
          <a:xfrm>
            <a:off x="4258024" y="245461"/>
            <a:ext cx="853772" cy="625983"/>
            <a:chOff x="4610450" y="3703750"/>
            <a:chExt cx="453050" cy="332175"/>
          </a:xfrm>
        </p:grpSpPr>
        <p:sp>
          <p:nvSpPr>
            <p:cNvPr id="235" name="Shape 235"/>
            <p:cNvSpPr/>
            <p:nvPr/>
          </p:nvSpPr>
          <p:spPr>
            <a:xfrm>
              <a:off x="4610450" y="3703750"/>
              <a:ext cx="453050" cy="332175"/>
            </a:xfrm>
            <a:custGeom>
              <a:pathLst>
                <a:path extrusionOk="0" h="13287" w="18122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6" name="Shape 236"/>
            <p:cNvSpPr/>
            <p:nvPr/>
          </p:nvSpPr>
          <p:spPr>
            <a:xfrm>
              <a:off x="4642200" y="3730000"/>
              <a:ext cx="389550" cy="249150"/>
            </a:xfrm>
            <a:custGeom>
              <a:pathLst>
                <a:path extrusionOk="0" h="9966" w="15582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434343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/>
        </p:nvSpPr>
        <p:spPr>
          <a:xfrm>
            <a:off x="2182750" y="1148650"/>
            <a:ext cx="5004299" cy="31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000">
                <a:solidFill>
                  <a:srgbClr val="FF9E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RESULTS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task 3 (creating an event):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+ “+” universal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+ form understandable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map to add event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1956953" y="2349596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43" name="Shape 243"/>
          <p:cNvGrpSpPr/>
          <p:nvPr/>
        </p:nvGrpSpPr>
        <p:grpSpPr>
          <a:xfrm>
            <a:off x="4258024" y="245461"/>
            <a:ext cx="853772" cy="625983"/>
            <a:chOff x="4610450" y="3703750"/>
            <a:chExt cx="453050" cy="332175"/>
          </a:xfrm>
        </p:grpSpPr>
        <p:sp>
          <p:nvSpPr>
            <p:cNvPr id="244" name="Shape 244"/>
            <p:cNvSpPr/>
            <p:nvPr/>
          </p:nvSpPr>
          <p:spPr>
            <a:xfrm>
              <a:off x="4610450" y="3703750"/>
              <a:ext cx="453050" cy="332175"/>
            </a:xfrm>
            <a:custGeom>
              <a:pathLst>
                <a:path extrusionOk="0" h="13287" w="18122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4642200" y="3730000"/>
              <a:ext cx="389550" cy="249150"/>
            </a:xfrm>
            <a:custGeom>
              <a:pathLst>
                <a:path extrusionOk="0" h="9966" w="15582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9E00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/>
        </p:nvSpPr>
        <p:spPr>
          <a:xfrm>
            <a:off x="415650" y="1423150"/>
            <a:ext cx="8312700" cy="31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4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SUGGESTED UI CHANGES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43434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81000" lvl="0" marL="914400" rtl="0">
              <a:spcBef>
                <a:spcPts val="0"/>
              </a:spcBef>
              <a:buClr>
                <a:srgbClr val="F3F3F3"/>
              </a:buClr>
              <a:buSzPct val="100000"/>
              <a:buFont typeface="Quattrocento Sans"/>
              <a:buAutoNum type="arabicPeriod"/>
            </a:pPr>
            <a:r>
              <a:rPr b="1" lang="en" sz="24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Search bar more easily findable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81000" lvl="0" marL="914400" rtl="0">
              <a:spcBef>
                <a:spcPts val="0"/>
              </a:spcBef>
              <a:buClr>
                <a:srgbClr val="FFFFFF"/>
              </a:buClr>
              <a:buSzPct val="100000"/>
              <a:buFont typeface="Quattrocento Sans"/>
              <a:buAutoNum type="arabicPeriod"/>
            </a:pPr>
            <a:r>
              <a:rPr b="1" lang="en" sz="24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Adding location to “Create Event”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81000" lvl="0" marL="914400" rtl="0">
              <a:spcBef>
                <a:spcPts val="0"/>
              </a:spcBef>
              <a:buClr>
                <a:srgbClr val="FFFFFF"/>
              </a:buClr>
              <a:buSzPct val="100000"/>
              <a:buFont typeface="Quattrocento Sans"/>
              <a:buAutoNum type="arabicPeriod"/>
            </a:pPr>
            <a:r>
              <a:rPr b="1" lang="en" sz="24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Minor aesthetic problems → color</a:t>
            </a:r>
          </a:p>
        </p:txBody>
      </p:sp>
      <p:grpSp>
        <p:nvGrpSpPr>
          <p:cNvPr id="251" name="Shape 251"/>
          <p:cNvGrpSpPr/>
          <p:nvPr/>
        </p:nvGrpSpPr>
        <p:grpSpPr>
          <a:xfrm>
            <a:off x="4075836" y="314817"/>
            <a:ext cx="992336" cy="992279"/>
            <a:chOff x="1923675" y="1633650"/>
            <a:chExt cx="436000" cy="435975"/>
          </a:xfrm>
        </p:grpSpPr>
        <p:sp>
          <p:nvSpPr>
            <p:cNvPr id="252" name="Shape 252"/>
            <p:cNvSpPr/>
            <p:nvPr/>
          </p:nvSpPr>
          <p:spPr>
            <a:xfrm>
              <a:off x="2209250" y="1633650"/>
              <a:ext cx="150425" cy="150425"/>
            </a:xfrm>
            <a:custGeom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solidFill>
              <a:srgbClr val="FF9E00"/>
            </a:solidFill>
            <a:ln cap="rnd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2019900" y="1757250"/>
              <a:ext cx="261825" cy="261850"/>
            </a:xfrm>
            <a:custGeom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rgbClr val="FF9E00"/>
            </a:solidFill>
            <a:ln cap="rnd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1923675" y="1681150"/>
              <a:ext cx="388500" cy="388475"/>
            </a:xfrm>
            <a:custGeom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rgbClr val="FF9E00"/>
            </a:solidFill>
            <a:ln cap="rnd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1974225" y="1711575"/>
              <a:ext cx="261825" cy="261850"/>
            </a:xfrm>
            <a:custGeom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rgbClr val="FF9E00"/>
            </a:solidFill>
            <a:ln cap="rnd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1934650" y="2014200"/>
              <a:ext cx="44475" cy="44475"/>
            </a:xfrm>
            <a:custGeom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rgbClr val="FF9E00"/>
            </a:solidFill>
            <a:ln cap="rnd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1944375" y="1947225"/>
              <a:ext cx="101725" cy="101700"/>
            </a:xfrm>
            <a:custGeom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rgbClr val="FF9E00"/>
            </a:solidFill>
            <a:ln cap="rnd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/>
        </p:nvSpPr>
        <p:spPr>
          <a:xfrm>
            <a:off x="415650" y="1423150"/>
            <a:ext cx="8312700" cy="31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3400">
                <a:solidFill>
                  <a:srgbClr val="FF9E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SUMMARY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well-received and successful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changes: increase usability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marL="45720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400">
              <a:solidFill>
                <a:srgbClr val="FF9E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63" name="Shape 263"/>
          <p:cNvGrpSpPr/>
          <p:nvPr/>
        </p:nvGrpSpPr>
        <p:grpSpPr>
          <a:xfrm>
            <a:off x="4166736" y="265939"/>
            <a:ext cx="810523" cy="1057272"/>
            <a:chOff x="590250" y="244200"/>
            <a:chExt cx="407975" cy="532175"/>
          </a:xfrm>
        </p:grpSpPr>
        <p:sp>
          <p:nvSpPr>
            <p:cNvPr id="264" name="Shape 264"/>
            <p:cNvSpPr/>
            <p:nvPr/>
          </p:nvSpPr>
          <p:spPr>
            <a:xfrm>
              <a:off x="623125" y="313625"/>
              <a:ext cx="375100" cy="462750"/>
            </a:xfrm>
            <a:custGeom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590250" y="269775"/>
              <a:ext cx="377525" cy="462775"/>
            </a:xfrm>
            <a:custGeom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796650" y="274025"/>
              <a:ext cx="45100" cy="45100"/>
            </a:xfrm>
            <a:custGeom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713850" y="274025"/>
              <a:ext cx="45075" cy="45100"/>
            </a:xfrm>
            <a:custGeom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631050" y="274025"/>
              <a:ext cx="45075" cy="45100"/>
            </a:xfrm>
            <a:custGeom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649925" y="590050"/>
              <a:ext cx="133975" cy="25"/>
            </a:xfrm>
            <a:custGeom>
              <a:pathLst>
                <a:path extrusionOk="0" fill="none" h="1" w="5359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649925" y="534625"/>
              <a:ext cx="255750" cy="25"/>
            </a:xfrm>
            <a:custGeom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649925" y="479825"/>
              <a:ext cx="255750" cy="25"/>
            </a:xfrm>
            <a:custGeom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649925" y="424425"/>
              <a:ext cx="255750" cy="25"/>
            </a:xfrm>
            <a:custGeom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879475" y="274025"/>
              <a:ext cx="45075" cy="45100"/>
            </a:xfrm>
            <a:custGeom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654800" y="244200"/>
              <a:ext cx="25" cy="51175"/>
            </a:xfrm>
            <a:custGeom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737600" y="244200"/>
              <a:ext cx="25" cy="51175"/>
            </a:xfrm>
            <a:custGeom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820400" y="244200"/>
              <a:ext cx="25" cy="51175"/>
            </a:xfrm>
            <a:custGeom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903225" y="244200"/>
              <a:ext cx="25" cy="51175"/>
            </a:xfrm>
            <a:custGeom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78" name="Shape 278"/>
          <p:cNvSpPr/>
          <p:nvPr/>
        </p:nvSpPr>
        <p:spPr>
          <a:xfrm>
            <a:off x="641328" y="2546771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641328" y="3280971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434343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2182737" y="1722400"/>
            <a:ext cx="5004299" cy="31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000">
                <a:solidFill>
                  <a:srgbClr val="FF9E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OVERVIEW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Chosen user interface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Prototype &amp; Task Flows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Results &amp; Changes to be Made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D9D9D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1956953" y="2869546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3" name="Shape 63"/>
          <p:cNvSpPr/>
          <p:nvPr/>
        </p:nvSpPr>
        <p:spPr>
          <a:xfrm>
            <a:off x="1956953" y="3587996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4" name="Shape 64"/>
          <p:cNvSpPr/>
          <p:nvPr/>
        </p:nvSpPr>
        <p:spPr>
          <a:xfrm>
            <a:off x="1956953" y="4306421"/>
            <a:ext cx="225787" cy="224466"/>
          </a:xfrm>
          <a:custGeom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5" name="Shape 65"/>
          <p:cNvSpPr/>
          <p:nvPr/>
        </p:nvSpPr>
        <p:spPr>
          <a:xfrm>
            <a:off x="4253853" y="168471"/>
            <a:ext cx="636291" cy="1102438"/>
          </a:xfrm>
          <a:custGeom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66" name="Shape 66"/>
          <p:cNvGrpSpPr/>
          <p:nvPr/>
        </p:nvGrpSpPr>
        <p:grpSpPr>
          <a:xfrm>
            <a:off x="4358118" y="478316"/>
            <a:ext cx="427781" cy="316488"/>
            <a:chOff x="5255200" y="3006475"/>
            <a:chExt cx="511700" cy="378575"/>
          </a:xfrm>
        </p:grpSpPr>
        <p:sp>
          <p:nvSpPr>
            <p:cNvPr id="67" name="Shape 67"/>
            <p:cNvSpPr/>
            <p:nvPr/>
          </p:nvSpPr>
          <p:spPr>
            <a:xfrm>
              <a:off x="5255200" y="3006475"/>
              <a:ext cx="349900" cy="349875"/>
            </a:xfrm>
            <a:custGeom>
              <a:pathLst>
                <a:path extrusionOk="0" h="13995" w="13996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5567825" y="3185975"/>
              <a:ext cx="199075" cy="199075"/>
            </a:xfrm>
            <a:custGeom>
              <a:pathLst>
                <a:path extrusionOk="0" h="7963" w="7963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9E00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Shape 73"/>
          <p:cNvGrpSpPr/>
          <p:nvPr/>
        </p:nvGrpSpPr>
        <p:grpSpPr>
          <a:xfrm>
            <a:off x="4233474" y="166500"/>
            <a:ext cx="677029" cy="1103728"/>
            <a:chOff x="6730350" y="2315900"/>
            <a:chExt cx="257700" cy="420100"/>
          </a:xfrm>
        </p:grpSpPr>
        <p:sp>
          <p:nvSpPr>
            <p:cNvPr id="74" name="Shape 74"/>
            <p:cNvSpPr/>
            <p:nvPr/>
          </p:nvSpPr>
          <p:spPr>
            <a:xfrm>
              <a:off x="6807900" y="2671250"/>
              <a:ext cx="102600" cy="22625"/>
            </a:xfrm>
            <a:custGeom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9E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6807900" y="2636450"/>
              <a:ext cx="102600" cy="22625"/>
            </a:xfrm>
            <a:custGeom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9E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6807900" y="2706075"/>
              <a:ext cx="102600" cy="29925"/>
            </a:xfrm>
            <a:custGeom>
              <a:pathLst>
                <a:path extrusionOk="0" h="1197" w="4104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9E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6811575" y="2463675"/>
              <a:ext cx="95275" cy="160600"/>
            </a:xfrm>
            <a:custGeom>
              <a:pathLst>
                <a:path extrusionOk="0" h="6424" w="3811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9E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8" name="Shape 78"/>
            <p:cNvSpPr/>
            <p:nvPr/>
          </p:nvSpPr>
          <p:spPr>
            <a:xfrm>
              <a:off x="6730350" y="2315900"/>
              <a:ext cx="257700" cy="308375"/>
            </a:xfrm>
            <a:custGeom>
              <a:pathLst>
                <a:path extrusionOk="0" h="12335" w="10308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9E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79" name="Shape 79"/>
          <p:cNvSpPr txBox="1"/>
          <p:nvPr/>
        </p:nvSpPr>
        <p:spPr>
          <a:xfrm>
            <a:off x="415650" y="1423150"/>
            <a:ext cx="8312700" cy="31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34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MISSION STATEMENT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43434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rtl="0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 allow people to form meaningful connections in a new and innovative way: by meeting new people and sharing experiences.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2352"/>
              <a:buFont typeface="Arial"/>
              <a:buNone/>
            </a:pPr>
            <a:r>
              <a:rPr b="1" lang="en" sz="34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VALUE PROPOSITION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43434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rgbClr val="F3F3F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Connect through spontaneous events.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6702375" y="720737"/>
            <a:ext cx="2249100" cy="105269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E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" name="Shape 85"/>
          <p:cNvSpPr txBox="1"/>
          <p:nvPr/>
        </p:nvSpPr>
        <p:spPr>
          <a:xfrm>
            <a:off x="6845785" y="801771"/>
            <a:ext cx="1962300" cy="8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NAVIGATION BAR</a:t>
            </a:r>
          </a:p>
        </p:txBody>
      </p:sp>
      <p:sp>
        <p:nvSpPr>
          <p:cNvPr id="86" name="Shape 86"/>
          <p:cNvSpPr/>
          <p:nvPr/>
        </p:nvSpPr>
        <p:spPr>
          <a:xfrm>
            <a:off x="322600" y="720737"/>
            <a:ext cx="2161199" cy="82799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E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 txBox="1"/>
          <p:nvPr/>
        </p:nvSpPr>
        <p:spPr>
          <a:xfrm>
            <a:off x="322600" y="837912"/>
            <a:ext cx="2161199" cy="98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MAP</a:t>
            </a:r>
          </a:p>
        </p:txBody>
      </p:sp>
      <p:sp>
        <p:nvSpPr>
          <p:cNvPr id="88" name="Shape 88"/>
          <p:cNvSpPr/>
          <p:nvPr/>
        </p:nvSpPr>
        <p:spPr>
          <a:xfrm>
            <a:off x="7023825" y="3083510"/>
            <a:ext cx="1605900" cy="502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E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" name="Shape 89"/>
          <p:cNvSpPr txBox="1"/>
          <p:nvPr/>
        </p:nvSpPr>
        <p:spPr>
          <a:xfrm>
            <a:off x="7041375" y="3092987"/>
            <a:ext cx="1570799" cy="63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CREATE</a:t>
            </a:r>
          </a:p>
        </p:txBody>
      </p:sp>
      <p:sp>
        <p:nvSpPr>
          <p:cNvPr id="90" name="Shape 90"/>
          <p:cNvSpPr/>
          <p:nvPr/>
        </p:nvSpPr>
        <p:spPr>
          <a:xfrm>
            <a:off x="7023925" y="2548436"/>
            <a:ext cx="1605900" cy="465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E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 txBox="1"/>
          <p:nvPr/>
        </p:nvSpPr>
        <p:spPr>
          <a:xfrm>
            <a:off x="7126325" y="2530108"/>
            <a:ext cx="14010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SEARCH</a:t>
            </a:r>
          </a:p>
        </p:txBody>
      </p:sp>
      <p:sp>
        <p:nvSpPr>
          <p:cNvPr id="92" name="Shape 92"/>
          <p:cNvSpPr/>
          <p:nvPr/>
        </p:nvSpPr>
        <p:spPr>
          <a:xfrm>
            <a:off x="7023924" y="1842960"/>
            <a:ext cx="1605900" cy="63599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E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" name="Shape 93"/>
          <p:cNvSpPr txBox="1"/>
          <p:nvPr/>
        </p:nvSpPr>
        <p:spPr>
          <a:xfrm>
            <a:off x="7126340" y="1900821"/>
            <a:ext cx="14010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HOME</a:t>
            </a:r>
          </a:p>
        </p:txBody>
      </p:sp>
      <p:sp>
        <p:nvSpPr>
          <p:cNvPr id="94" name="Shape 94"/>
          <p:cNvSpPr/>
          <p:nvPr/>
        </p:nvSpPr>
        <p:spPr>
          <a:xfrm>
            <a:off x="7023824" y="3664547"/>
            <a:ext cx="1605900" cy="751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E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 txBox="1"/>
          <p:nvPr/>
        </p:nvSpPr>
        <p:spPr>
          <a:xfrm>
            <a:off x="7059025" y="3646212"/>
            <a:ext cx="1570799" cy="63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LISTING OF EVENTS</a:t>
            </a:r>
          </a:p>
        </p:txBody>
      </p:sp>
      <p:sp>
        <p:nvSpPr>
          <p:cNvPr id="96" name="Shape 96"/>
          <p:cNvSpPr/>
          <p:nvPr/>
        </p:nvSpPr>
        <p:spPr>
          <a:xfrm>
            <a:off x="7023825" y="4480501"/>
            <a:ext cx="1605900" cy="465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E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 txBox="1"/>
          <p:nvPr/>
        </p:nvSpPr>
        <p:spPr>
          <a:xfrm>
            <a:off x="7126233" y="4462166"/>
            <a:ext cx="1401000" cy="63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PROFILE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2652000" y="208000"/>
            <a:ext cx="3839999" cy="8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b="1" lang="en" sz="40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SELECTED UI</a:t>
            </a:r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16487" l="9518" r="11485" t="6789"/>
          <a:stretch/>
        </p:blipFill>
        <p:spPr>
          <a:xfrm>
            <a:off x="3403725" y="1034075"/>
            <a:ext cx="2378700" cy="394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Shape 100"/>
          <p:cNvCxnSpPr/>
          <p:nvPr/>
        </p:nvCxnSpPr>
        <p:spPr>
          <a:xfrm>
            <a:off x="2235925" y="1550925"/>
            <a:ext cx="1466999" cy="794999"/>
          </a:xfrm>
          <a:prstGeom prst="straightConnector1">
            <a:avLst/>
          </a:prstGeom>
          <a:noFill/>
          <a:ln cap="flat" cmpd="sng" w="28575">
            <a:solidFill>
              <a:srgbClr val="FF9E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1" name="Shape 101"/>
          <p:cNvCxnSpPr>
            <a:stCxn id="84" idx="1"/>
          </p:cNvCxnSpPr>
          <p:nvPr/>
        </p:nvCxnSpPr>
        <p:spPr>
          <a:xfrm flipH="1">
            <a:off x="5570475" y="1247087"/>
            <a:ext cx="1131900" cy="3153599"/>
          </a:xfrm>
          <a:prstGeom prst="straightConnector1">
            <a:avLst/>
          </a:prstGeom>
          <a:noFill/>
          <a:ln cap="flat" cmpd="sng" w="28575">
            <a:solidFill>
              <a:srgbClr val="FF9E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43434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/>
        </p:nvSpPr>
        <p:spPr>
          <a:xfrm>
            <a:off x="2652000" y="-96800"/>
            <a:ext cx="3839999" cy="8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000">
                <a:solidFill>
                  <a:srgbClr val="FF9E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PROTOTYPE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b="8771" l="2321" r="9401" t="4036"/>
          <a:stretch/>
        </p:blipFill>
        <p:spPr>
          <a:xfrm>
            <a:off x="536062" y="606725"/>
            <a:ext cx="8071874" cy="44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434343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2652000" y="-96800"/>
            <a:ext cx="3839999" cy="8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000">
                <a:solidFill>
                  <a:srgbClr val="FF9E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PROTOTYPE</a:t>
            </a: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b="13097" l="2789" r="0" t="1962"/>
          <a:stretch/>
        </p:blipFill>
        <p:spPr>
          <a:xfrm>
            <a:off x="0" y="1001678"/>
            <a:ext cx="2273766" cy="339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4">
            <a:alphaModFix/>
          </a:blip>
          <a:srcRect b="16550" l="3030" r="4564" t="3225"/>
          <a:stretch/>
        </p:blipFill>
        <p:spPr>
          <a:xfrm>
            <a:off x="2273765" y="1001676"/>
            <a:ext cx="2273766" cy="3372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5">
            <a:alphaModFix/>
          </a:blip>
          <a:srcRect b="22533" l="5598" r="10212" t="5910"/>
          <a:stretch/>
        </p:blipFill>
        <p:spPr>
          <a:xfrm>
            <a:off x="4547535" y="1001676"/>
            <a:ext cx="2322694" cy="33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6">
            <a:alphaModFix/>
          </a:blip>
          <a:srcRect b="31025" l="9039" r="14155" t="1963"/>
          <a:stretch/>
        </p:blipFill>
        <p:spPr>
          <a:xfrm>
            <a:off x="6870229" y="1001675"/>
            <a:ext cx="2273770" cy="338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9E00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/>
        </p:nvSpPr>
        <p:spPr>
          <a:xfrm>
            <a:off x="224100" y="145500"/>
            <a:ext cx="8695800" cy="47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 sz="24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TASK 1:</a:t>
            </a:r>
            <a:r>
              <a:rPr lang="en" sz="24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1" lang="en" sz="20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Customize your profile to add “Sports” to your interests.</a:t>
            </a: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 b="13097" l="2789" r="0" t="1962"/>
          <a:stretch/>
        </p:blipFill>
        <p:spPr>
          <a:xfrm>
            <a:off x="527600" y="1373496"/>
            <a:ext cx="1736313" cy="259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3649683">
            <a:off x="2222281" y="3304622"/>
            <a:ext cx="660611" cy="12659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Shape 124"/>
          <p:cNvCxnSpPr/>
          <p:nvPr/>
        </p:nvCxnSpPr>
        <p:spPr>
          <a:xfrm>
            <a:off x="2263912" y="2669307"/>
            <a:ext cx="387599" cy="153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5" name="Shape 125"/>
          <p:cNvPicPr preferRelativeResize="0"/>
          <p:nvPr/>
        </p:nvPicPr>
        <p:blipFill rotWithShape="1">
          <a:blip r:embed="rId5">
            <a:alphaModFix/>
          </a:blip>
          <a:srcRect b="13793" l="0" r="2085" t="1789"/>
          <a:stretch/>
        </p:blipFill>
        <p:spPr>
          <a:xfrm>
            <a:off x="2651487" y="1408016"/>
            <a:ext cx="1736313" cy="255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8399838">
            <a:off x="4110956" y="673146"/>
            <a:ext cx="660612" cy="126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6">
            <a:alphaModFix/>
          </a:blip>
          <a:srcRect b="18698" l="0" r="3325" t="3649"/>
          <a:stretch/>
        </p:blipFill>
        <p:spPr>
          <a:xfrm>
            <a:off x="4775375" y="1398400"/>
            <a:ext cx="1863572" cy="255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414949">
            <a:off x="6161806" y="2286621"/>
            <a:ext cx="660612" cy="12659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/>
          <p:nvPr/>
        </p:nvCxnSpPr>
        <p:spPr>
          <a:xfrm>
            <a:off x="4387812" y="2661669"/>
            <a:ext cx="387599" cy="153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0" name="Shape 130"/>
          <p:cNvCxnSpPr/>
          <p:nvPr/>
        </p:nvCxnSpPr>
        <p:spPr>
          <a:xfrm>
            <a:off x="6638962" y="2661669"/>
            <a:ext cx="387599" cy="153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31" name="Shape 131"/>
          <p:cNvPicPr preferRelativeResize="0"/>
          <p:nvPr/>
        </p:nvPicPr>
        <p:blipFill rotWithShape="1">
          <a:blip r:embed="rId7">
            <a:alphaModFix/>
          </a:blip>
          <a:srcRect b="16550" l="3030" r="4564" t="3225"/>
          <a:stretch/>
        </p:blipFill>
        <p:spPr>
          <a:xfrm>
            <a:off x="4775375" y="1408024"/>
            <a:ext cx="1863575" cy="276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4391658">
            <a:off x="6611831" y="3153746"/>
            <a:ext cx="660612" cy="126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8">
            <a:alphaModFix/>
          </a:blip>
          <a:srcRect b="15796" l="3385" r="3617" t="1756"/>
          <a:stretch/>
        </p:blipFill>
        <p:spPr>
          <a:xfrm>
            <a:off x="7026525" y="1408025"/>
            <a:ext cx="1688477" cy="25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1694600" y="4164375"/>
            <a:ext cx="11162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“Profile”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3077600" y="746000"/>
            <a:ext cx="14274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“Add Interest”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4775375" y="4164375"/>
            <a:ext cx="8082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“Sport”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5458425" y="4164375"/>
            <a:ext cx="15681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and then “Done”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9E00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224100" y="145500"/>
            <a:ext cx="8695800" cy="47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TASK 2.a:</a:t>
            </a:r>
            <a:r>
              <a:rPr lang="en" sz="24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1" lang="en" sz="20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 want to play soccer. Find and join a relevant event.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b="13097" l="2789" r="0" t="1962"/>
          <a:stretch/>
        </p:blipFill>
        <p:spPr>
          <a:xfrm>
            <a:off x="527600" y="1373496"/>
            <a:ext cx="1736313" cy="259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3649683">
            <a:off x="1219906" y="3374247"/>
            <a:ext cx="660611" cy="12659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Shape 145"/>
          <p:cNvCxnSpPr/>
          <p:nvPr/>
        </p:nvCxnSpPr>
        <p:spPr>
          <a:xfrm>
            <a:off x="2263912" y="2669307"/>
            <a:ext cx="387599" cy="153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" name="Shape 146"/>
          <p:cNvCxnSpPr/>
          <p:nvPr/>
        </p:nvCxnSpPr>
        <p:spPr>
          <a:xfrm>
            <a:off x="4387812" y="2661669"/>
            <a:ext cx="387599" cy="153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7" name="Shape 147"/>
          <p:cNvCxnSpPr/>
          <p:nvPr/>
        </p:nvCxnSpPr>
        <p:spPr>
          <a:xfrm>
            <a:off x="6486562" y="2661669"/>
            <a:ext cx="387599" cy="153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8" name="Shape 148"/>
          <p:cNvSpPr txBox="1"/>
          <p:nvPr/>
        </p:nvSpPr>
        <p:spPr>
          <a:xfrm>
            <a:off x="692225" y="4234000"/>
            <a:ext cx="11162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“Search”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4839500" y="897550"/>
            <a:ext cx="14274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“Join”</a:t>
            </a: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5">
            <a:alphaModFix/>
          </a:blip>
          <a:srcRect b="14801" l="5253" r="2256" t="3739"/>
          <a:stretch/>
        </p:blipFill>
        <p:spPr>
          <a:xfrm>
            <a:off x="4775373" y="1380438"/>
            <a:ext cx="1736325" cy="261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8399838">
            <a:off x="6201056" y="1207246"/>
            <a:ext cx="660612" cy="126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8399838">
            <a:off x="6290806" y="1332121"/>
            <a:ext cx="660612" cy="126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5337450" y="897550"/>
            <a:ext cx="14274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“More”</a:t>
            </a: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6">
            <a:alphaModFix/>
          </a:blip>
          <a:srcRect b="22533" l="5598" r="10212" t="5910"/>
          <a:stretch/>
        </p:blipFill>
        <p:spPr>
          <a:xfrm>
            <a:off x="2619987" y="1363174"/>
            <a:ext cx="1799325" cy="26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2631550" y="926800"/>
            <a:ext cx="1799399" cy="34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 txBox="1"/>
          <p:nvPr/>
        </p:nvSpPr>
        <p:spPr>
          <a:xfrm>
            <a:off x="2651500" y="897550"/>
            <a:ext cx="11162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sports</a:t>
            </a:r>
          </a:p>
        </p:txBody>
      </p:sp>
      <p:cxnSp>
        <p:nvCxnSpPr>
          <p:cNvPr id="157" name="Shape 157"/>
          <p:cNvCxnSpPr/>
          <p:nvPr/>
        </p:nvCxnSpPr>
        <p:spPr>
          <a:xfrm flipH="1">
            <a:off x="3307203" y="1001227"/>
            <a:ext cx="6599" cy="1787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158" name="Shape 158"/>
          <p:cNvPicPr preferRelativeResize="0"/>
          <p:nvPr/>
        </p:nvPicPr>
        <p:blipFill rotWithShape="1">
          <a:blip r:embed="rId7">
            <a:alphaModFix/>
          </a:blip>
          <a:srcRect b="25059" l="9800" r="14579" t="7065"/>
          <a:stretch/>
        </p:blipFill>
        <p:spPr>
          <a:xfrm>
            <a:off x="6867750" y="1307278"/>
            <a:ext cx="1799400" cy="275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2203325">
            <a:off x="7946357" y="3374246"/>
            <a:ext cx="660612" cy="1265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9E00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/>
        </p:nvSpPr>
        <p:spPr>
          <a:xfrm>
            <a:off x="224100" y="145500"/>
            <a:ext cx="8695800" cy="47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43434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TASK 2.b:</a:t>
            </a:r>
            <a:r>
              <a:rPr lang="en" sz="24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1" lang="en" sz="20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 want to play soccer. Find and join a relevant event.</a:t>
            </a: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b="13097" l="2789" r="0" t="1962"/>
          <a:stretch/>
        </p:blipFill>
        <p:spPr>
          <a:xfrm>
            <a:off x="527600" y="1373496"/>
            <a:ext cx="1736313" cy="259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3649683">
            <a:off x="1944206" y="3374247"/>
            <a:ext cx="660611" cy="12659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Shape 167"/>
          <p:cNvCxnSpPr/>
          <p:nvPr/>
        </p:nvCxnSpPr>
        <p:spPr>
          <a:xfrm>
            <a:off x="2263912" y="2669307"/>
            <a:ext cx="387599" cy="153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" name="Shape 168"/>
          <p:cNvSpPr txBox="1"/>
          <p:nvPr/>
        </p:nvSpPr>
        <p:spPr>
          <a:xfrm>
            <a:off x="692225" y="4234000"/>
            <a:ext cx="11162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“List”</a:t>
            </a: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5">
            <a:alphaModFix/>
          </a:blip>
          <a:srcRect b="25653" l="11605" r="9393" t="3889"/>
          <a:stretch/>
        </p:blipFill>
        <p:spPr>
          <a:xfrm>
            <a:off x="2651525" y="1354378"/>
            <a:ext cx="1736325" cy="264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4">
            <a:alphaModFix/>
          </a:blip>
          <a:srcRect b="37605" l="23284" r="27880" t="0"/>
          <a:stretch/>
        </p:blipFill>
        <p:spPr>
          <a:xfrm rot="-8399838">
            <a:off x="4179669" y="687321"/>
            <a:ext cx="660612" cy="126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4980425" y="1003300"/>
            <a:ext cx="11162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Quattrocento Sans"/>
                <a:ea typeface="Quattrocento Sans"/>
                <a:cs typeface="Quattrocento Sans"/>
                <a:sym typeface="Quattrocento Sans"/>
              </a:rPr>
              <a:t>“Join”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