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Average"/>
      <p:regular r:id="rId20"/>
    </p:embeddedFont>
    <p:embeddedFont>
      <p:font typeface="Oswald"/>
      <p:regular r:id="rId21"/>
      <p:bold r:id="rId22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verage-regular.fntdata"/><Relationship Id="rId11" Type="http://schemas.openxmlformats.org/officeDocument/2006/relationships/slide" Target="slides/slide6.xml"/><Relationship Id="rId22" Type="http://schemas.openxmlformats.org/officeDocument/2006/relationships/font" Target="fonts/Oswald-bold.fntdata"/><Relationship Id="rId10" Type="http://schemas.openxmlformats.org/officeDocument/2006/relationships/slide" Target="slides/slide5.xml"/><Relationship Id="rId21" Type="http://schemas.openxmlformats.org/officeDocument/2006/relationships/font" Target="fonts/Oswald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What might </a:t>
            </a:r>
            <a:r>
              <a:rPr b="1" lang="en"/>
              <a:t>design thinking</a:t>
            </a:r>
            <a:r>
              <a:rPr lang="en"/>
              <a:t> uncover about our  </a:t>
            </a:r>
            <a:r>
              <a:rPr b="1" lang="en"/>
              <a:t>music experiences</a:t>
            </a:r>
            <a:r>
              <a:rPr lang="en"/>
              <a:t> and </a:t>
            </a:r>
            <a:r>
              <a:rPr b="1" lang="en"/>
              <a:t>music sharing habits</a:t>
            </a:r>
            <a:r>
              <a:rPr lang="en"/>
              <a:t>?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Yunha Hwang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Mohammed Rahman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James Stallworth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Other moments: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Who would you recommend?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LONG PAUSE - why not just recommend the person who you like most?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“Can I refer to my pandora playlist?”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T: We battle our memories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S: When you’re recommending someone, you feel like you have to be contemporary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G+M: You have to look at that person and judge what you think they’ll like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We were talking about James Taylor…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Always choose  James Taylor “Because they were raised”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en"/>
              <a:t>MUSIC SUGGESTED “Wait til you hear Ben Taylor”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en"/>
              <a:t>they both got excited, it was a fun moment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sometimes constrictions (physical), user-control are worth it to prevent people from feeling overwhelmed and inconvenienced by the massive music libraries of services like spotify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en"/>
              <a:t>Marek: Thinks Spotify gives you too much freedom by having such a  large and easily accessible music library. 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en"/>
              <a:t>Jaron: frustrated when searching for new music on his own 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en"/>
              <a:t>Marek: Record store is all laid out, limited selection so you can see them all. 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People who grew up sharing music with their family value that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en"/>
              <a:t>Suzanne: “I listened to James Taylor mostly because that’s what I grew up with, that’s what was played in my house”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en"/>
              <a:t>Jaron: remembers and likes songs from his dad’s CD collection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en"/>
              <a:t>Marek: Feels a close connection to LP’s given to him by his father. 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People not only care what others are listening to but how others are listening to music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en"/>
              <a:t>Marek: People should listen to albums all the way through before listening to individual songs off of the album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en"/>
              <a:t>Jaron: Thinks there should be a monoculture of music consumption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en"/>
              <a:t>Jaron: thinks people don’t listen to full albums anymore, but they should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en"/>
              <a:t>Teresa: The polite thing to do when a song that you don’t like comes on in a social setting is to let it play out, “it’ll be over soon”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people don’t really know what they like (their musical taste) and don’t really know what others are listening to 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en"/>
              <a:t>MP: I want to know what other people think about music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en"/>
              <a:t>MP: I have a very open minded approach to music 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en"/>
              <a:t>Jaron: “people these days listen to everything”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en"/>
              <a:t>Jaron: “I don’t really know most of my friends’ musical taste”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people want music to bring their communities closer. 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en"/>
              <a:t>MP: I wish there was a commenting feature in spotify 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en"/>
              <a:t>Jaron: happy when new music is found in shared playlist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en"/>
              <a:t>Marek: goes to record shops to hang out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en"/>
              <a:t>Marek: goes with friends to concerts to check out bands he’s never heard before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en"/>
              <a:t>Suzanne: Vivid memory of all her high school friends listening to Hot Tuna, dancing around a friend’s pool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en"/>
              <a:t>Marek: Shares records because the act of sharing is more intimate when physical music is shared. 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often the music people listen to is not context specific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en"/>
              <a:t>Jaron: posts links to songs on slack ‘tunes’ channel at work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en"/>
              <a:t>All: not strongly opinionated on headphones vs speakers (whatever’s convenient)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There are probably more needs to find from this empathy map, but a few are this...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Diversity in interviewees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came up with 4 different types of people we wanted to interview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en"/>
              <a:t>1st, typical music consumer (Used spotify/ online streaming service, consumed mostly digitally, did not create music, representative of majority of music listeners in 2015)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en"/>
              <a:t>2nd, atypical music consumer (Mainly consumed instead of produced music, did not/ rarely used online streaming services, frequented/ preferred record stores, shared music, just perhaps not digitally)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en"/>
              <a:t>3rd, musician/ music creator (Consumed music as well as produced/ released music of their own, interacted with digital music from more than one side of the equation)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en"/>
              <a:t>4th, pre-internet music generation (Perhaps used spotify/ online streaming services, but grew up in a world without online music sharing)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4 Major Question Themes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Means of Consumption?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en"/>
              <a:t>what services/ technology do you use to listen to and explore for new music? through what means to people share music/ you share music with others?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Personal Music Identity?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en"/>
              <a:t>What habits/ memories/ beliefs do you have in the context of your own experience with music?</a:t>
            </a:r>
          </a:p>
          <a:p>
            <a:pPr indent="-228600" lvl="2" marL="1371600" rtl="0">
              <a:spcBef>
                <a:spcPts val="0"/>
              </a:spcBef>
              <a:buChar char="-"/>
            </a:pPr>
            <a:r>
              <a:rPr lang="en"/>
              <a:t>Do you consume music broadly or deeply? </a:t>
            </a:r>
          </a:p>
          <a:p>
            <a:pPr indent="-228600" lvl="2" marL="1371600" rtl="0">
              <a:spcBef>
                <a:spcPts val="0"/>
              </a:spcBef>
              <a:buChar char="-"/>
            </a:pPr>
            <a:r>
              <a:rPr lang="en"/>
              <a:t>Do you have any pieces of music that make you feel nostalgic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Social Music Identity?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en"/>
              <a:t>What habits/ beliefs do you have in the context of your community with regards to music?</a:t>
            </a:r>
          </a:p>
          <a:p>
            <a:pPr indent="-228600" lvl="2" marL="1371600" rtl="0">
              <a:spcBef>
                <a:spcPts val="0"/>
              </a:spcBef>
              <a:buChar char="-"/>
            </a:pPr>
            <a:r>
              <a:rPr lang="en"/>
              <a:t>What was the last piece of music you recommended to someone else?</a:t>
            </a:r>
          </a:p>
          <a:p>
            <a:pPr indent="-228600" lvl="2" marL="1371600" rtl="0">
              <a:spcBef>
                <a:spcPts val="0"/>
              </a:spcBef>
              <a:buChar char="-"/>
            </a:pPr>
            <a:r>
              <a:rPr lang="en"/>
              <a:t>How do you find new music?</a:t>
            </a:r>
          </a:p>
          <a:p>
            <a:pPr indent="-228600" lvl="2" marL="1371600" rtl="0">
              <a:spcBef>
                <a:spcPts val="0"/>
              </a:spcBef>
              <a:buChar char="-"/>
            </a:pPr>
            <a:r>
              <a:rPr lang="en"/>
              <a:t>Tell me about a time you met someone with a similar musical taste as you.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Musical Context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en"/>
              <a:t>How do you fit music into your life?</a:t>
            </a:r>
          </a:p>
          <a:p>
            <a:pPr indent="-228600" lvl="2" marL="1371600" rtl="0">
              <a:spcBef>
                <a:spcPts val="0"/>
              </a:spcBef>
              <a:buChar char="-"/>
            </a:pPr>
            <a:r>
              <a:rPr lang="en"/>
              <a:t>Do you mainly listen to music through headphones or speakers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lang="en" u="sng"/>
              <a:t>WHO?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San Francisco resident, my friend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compensated with a half-eaten box of cookies from Safeway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interview took place on the roof of a very tall building in Hayes Valley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phone in hand in photo open to spotify, streaming </a:t>
            </a:r>
            <a:r>
              <a:rPr i="1" lang="en"/>
              <a:t>19</a:t>
            </a:r>
            <a:r>
              <a:rPr lang="en"/>
              <a:t> by Adele to a wireless speaker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b="1" lang="en" u="sng"/>
              <a:t>WHY?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pays to use Spotify, doesn’t use other services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listens to music every day, but is not a music expert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b="1" lang="en" u="sng"/>
              <a:t>QUESTIONS: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How do you discover new music?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Could you tell me about a time when you were frustrated with Spotify?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How do your musical tastes fit in context with those of your parents and friends?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Why do you create and share playlists on Spotify?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Who? A music producer, a student on campus, who has realized numerous original music and performed at some large concerts who would rather like to remain anonymous. 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Where? On campus, Tressider Union 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Why? He gives us a different perspective as both a producer and a consumer. He understands concerns from the artist’s perspective. He can also be considered as an extreme user, since his engagement with music is much more in-depth and a lot more frequent. 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Questions included: 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What do you think about existing platforms of streaming music? 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Tell me about your process of musical production? 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When do you feel most awarded in your musical production?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What is your taste? do you have one? 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How do you explore new music? How much time do you spend doing it?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lang="en"/>
              <a:t>It would be interesting to mention that we tried to interview someone in an actual record store. </a:t>
            </a:r>
            <a:r>
              <a:rPr lang="en"/>
              <a:t>The record store itself was empty, and 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the owner was allegedly too busy to do the interview. Records were all stacked so viewing the artwork was next to impossible. No music was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even playing in the background. It was clearly a store only for people who knew exactly what they wanted, not a place to find new music. Only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classic rock available. Not the most successful record store. </a:t>
            </a:r>
            <a:r>
              <a:rPr b="1" lang="en"/>
              <a:t>Record Man in Redwood City.</a:t>
            </a:r>
            <a:r>
              <a:rPr lang="en"/>
              <a:t> Interesting frame of reference when compared to Marek, 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who only has positive experiences in record stores. 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b="1" lang="en"/>
              <a:t>Who?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Resident of Tennessee who listens to music primarily by putting on LP’s. Friend of group member.  Interview took place by phone call and lasted approximately.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b="1" lang="en"/>
              <a:t>Why?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Hardly ever uses Spotify or Pandora, instead likes the physical experience of being in a record store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Most of his musical library consists of LP’s as opposed to digital playlists. 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b="1" lang="en"/>
              <a:t>Questions: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What is one of your more cherished LP’s? What about it in particular moves you so much?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How did you get into listening to LP’s, as most kids our generation listen to music online?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With Spotify and Pandora, sharing music is as simple as copying a link and posting it. How does owning physical copies of 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your music affect the way you share it?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Have you ever bought LP’s of bands you have never heard of before?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Have you ever found any new music in a record store that ended up becoming your favorite?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What do you do (physically) while youre listening to your records (i.e. lie in bed, work out, etc.)?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u="sng"/>
              <a:t>Questions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Do you think you listen mainly to  “your generation’s” music?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Do you have any pieces of music that take you back to a certain time in your life? Nostalgia songs?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Do you consume music broadly or deeply? Do you consume a lot of different songs, or listen to the same songs many times?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Do you use online music streaming services? Any other pieces of tech to stream music?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Hard to share songs with a specific person (they might not use spotify)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Too many widely used music apps (Apple Music, Spotify, Youtube, Pandora, and so on)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Enjoys sharing playlists with close friends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Shares links to songs on slack ‘tunes’ channel at work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frustrated when searching for new music on his own (takes too long, difficult)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50% of new music comes from a single close friend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The biggest thing he wants with his music is to be listened to by as many different people from all over the world. 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in fact </a:t>
            </a:r>
            <a:r>
              <a:rPr b="1" lang="en"/>
              <a:t>communicating with his listeners is one of the favourite things</a:t>
            </a:r>
            <a:r>
              <a:rPr lang="en"/>
              <a:t> he does as a producer (except the making of music itself of course) and he does it by sending soundcloud messages to his frequent listeners. 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I says navigates and explores the new music library by reading music blogs and listening to what his favourite artists listened to or talked about.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We found it striking that</a:t>
            </a:r>
            <a:r>
              <a:rPr b="1" lang="en"/>
              <a:t> despite his expertise in electronic music that he actually has a very open musical taste</a:t>
            </a:r>
            <a:r>
              <a:rPr lang="en"/>
              <a:t> and listens to all sorts of music from different times and cultures. 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One thing he adds is that he wishes that he could know what other people think about a song or an album integrated in the streaming platform (i.e. commenting features)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The album art on the slide belongs to Houses of the Holy by Led Zeppelin. This was one of his </a:t>
            </a:r>
            <a:r>
              <a:rPr b="1" lang="en"/>
              <a:t>fathers records which eventually has been</a:t>
            </a:r>
          </a:p>
          <a:p>
            <a:pPr rtl="0">
              <a:spcBef>
                <a:spcPts val="0"/>
              </a:spcBef>
              <a:buNone/>
            </a:pPr>
            <a:r>
              <a:rPr b="1" lang="en"/>
              <a:t>passed down to him. 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Record stores allow him to browse a comfortingly finite collection of music on his own time. 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makes sharing music more intimate, digital music doesn't physically exist like a record. With an album, you have to sit and listen and you can associate the record with the person who gave it to you, 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too much control to stop/start wherever you want with digital music- LP’s encourage listening to the album in its entirety, which he thinks is very important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music is an experience worth investing in (buy physical copy as opposed to digital) - that way you get more out of it as opposed to letting it fade into the background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hape 9"/>
          <p:cNvGrpSpPr/>
          <p:nvPr/>
        </p:nvGrpSpPr>
        <p:grpSpPr>
          <a:xfrm>
            <a:off x="4350278" y="2855377"/>
            <a:ext cx="443588" cy="105632"/>
            <a:chOff x="4137525" y="2915950"/>
            <a:chExt cx="869099" cy="206999"/>
          </a:xfrm>
        </p:grpSpPr>
        <p:sp>
          <p:nvSpPr>
            <p:cNvPr id="10" name="Shape 10"/>
            <p:cNvSpPr/>
            <p:nvPr/>
          </p:nvSpPr>
          <p:spPr>
            <a:xfrm>
              <a:off x="4468575" y="2915950"/>
              <a:ext cx="206999" cy="206999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" name="Shape 11"/>
            <p:cNvSpPr/>
            <p:nvPr/>
          </p:nvSpPr>
          <p:spPr>
            <a:xfrm>
              <a:off x="4799625" y="2915950"/>
              <a:ext cx="206999" cy="206999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4137525" y="2915950"/>
              <a:ext cx="206999" cy="206999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3" name="Shape 13"/>
          <p:cNvSpPr txBox="1"/>
          <p:nvPr>
            <p:ph type="ctrTitle"/>
          </p:nvPr>
        </p:nvSpPr>
        <p:spPr>
          <a:xfrm>
            <a:off x="671257" y="990800"/>
            <a:ext cx="7801500" cy="17300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4" name="Shape 14"/>
          <p:cNvSpPr txBox="1"/>
          <p:nvPr>
            <p:ph idx="1" type="subTitle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type="title"/>
          </p:nvPr>
        </p:nvSpPr>
        <p:spPr>
          <a:xfrm>
            <a:off x="311700" y="1255275"/>
            <a:ext cx="8520599" cy="1890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12000"/>
            </a:lvl1pPr>
            <a:lvl2pPr algn="ctr">
              <a:spcBef>
                <a:spcPts val="0"/>
              </a:spcBef>
              <a:buSzPct val="100000"/>
              <a:defRPr sz="12000"/>
            </a:lvl2pPr>
            <a:lvl3pPr algn="ctr">
              <a:spcBef>
                <a:spcPts val="0"/>
              </a:spcBef>
              <a:buSzPct val="100000"/>
              <a:defRPr sz="12000"/>
            </a:lvl3pPr>
            <a:lvl4pPr algn="ctr">
              <a:spcBef>
                <a:spcPts val="0"/>
              </a:spcBef>
              <a:buSzPct val="100000"/>
              <a:defRPr sz="12000"/>
            </a:lvl4pPr>
            <a:lvl5pPr algn="ctr">
              <a:spcBef>
                <a:spcPts val="0"/>
              </a:spcBef>
              <a:buSzPct val="100000"/>
              <a:defRPr sz="12000"/>
            </a:lvl5pPr>
            <a:lvl6pPr algn="ctr">
              <a:spcBef>
                <a:spcPts val="0"/>
              </a:spcBef>
              <a:buSzPct val="100000"/>
              <a:defRPr sz="12000"/>
            </a:lvl6pPr>
            <a:lvl7pPr algn="ctr">
              <a:spcBef>
                <a:spcPts val="0"/>
              </a:spcBef>
              <a:buSzPct val="100000"/>
              <a:defRPr sz="12000"/>
            </a:lvl7pPr>
            <a:lvl8pPr algn="ctr">
              <a:spcBef>
                <a:spcPts val="0"/>
              </a:spcBef>
              <a:buSzPct val="100000"/>
              <a:defRPr sz="12000"/>
            </a:lvl8pPr>
            <a:lvl9pPr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311700" y="32284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671250" y="2141250"/>
            <a:ext cx="7852199" cy="861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algn="ctr">
              <a:spcBef>
                <a:spcPts val="0"/>
              </a:spcBef>
              <a:buSzPct val="100000"/>
              <a:defRPr sz="3600"/>
            </a:lvl1pPr>
            <a:lvl2pPr algn="ctr">
              <a:spcBef>
                <a:spcPts val="0"/>
              </a:spcBef>
              <a:buSzPct val="100000"/>
              <a:defRPr sz="3600"/>
            </a:lvl2pPr>
            <a:lvl3pPr algn="ctr">
              <a:spcBef>
                <a:spcPts val="0"/>
              </a:spcBef>
              <a:buSzPct val="100000"/>
              <a:defRPr sz="3600"/>
            </a:lvl3pPr>
            <a:lvl4pPr algn="ctr">
              <a:spcBef>
                <a:spcPts val="0"/>
              </a:spcBef>
              <a:buSzPct val="100000"/>
              <a:defRPr sz="3600"/>
            </a:lvl4pPr>
            <a:lvl5pPr algn="ctr">
              <a:spcBef>
                <a:spcPts val="0"/>
              </a:spcBef>
              <a:buSzPct val="100000"/>
              <a:defRPr sz="3600"/>
            </a:lvl5pPr>
            <a:lvl6pPr algn="ctr">
              <a:spcBef>
                <a:spcPts val="0"/>
              </a:spcBef>
              <a:buSzPct val="100000"/>
              <a:defRPr sz="3600"/>
            </a:lvl6pPr>
            <a:lvl7pPr algn="ctr">
              <a:spcBef>
                <a:spcPts val="0"/>
              </a:spcBef>
              <a:buSzPct val="100000"/>
              <a:defRPr sz="3600"/>
            </a:lvl7pPr>
            <a:lvl8pPr algn="ctr">
              <a:spcBef>
                <a:spcPts val="0"/>
              </a:spcBef>
              <a:buSzPct val="100000"/>
              <a:defRPr sz="3600"/>
            </a:lvl8pPr>
            <a:lvl9pPr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6" name="Shape 26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l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0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" name="Shape 41"/>
          <p:cNvSpPr txBox="1"/>
          <p:nvPr>
            <p:ph type="title"/>
          </p:nvPr>
        </p:nvSpPr>
        <p:spPr>
          <a:xfrm>
            <a:off x="265500" y="1081400"/>
            <a:ext cx="4045199" cy="1710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4200"/>
            </a:lvl1pPr>
            <a:lvl2pPr algn="ctr">
              <a:spcBef>
                <a:spcPts val="0"/>
              </a:spcBef>
              <a:buSzPct val="100000"/>
              <a:defRPr sz="4200"/>
            </a:lvl2pPr>
            <a:lvl3pPr algn="ctr">
              <a:spcBef>
                <a:spcPts val="0"/>
              </a:spcBef>
              <a:buSzPct val="100000"/>
              <a:defRPr sz="4200"/>
            </a:lvl3pPr>
            <a:lvl4pPr algn="ctr">
              <a:spcBef>
                <a:spcPts val="0"/>
              </a:spcBef>
              <a:buSzPct val="100000"/>
              <a:defRPr sz="4200"/>
            </a:lvl4pPr>
            <a:lvl5pPr algn="ctr">
              <a:spcBef>
                <a:spcPts val="0"/>
              </a:spcBef>
              <a:buSzPct val="100000"/>
              <a:defRPr sz="4200"/>
            </a:lvl5pPr>
            <a:lvl6pPr algn="ctr">
              <a:spcBef>
                <a:spcPts val="0"/>
              </a:spcBef>
              <a:buSzPct val="100000"/>
              <a:defRPr sz="4200"/>
            </a:lvl6pPr>
            <a:lvl7pPr algn="ctr">
              <a:spcBef>
                <a:spcPts val="0"/>
              </a:spcBef>
              <a:buSzPct val="100000"/>
              <a:defRPr sz="4200"/>
            </a:lvl7pPr>
            <a:lvl8pPr algn="ctr">
              <a:spcBef>
                <a:spcPts val="0"/>
              </a:spcBef>
              <a:buSzPct val="100000"/>
              <a:defRPr sz="4200"/>
            </a:lvl8pPr>
            <a:lvl9pPr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2" name="Shape 42"/>
          <p:cNvSpPr txBox="1"/>
          <p:nvPr>
            <p:ph idx="1" type="subTitle"/>
          </p:nvPr>
        </p:nvSpPr>
        <p:spPr>
          <a:xfrm>
            <a:off x="265500" y="2845200"/>
            <a:ext cx="4045199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8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9.png"/><Relationship Id="rId4" Type="http://schemas.openxmlformats.org/officeDocument/2006/relationships/image" Target="../media/image0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www.fivecentnickel.com/uploadedfiles/wp-content/uploads/2010/07/2010.07.14.jpg" TargetMode="External"/><Relationship Id="rId4" Type="http://schemas.openxmlformats.org/officeDocument/2006/relationships/hyperlink" Target="http://www.gettyimages.com/detail/photo/group-of-friends-sitting-in-field-sharing-high-res-stock-photography/536991121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ctrTitle"/>
          </p:nvPr>
        </p:nvSpPr>
        <p:spPr>
          <a:xfrm>
            <a:off x="671250" y="645300"/>
            <a:ext cx="7801500" cy="1183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Needfinding with a Beat</a:t>
            </a:r>
          </a:p>
        </p:txBody>
      </p:sp>
      <p:sp>
        <p:nvSpPr>
          <p:cNvPr id="56" name="Shape 56"/>
          <p:cNvSpPr txBox="1"/>
          <p:nvPr>
            <p:ph idx="1" type="subTitle"/>
          </p:nvPr>
        </p:nvSpPr>
        <p:spPr>
          <a:xfrm>
            <a:off x="671250" y="1828800"/>
            <a:ext cx="78015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What might design thinking uncover about our 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music experiences and music sharing habits?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" name="Shape 57"/>
          <p:cNvSpPr txBox="1"/>
          <p:nvPr/>
        </p:nvSpPr>
        <p:spPr>
          <a:xfrm>
            <a:off x="3486750" y="3150600"/>
            <a:ext cx="21705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 algn="ctr">
              <a:spcBef>
                <a:spcPts val="0"/>
              </a:spcBef>
              <a:buNone/>
            </a:pPr>
            <a:r>
              <a:rPr lang="en" sz="16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Team Members:</a:t>
            </a:r>
          </a:p>
        </p:txBody>
      </p:sp>
      <p:sp>
        <p:nvSpPr>
          <p:cNvPr id="58" name="Shape 58"/>
          <p:cNvSpPr txBox="1"/>
          <p:nvPr/>
        </p:nvSpPr>
        <p:spPr>
          <a:xfrm>
            <a:off x="2644400" y="3926675"/>
            <a:ext cx="1905300" cy="3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6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James Stallworth</a:t>
            </a:r>
          </a:p>
        </p:txBody>
      </p:sp>
      <p:sp>
        <p:nvSpPr>
          <p:cNvPr id="59" name="Shape 59"/>
          <p:cNvSpPr txBox="1"/>
          <p:nvPr/>
        </p:nvSpPr>
        <p:spPr>
          <a:xfrm>
            <a:off x="4549750" y="3926675"/>
            <a:ext cx="1905300" cy="3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6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Matt Herrero</a:t>
            </a:r>
          </a:p>
        </p:txBody>
      </p:sp>
      <p:sp>
        <p:nvSpPr>
          <p:cNvPr id="60" name="Shape 60"/>
          <p:cNvSpPr txBox="1"/>
          <p:nvPr/>
        </p:nvSpPr>
        <p:spPr>
          <a:xfrm>
            <a:off x="4505200" y="3545075"/>
            <a:ext cx="1994399" cy="3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 algn="ctr">
              <a:spcBef>
                <a:spcPts val="0"/>
              </a:spcBef>
              <a:buNone/>
            </a:pPr>
            <a:r>
              <a:rPr lang="en" sz="16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Mohammed Rahman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6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61" name="Shape 61"/>
          <p:cNvSpPr txBox="1"/>
          <p:nvPr/>
        </p:nvSpPr>
        <p:spPr>
          <a:xfrm>
            <a:off x="2644400" y="3545075"/>
            <a:ext cx="1905300" cy="3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 algn="ctr">
              <a:spcBef>
                <a:spcPts val="0"/>
              </a:spcBef>
              <a:buNone/>
            </a:pPr>
            <a:r>
              <a:rPr lang="en" sz="16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Yunha Hwang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6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62" name="Shape 62"/>
          <p:cNvSpPr txBox="1"/>
          <p:nvPr/>
        </p:nvSpPr>
        <p:spPr>
          <a:xfrm>
            <a:off x="2972250" y="4630925"/>
            <a:ext cx="3199499" cy="3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3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Studio Theme -  Sharing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Suzanne, Teresa,  and Corinne</a:t>
            </a:r>
          </a:p>
        </p:txBody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14225" y="1367300"/>
            <a:ext cx="4984199" cy="1109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Suzanne: “I listened to James Taylor mostly because that’s what I grew up with, that’s what was played in our house”</a:t>
            </a:r>
          </a:p>
        </p:txBody>
      </p:sp>
      <p:sp>
        <p:nvSpPr>
          <p:cNvPr id="134" name="Shape 134"/>
          <p:cNvSpPr txBox="1"/>
          <p:nvPr>
            <p:ph idx="2" type="body"/>
          </p:nvPr>
        </p:nvSpPr>
        <p:spPr>
          <a:xfrm>
            <a:off x="614225" y="3559550"/>
            <a:ext cx="4984199" cy="1109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Teresa: Lets songs that she doesn’t necessarily like play in full out of politeness since “it’ll be over soon”</a:t>
            </a:r>
          </a:p>
        </p:txBody>
      </p:sp>
      <p:sp>
        <p:nvSpPr>
          <p:cNvPr id="135" name="Shape 135"/>
          <p:cNvSpPr txBox="1"/>
          <p:nvPr>
            <p:ph idx="3" type="body"/>
          </p:nvPr>
        </p:nvSpPr>
        <p:spPr>
          <a:xfrm>
            <a:off x="3848100" y="2265325"/>
            <a:ext cx="4984199" cy="1109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lang="en"/>
              <a:t>Suzanne: Vivid memories of dancing around at pool parties during high school when she hears the song “Beyond the Sea” by Bobby Darin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Shape 140"/>
          <p:cNvPicPr preferRelativeResize="0"/>
          <p:nvPr/>
        </p:nvPicPr>
        <p:blipFill rotWithShape="1">
          <a:blip r:embed="rId3">
            <a:alphaModFix/>
          </a:blip>
          <a:srcRect b="18997" l="6530" r="2128" t="16842"/>
          <a:stretch/>
        </p:blipFill>
        <p:spPr>
          <a:xfrm>
            <a:off x="923150" y="996425"/>
            <a:ext cx="7297700" cy="3776976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Shape 141"/>
          <p:cNvSpPr txBox="1"/>
          <p:nvPr>
            <p:ph type="title"/>
          </p:nvPr>
        </p:nvSpPr>
        <p:spPr>
          <a:xfrm>
            <a:off x="308975" y="3501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Our Empathy Map</a:t>
            </a:r>
          </a:p>
        </p:txBody>
      </p:sp>
      <p:sp>
        <p:nvSpPr>
          <p:cNvPr id="142" name="Shape 142"/>
          <p:cNvSpPr/>
          <p:nvPr/>
        </p:nvSpPr>
        <p:spPr>
          <a:xfrm>
            <a:off x="920375" y="1005975"/>
            <a:ext cx="7297800" cy="3776999"/>
          </a:xfrm>
          <a:prstGeom prst="roundRect">
            <a:avLst>
              <a:gd fmla="val 16667" name="adj"/>
            </a:avLst>
          </a:prstGeom>
          <a:noFill/>
          <a:ln cap="flat" cmpd="sng" w="2286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3" name="Shape 143"/>
          <p:cNvSpPr/>
          <p:nvPr/>
        </p:nvSpPr>
        <p:spPr>
          <a:xfrm>
            <a:off x="692750" y="806650"/>
            <a:ext cx="531600" cy="472499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4" name="Shape 144"/>
          <p:cNvSpPr/>
          <p:nvPr/>
        </p:nvSpPr>
        <p:spPr>
          <a:xfrm>
            <a:off x="692750" y="4489275"/>
            <a:ext cx="531600" cy="40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5" name="Shape 145"/>
          <p:cNvSpPr/>
          <p:nvPr/>
        </p:nvSpPr>
        <p:spPr>
          <a:xfrm>
            <a:off x="7896675" y="846550"/>
            <a:ext cx="531600" cy="472499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6" name="Shape 146"/>
          <p:cNvSpPr/>
          <p:nvPr/>
        </p:nvSpPr>
        <p:spPr>
          <a:xfrm>
            <a:off x="7896675" y="4473350"/>
            <a:ext cx="531600" cy="472499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type="title"/>
          </p:nvPr>
        </p:nvSpPr>
        <p:spPr>
          <a:xfrm>
            <a:off x="311700" y="302150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Inferences and Conclusions?</a:t>
            </a:r>
          </a:p>
        </p:txBody>
      </p:sp>
      <p:pic>
        <p:nvPicPr>
          <p:cNvPr id="152" name="Shape 152"/>
          <p:cNvPicPr preferRelativeResize="0"/>
          <p:nvPr/>
        </p:nvPicPr>
        <p:blipFill rotWithShape="1">
          <a:blip r:embed="rId3">
            <a:alphaModFix/>
          </a:blip>
          <a:srcRect b="39113" l="42532" r="41321" t="38896"/>
          <a:stretch/>
        </p:blipFill>
        <p:spPr>
          <a:xfrm rot="-889630">
            <a:off x="369099" y="1167137"/>
            <a:ext cx="1940703" cy="1982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/>
          <p:cNvPicPr preferRelativeResize="0"/>
          <p:nvPr/>
        </p:nvPicPr>
        <p:blipFill rotWithShape="1">
          <a:blip r:embed="rId4">
            <a:alphaModFix/>
          </a:blip>
          <a:srcRect b="37734" l="34549" r="34721" t="38423"/>
          <a:stretch/>
        </p:blipFill>
        <p:spPr>
          <a:xfrm>
            <a:off x="3313650" y="1017737"/>
            <a:ext cx="3540999" cy="2060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Shape 154"/>
          <p:cNvPicPr preferRelativeResize="0"/>
          <p:nvPr/>
        </p:nvPicPr>
        <p:blipFill rotWithShape="1">
          <a:blip r:embed="rId5">
            <a:alphaModFix/>
          </a:blip>
          <a:srcRect b="37499" l="41666" r="41666" t="39353"/>
          <a:stretch/>
        </p:blipFill>
        <p:spPr>
          <a:xfrm rot="694526">
            <a:off x="6531051" y="2906949"/>
            <a:ext cx="1928799" cy="2009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Shape 155"/>
          <p:cNvPicPr preferRelativeResize="0"/>
          <p:nvPr/>
        </p:nvPicPr>
        <p:blipFill rotWithShape="1">
          <a:blip r:embed="rId6">
            <a:alphaModFix/>
          </a:blip>
          <a:srcRect b="37731" l="41547" r="40972" t="39120"/>
          <a:stretch/>
        </p:blipFill>
        <p:spPr>
          <a:xfrm rot="-177236">
            <a:off x="2063498" y="2976476"/>
            <a:ext cx="2074792" cy="206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type="title"/>
          </p:nvPr>
        </p:nvSpPr>
        <p:spPr>
          <a:xfrm>
            <a:off x="311700" y="615850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Needs? Insights?</a:t>
            </a:r>
          </a:p>
        </p:txBody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549000" y="1462325"/>
            <a:ext cx="3958799" cy="726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People need for social connection around their music to be easier.</a:t>
            </a:r>
          </a:p>
        </p:txBody>
      </p:sp>
      <p:sp>
        <p:nvSpPr>
          <p:cNvPr id="162" name="Shape 162"/>
          <p:cNvSpPr txBox="1"/>
          <p:nvPr>
            <p:ph idx="2" type="body"/>
          </p:nvPr>
        </p:nvSpPr>
        <p:spPr>
          <a:xfrm>
            <a:off x="4507800" y="3452350"/>
            <a:ext cx="4324499" cy="726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People need help choosing music so that it isn’t an overwhelming experience. </a:t>
            </a:r>
          </a:p>
        </p:txBody>
      </p:sp>
      <p:sp>
        <p:nvSpPr>
          <p:cNvPr id="163" name="Shape 163"/>
          <p:cNvSpPr txBox="1"/>
          <p:nvPr/>
        </p:nvSpPr>
        <p:spPr>
          <a:xfrm>
            <a:off x="4596700" y="1406450"/>
            <a:ext cx="3958799" cy="1171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64" name="Shape 164"/>
          <p:cNvPicPr preferRelativeResize="0"/>
          <p:nvPr/>
        </p:nvPicPr>
        <p:blipFill rotWithShape="1">
          <a:blip r:embed="rId3">
            <a:alphaModFix/>
          </a:blip>
          <a:srcRect b="41636" l="42273" r="43230" t="44237"/>
          <a:stretch/>
        </p:blipFill>
        <p:spPr>
          <a:xfrm>
            <a:off x="5317575" y="1406448"/>
            <a:ext cx="3028698" cy="2213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Shape 1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6521" y="2356174"/>
            <a:ext cx="3323779" cy="221367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Shape 166"/>
          <p:cNvSpPr/>
          <p:nvPr/>
        </p:nvSpPr>
        <p:spPr>
          <a:xfrm>
            <a:off x="866575" y="2356175"/>
            <a:ext cx="3323700" cy="2213700"/>
          </a:xfrm>
          <a:prstGeom prst="roundRect">
            <a:avLst>
              <a:gd fmla="val 16667" name="adj"/>
            </a:avLst>
          </a:prstGeom>
          <a:noFill/>
          <a:ln cap="flat" cmpd="sng" w="2286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7" name="Shape 167"/>
          <p:cNvSpPr/>
          <p:nvPr/>
        </p:nvSpPr>
        <p:spPr>
          <a:xfrm>
            <a:off x="759225" y="2256300"/>
            <a:ext cx="213899" cy="235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8" name="Shape 168"/>
          <p:cNvSpPr/>
          <p:nvPr/>
        </p:nvSpPr>
        <p:spPr>
          <a:xfrm>
            <a:off x="759225" y="4419050"/>
            <a:ext cx="213899" cy="235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9" name="Shape 169"/>
          <p:cNvSpPr/>
          <p:nvPr/>
        </p:nvSpPr>
        <p:spPr>
          <a:xfrm>
            <a:off x="4068850" y="2256300"/>
            <a:ext cx="213899" cy="235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0" name="Shape 170"/>
          <p:cNvSpPr/>
          <p:nvPr/>
        </p:nvSpPr>
        <p:spPr>
          <a:xfrm>
            <a:off x="4068850" y="4419050"/>
            <a:ext cx="213899" cy="235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Summary</a:t>
            </a:r>
          </a:p>
        </p:txBody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 algn="ctr">
              <a:spcBef>
                <a:spcPts val="0"/>
              </a:spcBef>
              <a:buNone/>
            </a:pPr>
            <a:r>
              <a:rPr lang="en"/>
              <a:t>We sum everything up!</a:t>
            </a:r>
          </a:p>
          <a:p>
            <a:pPr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algn="l">
              <a:spcBef>
                <a:spcPts val="0"/>
              </a:spcBef>
              <a:buNone/>
            </a:pPr>
            <a:r>
              <a:rPr lang="en" sz="1400"/>
              <a:t>Images Cited:</a:t>
            </a:r>
          </a:p>
          <a:p>
            <a:pPr rtl="0" algn="l">
              <a:spcBef>
                <a:spcPts val="0"/>
              </a:spcBef>
              <a:buNone/>
            </a:pPr>
            <a:r>
              <a:rPr lang="en" sz="1400" u="sng">
                <a:solidFill>
                  <a:schemeClr val="hlink"/>
                </a:solidFill>
                <a:hlinkClick r:id="rId3"/>
              </a:rPr>
              <a:t>http://www.fivecentnickel.com/uploadedfiles/wp-content/uploads/2010/07/2010.07.14.jpg</a:t>
            </a:r>
          </a:p>
          <a:p>
            <a:pPr rtl="0" algn="l">
              <a:spcBef>
                <a:spcPts val="0"/>
              </a:spcBef>
              <a:buNone/>
            </a:pPr>
            <a:r>
              <a:rPr lang="en" sz="1400" u="sng">
                <a:solidFill>
                  <a:schemeClr val="hlink"/>
                </a:solidFill>
                <a:hlinkClick r:id="rId4"/>
              </a:rPr>
              <a:t>http://www.gettyimages.com/detail/photo/group-of-friends-sitting-in-field-sharing-high-res-stock-photography/536991121</a:t>
            </a:r>
          </a:p>
          <a:p>
            <a:pPr rtl="0" algn="l">
              <a:spcBef>
                <a:spcPts val="0"/>
              </a:spcBef>
              <a:buNone/>
            </a:pPr>
            <a:r>
              <a:t/>
            </a:r>
            <a:endParaRPr sz="1400"/>
          </a:p>
          <a:p>
            <a:pPr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311700" y="615850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Needfinding Methods - Who/ What to ask?</a:t>
            </a:r>
          </a:p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311700" y="1778275"/>
            <a:ext cx="8520599" cy="2152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lnSpc>
                <a:spcPct val="100000"/>
              </a:lnSpc>
              <a:spcBef>
                <a:spcPts val="0"/>
              </a:spcBef>
              <a:buSzPct val="100000"/>
              <a:buChar char="-"/>
            </a:pPr>
            <a:r>
              <a:rPr lang="en" sz="3000"/>
              <a:t>Diversity in interviewees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indent="-419100" lvl="0" marL="457200" rtl="0">
              <a:lnSpc>
                <a:spcPct val="100000"/>
              </a:lnSpc>
              <a:spcBef>
                <a:spcPts val="0"/>
              </a:spcBef>
              <a:buSzPct val="100000"/>
              <a:buChar char="-"/>
            </a:pPr>
            <a:r>
              <a:rPr lang="en" sz="3000"/>
              <a:t>4 Major Question Themes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3000"/>
          </a:p>
        </p:txBody>
      </p:sp>
      <p:sp>
        <p:nvSpPr>
          <p:cNvPr id="69" name="Shape 69"/>
          <p:cNvSpPr txBox="1"/>
          <p:nvPr/>
        </p:nvSpPr>
        <p:spPr>
          <a:xfrm>
            <a:off x="1554400" y="3816550"/>
            <a:ext cx="5636400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Means? Personal? Social? Context?</a:t>
            </a:r>
          </a:p>
          <a:p>
            <a:pPr rt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311700" y="2515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EXCLUSIVE SPOTIFY USER</a:t>
            </a:r>
          </a:p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311700" y="883750"/>
            <a:ext cx="5189099" cy="3664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200"/>
              <a:t>Who? San Francisco resident/ friend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200"/>
              <a:t>Why? Quintessential Music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200"/>
              <a:t>consumer in 2015 </a:t>
            </a:r>
          </a:p>
        </p:txBody>
      </p:sp>
      <p:sp>
        <p:nvSpPr>
          <p:cNvPr id="76" name="Shape 76"/>
          <p:cNvSpPr txBox="1"/>
          <p:nvPr>
            <p:ph idx="2" type="body"/>
          </p:nvPr>
        </p:nvSpPr>
        <p:spPr>
          <a:xfrm>
            <a:off x="3210600" y="883750"/>
            <a:ext cx="5189099" cy="3664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200"/>
              <a:t>Where? Home in SF</a:t>
            </a:r>
          </a:p>
          <a:p>
            <a:pPr lvl="0" rtl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200"/>
              <a:t>Questions?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Shape 82"/>
          <p:cNvSpPr txBox="1"/>
          <p:nvPr>
            <p:ph idx="1" type="body"/>
          </p:nvPr>
        </p:nvSpPr>
        <p:spPr>
          <a:xfrm>
            <a:off x="172800" y="1224300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lang="en" sz="2200"/>
              <a:t>Who?</a:t>
            </a:r>
            <a:r>
              <a:rPr lang="en" sz="2200"/>
              <a:t> Music producer, Stanford student, produces and releases original music on online platforms</a:t>
            </a:r>
          </a:p>
          <a:p>
            <a:pPr rtl="0">
              <a:spcBef>
                <a:spcPts val="0"/>
              </a:spcBef>
              <a:buNone/>
            </a:pPr>
            <a:r>
              <a:rPr b="1" lang="en" sz="2200"/>
              <a:t>Where?</a:t>
            </a:r>
            <a:r>
              <a:rPr lang="en" sz="2200"/>
              <a:t> Tresidder Union </a:t>
            </a:r>
          </a:p>
          <a:p>
            <a:pPr rtl="0">
              <a:spcBef>
                <a:spcPts val="0"/>
              </a:spcBef>
              <a:buNone/>
            </a:pPr>
            <a:r>
              <a:rPr b="1" lang="en" sz="2200"/>
              <a:t>Why? </a:t>
            </a:r>
            <a:r>
              <a:rPr lang="en" sz="2200"/>
              <a:t>Expertise in Music industry and consumption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2200"/>
              <a:t>How?</a:t>
            </a:r>
            <a:r>
              <a:rPr lang="en" sz="2200"/>
              <a:t> Friend of a group member</a:t>
            </a:r>
          </a:p>
        </p:txBody>
      </p:sp>
      <p:sp>
        <p:nvSpPr>
          <p:cNvPr id="83" name="Shape 83"/>
          <p:cNvSpPr txBox="1"/>
          <p:nvPr>
            <p:ph type="title"/>
          </p:nvPr>
        </p:nvSpPr>
        <p:spPr>
          <a:xfrm>
            <a:off x="311700" y="300950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MUSIC PRODUCER - STANFORD STUDENT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-1707250" y="295400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 algn="ctr">
              <a:spcBef>
                <a:spcPts val="0"/>
              </a:spcBef>
              <a:buNone/>
            </a:pPr>
            <a:r>
              <a:rPr lang="en"/>
              <a:t>RECORD STORE ENTHUSIAST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88500" y="786100"/>
            <a:ext cx="3462599" cy="11168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00"/>
                </a:solidFill>
              </a:rPr>
              <a:t>Who? </a:t>
            </a:r>
          </a:p>
          <a:p>
            <a:pPr indent="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</a:rPr>
              <a:t>23 year old from Tennessee</a:t>
            </a:r>
          </a:p>
          <a:p>
            <a:pPr indent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90" name="Shape 90"/>
          <p:cNvSpPr txBox="1"/>
          <p:nvPr/>
        </p:nvSpPr>
        <p:spPr>
          <a:xfrm>
            <a:off x="88500" y="1903000"/>
            <a:ext cx="3510900" cy="1578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200">
                <a:latin typeface="Average"/>
                <a:ea typeface="Average"/>
                <a:cs typeface="Average"/>
                <a:sym typeface="Average"/>
              </a:rPr>
              <a:t>Why?</a:t>
            </a:r>
          </a:p>
          <a:p>
            <a:pPr indent="0" marL="457200" rtl="0">
              <a:spcBef>
                <a:spcPts val="0"/>
              </a:spcBef>
              <a:buNone/>
            </a:pPr>
            <a:r>
              <a:rPr lang="en" sz="22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Extensive record collection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1" name="Shape 91"/>
          <p:cNvSpPr txBox="1"/>
          <p:nvPr/>
        </p:nvSpPr>
        <p:spPr>
          <a:xfrm>
            <a:off x="64350" y="3028100"/>
            <a:ext cx="3510900" cy="1506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200">
                <a:latin typeface="Average"/>
                <a:ea typeface="Average"/>
                <a:cs typeface="Average"/>
                <a:sym typeface="Average"/>
              </a:rPr>
              <a:t>Where?</a:t>
            </a:r>
          </a:p>
          <a:p>
            <a:pPr indent="0" marL="0" rtl="0">
              <a:spcBef>
                <a:spcPts val="0"/>
              </a:spcBef>
              <a:buNone/>
            </a:pPr>
            <a:r>
              <a:rPr lang="en" sz="22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 	Phone call to home in                                                                                          </a:t>
            </a:r>
          </a:p>
          <a:p>
            <a:pPr indent="457200" marL="0" rtl="0">
              <a:spcBef>
                <a:spcPts val="0"/>
              </a:spcBef>
              <a:buNone/>
            </a:pPr>
            <a:r>
              <a:rPr lang="en" sz="22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Tennessee</a:t>
            </a:r>
          </a:p>
        </p:txBody>
      </p:sp>
      <p:sp>
        <p:nvSpPr>
          <p:cNvPr id="92" name="Shape 92"/>
          <p:cNvSpPr txBox="1"/>
          <p:nvPr/>
        </p:nvSpPr>
        <p:spPr>
          <a:xfrm>
            <a:off x="175750" y="4253050"/>
            <a:ext cx="2179200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200">
                <a:latin typeface="Average"/>
                <a:ea typeface="Average"/>
                <a:cs typeface="Average"/>
                <a:sym typeface="Average"/>
              </a:rPr>
              <a:t>Questions?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311700" y="514750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BABY BOOMERS (AND BEYOND)</a:t>
            </a:r>
          </a:p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438075" y="1272900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Who? My Mom (Suzanne), Aunt (Teresa), and Grandmother (Corinne)! 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Why? Target music experience of those who largely predated music sharing/ social media sites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Where? In the kitchen of my home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Marin County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Questions?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9" name="Shape 99"/>
          <p:cNvPicPr preferRelativeResize="0"/>
          <p:nvPr/>
        </p:nvPicPr>
        <p:blipFill rotWithShape="1">
          <a:blip r:embed="rId3">
            <a:alphaModFix/>
          </a:blip>
          <a:srcRect b="15860" l="0" r="0" t="0"/>
          <a:stretch/>
        </p:blipFill>
        <p:spPr>
          <a:xfrm>
            <a:off x="4147025" y="2452275"/>
            <a:ext cx="3825000" cy="2413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/>
          <p:nvPr/>
        </p:nvSpPr>
        <p:spPr>
          <a:xfrm>
            <a:off x="4149225" y="2464425"/>
            <a:ext cx="3824999" cy="2413800"/>
          </a:xfrm>
          <a:prstGeom prst="roundRect">
            <a:avLst>
              <a:gd fmla="val 16667" name="adj"/>
            </a:avLst>
          </a:prstGeom>
          <a:noFill/>
          <a:ln cap="flat" cmpd="sng" w="2286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1" name="Shape 101"/>
          <p:cNvSpPr/>
          <p:nvPr/>
        </p:nvSpPr>
        <p:spPr>
          <a:xfrm>
            <a:off x="4056650" y="2375875"/>
            <a:ext cx="290700" cy="252899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2" name="Shape 102"/>
          <p:cNvSpPr/>
          <p:nvPr/>
        </p:nvSpPr>
        <p:spPr>
          <a:xfrm>
            <a:off x="4056650" y="4689300"/>
            <a:ext cx="290700" cy="252899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3" name="Shape 103"/>
          <p:cNvSpPr/>
          <p:nvPr/>
        </p:nvSpPr>
        <p:spPr>
          <a:xfrm>
            <a:off x="7786250" y="2375875"/>
            <a:ext cx="290700" cy="252899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4" name="Shape 104"/>
          <p:cNvSpPr/>
          <p:nvPr/>
        </p:nvSpPr>
        <p:spPr>
          <a:xfrm>
            <a:off x="7786250" y="4689300"/>
            <a:ext cx="290700" cy="252899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311700" y="136600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lang="en"/>
              <a:t>Interview Results - Jaron</a:t>
            </a:r>
          </a:p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4516725" y="1492300"/>
            <a:ext cx="4315500" cy="3076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200">
                <a:solidFill>
                  <a:srgbClr val="FFFFFF"/>
                </a:solidFill>
              </a:rPr>
              <a:t>“ I don’t really know most of my friends’ musical tastes… people these days really listen to </a:t>
            </a:r>
            <a:r>
              <a:rPr i="1" lang="en" sz="2200">
                <a:solidFill>
                  <a:srgbClr val="FFFFFF"/>
                </a:solidFill>
              </a:rPr>
              <a:t>everything</a:t>
            </a:r>
            <a:r>
              <a:rPr lang="en" sz="2200">
                <a:solidFill>
                  <a:srgbClr val="FFFFFF"/>
                </a:solidFill>
              </a:rPr>
              <a:t>. ”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200"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2200">
                <a:solidFill>
                  <a:srgbClr val="FFFFFF"/>
                </a:solidFill>
              </a:rPr>
              <a:t>wishes there was a ‘monoculture’ of music consumption</a:t>
            </a:r>
          </a:p>
        </p:txBody>
      </p:sp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" y="0"/>
            <a:ext cx="3224892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8" name="Shape 118"/>
          <p:cNvPicPr preferRelativeResize="0"/>
          <p:nvPr/>
        </p:nvPicPr>
        <p:blipFill rotWithShape="1">
          <a:blip r:embed="rId3">
            <a:alphaModFix/>
          </a:blip>
          <a:srcRect b="7887" l="4991" r="5555" t="3593"/>
          <a:stretch/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Shape 119"/>
          <p:cNvSpPr txBox="1"/>
          <p:nvPr>
            <p:ph idx="2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200"/>
              <a:t>“Music is fundamentally social [...] I produce music to be listened to by people”</a:t>
            </a:r>
          </a:p>
          <a:p>
            <a:pPr rtl="0">
              <a:spcBef>
                <a:spcPts val="0"/>
              </a:spcBef>
              <a:buNone/>
            </a:pPr>
            <a:r>
              <a:rPr lang="en" sz="2200"/>
              <a:t>“I love communicating with my listeners, and finding out where in the world, my music is being listened to”</a:t>
            </a:r>
          </a:p>
          <a:p>
            <a:pPr rtl="0">
              <a:spcBef>
                <a:spcPts val="0"/>
              </a:spcBef>
              <a:buNone/>
            </a:pPr>
            <a:r>
              <a:rPr lang="en" sz="2200"/>
              <a:t>“I read music blogs when exploring new music”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200"/>
              <a:t>“I don’t think I have a strict musical taste, I’m pretty open-minded when exploring music” </a:t>
            </a:r>
          </a:p>
        </p:txBody>
      </p:sp>
      <p:sp>
        <p:nvSpPr>
          <p:cNvPr id="120" name="Shape 120"/>
          <p:cNvSpPr txBox="1"/>
          <p:nvPr>
            <p:ph idx="3"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Music producer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x="311700" y="279100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Interview Results - Marek</a:t>
            </a:r>
          </a:p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311700" y="986575"/>
            <a:ext cx="37440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200"/>
              <a:t>“My favorite LP is Houses of the Holy by Led Zeppelin ... seeing the artwork and just being blown away.”</a:t>
            </a:r>
          </a:p>
          <a:p>
            <a:pPr rtl="0">
              <a:spcBef>
                <a:spcPts val="0"/>
              </a:spcBef>
              <a:buNone/>
            </a:pPr>
            <a:r>
              <a:rPr lang="en" sz="2200"/>
              <a:t>Finds record store culture vintage and cool.</a:t>
            </a:r>
          </a:p>
          <a:p>
            <a:pPr rtl="0">
              <a:spcBef>
                <a:spcPts val="0"/>
              </a:spcBef>
              <a:buNone/>
            </a:pPr>
            <a:r>
              <a:rPr lang="en" sz="2200"/>
              <a:t>Sharing music is more intimate when it physically exists (LP, CD, tape)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1850" y="0"/>
            <a:ext cx="4822149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