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>
            <a:off x="8246400" y="4245925"/>
            <a:ext cx="897599" cy="897599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8246400" y="4245875"/>
            <a:ext cx="897599" cy="897599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200"/>
            </a:lvl1pPr>
            <a:lvl2pPr>
              <a:spcBef>
                <a:spcPts val="0"/>
              </a:spcBef>
              <a:buSzPct val="100000"/>
              <a:defRPr sz="4200"/>
            </a:lvl2pPr>
            <a:lvl3pPr>
              <a:spcBef>
                <a:spcPts val="0"/>
              </a:spcBef>
              <a:buSzPct val="100000"/>
              <a:defRPr sz="4200"/>
            </a:lvl3pPr>
            <a:lvl4pPr>
              <a:spcBef>
                <a:spcPts val="0"/>
              </a:spcBef>
              <a:buSzPct val="100000"/>
              <a:defRPr sz="4200"/>
            </a:lvl4pPr>
            <a:lvl5pPr>
              <a:spcBef>
                <a:spcPts val="0"/>
              </a:spcBef>
              <a:buSzPct val="100000"/>
              <a:defRPr sz="4200"/>
            </a:lvl5pPr>
            <a:lvl6pPr>
              <a:spcBef>
                <a:spcPts val="0"/>
              </a:spcBef>
              <a:buSzPct val="100000"/>
              <a:defRPr sz="4200"/>
            </a:lvl6pPr>
            <a:lvl7pPr>
              <a:spcBef>
                <a:spcPts val="0"/>
              </a:spcBef>
              <a:buSzPct val="100000"/>
              <a:defRPr sz="4200"/>
            </a:lvl7pPr>
            <a:lvl8pPr>
              <a:spcBef>
                <a:spcPts val="0"/>
              </a:spcBef>
              <a:buSzPct val="100000"/>
              <a:defRPr sz="4200"/>
            </a:lvl8pPr>
            <a:lvl9pPr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flipH="1" rot="10800000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flipH="1" rot="10800000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71900" y="1919075"/>
            <a:ext cx="3999899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694250" y="1919075"/>
            <a:ext cx="3999899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 flipH="1" rot="10800000">
            <a:off x="0" y="656399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1800"/>
            </a:lvl1pPr>
            <a:lvl2pPr>
              <a:spcBef>
                <a:spcPts val="0"/>
              </a:spcBef>
              <a:buSzPct val="100000"/>
              <a:defRPr sz="1800"/>
            </a:lvl2pPr>
            <a:lvl3pPr>
              <a:spcBef>
                <a:spcPts val="0"/>
              </a:spcBef>
              <a:buSzPct val="100000"/>
              <a:defRPr sz="1800"/>
            </a:lvl3pPr>
            <a:lvl4pPr>
              <a:spcBef>
                <a:spcPts val="0"/>
              </a:spcBef>
              <a:buSzPct val="100000"/>
              <a:defRPr sz="1800"/>
            </a:lvl4pPr>
            <a:lvl5pPr>
              <a:spcBef>
                <a:spcPts val="0"/>
              </a:spcBef>
              <a:buSzPct val="100000"/>
              <a:defRPr sz="1800"/>
            </a:lvl5pPr>
            <a:lvl6pPr>
              <a:spcBef>
                <a:spcPts val="0"/>
              </a:spcBef>
              <a:buSzPct val="100000"/>
              <a:defRPr sz="1800"/>
            </a:lvl6pPr>
            <a:lvl7pPr>
              <a:spcBef>
                <a:spcPts val="0"/>
              </a:spcBef>
              <a:buSzPct val="100000"/>
              <a:defRPr sz="1800"/>
            </a:lvl7pPr>
            <a:lvl8pPr>
              <a:spcBef>
                <a:spcPts val="0"/>
              </a:spcBef>
              <a:buSzPct val="100000"/>
              <a:defRPr sz="1800"/>
            </a:lvl8pPr>
            <a:lvl9pPr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/>
        </p:nvSpPr>
        <p:spPr>
          <a:xfrm flipH="1" rot="10800000">
            <a:off x="3276600" y="25"/>
            <a:ext cx="58674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 rot="-5400000">
            <a:off x="759150" y="2517450"/>
            <a:ext cx="5143499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226077" y="357800"/>
            <a:ext cx="2807999" cy="953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226075" y="1465800"/>
            <a:ext cx="2807999" cy="3163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6000"/>
            </a:lvl1pPr>
            <a:lvl2pPr>
              <a:spcBef>
                <a:spcPts val="0"/>
              </a:spcBef>
              <a:buSzPct val="100000"/>
              <a:defRPr sz="6000"/>
            </a:lvl2pPr>
            <a:lvl3pPr>
              <a:spcBef>
                <a:spcPts val="0"/>
              </a:spcBef>
              <a:buSzPct val="100000"/>
              <a:defRPr sz="6000"/>
            </a:lvl3pPr>
            <a:lvl4pPr>
              <a:spcBef>
                <a:spcPts val="0"/>
              </a:spcBef>
              <a:buSzPct val="100000"/>
              <a:defRPr sz="6000"/>
            </a:lvl4pPr>
            <a:lvl5pPr>
              <a:spcBef>
                <a:spcPts val="0"/>
              </a:spcBef>
              <a:buSzPct val="100000"/>
              <a:defRPr sz="6000"/>
            </a:lvl5pPr>
            <a:lvl6pPr>
              <a:spcBef>
                <a:spcPts val="0"/>
              </a:spcBef>
              <a:buSzPct val="100000"/>
              <a:defRPr sz="6000"/>
            </a:lvl6pPr>
            <a:lvl7pPr>
              <a:spcBef>
                <a:spcPts val="0"/>
              </a:spcBef>
              <a:buSzPct val="100000"/>
              <a:defRPr sz="6000"/>
            </a:lvl7pPr>
            <a:lvl8pPr>
              <a:spcBef>
                <a:spcPts val="0"/>
              </a:spcBef>
              <a:buSzPct val="100000"/>
              <a:defRPr sz="6000"/>
            </a:lvl8pPr>
            <a:lvl9pPr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 flipH="1">
            <a:off x="0" y="0"/>
            <a:ext cx="45720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/>
        </p:nvSpPr>
        <p:spPr>
          <a:xfrm rot="5400000">
            <a:off x="1946424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subTitle"/>
          </p:nvPr>
        </p:nvSpPr>
        <p:spPr>
          <a:xfrm>
            <a:off x="265500" y="2779466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/>
        </p:nvSpPr>
        <p:spPr>
          <a:xfrm flipH="1" rot="10800000">
            <a:off x="0" y="0"/>
            <a:ext cx="9144000" cy="46958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/>
          <p:nvPr/>
        </p:nvSpPr>
        <p:spPr>
          <a:xfrm flipH="1" rot="10800000">
            <a:off x="0" y="4622724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7150" y="4696825"/>
            <a:ext cx="8381999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Needfinding - Moving</a:t>
            </a:r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Alexei Bastidas, Austin Connelly, John Valentine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Analysis 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Pride/excitement about first home purchase.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Relocating unnecessarily stressful/complicated? 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Lack of transparency -- nature of business?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Drawn out process. </a:t>
            </a:r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en" sz="2000"/>
              <a:t>Modern web tools not trustworthy. Word of mouth/open houses/ads most successful.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Honing in on topic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Moving?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Home buying?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Apartment rental?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/>
              <a:t>All key stages of a person’s life and often significant investments.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David Serpa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Top Realtor in the Inland Empire area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Worked with hundreds of families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Expert on home buying and selling.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Alison Valentine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Didn’t do the house-search herself, parents did all searching, bought house and are renting.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Stereotypical overscheduled Stanford Student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Recently began renting a house in Menlo Park to live in while taking classes here.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Sharing house with other college-aged roommates.</a:t>
            </a:r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en" sz="2000"/>
              <a:t>Very recently went through the huge ordeal of relocating.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Matt Chiswell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Recent college graduate and former UK resident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Currently living at home, but will soon have to move out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Wants to begin apartment-hunting, but can’t until he knows where he will be relocated in the winter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Takeaways-David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Buyers come in with unrealistic expectations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Online tools for home buying unreliable and inaccurate 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Most buyers are in the market due to their family situation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Biggest issue for home buyers is “lack of transparency”</a:t>
            </a:r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en" sz="2000"/>
              <a:t>Buyers have to coordinate with up to five different agents to finalize purchase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Takeaways - Alison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Moving into a first house is an incredibly exciting if somewhat nerving experience.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Moving takes a LONG time and a lot of work, especially if new furniture needs to be bought.</a:t>
            </a:r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en" sz="2000"/>
              <a:t>If renovations necessary, can take months if not years to get proper permits/materials, even for only a few weeks of work.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Takeaways-Matt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Nervous to leave parents’ home.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Previous moves have been tied to parents or organized by a university, so did not affect him.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Unfamiliar with the moving process, and worried about having the added pressure of a time-constraint.</a:t>
            </a:r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en" sz="2000"/>
              <a:t>Finding a place to live is often much more stressful than moving in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Empathy Map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6785" y="1764787"/>
            <a:ext cx="4387827" cy="3290876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/>
          <p:nvPr/>
        </p:nvSpPr>
        <p:spPr>
          <a:xfrm>
            <a:off x="4615275" y="1789325"/>
            <a:ext cx="4450199" cy="32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