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ora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or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italic.fntdata"/><Relationship Id="rId25" Type="http://schemas.openxmlformats.org/officeDocument/2006/relationships/font" Target="fonts/Lora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attrocen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600"/>
            </a:lvl1pPr>
            <a:lvl2pPr>
              <a:spcBef>
                <a:spcPts val="0"/>
              </a:spcBef>
              <a:buSzPct val="100000"/>
              <a:defRPr sz="3600"/>
            </a:lvl2pPr>
            <a:lvl3pPr>
              <a:spcBef>
                <a:spcPts val="0"/>
              </a:spcBef>
              <a:buSzPct val="100000"/>
              <a:defRPr sz="3600"/>
            </a:lvl3pPr>
            <a:lvl4pPr>
              <a:spcBef>
                <a:spcPts val="0"/>
              </a:spcBef>
              <a:buSzPct val="100000"/>
              <a:defRPr sz="3600"/>
            </a:lvl4pPr>
            <a:lvl5pPr>
              <a:spcBef>
                <a:spcPts val="0"/>
              </a:spcBef>
              <a:buSzPct val="100000"/>
              <a:defRPr sz="3600"/>
            </a:lvl5pPr>
            <a:lvl6pPr>
              <a:spcBef>
                <a:spcPts val="0"/>
              </a:spcBef>
              <a:buSzPct val="100000"/>
              <a:defRPr sz="3600"/>
            </a:lvl6pPr>
            <a:lvl7pPr>
              <a:spcBef>
                <a:spcPts val="0"/>
              </a:spcBef>
              <a:buSzPct val="100000"/>
              <a:defRPr sz="3600"/>
            </a:lvl7pPr>
            <a:lvl8pPr>
              <a:spcBef>
                <a:spcPts val="0"/>
              </a:spcBef>
              <a:buSzPct val="100000"/>
              <a:defRPr sz="3600"/>
            </a:lvl8pPr>
            <a:lvl9pPr>
              <a:spcBef>
                <a:spcPts val="0"/>
              </a:spcBef>
              <a:buSzPct val="100000"/>
              <a:defRPr sz="3600"/>
            </a:lvl9pPr>
          </a:lstStyle>
          <a:p/>
        </p:txBody>
      </p:sp>
      <p:cxnSp>
        <p:nvCxnSpPr>
          <p:cNvPr id="9" name="Shape 9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" name="Shape 10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letely 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subTitle"/>
          </p:nvPr>
        </p:nvSpPr>
        <p:spPr>
          <a:xfrm>
            <a:off x="2022300" y="2815923"/>
            <a:ext cx="5591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3" name="Shape 13"/>
          <p:cNvCxnSpPr/>
          <p:nvPr/>
        </p:nvCxnSpPr>
        <p:spPr>
          <a:xfrm>
            <a:off x="-6025" y="2571761"/>
            <a:ext cx="19844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" name="Shape 14"/>
          <p:cNvSpPr/>
          <p:nvPr/>
        </p:nvSpPr>
        <p:spPr>
          <a:xfrm>
            <a:off x="1117950" y="228825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3000"/>
            </a:lvl1pPr>
            <a:lvl2pPr rtl="0">
              <a:spcBef>
                <a:spcPts val="0"/>
              </a:spcBef>
              <a:buSzPct val="100000"/>
              <a:defRPr sz="3000"/>
            </a:lvl2pPr>
            <a:lvl3pPr rtl="0">
              <a:spcBef>
                <a:spcPts val="0"/>
              </a:spcBef>
              <a:buSzPct val="100000"/>
              <a:defRPr sz="3000"/>
            </a:lvl3pPr>
            <a:lvl4pPr rtl="0">
              <a:spcBef>
                <a:spcPts val="0"/>
              </a:spcBef>
              <a:buSzPct val="100000"/>
              <a:defRPr sz="3000"/>
            </a:lvl4pPr>
            <a:lvl5pPr rtl="0">
              <a:spcBef>
                <a:spcPts val="0"/>
              </a:spcBef>
              <a:buSzPct val="100000"/>
              <a:defRPr sz="3000"/>
            </a:lvl5pPr>
            <a:lvl6pPr rtl="0">
              <a:spcBef>
                <a:spcPts val="0"/>
              </a:spcBef>
              <a:buSzPct val="100000"/>
              <a:defRPr sz="3000"/>
            </a:lvl6pPr>
            <a:lvl7pPr rtl="0">
              <a:spcBef>
                <a:spcPts val="0"/>
              </a:spcBef>
              <a:buSzPct val="100000"/>
              <a:defRPr sz="3000"/>
            </a:lvl7pPr>
            <a:lvl8pPr rtl="0">
              <a:spcBef>
                <a:spcPts val="0"/>
              </a:spcBef>
              <a:buSzPct val="100000"/>
              <a:defRPr sz="3000"/>
            </a:lvl8pPr>
            <a:lvl9pPr rtl="0">
              <a:spcBef>
                <a:spcPts val="0"/>
              </a:spcBef>
              <a:buSzPct val="100000"/>
              <a:defRPr sz="30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x="5898975" y="2571750"/>
            <a:ext cx="32510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" type="body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rtl="0" algn="ctr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rtl="0" algn="ctr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rtl="0"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algn="ctr">
              <a:spcBef>
                <a:spcPts val="0"/>
              </a:spcBef>
              <a:buSzPct val="100000"/>
              <a:buFont typeface="Lora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19" name="Shape 19"/>
          <p:cNvCxnSpPr/>
          <p:nvPr/>
        </p:nvCxnSpPr>
        <p:spPr>
          <a:xfrm>
            <a:off x="4584075" y="3676500"/>
            <a:ext cx="0" cy="1480499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0" name="Shape 20"/>
          <p:cNvSpPr/>
          <p:nvPr/>
        </p:nvSpPr>
        <p:spPr>
          <a:xfrm>
            <a:off x="428850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3412651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" name="Shape 24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0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buSzPct val="100000"/>
              <a:defRPr sz="2000"/>
            </a:lvl4pPr>
            <a:lvl5pPr>
              <a:spcBef>
                <a:spcPts val="0"/>
              </a:spcBef>
              <a:buSzPct val="100000"/>
              <a:defRPr sz="2000"/>
            </a:lvl5pPr>
            <a:lvl6pPr>
              <a:spcBef>
                <a:spcPts val="0"/>
              </a:spcBef>
              <a:buSzPct val="100000"/>
              <a:defRPr sz="2000"/>
            </a:lvl6pPr>
            <a:lvl7pPr>
              <a:spcBef>
                <a:spcPts val="0"/>
              </a:spcBef>
              <a:buSzPct val="100000"/>
              <a:defRPr sz="2000"/>
            </a:lvl7pPr>
            <a:lvl8pPr>
              <a:spcBef>
                <a:spcPts val="0"/>
              </a:spcBef>
              <a:buSzPct val="100000"/>
              <a:defRPr sz="2000"/>
            </a:lvl8pPr>
            <a:lvl9pPr>
              <a:spcBef>
                <a:spcPts val="0"/>
              </a:spcBef>
              <a:buSzPct val="100000"/>
              <a:defRPr sz="2000"/>
            </a:lvl9pPr>
          </a:lstStyle>
          <a:p/>
        </p:txBody>
      </p:sp>
      <p:cxnSp>
        <p:nvCxnSpPr>
          <p:cNvPr id="32" name="Shape 32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" name="Shape 33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1381250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3834911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6288573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buSzPct val="100000"/>
              <a:defRPr sz="1800"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40" name="Shape 40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1" name="Shape 41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cxnSp>
        <p:nvCxnSpPr>
          <p:cNvPr id="45" name="Shape 4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6" name="Shape 46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1990450" y="4037375"/>
            <a:ext cx="5162999" cy="519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360"/>
              </a:spcBef>
              <a:buSzPct val="1000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50" name="Shape 50"/>
          <p:cNvCxnSpPr/>
          <p:nvPr/>
        </p:nvCxnSpPr>
        <p:spPr>
          <a:xfrm>
            <a:off x="-6025" y="4666128"/>
            <a:ext cx="91619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1" name="Shape 51"/>
          <p:cNvSpPr/>
          <p:nvPr/>
        </p:nvSpPr>
        <p:spPr>
          <a:xfrm>
            <a:off x="4457400" y="4551496"/>
            <a:ext cx="229199" cy="229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hape 53"/>
          <p:cNvCxnSpPr/>
          <p:nvPr/>
        </p:nvCxnSpPr>
        <p:spPr>
          <a:xfrm>
            <a:off x="-6025" y="4513728"/>
            <a:ext cx="91619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4" name="Shape 54"/>
          <p:cNvSpPr/>
          <p:nvPr/>
        </p:nvSpPr>
        <p:spPr>
          <a:xfrm>
            <a:off x="4293700" y="4235405"/>
            <a:ext cx="556499" cy="5564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2pPr>
            <a:lvl3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3pPr>
            <a:lvl4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4pPr>
            <a:lvl5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5pPr>
            <a:lvl6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6pPr>
            <a:lvl7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7pPr>
            <a:lvl8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8pPr>
            <a:lvl9pPr>
              <a:spcBef>
                <a:spcPts val="0"/>
              </a:spcBef>
              <a:buSzPct val="100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Relationship Id="rId4" Type="http://schemas.openxmlformats.org/officeDocument/2006/relationships/image" Target="../media/image12.png"/><Relationship Id="rId5" Type="http://schemas.openxmlformats.org/officeDocument/2006/relationships/image" Target="../media/image08.jp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Relationship Id="rId5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Relationship Id="rId4" Type="http://schemas.openxmlformats.org/officeDocument/2006/relationships/image" Target="../media/image02.png"/><Relationship Id="rId5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HomeClear  </a:t>
            </a:r>
            <a:r>
              <a:rPr lang="en">
                <a:highlight>
                  <a:srgbClr val="FFCD00"/>
                </a:highlight>
              </a:rPr>
              <a:t>Milestone</a:t>
            </a:r>
          </a:p>
        </p:txBody>
      </p:sp>
      <p:sp>
        <p:nvSpPr>
          <p:cNvPr id="58" name="Shape 58"/>
          <p:cNvSpPr/>
          <p:nvPr/>
        </p:nvSpPr>
        <p:spPr>
          <a:xfrm>
            <a:off x="1206601" y="3495399"/>
            <a:ext cx="385894" cy="336746"/>
          </a:xfrm>
          <a:custGeom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4294967295" type="body"/>
          </p:nvPr>
        </p:nvSpPr>
        <p:spPr>
          <a:xfrm>
            <a:off x="3926850" y="3832150"/>
            <a:ext cx="4933800" cy="819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Team Soupy Good Cup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Revision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53" name="Shape 153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Shape 157"/>
          <p:cNvSpPr txBox="1"/>
          <p:nvPr>
            <p:ph idx="1" type="body"/>
          </p:nvPr>
        </p:nvSpPr>
        <p:spPr>
          <a:xfrm>
            <a:off x="3164798" y="2177225"/>
            <a:ext cx="2651400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highlight>
                  <a:srgbClr val="FFCD00"/>
                </a:highlight>
              </a:rPr>
              <a:t>User Control &amp; Freedom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Add filters in map view nav bar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Ability to sort / edit favorites (in development).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700" y="1611425"/>
            <a:ext cx="5523901" cy="46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Prototype Status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Implementation</a:t>
            </a:r>
          </a:p>
        </p:txBody>
      </p:sp>
      <p:grpSp>
        <p:nvGrpSpPr>
          <p:cNvPr id="169" name="Shape 169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70" name="Shape 170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Shape 174"/>
          <p:cNvSpPr/>
          <p:nvPr/>
        </p:nvSpPr>
        <p:spPr>
          <a:xfrm>
            <a:off x="974890" y="1528337"/>
            <a:ext cx="2209799" cy="2209799"/>
          </a:xfrm>
          <a:prstGeom prst="ellipse">
            <a:avLst/>
          </a:prstGeom>
          <a:noFill/>
          <a:ln cap="flat" cmpd="sng" w="114300">
            <a:solidFill>
              <a:srgbClr val="FFCD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534100" y="3893775"/>
            <a:ext cx="1091399" cy="43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Back-end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915050" y="3945225"/>
            <a:ext cx="1646700" cy="43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Database/ORM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6963675" y="3945225"/>
            <a:ext cx="1052699" cy="43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Front-end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028" y="2259325"/>
            <a:ext cx="1794421" cy="75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3633489" y="1554062"/>
            <a:ext cx="2209799" cy="2209799"/>
          </a:xfrm>
          <a:prstGeom prst="ellipse">
            <a:avLst/>
          </a:prstGeom>
          <a:noFill/>
          <a:ln cap="flat" cmpd="sng" w="114300">
            <a:solidFill>
              <a:srgbClr val="FFCD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6385114" y="1532175"/>
            <a:ext cx="2209799" cy="2209799"/>
          </a:xfrm>
          <a:prstGeom prst="ellipse">
            <a:avLst/>
          </a:prstGeom>
          <a:noFill/>
          <a:ln cap="flat" cmpd="sng" w="114300">
            <a:solidFill>
              <a:srgbClr val="FFCD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6855" y="2482100"/>
            <a:ext cx="1963093" cy="4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8843" y="2156576"/>
            <a:ext cx="1648118" cy="43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1350" y="2592170"/>
            <a:ext cx="1963100" cy="470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Currently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1381250" y="1616475"/>
            <a:ext cx="3400799" cy="31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Database models setup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User/Login Functionality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Report view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90" name="Shape 190"/>
          <p:cNvGrpSpPr/>
          <p:nvPr/>
        </p:nvGrpSpPr>
        <p:grpSpPr>
          <a:xfrm>
            <a:off x="889983" y="1007707"/>
            <a:ext cx="270225" cy="238343"/>
            <a:chOff x="5247525" y="3007275"/>
            <a:chExt cx="517575" cy="456510"/>
          </a:xfrm>
        </p:grpSpPr>
        <p:sp>
          <p:nvSpPr>
            <p:cNvPr id="191" name="Shape 191"/>
            <p:cNvSpPr/>
            <p:nvPr/>
          </p:nvSpPr>
          <p:spPr>
            <a:xfrm>
              <a:off x="5247525" y="3007275"/>
              <a:ext cx="348900" cy="348900"/>
            </a:xfrm>
            <a:custGeom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566575" y="3265260"/>
              <a:ext cx="198525" cy="198525"/>
            </a:xfrm>
            <a:custGeom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387" y="3408075"/>
            <a:ext cx="5779224" cy="1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4294967295" type="ctrTitle"/>
          </p:nvPr>
        </p:nvSpPr>
        <p:spPr>
          <a:xfrm>
            <a:off x="685800" y="3431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highlight>
                  <a:srgbClr val="FFCD00"/>
                </a:highlight>
              </a:rPr>
              <a:t>Still Need</a:t>
            </a:r>
          </a:p>
        </p:txBody>
      </p:sp>
      <p:sp>
        <p:nvSpPr>
          <p:cNvPr id="199" name="Shape 199"/>
          <p:cNvSpPr txBox="1"/>
          <p:nvPr>
            <p:ph idx="4294967295" type="subTitle"/>
          </p:nvPr>
        </p:nvSpPr>
        <p:spPr>
          <a:xfrm>
            <a:off x="685800" y="1093659"/>
            <a:ext cx="7772400" cy="25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Search parsing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/>
              <a:t>Photo carousel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/>
              <a:t>Lot &amp; listings view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/>
              <a:t>Favorites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/>
              <a:t>Branding / Logo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Style &amp; polish UI</a:t>
            </a:r>
          </a:p>
        </p:txBody>
      </p:sp>
      <p:grpSp>
        <p:nvGrpSpPr>
          <p:cNvPr id="200" name="Shape 200"/>
          <p:cNvGrpSpPr/>
          <p:nvPr/>
        </p:nvGrpSpPr>
        <p:grpSpPr>
          <a:xfrm>
            <a:off x="4354498" y="4343708"/>
            <a:ext cx="435021" cy="323445"/>
            <a:chOff x="5247525" y="3007275"/>
            <a:chExt cx="517575" cy="384825"/>
          </a:xfrm>
        </p:grpSpPr>
        <p:sp>
          <p:nvSpPr>
            <p:cNvPr id="201" name="Shape 201"/>
            <p:cNvSpPr/>
            <p:nvPr/>
          </p:nvSpPr>
          <p:spPr>
            <a:xfrm>
              <a:off x="5247525" y="3007275"/>
              <a:ext cx="348900" cy="348900"/>
            </a:xfrm>
            <a:custGeom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5566575" y="3193575"/>
              <a:ext cx="198525" cy="198525"/>
            </a:xfrm>
            <a:custGeom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4294967295" type="ctrTitle"/>
          </p:nvPr>
        </p:nvSpPr>
        <p:spPr>
          <a:xfrm>
            <a:off x="685800" y="343199"/>
            <a:ext cx="7772400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highlight>
                  <a:srgbClr val="FFCD00"/>
                </a:highlight>
              </a:rPr>
              <a:t>Wizard of Oz</a:t>
            </a:r>
          </a:p>
        </p:txBody>
      </p:sp>
      <p:sp>
        <p:nvSpPr>
          <p:cNvPr id="208" name="Shape 208"/>
          <p:cNvSpPr txBox="1"/>
          <p:nvPr>
            <p:ph idx="4294967295" type="subTitle"/>
          </p:nvPr>
        </p:nvSpPr>
        <p:spPr>
          <a:xfrm>
            <a:off x="685800" y="1550859"/>
            <a:ext cx="7772400" cy="25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/>
              <a:t>Listings are procedurally generated based on search string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Images are unrelated to addresses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Currently - Graphs hard coded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09" name="Shape 209"/>
          <p:cNvGrpSpPr/>
          <p:nvPr/>
        </p:nvGrpSpPr>
        <p:grpSpPr>
          <a:xfrm>
            <a:off x="4354498" y="4343708"/>
            <a:ext cx="435021" cy="323445"/>
            <a:chOff x="5247525" y="3007275"/>
            <a:chExt cx="517575" cy="384825"/>
          </a:xfrm>
        </p:grpSpPr>
        <p:sp>
          <p:nvSpPr>
            <p:cNvPr id="210" name="Shape 210"/>
            <p:cNvSpPr/>
            <p:nvPr/>
          </p:nvSpPr>
          <p:spPr>
            <a:xfrm>
              <a:off x="5247525" y="3007275"/>
              <a:ext cx="348900" cy="348900"/>
            </a:xfrm>
            <a:custGeom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5566575" y="3193575"/>
              <a:ext cx="198525" cy="198525"/>
            </a:xfrm>
            <a:custGeom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ctrTitle"/>
          </p:nvPr>
        </p:nvSpPr>
        <p:spPr>
          <a:xfrm>
            <a:off x="2022225" y="1693523"/>
            <a:ext cx="37877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4294967295" type="subTitle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Any </a:t>
            </a:r>
            <a:r>
              <a:rPr b="1" i="1" lang="en" sz="36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 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cxnSp>
        <p:nvCxnSpPr>
          <p:cNvPr id="222" name="Shape 222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3" name="Shape 223"/>
          <p:cNvSpPr txBox="1"/>
          <p:nvPr>
            <p:ph idx="4294967295" type="ctrTitle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5" name="Shape 225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26" name="Shape 226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227" name="Shape 227"/>
            <p:cNvSpPr/>
            <p:nvPr/>
          </p:nvSpPr>
          <p:spPr>
            <a:xfrm>
              <a:off x="5972700" y="2476950"/>
              <a:ext cx="98050" cy="219825"/>
            </a:xfrm>
            <a:custGeom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078025" y="2330200"/>
              <a:ext cx="306300" cy="387275"/>
            </a:xfrm>
            <a:custGeom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Credits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Special thanks to all the people who made and released these awesome resources for free: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/>
              <a:t>Presentation template by </a:t>
            </a:r>
            <a:r>
              <a:rPr lang="en" u="sng">
                <a:highlight>
                  <a:srgbClr val="FFCD00"/>
                </a:highlight>
                <a:hlinkClick r:id="rId3"/>
              </a:rPr>
              <a:t>SlidesCarnival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</a:pPr>
            <a:r>
              <a:rPr lang="en"/>
              <a:t>Photographs by </a:t>
            </a:r>
            <a:r>
              <a:rPr lang="en" u="sng">
                <a:highlight>
                  <a:srgbClr val="FFCD00"/>
                </a:highlight>
                <a:hlinkClick r:id="rId4"/>
              </a:rPr>
              <a:t>Unsplash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35" name="Shape 235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236" name="Shape 23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x="2105050" y="2238000"/>
            <a:ext cx="4933800" cy="8198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Bringing transparency to real-estate.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Search for a specific house report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Search for listings in an area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Search for lots as a land developer in an area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1" name="Shape 71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72" name="Shape 72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1896275" y="1732325"/>
            <a:ext cx="5162999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Heuristic Evaluation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&amp; Revisions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133975" y="2291150"/>
            <a:ext cx="543899" cy="56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Feedback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771650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highlight>
                  <a:srgbClr val="FFCD00"/>
                </a:highlight>
              </a:rPr>
              <a:t>Streamline Search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Three tabs as well as filter system can overwhelm user.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No parsing of search queries.</a:t>
            </a:r>
          </a:p>
        </p:txBody>
      </p:sp>
      <p:grpSp>
        <p:nvGrpSpPr>
          <p:cNvPr id="88" name="Shape 88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89" name="Shape 89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24119" l="29091" r="28673" t="25651"/>
          <a:stretch/>
        </p:blipFill>
        <p:spPr>
          <a:xfrm>
            <a:off x="4573850" y="1651075"/>
            <a:ext cx="2811278" cy="258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Revision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771650" y="1651075"/>
            <a:ext cx="2333999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highlight>
                  <a:srgbClr val="FFCD00"/>
                </a:highlight>
              </a:rPr>
              <a:t>Streamline Search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Get rid of tabs, parse search to define results: address - report, zipcode/city - listings.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toggle for lots in Map View.</a:t>
            </a:r>
          </a:p>
        </p:txBody>
      </p:sp>
      <p:grpSp>
        <p:nvGrpSpPr>
          <p:cNvPr id="100" name="Shape 100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01" name="Shape 101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550" y="1797200"/>
            <a:ext cx="4102300" cy="21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Feedback</a:t>
            </a:r>
          </a:p>
        </p:txBody>
      </p:sp>
      <p:grpSp>
        <p:nvGrpSpPr>
          <p:cNvPr id="111" name="Shape 111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12" name="Shape 112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6" name="Shape 116"/>
          <p:cNvSpPr txBox="1"/>
          <p:nvPr>
            <p:ph idx="1" type="body"/>
          </p:nvPr>
        </p:nvSpPr>
        <p:spPr>
          <a:xfrm>
            <a:off x="771300" y="1651075"/>
            <a:ext cx="2797199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highlight>
                  <a:srgbClr val="FFCD00"/>
                </a:highlight>
              </a:rPr>
              <a:t>Inconsistent Information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Graphs presented were not uniform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Colors were out of sync with one another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Detailed view did not show address.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13284" l="0" r="0" t="0"/>
          <a:stretch/>
        </p:blipFill>
        <p:spPr>
          <a:xfrm>
            <a:off x="6901650" y="1358274"/>
            <a:ext cx="1717700" cy="347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11604" l="0" r="22185" t="41679"/>
          <a:stretch/>
        </p:blipFill>
        <p:spPr>
          <a:xfrm>
            <a:off x="4949475" y="1114125"/>
            <a:ext cx="1717700" cy="240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 b="12959" l="0" r="19878" t="52137"/>
          <a:stretch/>
        </p:blipFill>
        <p:spPr>
          <a:xfrm>
            <a:off x="3618325" y="3180325"/>
            <a:ext cx="1768625" cy="179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Revision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26" name="Shape 12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Shape 130"/>
          <p:cNvSpPr txBox="1"/>
          <p:nvPr>
            <p:ph idx="1" type="body"/>
          </p:nvPr>
        </p:nvSpPr>
        <p:spPr>
          <a:xfrm>
            <a:off x="771300" y="1651075"/>
            <a:ext cx="2797199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highlight>
                  <a:srgbClr val="FFCD00"/>
                </a:highlight>
              </a:rPr>
              <a:t>Inconsistent Information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Cleaned up information display, made graphs informative, ensured address is shown.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8037" y="1543025"/>
            <a:ext cx="1687925" cy="283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59018"/>
          <a:stretch/>
        </p:blipFill>
        <p:spPr>
          <a:xfrm>
            <a:off x="5638325" y="1272150"/>
            <a:ext cx="2033750" cy="11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0" l="5004" r="21623" t="52927"/>
          <a:stretch/>
        </p:blipFill>
        <p:spPr>
          <a:xfrm>
            <a:off x="5873800" y="2591400"/>
            <a:ext cx="2858375" cy="233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Feedback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916458" y="1019750"/>
            <a:ext cx="214624" cy="214624"/>
            <a:chOff x="2594050" y="1631825"/>
            <a:chExt cx="439625" cy="439625"/>
          </a:xfrm>
        </p:grpSpPr>
        <p:sp>
          <p:nvSpPr>
            <p:cNvPr id="140" name="Shape 140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2814911" y="1754061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Shape 144"/>
          <p:cNvSpPr txBox="1"/>
          <p:nvPr>
            <p:ph idx="1" type="body"/>
          </p:nvPr>
        </p:nvSpPr>
        <p:spPr>
          <a:xfrm>
            <a:off x="816848" y="1651075"/>
            <a:ext cx="2651400" cy="312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highlight>
                  <a:srgbClr val="FFCD00"/>
                </a:highlight>
              </a:rPr>
              <a:t>User Control &amp; Freedom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Users cannot apply filters to search results, cannot sort/edit favorites.	 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33128" l="68023" r="0" t="0"/>
          <a:stretch/>
        </p:blipFill>
        <p:spPr>
          <a:xfrm>
            <a:off x="6784725" y="1234375"/>
            <a:ext cx="2128425" cy="343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27023" l="68023" r="0" t="0"/>
          <a:stretch/>
        </p:blipFill>
        <p:spPr>
          <a:xfrm>
            <a:off x="4342525" y="1234375"/>
            <a:ext cx="2128425" cy="375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