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 name="Shape 52"/>
        <p:cNvGrpSpPr/>
        <p:nvPr/>
      </p:nvGrpSpPr>
      <p:grpSpPr>
        <a:xfrm>
          <a:off x="0" y="0"/>
          <a:ext cx="0" cy="0"/>
          <a:chOff x="0" y="0"/>
          <a:chExt cx="0" cy="0"/>
        </a:xfrm>
      </p:grpSpPr>
      <p:sp>
        <p:nvSpPr>
          <p:cNvPr id="53" name="Shape 5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4" name="Shape 5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2" name="Shape 112"/>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Photo: StreetView screenshot of the benches I interviewed Marion at - pointed out that there’s shuttles nearby</a:t>
            </a:r>
          </a:p>
          <a:p>
            <a:pPr rtl="0">
              <a:spcBef>
                <a:spcPts val="0"/>
              </a:spcBef>
              <a:buNone/>
            </a:pPr>
            <a:r>
              <a:rPr lang="en"/>
              <a:t>Both (elder) drivers viewed their travel experience at face value for its functionality and convenience</a:t>
            </a:r>
          </a:p>
          <a:p>
            <a:pPr rtl="0">
              <a:spcBef>
                <a:spcPts val="0"/>
              </a:spcBef>
              <a:buNone/>
            </a:pPr>
            <a:r>
              <a:rPr lang="en"/>
              <a:t>This is emphasized by the fact that both say they don’t do much else in their car besides driving</a:t>
            </a:r>
          </a:p>
          <a:p>
            <a:pPr lvl="0" rtl="0">
              <a:spcBef>
                <a:spcPts val="0"/>
              </a:spcBef>
              <a:buNone/>
            </a:pPr>
            <a:r>
              <a:rPr lang="en"/>
              <a:t>Surprised that both did not mention anything negative about driving that they had control over, only complaints were about traffic and other interactions w/commuters - for instance, the night lights on the bikes.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7" name="Shape 11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3" name="Shape 123"/>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Health/caution: </a:t>
            </a:r>
          </a:p>
          <a:p>
            <a:pPr rtl="0">
              <a:spcBef>
                <a:spcPts val="0"/>
              </a:spcBef>
              <a:buNone/>
            </a:pPr>
            <a:r>
              <a:rPr lang="en"/>
              <a:t>Health plays an important role in the elderly’s commute decision making.</a:t>
            </a:r>
          </a:p>
          <a:p>
            <a:pPr rtl="0">
              <a:spcBef>
                <a:spcPts val="0"/>
              </a:spcBef>
              <a:buNone/>
            </a:pPr>
            <a:r>
              <a:rPr lang="en"/>
              <a:t>For Marion, she will assess her driving ability based on her physical health and decide if she should drive there by herself or if she should ask friends for a ride.</a:t>
            </a:r>
          </a:p>
          <a:p>
            <a:pPr rtl="0">
              <a:spcBef>
                <a:spcPts val="0"/>
              </a:spcBef>
              <a:buNone/>
            </a:pPr>
            <a:r>
              <a:rPr lang="en"/>
              <a:t>She will also exercise extra caution when she needs to get to somewhere new and unfamiliar. </a:t>
            </a:r>
          </a:p>
          <a:p>
            <a:pPr rtl="0">
              <a:spcBef>
                <a:spcPts val="0"/>
              </a:spcBef>
              <a:buNone/>
            </a:pPr>
            <a:r>
              <a:t/>
            </a:r>
            <a:endParaRPr/>
          </a:p>
          <a:p>
            <a:pPr rtl="0">
              <a:spcBef>
                <a:spcPts val="0"/>
              </a:spcBef>
              <a:buNone/>
            </a:pPr>
            <a:r>
              <a:rPr lang="en"/>
              <a:t>Quotes: </a:t>
            </a:r>
          </a:p>
          <a:p>
            <a:pPr rtl="0">
              <a:spcBef>
                <a:spcPts val="0"/>
              </a:spcBef>
              <a:buNone/>
            </a:pPr>
            <a:r>
              <a:rPr lang="en">
                <a:highlight>
                  <a:srgbClr val="FFFFFF"/>
                </a:highlight>
              </a:rPr>
              <a:t>P2 “If it is for somewhere farther away and new, I'll begin to ask friends if i can ride with them. the preparation is different.”</a:t>
            </a:r>
          </a:p>
          <a:p>
            <a:pPr rtl="0">
              <a:spcBef>
                <a:spcPts val="0"/>
              </a:spcBef>
              <a:buNone/>
            </a:pPr>
            <a:r>
              <a:rPr i="1" lang="en">
                <a:highlight>
                  <a:srgbClr val="FFFFFF"/>
                </a:highlight>
              </a:rPr>
              <a:t>When further asked Why? </a:t>
            </a:r>
          </a:p>
          <a:p>
            <a:pPr lvl="0" rtl="0">
              <a:spcBef>
                <a:spcPts val="0"/>
              </a:spcBef>
              <a:buNone/>
            </a:pPr>
            <a:r>
              <a:rPr lang="en">
                <a:highlight>
                  <a:srgbClr val="FFFFFF"/>
                </a:highlight>
              </a:rPr>
              <a:t>She said “When I feel uncertain about my driving ability, like I feel a little dizzy, I prefer going with somebody with a better health.”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8" name="Shape 128"/>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a:t>Inferences:</a:t>
            </a:r>
          </a:p>
          <a:p>
            <a:pPr indent="-298450" lvl="0" marL="457200" rtl="0">
              <a:lnSpc>
                <a:spcPct val="115000"/>
              </a:lnSpc>
              <a:spcBef>
                <a:spcPts val="0"/>
              </a:spcBef>
              <a:buSzPct val="100000"/>
              <a:buAutoNum type="arabicPeriod"/>
            </a:pPr>
            <a:r>
              <a:rPr lang="en"/>
              <a:t>elderly only focus on driving itself</a:t>
            </a:r>
          </a:p>
          <a:p>
            <a:pPr indent="-298450" lvl="0" marL="457200" rtl="0">
              <a:lnSpc>
                <a:spcPct val="115000"/>
              </a:lnSpc>
              <a:spcBef>
                <a:spcPts val="0"/>
              </a:spcBef>
              <a:buSzPct val="100000"/>
              <a:buAutoNum type="arabicPeriod"/>
            </a:pPr>
            <a:r>
              <a:rPr lang="en"/>
              <a:t>elderly feel concern about their health condition: if they are in a good shape to drive</a:t>
            </a:r>
          </a:p>
          <a:p>
            <a:pPr indent="-298450" lvl="0" marL="457200" rtl="0">
              <a:lnSpc>
                <a:spcPct val="115000"/>
              </a:lnSpc>
              <a:spcBef>
                <a:spcPts val="0"/>
              </a:spcBef>
              <a:buSzPct val="100000"/>
              <a:buAutoNum type="arabicPeriod"/>
            </a:pPr>
            <a:r>
              <a:rPr lang="en"/>
              <a:t>elderly still drive whereas p3 didn’t have a DL</a:t>
            </a:r>
          </a:p>
          <a:p>
            <a:pPr lvl="0" rtl="0">
              <a:lnSpc>
                <a:spcPct val="115000"/>
              </a:lnSpc>
              <a:spcBef>
                <a:spcPts val="0"/>
              </a:spcBef>
              <a:buNone/>
            </a:pPr>
            <a:r>
              <a:rPr lang="en"/>
              <a:t>   4.      comfort is important in commuting decisions, both in choosing a mode of transportation and during the journey itself</a:t>
            </a:r>
          </a:p>
          <a:p>
            <a:pPr lvl="0" rtl="0">
              <a:lnSpc>
                <a:spcPct val="115000"/>
              </a:lnSpc>
              <a:spcBef>
                <a:spcPts val="0"/>
              </a:spcBef>
              <a:buNone/>
            </a:pPr>
            <a:r>
              <a:rPr lang="en"/>
              <a:t>Some questions that came to mind: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7" name="Shape 1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6" name="Shape 14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5" name="Shape 1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4" name="Shape 16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9" name="Shape 1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Health/caution: </a:t>
            </a:r>
          </a:p>
          <a:p>
            <a:pPr lvl="0" rtl="0">
              <a:spcBef>
                <a:spcPts val="0"/>
              </a:spcBef>
              <a:buNone/>
            </a:pPr>
            <a:r>
              <a:rPr lang="en"/>
              <a:t>Health plays an important role in the elderly’s commute decision making.</a:t>
            </a:r>
          </a:p>
          <a:p>
            <a:pPr lvl="0" rtl="0">
              <a:spcBef>
                <a:spcPts val="0"/>
              </a:spcBef>
              <a:buNone/>
            </a:pPr>
            <a:r>
              <a:rPr lang="en"/>
              <a:t>For Marion, she will assess her driving ability based on her physical health and decide if she should drive there by herself or if she should ask friends for a ride.</a:t>
            </a:r>
          </a:p>
          <a:p>
            <a:pPr lvl="0" rtl="0">
              <a:spcBef>
                <a:spcPts val="0"/>
              </a:spcBef>
              <a:buNone/>
            </a:pPr>
            <a:r>
              <a:rPr lang="en"/>
              <a:t>She will also exercise extra caution when she needs to get to somewhere new and unfamiliar. </a:t>
            </a:r>
          </a:p>
          <a:p>
            <a:pPr lvl="0" rtl="0">
              <a:spcBef>
                <a:spcPts val="0"/>
              </a:spcBef>
              <a:buNone/>
            </a:pPr>
            <a:r>
              <a:t/>
            </a:r>
            <a:endParaRPr/>
          </a:p>
          <a:p>
            <a:pPr lvl="0" rtl="0">
              <a:spcBef>
                <a:spcPts val="0"/>
              </a:spcBef>
              <a:buNone/>
            </a:pPr>
            <a:r>
              <a:rPr lang="en"/>
              <a:t>Quotes: </a:t>
            </a:r>
          </a:p>
          <a:p>
            <a:pPr lvl="0" rtl="0">
              <a:spcBef>
                <a:spcPts val="0"/>
              </a:spcBef>
              <a:buNone/>
            </a:pPr>
            <a:r>
              <a:rPr lang="en">
                <a:highlight>
                  <a:srgbClr val="FFFFFF"/>
                </a:highlight>
              </a:rPr>
              <a:t>P2 “If it is for somewhere farther away and new, I'll begin to ask friends if i can ride with them. the preparation is different.”</a:t>
            </a:r>
          </a:p>
          <a:p>
            <a:pPr lvl="0" rtl="0">
              <a:spcBef>
                <a:spcPts val="0"/>
              </a:spcBef>
              <a:buNone/>
            </a:pPr>
            <a:r>
              <a:rPr i="1" lang="en">
                <a:highlight>
                  <a:srgbClr val="FFFFFF"/>
                </a:highlight>
              </a:rPr>
              <a:t>When further asked Why? </a:t>
            </a:r>
          </a:p>
          <a:p>
            <a:pPr lvl="0" rtl="0">
              <a:spcBef>
                <a:spcPts val="0"/>
              </a:spcBef>
              <a:buNone/>
            </a:pPr>
            <a:r>
              <a:rPr lang="en">
                <a:highlight>
                  <a:srgbClr val="FFFFFF"/>
                </a:highlight>
              </a:rPr>
              <a:t>She said “When I feel uncertain about my driving ability, like I feel a little dizzy, I prefer going with somebody with a better health.”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4" name="Shape 1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4" name="Shape 6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1" name="Shape 18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6" name="Shape 1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1" name="Shape 1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9" name="Shape 6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5" name="Shape 75"/>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4 participants in total. Basic qualification: regular commuter. </a:t>
            </a:r>
          </a:p>
          <a:p>
            <a:pPr rtl="0">
              <a:spcBef>
                <a:spcPts val="0"/>
              </a:spcBef>
              <a:buNone/>
            </a:pPr>
            <a:r>
              <a:rPr lang="en"/>
              <a:t>P1 and P2 are found near Tressider. We recruited them by asking a few pre-screening questions (What kind of transportation? (public transportation, carpool, driving); What is the purpose of your commute? (work, business, some responsibility-related tasks); How long is your commute? How often do you commute?), and we qualify them for the interview if commute is a </a:t>
            </a:r>
            <a:r>
              <a:rPr i="1" lang="en"/>
              <a:t>regular</a:t>
            </a:r>
            <a:r>
              <a:rPr lang="en"/>
              <a:t> part of their life (at least once in awhile and for a long period of time).</a:t>
            </a:r>
          </a:p>
          <a:p>
            <a:pPr rtl="0">
              <a:spcBef>
                <a:spcPts val="0"/>
              </a:spcBef>
              <a:buNone/>
            </a:pPr>
            <a:r>
              <a:rPr lang="en"/>
              <a:t>P3 and P4 are people we know personally that commute on a regular basis.  </a:t>
            </a:r>
          </a:p>
          <a:p>
            <a:pPr rtl="0">
              <a:spcBef>
                <a:spcPts val="0"/>
              </a:spcBef>
              <a:buNone/>
            </a:pPr>
            <a:r>
              <a:rPr lang="en"/>
              <a:t>Once they qualify for the interview, we ask them more specific questions about their commute experience.</a:t>
            </a:r>
          </a:p>
          <a:p>
            <a:pPr rtl="0">
              <a:spcBef>
                <a:spcPts val="0"/>
              </a:spcBef>
              <a:buNone/>
            </a:pPr>
            <a:r>
              <a:t/>
            </a:r>
            <a:endParaRPr/>
          </a:p>
          <a:p>
            <a:pPr rtl="0">
              <a:spcBef>
                <a:spcPts val="0"/>
              </a:spcBef>
              <a:buNone/>
            </a:pPr>
            <a:r>
              <a:rPr lang="en"/>
              <a:t>Participant #1: Interviewed at Tressider</a:t>
            </a:r>
          </a:p>
          <a:p>
            <a:pPr rtl="0">
              <a:spcBef>
                <a:spcPts val="0"/>
              </a:spcBef>
              <a:buNone/>
            </a:pPr>
            <a:r>
              <a:rPr lang="en">
                <a:solidFill>
                  <a:srgbClr val="333333"/>
                </a:solidFill>
                <a:highlight>
                  <a:srgbClr val="FBFBF9"/>
                </a:highlight>
              </a:rPr>
              <a:t>Consulting Professor, African Studies</a:t>
            </a:r>
          </a:p>
          <a:p>
            <a:pPr rtl="0">
              <a:spcBef>
                <a:spcPts val="0"/>
              </a:spcBef>
              <a:buNone/>
            </a:pPr>
            <a:r>
              <a:rPr lang="en">
                <a:solidFill>
                  <a:srgbClr val="333333"/>
                </a:solidFill>
                <a:highlight>
                  <a:srgbClr val="FBFBF9"/>
                </a:highlight>
              </a:rPr>
              <a:t>Age: 72</a:t>
            </a:r>
          </a:p>
          <a:p>
            <a:pPr rtl="0">
              <a:spcBef>
                <a:spcPts val="0"/>
              </a:spcBef>
              <a:buNone/>
            </a:pPr>
            <a:r>
              <a:rPr lang="en"/>
              <a:t>Male</a:t>
            </a:r>
          </a:p>
          <a:p>
            <a:pPr rtl="0">
              <a:spcBef>
                <a:spcPts val="0"/>
              </a:spcBef>
              <a:buNone/>
            </a:pPr>
            <a:r>
              <a:rPr lang="en"/>
              <a:t>Grew up in Philly</a:t>
            </a:r>
          </a:p>
          <a:p>
            <a:pPr rtl="0">
              <a:spcBef>
                <a:spcPts val="0"/>
              </a:spcBef>
              <a:buNone/>
            </a:pPr>
            <a:r>
              <a:rPr lang="en"/>
              <a:t>Licensed driver, own car</a:t>
            </a:r>
          </a:p>
          <a:p>
            <a:pPr rtl="0">
              <a:spcBef>
                <a:spcPts val="0"/>
              </a:spcBef>
              <a:buNone/>
            </a:pPr>
            <a:r>
              <a:rPr lang="en"/>
              <a:t>Why chosen: Interviewed because he drives to commute on a regular basis (2 times/week) even though not daily &amp; commute takes a considerable amount of time (about 30 min one-way)</a:t>
            </a:r>
          </a:p>
          <a:p>
            <a:pPr rtl="0">
              <a:spcBef>
                <a:spcPts val="0"/>
              </a:spcBef>
              <a:buNone/>
            </a:pPr>
            <a:r>
              <a:rPr lang="en"/>
              <a:t>Recruited/where: approached at a table inside Tressider; he was sitting there working on his laptop</a:t>
            </a:r>
          </a:p>
          <a:p>
            <a:pPr rtl="0">
              <a:spcBef>
                <a:spcPts val="0"/>
              </a:spcBef>
              <a:buNone/>
            </a:pPr>
            <a:r>
              <a:rPr lang="en"/>
              <a:t>What we asked: As a driver, we had him describe her commutes to Stanford nowadays (including what kind of preparation he has to do before the commute, what kind of activities he does during the commute, and what happens after he gets to Stanford campus), why he decided to commute in the way he does, and how she would approach transportation decisions when it comes to different environments (e.g., for leisure, for new places)</a:t>
            </a:r>
          </a:p>
          <a:p>
            <a:pPr rtl="0">
              <a:spcBef>
                <a:spcPts val="0"/>
              </a:spcBef>
              <a:buNone/>
            </a:pPr>
            <a:r>
              <a:t/>
            </a:r>
            <a:endParaRPr/>
          </a:p>
          <a:p>
            <a:pPr rtl="0">
              <a:spcBef>
                <a:spcPts val="0"/>
              </a:spcBef>
              <a:buNone/>
            </a:pPr>
            <a:r>
              <a:t/>
            </a:r>
            <a:endParaRPr/>
          </a:p>
          <a:p>
            <a:pPr lvl="0" rtl="0">
              <a:spcBef>
                <a:spcPts val="0"/>
              </a:spcBef>
              <a:buNone/>
            </a:pPr>
            <a:r>
              <a:t/>
            </a:r>
            <a:endParaRPr>
              <a:solidFill>
                <a:srgbClr val="333333"/>
              </a:solidFill>
              <a:highlight>
                <a:srgbClr val="FBFBF9"/>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1" name="Shape 81"/>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Participant #2: interviewed at Marguerite Stop</a:t>
            </a:r>
          </a:p>
          <a:p>
            <a:pPr rtl="0">
              <a:spcBef>
                <a:spcPts val="0"/>
              </a:spcBef>
              <a:buNone/>
            </a:pPr>
            <a:r>
              <a:rPr lang="en"/>
              <a:t>Retired faculty at Stanford (Communications Department)</a:t>
            </a:r>
          </a:p>
          <a:p>
            <a:pPr rtl="0">
              <a:spcBef>
                <a:spcPts val="0"/>
              </a:spcBef>
              <a:buNone/>
            </a:pPr>
            <a:r>
              <a:rPr lang="en"/>
              <a:t>Age: 88</a:t>
            </a:r>
          </a:p>
          <a:p>
            <a:pPr rtl="0">
              <a:spcBef>
                <a:spcPts val="0"/>
              </a:spcBef>
              <a:buNone/>
            </a:pPr>
            <a:r>
              <a:rPr lang="en"/>
              <a:t>Female</a:t>
            </a:r>
          </a:p>
          <a:p>
            <a:pPr rtl="0">
              <a:spcBef>
                <a:spcPts val="0"/>
              </a:spcBef>
              <a:buNone/>
            </a:pPr>
            <a:r>
              <a:rPr lang="en"/>
              <a:t>Grew up in Cleveland, OH</a:t>
            </a:r>
          </a:p>
          <a:p>
            <a:pPr rtl="0">
              <a:spcBef>
                <a:spcPts val="0"/>
              </a:spcBef>
              <a:buNone/>
            </a:pPr>
            <a:r>
              <a:rPr lang="en"/>
              <a:t>Licensed driver, own car, lives in a senior house</a:t>
            </a:r>
          </a:p>
          <a:p>
            <a:pPr rtl="0">
              <a:spcBef>
                <a:spcPts val="0"/>
              </a:spcBef>
              <a:buNone/>
            </a:pPr>
            <a:r>
              <a:rPr lang="en"/>
              <a:t>Why chosen: Interviewed because she is an “extreme user” case as a senior</a:t>
            </a:r>
          </a:p>
          <a:p>
            <a:pPr rtl="0">
              <a:spcBef>
                <a:spcPts val="0"/>
              </a:spcBef>
              <a:buNone/>
            </a:pPr>
            <a:r>
              <a:rPr lang="en"/>
              <a:t>Recruited/where: approached at a bench near Tressider parking lot; she was sitting at a bench w/cane</a:t>
            </a:r>
          </a:p>
          <a:p>
            <a:pPr rtl="0">
              <a:spcBef>
                <a:spcPts val="0"/>
              </a:spcBef>
              <a:buNone/>
            </a:pPr>
            <a:r>
              <a:rPr lang="en"/>
              <a:t>What we asked: As a driver, we had her describe her commutes to Stanford nowadays, comparing the experience to her previous travel when she was working as well as how she makes transportation decisions when it comes to different environments (farther, unfamiliar places)</a:t>
            </a:r>
          </a:p>
          <a:p>
            <a:pPr rtl="0">
              <a:spcBef>
                <a:spcPts val="0"/>
              </a:spcBef>
              <a:buNone/>
            </a:pPr>
            <a:r>
              <a:t/>
            </a:r>
            <a:endParaRPr/>
          </a:p>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7" name="Shape 87"/>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Participant #1: Interviewed at work place</a:t>
            </a:r>
          </a:p>
          <a:p>
            <a:pPr rtl="0">
              <a:spcBef>
                <a:spcPts val="0"/>
              </a:spcBef>
              <a:buNone/>
            </a:pPr>
            <a:r>
              <a:rPr lang="en">
                <a:solidFill>
                  <a:srgbClr val="333333"/>
                </a:solidFill>
                <a:highlight>
                  <a:srgbClr val="FBFBF9"/>
                </a:highlight>
              </a:rPr>
              <a:t>Profession: Engineer at Startup</a:t>
            </a:r>
          </a:p>
          <a:p>
            <a:pPr rtl="0">
              <a:spcBef>
                <a:spcPts val="0"/>
              </a:spcBef>
              <a:buNone/>
            </a:pPr>
            <a:r>
              <a:rPr lang="en">
                <a:solidFill>
                  <a:srgbClr val="333333"/>
                </a:solidFill>
                <a:highlight>
                  <a:srgbClr val="FBFBF9"/>
                </a:highlight>
              </a:rPr>
              <a:t>Age: 27</a:t>
            </a:r>
          </a:p>
          <a:p>
            <a:pPr rtl="0">
              <a:spcBef>
                <a:spcPts val="0"/>
              </a:spcBef>
              <a:buNone/>
            </a:pPr>
            <a:r>
              <a:rPr lang="en"/>
              <a:t>Male</a:t>
            </a:r>
          </a:p>
          <a:p>
            <a:pPr rtl="0">
              <a:spcBef>
                <a:spcPts val="0"/>
              </a:spcBef>
              <a:buNone/>
            </a:pPr>
            <a:r>
              <a:rPr lang="en"/>
              <a:t>Grew up in India</a:t>
            </a:r>
          </a:p>
          <a:p>
            <a:pPr rtl="0">
              <a:spcBef>
                <a:spcPts val="0"/>
              </a:spcBef>
              <a:buNone/>
            </a:pPr>
            <a:r>
              <a:rPr lang="en"/>
              <a:t>Why chosen: Interviewed because he commutes daily for work and it takes 30-40 minutes for commute</a:t>
            </a:r>
          </a:p>
          <a:p>
            <a:pPr rtl="0">
              <a:spcBef>
                <a:spcPts val="0"/>
              </a:spcBef>
              <a:buNone/>
            </a:pPr>
            <a:r>
              <a:rPr lang="en"/>
              <a:t>Recruited/where: recruited through prior contact. they were interviewed at work place</a:t>
            </a:r>
          </a:p>
          <a:p>
            <a:pPr rtl="0">
              <a:spcBef>
                <a:spcPts val="0"/>
              </a:spcBef>
              <a:buNone/>
            </a:pPr>
            <a:r>
              <a:rPr lang="en"/>
              <a:t>What we asked: how does he commute, reasons for the way he commutes, activities before, during and immediately after commute, bad commuting experiences, commuting decisions beyond regular work</a:t>
            </a:r>
          </a:p>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3" name="Shape 9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8" name="Shape 9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5" name="Shape 1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Photo: Aditya wants to work on his laptop even during commute</a:t>
            </a:r>
          </a:p>
          <a:p>
            <a:pPr rtl="0">
              <a:spcBef>
                <a:spcPts val="0"/>
              </a:spcBef>
              <a:buNone/>
            </a:pPr>
            <a:r>
              <a:rPr lang="en"/>
              <a:t>He did not get license as he uses uber for places not reachable by public transport.</a:t>
            </a:r>
          </a:p>
          <a:p>
            <a:pPr rtl="0">
              <a:spcBef>
                <a:spcPts val="0"/>
              </a:spcBef>
              <a:buNone/>
            </a:pPr>
            <a:r>
              <a:rPr lang="en"/>
              <a:t>He wants to get work done during the commute like checking emails and attending phone calls on which he need not speak.</a:t>
            </a:r>
          </a:p>
          <a:p>
            <a:pPr lvl="0" rtl="0">
              <a:spcBef>
                <a:spcPts val="0"/>
              </a:spcBef>
              <a:buNone/>
            </a:pPr>
            <a:r>
              <a:rPr lang="en"/>
              <a:t>He wants to commute by car as it reduces commute time by half. Surprised he still takes public transport inspte of above complaints.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txBox="1"/>
          <p:nvPr>
            <p:ph type="ctrTitle"/>
          </p:nvPr>
        </p:nvSpPr>
        <p:spPr>
          <a:xfrm>
            <a:off x="311708" y="744575"/>
            <a:ext cx="8520599" cy="2052599"/>
          </a:xfrm>
          <a:prstGeom prst="rect">
            <a:avLst/>
          </a:prstGeom>
        </p:spPr>
        <p:txBody>
          <a:bodyPr anchorCtr="0" anchor="b" bIns="91425" lIns="91425" rIns="91425" tIns="91425"/>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p:txBody>
      </p:sp>
      <p:sp>
        <p:nvSpPr>
          <p:cNvPr id="10" name="Shape 10"/>
          <p:cNvSpPr txBox="1"/>
          <p:nvPr>
            <p:ph idx="1" type="subTitle"/>
          </p:nvPr>
        </p:nvSpPr>
        <p:spPr>
          <a:xfrm>
            <a:off x="311700" y="2834125"/>
            <a:ext cx="8520599" cy="7926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p:txBody>
      </p:sp>
      <p:sp>
        <p:nvSpPr>
          <p:cNvPr id="11" name="Shape 1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3" name="Shape 43"/>
        <p:cNvGrpSpPr/>
        <p:nvPr/>
      </p:nvGrpSpPr>
      <p:grpSpPr>
        <a:xfrm>
          <a:off x="0" y="0"/>
          <a:ext cx="0" cy="0"/>
          <a:chOff x="0" y="0"/>
          <a:chExt cx="0" cy="0"/>
        </a:xfrm>
      </p:grpSpPr>
      <p:sp>
        <p:nvSpPr>
          <p:cNvPr id="44" name="Shape 44"/>
          <p:cNvSpPr txBox="1"/>
          <p:nvPr>
            <p:ph type="title"/>
          </p:nvPr>
        </p:nvSpPr>
        <p:spPr>
          <a:xfrm>
            <a:off x="311700" y="1106125"/>
            <a:ext cx="8520599" cy="1963500"/>
          </a:xfrm>
          <a:prstGeom prst="rect">
            <a:avLst/>
          </a:prstGeom>
        </p:spPr>
        <p:txBody>
          <a:bodyPr anchorCtr="0" anchor="b" bIns="91425" lIns="91425" rIns="91425" tIns="91425"/>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p:txBody>
      </p:sp>
      <p:sp>
        <p:nvSpPr>
          <p:cNvPr id="45" name="Shape 45"/>
          <p:cNvSpPr txBox="1"/>
          <p:nvPr>
            <p:ph idx="1" type="body"/>
          </p:nvPr>
        </p:nvSpPr>
        <p:spPr>
          <a:xfrm>
            <a:off x="311700" y="3152225"/>
            <a:ext cx="8520599" cy="1300800"/>
          </a:xfrm>
          <a:prstGeom prst="rect">
            <a:avLst/>
          </a:prstGeom>
        </p:spPr>
        <p:txBody>
          <a:bodyPr anchorCtr="0" anchor="t"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46" name="Shape 4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7" name="Shape 47"/>
        <p:cNvGrpSpPr/>
        <p:nvPr/>
      </p:nvGrpSpPr>
      <p:grpSpPr>
        <a:xfrm>
          <a:off x="0" y="0"/>
          <a:ext cx="0" cy="0"/>
          <a:chOff x="0" y="0"/>
          <a:chExt cx="0" cy="0"/>
        </a:xfrm>
      </p:grpSpPr>
      <p:sp>
        <p:nvSpPr>
          <p:cNvPr id="48" name="Shape 4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spTree>
      <p:nvGrpSpPr>
        <p:cNvPr id="12" name="Shape 12"/>
        <p:cNvGrpSpPr/>
        <p:nvPr/>
      </p:nvGrpSpPr>
      <p:grpSpPr>
        <a:xfrm>
          <a:off x="0" y="0"/>
          <a:ext cx="0" cy="0"/>
          <a:chOff x="0" y="0"/>
          <a:chExt cx="0" cy="0"/>
        </a:xfrm>
      </p:grpSpPr>
      <p:sp>
        <p:nvSpPr>
          <p:cNvPr id="13" name="Shape 13"/>
          <p:cNvSpPr txBox="1"/>
          <p:nvPr>
            <p:ph type="title"/>
          </p:nvPr>
        </p:nvSpPr>
        <p:spPr>
          <a:xfrm>
            <a:off x="311700" y="2150850"/>
            <a:ext cx="8520599" cy="841800"/>
          </a:xfrm>
          <a:prstGeom prst="rect">
            <a:avLst/>
          </a:prstGeom>
        </p:spPr>
        <p:txBody>
          <a:bodyPr anchorCtr="0" anchor="ctr" bIns="91425" lIns="91425" rIns="91425" tIns="91425"/>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p:txBody>
      </p:sp>
      <p:sp>
        <p:nvSpPr>
          <p:cNvPr id="14" name="Shape 14"/>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5" name="Shape 15"/>
        <p:cNvGrpSpPr/>
        <p:nvPr/>
      </p:nvGrpSpPr>
      <p:grpSpPr>
        <a:xfrm>
          <a:off x="0" y="0"/>
          <a:ext cx="0" cy="0"/>
          <a:chOff x="0" y="0"/>
          <a:chExt cx="0" cy="0"/>
        </a:xfrm>
      </p:grpSpPr>
      <p:sp>
        <p:nvSpPr>
          <p:cNvPr id="16" name="Shape 16"/>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7" name="Shape 17"/>
          <p:cNvSpPr txBox="1"/>
          <p:nvPr>
            <p:ph idx="1" type="body"/>
          </p:nvPr>
        </p:nvSpPr>
        <p:spPr>
          <a:xfrm>
            <a:off x="311700" y="1152475"/>
            <a:ext cx="8520599" cy="34164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8" name="Shape 1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9" name="Shape 19"/>
        <p:cNvGrpSpPr/>
        <p:nvPr/>
      </p:nvGrpSpPr>
      <p:grpSpPr>
        <a:xfrm>
          <a:off x="0" y="0"/>
          <a:ext cx="0" cy="0"/>
          <a:chOff x="0" y="0"/>
          <a:chExt cx="0" cy="0"/>
        </a:xfrm>
      </p:grpSpPr>
      <p:sp>
        <p:nvSpPr>
          <p:cNvPr id="20" name="Shape 20"/>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1" name="Shape 21"/>
          <p:cNvSpPr txBox="1"/>
          <p:nvPr>
            <p:ph idx="1" type="body"/>
          </p:nvPr>
        </p:nvSpPr>
        <p:spPr>
          <a:xfrm>
            <a:off x="311700" y="1152475"/>
            <a:ext cx="3999899" cy="3416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2" name="Shape 22"/>
          <p:cNvSpPr txBox="1"/>
          <p:nvPr>
            <p:ph idx="2" type="body"/>
          </p:nvPr>
        </p:nvSpPr>
        <p:spPr>
          <a:xfrm>
            <a:off x="4832400" y="1152475"/>
            <a:ext cx="3999899" cy="3416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3" name="Shape 23"/>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4" name="Shape 24"/>
        <p:cNvGrpSpPr/>
        <p:nvPr/>
      </p:nvGrpSpPr>
      <p:grpSpPr>
        <a:xfrm>
          <a:off x="0" y="0"/>
          <a:ext cx="0" cy="0"/>
          <a:chOff x="0" y="0"/>
          <a:chExt cx="0" cy="0"/>
        </a:xfrm>
      </p:grpSpPr>
      <p:sp>
        <p:nvSpPr>
          <p:cNvPr id="25" name="Shape 25"/>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6" name="Shape 26"/>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7" name="Shape 27"/>
        <p:cNvGrpSpPr/>
        <p:nvPr/>
      </p:nvGrpSpPr>
      <p:grpSpPr>
        <a:xfrm>
          <a:off x="0" y="0"/>
          <a:ext cx="0" cy="0"/>
          <a:chOff x="0" y="0"/>
          <a:chExt cx="0" cy="0"/>
        </a:xfrm>
      </p:grpSpPr>
      <p:sp>
        <p:nvSpPr>
          <p:cNvPr id="28" name="Shape 28"/>
          <p:cNvSpPr txBox="1"/>
          <p:nvPr>
            <p:ph type="title"/>
          </p:nvPr>
        </p:nvSpPr>
        <p:spPr>
          <a:xfrm>
            <a:off x="311700" y="555600"/>
            <a:ext cx="2807999" cy="755699"/>
          </a:xfrm>
          <a:prstGeom prst="rect">
            <a:avLst/>
          </a:prstGeom>
        </p:spPr>
        <p:txBody>
          <a:bodyPr anchorCtr="0" anchor="b" bIns="91425" lIns="91425" rIns="91425" tIns="91425"/>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p:txBody>
      </p:sp>
      <p:sp>
        <p:nvSpPr>
          <p:cNvPr id="29" name="Shape 29"/>
          <p:cNvSpPr txBox="1"/>
          <p:nvPr>
            <p:ph idx="1" type="body"/>
          </p:nvPr>
        </p:nvSpPr>
        <p:spPr>
          <a:xfrm>
            <a:off x="311700" y="1389600"/>
            <a:ext cx="2807999" cy="31794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0" name="Shape 30"/>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1" name="Shape 31"/>
        <p:cNvGrpSpPr/>
        <p:nvPr/>
      </p:nvGrpSpPr>
      <p:grpSpPr>
        <a:xfrm>
          <a:off x="0" y="0"/>
          <a:ext cx="0" cy="0"/>
          <a:chOff x="0" y="0"/>
          <a:chExt cx="0" cy="0"/>
        </a:xfrm>
      </p:grpSpPr>
      <p:sp>
        <p:nvSpPr>
          <p:cNvPr id="32" name="Shape 32"/>
          <p:cNvSpPr txBox="1"/>
          <p:nvPr>
            <p:ph type="title"/>
          </p:nvPr>
        </p:nvSpPr>
        <p:spPr>
          <a:xfrm>
            <a:off x="490250" y="450150"/>
            <a:ext cx="6367800" cy="4090800"/>
          </a:xfrm>
          <a:prstGeom prst="rect">
            <a:avLst/>
          </a:prstGeom>
        </p:spPr>
        <p:txBody>
          <a:bodyPr anchorCtr="0" anchor="ctr" bIns="91425" lIns="91425" rIns="91425" tIns="91425"/>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p:txBody>
      </p:sp>
      <p:sp>
        <p:nvSpPr>
          <p:cNvPr id="33" name="Shape 33"/>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4" name="Shape 34"/>
        <p:cNvGrpSpPr/>
        <p:nvPr/>
      </p:nvGrpSpPr>
      <p:grpSpPr>
        <a:xfrm>
          <a:off x="0" y="0"/>
          <a:ext cx="0" cy="0"/>
          <a:chOff x="0" y="0"/>
          <a:chExt cx="0" cy="0"/>
        </a:xfrm>
      </p:grpSpPr>
      <p:sp>
        <p:nvSpPr>
          <p:cNvPr id="35" name="Shape 35"/>
          <p:cNvSpPr/>
          <p:nvPr/>
        </p:nvSpPr>
        <p:spPr>
          <a:xfrm>
            <a:off x="4572000" y="25"/>
            <a:ext cx="4572000" cy="5143499"/>
          </a:xfrm>
          <a:prstGeom prst="rect">
            <a:avLst/>
          </a:prstGeom>
          <a:solidFill>
            <a:schemeClr val="dk2"/>
          </a:solidFill>
          <a:ln>
            <a:noFill/>
          </a:ln>
        </p:spPr>
        <p:txBody>
          <a:bodyPr anchorCtr="0" anchor="ctr" bIns="91425" lIns="91425" rIns="91425" tIns="91425">
            <a:noAutofit/>
          </a:bodyPr>
          <a:lstStyle/>
          <a:p>
            <a:pPr>
              <a:spcBef>
                <a:spcPts val="0"/>
              </a:spcBef>
              <a:buNone/>
            </a:pPr>
            <a:r>
              <a:t/>
            </a:r>
            <a:endParaRPr/>
          </a:p>
        </p:txBody>
      </p:sp>
      <p:sp>
        <p:nvSpPr>
          <p:cNvPr id="36" name="Shape 36"/>
          <p:cNvSpPr txBox="1"/>
          <p:nvPr>
            <p:ph type="title"/>
          </p:nvPr>
        </p:nvSpPr>
        <p:spPr>
          <a:xfrm>
            <a:off x="265500" y="1233175"/>
            <a:ext cx="4045199" cy="1482300"/>
          </a:xfrm>
          <a:prstGeom prst="rect">
            <a:avLst/>
          </a:prstGeom>
        </p:spPr>
        <p:txBody>
          <a:bodyPr anchorCtr="0" anchor="b" bIns="91425" lIns="91425" rIns="91425" tIns="91425"/>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p:txBody>
      </p:sp>
      <p:sp>
        <p:nvSpPr>
          <p:cNvPr id="37" name="Shape 37"/>
          <p:cNvSpPr txBox="1"/>
          <p:nvPr>
            <p:ph idx="1" type="subTitle"/>
          </p:nvPr>
        </p:nvSpPr>
        <p:spPr>
          <a:xfrm>
            <a:off x="265500" y="2803075"/>
            <a:ext cx="4045199" cy="12351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p:txBody>
      </p:sp>
      <p:sp>
        <p:nvSpPr>
          <p:cNvPr id="38" name="Shape 38"/>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buClr>
                <a:schemeClr val="dk1"/>
              </a:buClr>
              <a:defRPr>
                <a:solidFill>
                  <a:schemeClr val="dk1"/>
                </a:solidFill>
              </a:defRPr>
            </a:lvl1pPr>
            <a:lvl2pPr>
              <a:spcBef>
                <a:spcPts val="0"/>
              </a:spcBef>
              <a:buClr>
                <a:schemeClr val="dk1"/>
              </a:buClr>
              <a:defRPr>
                <a:solidFill>
                  <a:schemeClr val="dk1"/>
                </a:solidFill>
              </a:defRPr>
            </a:lvl2pPr>
            <a:lvl3pPr>
              <a:spcBef>
                <a:spcPts val="0"/>
              </a:spcBef>
              <a:buClr>
                <a:schemeClr val="dk1"/>
              </a:buClr>
              <a:defRPr>
                <a:solidFill>
                  <a:schemeClr val="dk1"/>
                </a:solidFill>
              </a:defRPr>
            </a:lvl3pPr>
            <a:lvl4pPr>
              <a:spcBef>
                <a:spcPts val="0"/>
              </a:spcBef>
              <a:buClr>
                <a:schemeClr val="dk1"/>
              </a:buClr>
              <a:defRPr>
                <a:solidFill>
                  <a:schemeClr val="dk1"/>
                </a:solidFill>
              </a:defRPr>
            </a:lvl4pPr>
            <a:lvl5pPr>
              <a:spcBef>
                <a:spcPts val="0"/>
              </a:spcBef>
              <a:buClr>
                <a:schemeClr val="dk1"/>
              </a:buClr>
              <a:defRPr>
                <a:solidFill>
                  <a:schemeClr val="dk1"/>
                </a:solidFill>
              </a:defRPr>
            </a:lvl5pPr>
            <a:lvl6pPr>
              <a:spcBef>
                <a:spcPts val="0"/>
              </a:spcBef>
              <a:buClr>
                <a:schemeClr val="dk1"/>
              </a:buClr>
              <a:defRPr>
                <a:solidFill>
                  <a:schemeClr val="dk1"/>
                </a:solidFill>
              </a:defRPr>
            </a:lvl6pPr>
            <a:lvl7pPr>
              <a:spcBef>
                <a:spcPts val="0"/>
              </a:spcBef>
              <a:buClr>
                <a:schemeClr val="dk1"/>
              </a:buClr>
              <a:defRPr>
                <a:solidFill>
                  <a:schemeClr val="dk1"/>
                </a:solidFill>
              </a:defRPr>
            </a:lvl7pPr>
            <a:lvl8pPr>
              <a:spcBef>
                <a:spcPts val="0"/>
              </a:spcBef>
              <a:buClr>
                <a:schemeClr val="dk1"/>
              </a:buClr>
              <a:defRPr>
                <a:solidFill>
                  <a:schemeClr val="dk1"/>
                </a:solidFill>
              </a:defRPr>
            </a:lvl8pPr>
            <a:lvl9pPr>
              <a:spcBef>
                <a:spcPts val="0"/>
              </a:spcBef>
              <a:buClr>
                <a:schemeClr val="dk1"/>
              </a:buClr>
              <a:defRPr>
                <a:solidFill>
                  <a:schemeClr val="dk1"/>
                </a:solidFill>
              </a:defRPr>
            </a:lvl9pPr>
          </a:lstStyle>
          <a:p/>
        </p:txBody>
      </p:sp>
      <p:sp>
        <p:nvSpPr>
          <p:cNvPr id="39" name="Shape 39"/>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0" name="Shape 40"/>
        <p:cNvGrpSpPr/>
        <p:nvPr/>
      </p:nvGrpSpPr>
      <p:grpSpPr>
        <a:xfrm>
          <a:off x="0" y="0"/>
          <a:ext cx="0" cy="0"/>
          <a:chOff x="0" y="0"/>
          <a:chExt cx="0" cy="0"/>
        </a:xfrm>
      </p:grpSpPr>
      <p:sp>
        <p:nvSpPr>
          <p:cNvPr id="41" name="Shape 41"/>
          <p:cNvSpPr txBox="1"/>
          <p:nvPr>
            <p:ph idx="1" type="body"/>
          </p:nvPr>
        </p:nvSpPr>
        <p:spPr>
          <a:xfrm>
            <a:off x="311700" y="4230575"/>
            <a:ext cx="5998800" cy="605100"/>
          </a:xfrm>
          <a:prstGeom prst="rect">
            <a:avLst/>
          </a:prstGeom>
        </p:spPr>
        <p:txBody>
          <a:bodyPr anchorCtr="0" anchor="ctr" bIns="91425" lIns="91425" rIns="91425" tIns="91425"/>
          <a:lstStyle>
            <a:lvl1pPr>
              <a:lnSpc>
                <a:spcPct val="100000"/>
              </a:lnSpc>
              <a:spcBef>
                <a:spcPts val="0"/>
              </a:spcBef>
              <a:spcAft>
                <a:spcPts val="0"/>
              </a:spcAft>
              <a:buNone/>
              <a:defRPr/>
            </a:lvl1pPr>
          </a:lstStyle>
          <a:p/>
        </p:txBody>
      </p:sp>
      <p:sp>
        <p:nvSpPr>
          <p:cNvPr id="42" name="Shape 42"/>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11700" y="445025"/>
            <a:ext cx="8520599" cy="572699"/>
          </a:xfrm>
          <a:prstGeom prst="rect">
            <a:avLst/>
          </a:prstGeom>
          <a:noFill/>
          <a:ln>
            <a:noFill/>
          </a:ln>
        </p:spPr>
        <p:txBody>
          <a:bodyPr anchorCtr="0" anchor="t" bIns="91425" lIns="91425" rIns="91425" tIns="91425"/>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p:txBody>
      </p:sp>
      <p:sp>
        <p:nvSpPr>
          <p:cNvPr id="6" name="Shape 6"/>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lt2"/>
              </a:buClr>
              <a:buSzPct val="100000"/>
              <a:defRPr sz="1800">
                <a:solidFill>
                  <a:schemeClr val="lt2"/>
                </a:solidFill>
              </a:defRPr>
            </a:lvl1pPr>
            <a:lvl2pPr>
              <a:lnSpc>
                <a:spcPct val="115000"/>
              </a:lnSpc>
              <a:spcBef>
                <a:spcPts val="0"/>
              </a:spcBef>
              <a:spcAft>
                <a:spcPts val="1600"/>
              </a:spcAft>
              <a:buClr>
                <a:schemeClr val="lt2"/>
              </a:buClr>
              <a:defRPr>
                <a:solidFill>
                  <a:schemeClr val="lt2"/>
                </a:solidFill>
              </a:defRPr>
            </a:lvl2pPr>
            <a:lvl3pPr>
              <a:lnSpc>
                <a:spcPct val="115000"/>
              </a:lnSpc>
              <a:spcBef>
                <a:spcPts val="0"/>
              </a:spcBef>
              <a:spcAft>
                <a:spcPts val="1600"/>
              </a:spcAft>
              <a:buClr>
                <a:schemeClr val="lt2"/>
              </a:buClr>
              <a:defRPr>
                <a:solidFill>
                  <a:schemeClr val="lt2"/>
                </a:solidFill>
              </a:defRPr>
            </a:lvl3pPr>
            <a:lvl4pPr>
              <a:lnSpc>
                <a:spcPct val="115000"/>
              </a:lnSpc>
              <a:spcBef>
                <a:spcPts val="0"/>
              </a:spcBef>
              <a:spcAft>
                <a:spcPts val="1600"/>
              </a:spcAft>
              <a:buClr>
                <a:schemeClr val="lt2"/>
              </a:buClr>
              <a:defRPr>
                <a:solidFill>
                  <a:schemeClr val="lt2"/>
                </a:solidFill>
              </a:defRPr>
            </a:lvl4pPr>
            <a:lvl5pPr>
              <a:lnSpc>
                <a:spcPct val="115000"/>
              </a:lnSpc>
              <a:spcBef>
                <a:spcPts val="0"/>
              </a:spcBef>
              <a:spcAft>
                <a:spcPts val="1600"/>
              </a:spcAft>
              <a:buClr>
                <a:schemeClr val="lt2"/>
              </a:buClr>
              <a:defRPr>
                <a:solidFill>
                  <a:schemeClr val="lt2"/>
                </a:solidFill>
              </a:defRPr>
            </a:lvl5pPr>
            <a:lvl6pPr>
              <a:lnSpc>
                <a:spcPct val="115000"/>
              </a:lnSpc>
              <a:spcBef>
                <a:spcPts val="0"/>
              </a:spcBef>
              <a:spcAft>
                <a:spcPts val="1600"/>
              </a:spcAft>
              <a:buClr>
                <a:schemeClr val="lt2"/>
              </a:buClr>
              <a:defRPr>
                <a:solidFill>
                  <a:schemeClr val="lt2"/>
                </a:solidFill>
              </a:defRPr>
            </a:lvl6pPr>
            <a:lvl7pPr>
              <a:lnSpc>
                <a:spcPct val="115000"/>
              </a:lnSpc>
              <a:spcBef>
                <a:spcPts val="0"/>
              </a:spcBef>
              <a:spcAft>
                <a:spcPts val="1600"/>
              </a:spcAft>
              <a:buClr>
                <a:schemeClr val="lt2"/>
              </a:buClr>
              <a:defRPr>
                <a:solidFill>
                  <a:schemeClr val="lt2"/>
                </a:solidFill>
              </a:defRPr>
            </a:lvl7pPr>
            <a:lvl8pPr>
              <a:lnSpc>
                <a:spcPct val="115000"/>
              </a:lnSpc>
              <a:spcBef>
                <a:spcPts val="0"/>
              </a:spcBef>
              <a:spcAft>
                <a:spcPts val="1600"/>
              </a:spcAft>
              <a:buClr>
                <a:schemeClr val="lt2"/>
              </a:buClr>
              <a:defRPr>
                <a:solidFill>
                  <a:schemeClr val="lt2"/>
                </a:solidFill>
              </a:defRPr>
            </a:lvl8pPr>
            <a:lvl9pPr>
              <a:lnSpc>
                <a:spcPct val="115000"/>
              </a:lnSpc>
              <a:spcBef>
                <a:spcPts val="0"/>
              </a:spcBef>
              <a:spcAft>
                <a:spcPts val="1600"/>
              </a:spcAft>
              <a:buClr>
                <a:schemeClr val="lt2"/>
              </a:buClr>
              <a:defRPr>
                <a:solidFill>
                  <a:schemeClr val="lt2"/>
                </a:solidFill>
              </a:defRPr>
            </a:lvl9pPr>
          </a:lstStyle>
          <a:p/>
        </p:txBody>
      </p:sp>
      <p:sp>
        <p:nvSpPr>
          <p:cNvPr id="7" name="Shape 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lt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00.png"/><Relationship Id="rId4" Type="http://schemas.openxmlformats.org/officeDocument/2006/relationships/image" Target="../media/image05.jpg"/><Relationship Id="rId5" Type="http://schemas.openxmlformats.org/officeDocument/2006/relationships/image" Target="../media/image06.png"/><Relationship Id="rId6" Type="http://schemas.openxmlformats.org/officeDocument/2006/relationships/image" Target="../media/image0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0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49" name="Shape 49"/>
        <p:cNvGrpSpPr/>
        <p:nvPr/>
      </p:nvGrpSpPr>
      <p:grpSpPr>
        <a:xfrm>
          <a:off x="0" y="0"/>
          <a:ext cx="0" cy="0"/>
          <a:chOff x="0" y="0"/>
          <a:chExt cx="0" cy="0"/>
        </a:xfrm>
      </p:grpSpPr>
      <p:sp>
        <p:nvSpPr>
          <p:cNvPr id="50" name="Shape 50"/>
          <p:cNvSpPr txBox="1"/>
          <p:nvPr>
            <p:ph type="ctrTitle"/>
          </p:nvPr>
        </p:nvSpPr>
        <p:spPr>
          <a:xfrm>
            <a:off x="311708" y="744575"/>
            <a:ext cx="8520599" cy="2052599"/>
          </a:xfrm>
          <a:prstGeom prst="rect">
            <a:avLst/>
          </a:prstGeom>
        </p:spPr>
        <p:txBody>
          <a:bodyPr anchorCtr="0" anchor="b" bIns="91425" lIns="91425" rIns="91425" tIns="91425">
            <a:noAutofit/>
          </a:bodyPr>
          <a:lstStyle/>
          <a:p>
            <a:pPr>
              <a:spcBef>
                <a:spcPts val="0"/>
              </a:spcBef>
              <a:buNone/>
            </a:pPr>
            <a:r>
              <a:rPr lang="en"/>
              <a:t>Needfinding </a:t>
            </a:r>
          </a:p>
        </p:txBody>
      </p:sp>
      <p:sp>
        <p:nvSpPr>
          <p:cNvPr id="51" name="Shape 51"/>
          <p:cNvSpPr txBox="1"/>
          <p:nvPr>
            <p:ph idx="1" type="subTitle"/>
          </p:nvPr>
        </p:nvSpPr>
        <p:spPr>
          <a:xfrm>
            <a:off x="311700" y="2834125"/>
            <a:ext cx="8520599" cy="792600"/>
          </a:xfrm>
          <a:prstGeom prst="rect">
            <a:avLst/>
          </a:prstGeom>
        </p:spPr>
        <p:txBody>
          <a:bodyPr anchorCtr="0" anchor="t" bIns="91425" lIns="91425" rIns="91425" tIns="91425">
            <a:noAutofit/>
          </a:bodyPr>
          <a:lstStyle/>
          <a:p>
            <a:pPr>
              <a:spcBef>
                <a:spcPts val="0"/>
              </a:spcBef>
              <a:buNone/>
            </a:pPr>
            <a:r>
              <a:rPr lang="en"/>
              <a:t>CS 147 - Team Awesome</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06" name="Shape 106"/>
        <p:cNvGrpSpPr/>
        <p:nvPr/>
      </p:nvGrpSpPr>
      <p:grpSpPr>
        <a:xfrm>
          <a:off x="0" y="0"/>
          <a:ext cx="0" cy="0"/>
          <a:chOff x="0" y="0"/>
          <a:chExt cx="0" cy="0"/>
        </a:xfrm>
      </p:grpSpPr>
      <p:sp>
        <p:nvSpPr>
          <p:cNvPr id="107" name="Shape 107"/>
          <p:cNvSpPr txBox="1"/>
          <p:nvPr>
            <p:ph idx="1" type="body"/>
          </p:nvPr>
        </p:nvSpPr>
        <p:spPr>
          <a:xfrm>
            <a:off x="2686350" y="3309750"/>
            <a:ext cx="3557999" cy="1617299"/>
          </a:xfrm>
          <a:prstGeom prst="rect">
            <a:avLst/>
          </a:prstGeom>
        </p:spPr>
        <p:txBody>
          <a:bodyPr anchorCtr="0" anchor="t" bIns="91425" lIns="91425" rIns="91425" tIns="91425">
            <a:noAutofit/>
          </a:bodyPr>
          <a:lstStyle/>
          <a:p>
            <a:pPr lvl="0" rtl="0" algn="ctr">
              <a:spcBef>
                <a:spcPts val="0"/>
              </a:spcBef>
              <a:buNone/>
            </a:pPr>
            <a:r>
              <a:rPr lang="en" sz="4000">
                <a:solidFill>
                  <a:srgbClr val="FFFFFF"/>
                </a:solidFill>
              </a:rPr>
              <a:t>Utilitarian</a:t>
            </a:r>
          </a:p>
        </p:txBody>
      </p:sp>
      <p:sp>
        <p:nvSpPr>
          <p:cNvPr id="108" name="Shape 108"/>
          <p:cNvSpPr txBox="1"/>
          <p:nvPr/>
        </p:nvSpPr>
        <p:spPr>
          <a:xfrm>
            <a:off x="2600100" y="527650"/>
            <a:ext cx="3730499" cy="970199"/>
          </a:xfrm>
          <a:prstGeom prst="rect">
            <a:avLst/>
          </a:prstGeom>
          <a:noFill/>
          <a:ln>
            <a:noFill/>
          </a:ln>
        </p:spPr>
        <p:txBody>
          <a:bodyPr anchorCtr="0" anchor="t" bIns="91425" lIns="91425" rIns="91425" tIns="91425">
            <a:noAutofit/>
          </a:bodyPr>
          <a:lstStyle/>
          <a:p>
            <a:pPr algn="ctr">
              <a:spcBef>
                <a:spcPts val="0"/>
              </a:spcBef>
              <a:buNone/>
            </a:pPr>
            <a:r>
              <a:rPr lang="en" sz="4000">
                <a:solidFill>
                  <a:srgbClr val="FFFFFF"/>
                </a:solidFill>
              </a:rPr>
              <a:t>Guilty</a:t>
            </a:r>
          </a:p>
        </p:txBody>
      </p:sp>
      <p:sp>
        <p:nvSpPr>
          <p:cNvPr id="109" name="Shape 109"/>
          <p:cNvSpPr txBox="1"/>
          <p:nvPr/>
        </p:nvSpPr>
        <p:spPr>
          <a:xfrm>
            <a:off x="2576550" y="1917075"/>
            <a:ext cx="3777599" cy="1177500"/>
          </a:xfrm>
          <a:prstGeom prst="rect">
            <a:avLst/>
          </a:prstGeom>
          <a:noFill/>
          <a:ln>
            <a:noFill/>
          </a:ln>
        </p:spPr>
        <p:txBody>
          <a:bodyPr anchorCtr="0" anchor="t" bIns="91425" lIns="91425" rIns="91425" tIns="91425">
            <a:noAutofit/>
          </a:bodyPr>
          <a:lstStyle/>
          <a:p>
            <a:pPr algn="ctr">
              <a:spcBef>
                <a:spcPts val="0"/>
              </a:spcBef>
              <a:buNone/>
            </a:pPr>
            <a:r>
              <a:rPr lang="en" sz="4000">
                <a:solidFill>
                  <a:srgbClr val="FFFFFF"/>
                </a:solidFill>
              </a:rPr>
              <a:t>Convenience</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13" name="Shape 113"/>
        <p:cNvGrpSpPr/>
        <p:nvPr/>
      </p:nvGrpSpPr>
      <p:grpSpPr>
        <a:xfrm>
          <a:off x="0" y="0"/>
          <a:ext cx="0" cy="0"/>
          <a:chOff x="0" y="0"/>
          <a:chExt cx="0" cy="0"/>
        </a:xfrm>
      </p:grpSpPr>
      <p:sp>
        <p:nvSpPr>
          <p:cNvPr id="114" name="Shape 114"/>
          <p:cNvSpPr txBox="1"/>
          <p:nvPr>
            <p:ph type="title"/>
          </p:nvPr>
        </p:nvSpPr>
        <p:spPr>
          <a:xfrm>
            <a:off x="311700" y="1822900"/>
            <a:ext cx="8520599" cy="572699"/>
          </a:xfrm>
          <a:prstGeom prst="rect">
            <a:avLst/>
          </a:prstGeom>
        </p:spPr>
        <p:txBody>
          <a:bodyPr anchorCtr="0" anchor="t" bIns="91425" lIns="91425" rIns="91425" tIns="91425">
            <a:noAutofit/>
          </a:bodyPr>
          <a:lstStyle/>
          <a:p>
            <a:pPr lvl="0" rtl="0" algn="ctr">
              <a:spcBef>
                <a:spcPts val="0"/>
              </a:spcBef>
              <a:buNone/>
            </a:pPr>
            <a:r>
              <a:rPr lang="en" sz="6000"/>
              <a:t>Health &amp; Caution</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18" name="Shape 118"/>
        <p:cNvGrpSpPr/>
        <p:nvPr/>
      </p:nvGrpSpPr>
      <p:grpSpPr>
        <a:xfrm>
          <a:off x="0" y="0"/>
          <a:ext cx="0" cy="0"/>
          <a:chOff x="0" y="0"/>
          <a:chExt cx="0" cy="0"/>
        </a:xfrm>
      </p:grpSpPr>
      <p:sp>
        <p:nvSpPr>
          <p:cNvPr id="119" name="Shape 119"/>
          <p:cNvSpPr txBox="1"/>
          <p:nvPr>
            <p:ph idx="1" type="body"/>
          </p:nvPr>
        </p:nvSpPr>
        <p:spPr>
          <a:xfrm>
            <a:off x="812850" y="954300"/>
            <a:ext cx="7624500" cy="1376999"/>
          </a:xfrm>
          <a:prstGeom prst="rect">
            <a:avLst/>
          </a:prstGeom>
          <a:noFill/>
          <a:ln>
            <a:noFill/>
          </a:ln>
        </p:spPr>
        <p:txBody>
          <a:bodyPr anchorCtr="0" anchor="t" bIns="91425" lIns="91425" rIns="91425" tIns="91425">
            <a:noAutofit/>
          </a:bodyPr>
          <a:lstStyle/>
          <a:p>
            <a:pPr rtl="0" algn="ctr">
              <a:spcBef>
                <a:spcPts val="0"/>
              </a:spcBef>
              <a:buNone/>
            </a:pPr>
            <a:r>
              <a:rPr lang="en" sz="2500">
                <a:solidFill>
                  <a:srgbClr val="FFFFFF"/>
                </a:solidFill>
              </a:rPr>
              <a:t>“If I’m going somewhere farther away and new … the preparation is different.” </a:t>
            </a:r>
          </a:p>
          <a:p>
            <a:pPr rtl="0" algn="ctr">
              <a:spcBef>
                <a:spcPts val="0"/>
              </a:spcBef>
              <a:buNone/>
            </a:pPr>
            <a:r>
              <a:t/>
            </a:r>
            <a:endParaRPr sz="2500">
              <a:solidFill>
                <a:srgbClr val="FFFFFF"/>
              </a:solidFill>
            </a:endParaRPr>
          </a:p>
          <a:p>
            <a:pPr lvl="0" rtl="0">
              <a:spcBef>
                <a:spcPts val="0"/>
              </a:spcBef>
              <a:buNone/>
            </a:pPr>
            <a:r>
              <a:t/>
            </a:r>
            <a:endParaRPr sz="2500">
              <a:solidFill>
                <a:srgbClr val="FFFFFF"/>
              </a:solidFill>
            </a:endParaRPr>
          </a:p>
        </p:txBody>
      </p:sp>
      <p:sp>
        <p:nvSpPr>
          <p:cNvPr id="120" name="Shape 120"/>
          <p:cNvSpPr txBox="1"/>
          <p:nvPr/>
        </p:nvSpPr>
        <p:spPr>
          <a:xfrm>
            <a:off x="858825" y="2604900"/>
            <a:ext cx="7682099" cy="1359000"/>
          </a:xfrm>
          <a:prstGeom prst="rect">
            <a:avLst/>
          </a:prstGeom>
          <a:noFill/>
          <a:ln>
            <a:noFill/>
          </a:ln>
        </p:spPr>
        <p:txBody>
          <a:bodyPr anchorCtr="0" anchor="t" bIns="91425" lIns="91425" rIns="91425" tIns="91425">
            <a:noAutofit/>
          </a:bodyPr>
          <a:lstStyle/>
          <a:p>
            <a:pPr rtl="0" algn="ctr">
              <a:lnSpc>
                <a:spcPct val="115000"/>
              </a:lnSpc>
              <a:spcBef>
                <a:spcPts val="0"/>
              </a:spcBef>
              <a:spcAft>
                <a:spcPts val="1600"/>
              </a:spcAft>
              <a:buNone/>
            </a:pPr>
            <a:r>
              <a:rPr lang="en" sz="2500">
                <a:solidFill>
                  <a:srgbClr val="FFFFFF"/>
                </a:solidFill>
              </a:rPr>
              <a:t>“When I’m uncertain about my driving ability I prefer to go with somebody healthier”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24" name="Shape 124"/>
        <p:cNvGrpSpPr/>
        <p:nvPr/>
      </p:nvGrpSpPr>
      <p:grpSpPr>
        <a:xfrm>
          <a:off x="0" y="0"/>
          <a:ext cx="0" cy="0"/>
          <a:chOff x="0" y="0"/>
          <a:chExt cx="0" cy="0"/>
        </a:xfrm>
      </p:grpSpPr>
      <p:pic>
        <p:nvPicPr>
          <p:cNvPr id="125" name="Shape 125"/>
          <p:cNvPicPr preferRelativeResize="0"/>
          <p:nvPr/>
        </p:nvPicPr>
        <p:blipFill rotWithShape="1">
          <a:blip r:embed="rId3">
            <a:alphaModFix/>
          </a:blip>
          <a:srcRect b="9617" l="14679" r="11328" t="5794"/>
          <a:stretch/>
        </p:blipFill>
        <p:spPr>
          <a:xfrm rot="5400000">
            <a:off x="2152788" y="497424"/>
            <a:ext cx="4838422" cy="414865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29" name="Shape 129"/>
        <p:cNvGrpSpPr/>
        <p:nvPr/>
      </p:nvGrpSpPr>
      <p:grpSpPr>
        <a:xfrm>
          <a:off x="0" y="0"/>
          <a:ext cx="0" cy="0"/>
          <a:chOff x="0" y="0"/>
          <a:chExt cx="0" cy="0"/>
        </a:xfrm>
      </p:grpSpPr>
      <p:sp>
        <p:nvSpPr>
          <p:cNvPr id="130" name="Shape 130"/>
          <p:cNvSpPr txBox="1"/>
          <p:nvPr>
            <p:ph type="title"/>
          </p:nvPr>
        </p:nvSpPr>
        <p:spPr>
          <a:xfrm>
            <a:off x="311700" y="96475"/>
            <a:ext cx="8520599" cy="572699"/>
          </a:xfrm>
          <a:prstGeom prst="rect">
            <a:avLst/>
          </a:prstGeom>
        </p:spPr>
        <p:txBody>
          <a:bodyPr anchorCtr="0" anchor="t" bIns="91425" lIns="91425" rIns="91425" tIns="91425">
            <a:noAutofit/>
          </a:bodyPr>
          <a:lstStyle/>
          <a:p>
            <a:pPr lvl="0" rtl="0" algn="ctr">
              <a:spcBef>
                <a:spcPts val="0"/>
              </a:spcBef>
              <a:buNone/>
            </a:pPr>
            <a:r>
              <a:rPr lang="en" sz="4000"/>
              <a:t>Say</a:t>
            </a:r>
          </a:p>
          <a:p>
            <a:pPr lvl="0" rtl="0">
              <a:spcBef>
                <a:spcPts val="0"/>
              </a:spcBef>
              <a:buNone/>
            </a:pPr>
            <a:r>
              <a:t/>
            </a:r>
            <a:endParaRPr/>
          </a:p>
        </p:txBody>
      </p:sp>
      <p:sp>
        <p:nvSpPr>
          <p:cNvPr id="131" name="Shape 131"/>
          <p:cNvSpPr/>
          <p:nvPr/>
        </p:nvSpPr>
        <p:spPr>
          <a:xfrm>
            <a:off x="386325" y="1130750"/>
            <a:ext cx="3561000" cy="3372299"/>
          </a:xfrm>
          <a:prstGeom prst="rect">
            <a:avLst/>
          </a:prstGeom>
          <a:solidFill>
            <a:srgbClr val="B6D7A8"/>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32" name="Shape 132"/>
          <p:cNvSpPr/>
          <p:nvPr/>
        </p:nvSpPr>
        <p:spPr>
          <a:xfrm>
            <a:off x="5331975" y="1130750"/>
            <a:ext cx="3386999" cy="3419399"/>
          </a:xfrm>
          <a:prstGeom prst="rect">
            <a:avLst/>
          </a:prstGeom>
          <a:solidFill>
            <a:srgbClr val="B6D7A8"/>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33" name="Shape 133"/>
          <p:cNvSpPr txBox="1"/>
          <p:nvPr/>
        </p:nvSpPr>
        <p:spPr>
          <a:xfrm>
            <a:off x="579375" y="2093150"/>
            <a:ext cx="3287700" cy="1884000"/>
          </a:xfrm>
          <a:prstGeom prst="rect">
            <a:avLst/>
          </a:prstGeom>
          <a:noFill/>
          <a:ln>
            <a:noFill/>
          </a:ln>
        </p:spPr>
        <p:txBody>
          <a:bodyPr anchorCtr="0" anchor="t" bIns="91425" lIns="91425" rIns="91425" tIns="91425">
            <a:noAutofit/>
          </a:bodyPr>
          <a:lstStyle/>
          <a:p>
            <a:pPr lvl="0" rtl="0" algn="ctr">
              <a:spcBef>
                <a:spcPts val="0"/>
              </a:spcBef>
              <a:buNone/>
            </a:pPr>
            <a:r>
              <a:rPr lang="en" sz="3000"/>
              <a:t>High expectations from public transport</a:t>
            </a:r>
          </a:p>
        </p:txBody>
      </p:sp>
      <p:sp>
        <p:nvSpPr>
          <p:cNvPr id="134" name="Shape 134"/>
          <p:cNvSpPr txBox="1"/>
          <p:nvPr/>
        </p:nvSpPr>
        <p:spPr>
          <a:xfrm>
            <a:off x="5431275" y="2093150"/>
            <a:ext cx="3287700" cy="1884000"/>
          </a:xfrm>
          <a:prstGeom prst="rect">
            <a:avLst/>
          </a:prstGeom>
          <a:noFill/>
          <a:ln>
            <a:noFill/>
          </a:ln>
        </p:spPr>
        <p:txBody>
          <a:bodyPr anchorCtr="0" anchor="t" bIns="91425" lIns="91425" rIns="91425" tIns="91425">
            <a:noAutofit/>
          </a:bodyPr>
          <a:lstStyle/>
          <a:p>
            <a:pPr lvl="0" rtl="0" algn="ctr">
              <a:spcBef>
                <a:spcPts val="0"/>
              </a:spcBef>
              <a:buNone/>
            </a:pPr>
            <a:r>
              <a:rPr lang="en" sz="3000"/>
              <a:t>Uncertain about driving ability</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38" name="Shape 138"/>
        <p:cNvGrpSpPr/>
        <p:nvPr/>
      </p:nvGrpSpPr>
      <p:grpSpPr>
        <a:xfrm>
          <a:off x="0" y="0"/>
          <a:ext cx="0" cy="0"/>
          <a:chOff x="0" y="0"/>
          <a:chExt cx="0" cy="0"/>
        </a:xfrm>
      </p:grpSpPr>
      <p:sp>
        <p:nvSpPr>
          <p:cNvPr id="139" name="Shape 139"/>
          <p:cNvSpPr txBox="1"/>
          <p:nvPr>
            <p:ph type="title"/>
          </p:nvPr>
        </p:nvSpPr>
        <p:spPr>
          <a:xfrm>
            <a:off x="311700" y="96475"/>
            <a:ext cx="8520599" cy="572699"/>
          </a:xfrm>
          <a:prstGeom prst="rect">
            <a:avLst/>
          </a:prstGeom>
        </p:spPr>
        <p:txBody>
          <a:bodyPr anchorCtr="0" anchor="t" bIns="91425" lIns="91425" rIns="91425" tIns="91425">
            <a:noAutofit/>
          </a:bodyPr>
          <a:lstStyle/>
          <a:p>
            <a:pPr lvl="0" rtl="0" algn="ctr">
              <a:spcBef>
                <a:spcPts val="0"/>
              </a:spcBef>
              <a:buNone/>
            </a:pPr>
            <a:r>
              <a:rPr lang="en" sz="4000"/>
              <a:t>Do</a:t>
            </a:r>
          </a:p>
          <a:p>
            <a:pPr lvl="0" rtl="0">
              <a:spcBef>
                <a:spcPts val="0"/>
              </a:spcBef>
              <a:buNone/>
            </a:pPr>
            <a:r>
              <a:t/>
            </a:r>
            <a:endParaRPr/>
          </a:p>
        </p:txBody>
      </p:sp>
      <p:sp>
        <p:nvSpPr>
          <p:cNvPr id="140" name="Shape 140"/>
          <p:cNvSpPr/>
          <p:nvPr/>
        </p:nvSpPr>
        <p:spPr>
          <a:xfrm>
            <a:off x="386325" y="1130750"/>
            <a:ext cx="3561000" cy="3372299"/>
          </a:xfrm>
          <a:prstGeom prst="rect">
            <a:avLst/>
          </a:prstGeom>
          <a:solidFill>
            <a:srgbClr val="EA9999"/>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41" name="Shape 141"/>
          <p:cNvSpPr/>
          <p:nvPr/>
        </p:nvSpPr>
        <p:spPr>
          <a:xfrm>
            <a:off x="5331975" y="1130750"/>
            <a:ext cx="3386999" cy="3419399"/>
          </a:xfrm>
          <a:prstGeom prst="rect">
            <a:avLst/>
          </a:prstGeom>
          <a:solidFill>
            <a:srgbClr val="EA9999"/>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42" name="Shape 142"/>
          <p:cNvSpPr txBox="1"/>
          <p:nvPr/>
        </p:nvSpPr>
        <p:spPr>
          <a:xfrm>
            <a:off x="579375" y="2093150"/>
            <a:ext cx="3287700" cy="1884000"/>
          </a:xfrm>
          <a:prstGeom prst="rect">
            <a:avLst/>
          </a:prstGeom>
          <a:noFill/>
          <a:ln>
            <a:noFill/>
          </a:ln>
        </p:spPr>
        <p:txBody>
          <a:bodyPr anchorCtr="0" anchor="t" bIns="91425" lIns="91425" rIns="91425" tIns="91425">
            <a:noAutofit/>
          </a:bodyPr>
          <a:lstStyle/>
          <a:p>
            <a:pPr algn="ctr">
              <a:spcBef>
                <a:spcPts val="0"/>
              </a:spcBef>
              <a:buNone/>
            </a:pPr>
            <a:r>
              <a:rPr lang="en" sz="4000"/>
              <a:t>Focus solely on driving.</a:t>
            </a:r>
          </a:p>
        </p:txBody>
      </p:sp>
      <p:sp>
        <p:nvSpPr>
          <p:cNvPr id="143" name="Shape 143"/>
          <p:cNvSpPr txBox="1"/>
          <p:nvPr/>
        </p:nvSpPr>
        <p:spPr>
          <a:xfrm>
            <a:off x="5381625" y="2001475"/>
            <a:ext cx="3287700" cy="1884000"/>
          </a:xfrm>
          <a:prstGeom prst="rect">
            <a:avLst/>
          </a:prstGeom>
          <a:noFill/>
          <a:ln>
            <a:noFill/>
          </a:ln>
        </p:spPr>
        <p:txBody>
          <a:bodyPr anchorCtr="0" anchor="t" bIns="91425" lIns="91425" rIns="91425" tIns="91425">
            <a:noAutofit/>
          </a:bodyPr>
          <a:lstStyle/>
          <a:p>
            <a:pPr rtl="0" algn="ctr">
              <a:spcBef>
                <a:spcPts val="0"/>
              </a:spcBef>
              <a:buNone/>
            </a:pPr>
            <a:r>
              <a:rPr lang="en" sz="4000"/>
              <a:t>Find ways to </a:t>
            </a:r>
          </a:p>
          <a:p>
            <a:pPr lvl="0" rtl="0" algn="ctr">
              <a:spcBef>
                <a:spcPts val="0"/>
              </a:spcBef>
              <a:buNone/>
            </a:pPr>
            <a:r>
              <a:rPr lang="en" sz="4000"/>
              <a:t>stay productive.</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47" name="Shape 147"/>
        <p:cNvGrpSpPr/>
        <p:nvPr/>
      </p:nvGrpSpPr>
      <p:grpSpPr>
        <a:xfrm>
          <a:off x="0" y="0"/>
          <a:ext cx="0" cy="0"/>
          <a:chOff x="0" y="0"/>
          <a:chExt cx="0" cy="0"/>
        </a:xfrm>
      </p:grpSpPr>
      <p:sp>
        <p:nvSpPr>
          <p:cNvPr id="148" name="Shape 148"/>
          <p:cNvSpPr/>
          <p:nvPr/>
        </p:nvSpPr>
        <p:spPr>
          <a:xfrm>
            <a:off x="453025" y="1086925"/>
            <a:ext cx="3812700" cy="3433800"/>
          </a:xfrm>
          <a:prstGeom prst="rect">
            <a:avLst/>
          </a:prstGeom>
          <a:solidFill>
            <a:srgbClr val="A4C2F4"/>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49" name="Shape 149"/>
          <p:cNvSpPr/>
          <p:nvPr/>
        </p:nvSpPr>
        <p:spPr>
          <a:xfrm>
            <a:off x="4879225" y="1086925"/>
            <a:ext cx="3888300" cy="3433800"/>
          </a:xfrm>
          <a:prstGeom prst="rect">
            <a:avLst/>
          </a:prstGeom>
          <a:solidFill>
            <a:srgbClr val="A4C2F4"/>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50" name="Shape 150"/>
          <p:cNvSpPr txBox="1"/>
          <p:nvPr/>
        </p:nvSpPr>
        <p:spPr>
          <a:xfrm>
            <a:off x="2604775" y="132225"/>
            <a:ext cx="3623999" cy="509700"/>
          </a:xfrm>
          <a:prstGeom prst="rect">
            <a:avLst/>
          </a:prstGeom>
          <a:noFill/>
          <a:ln>
            <a:noFill/>
          </a:ln>
        </p:spPr>
        <p:txBody>
          <a:bodyPr anchorCtr="0" anchor="t" bIns="91425" lIns="91425" rIns="91425" tIns="91425">
            <a:noAutofit/>
          </a:bodyPr>
          <a:lstStyle/>
          <a:p>
            <a:pPr algn="ctr">
              <a:spcBef>
                <a:spcPts val="0"/>
              </a:spcBef>
              <a:buNone/>
            </a:pPr>
            <a:r>
              <a:rPr lang="en" sz="4000">
                <a:solidFill>
                  <a:srgbClr val="F3F3F3"/>
                </a:solidFill>
              </a:rPr>
              <a:t>Think</a:t>
            </a:r>
          </a:p>
        </p:txBody>
      </p:sp>
      <p:sp>
        <p:nvSpPr>
          <p:cNvPr id="151" name="Shape 151"/>
          <p:cNvSpPr txBox="1"/>
          <p:nvPr/>
        </p:nvSpPr>
        <p:spPr>
          <a:xfrm>
            <a:off x="754975" y="1878200"/>
            <a:ext cx="3208799" cy="2793600"/>
          </a:xfrm>
          <a:prstGeom prst="rect">
            <a:avLst/>
          </a:prstGeom>
          <a:noFill/>
          <a:ln>
            <a:noFill/>
          </a:ln>
        </p:spPr>
        <p:txBody>
          <a:bodyPr anchorCtr="0" anchor="t" bIns="91425" lIns="91425" rIns="91425" tIns="91425">
            <a:noAutofit/>
          </a:bodyPr>
          <a:lstStyle/>
          <a:p>
            <a:pPr algn="ctr">
              <a:spcBef>
                <a:spcPts val="0"/>
              </a:spcBef>
              <a:buNone/>
            </a:pPr>
            <a:r>
              <a:rPr lang="en" sz="3000"/>
              <a:t>Laptops are inconvenient on public transport.</a:t>
            </a:r>
          </a:p>
        </p:txBody>
      </p:sp>
      <p:sp>
        <p:nvSpPr>
          <p:cNvPr id="152" name="Shape 152"/>
          <p:cNvSpPr txBox="1"/>
          <p:nvPr/>
        </p:nvSpPr>
        <p:spPr>
          <a:xfrm>
            <a:off x="5332225" y="1935625"/>
            <a:ext cx="2982299" cy="1736400"/>
          </a:xfrm>
          <a:prstGeom prst="rect">
            <a:avLst/>
          </a:prstGeom>
          <a:noFill/>
          <a:ln>
            <a:noFill/>
          </a:ln>
        </p:spPr>
        <p:txBody>
          <a:bodyPr anchorCtr="0" anchor="t" bIns="91425" lIns="91425" rIns="91425" tIns="91425">
            <a:noAutofit/>
          </a:bodyPr>
          <a:lstStyle/>
          <a:p>
            <a:pPr algn="ctr">
              <a:spcBef>
                <a:spcPts val="0"/>
              </a:spcBef>
              <a:buNone/>
            </a:pPr>
            <a:r>
              <a:rPr lang="en" sz="3000"/>
              <a:t>Having to bike is uncomfortable.</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56" name="Shape 156"/>
        <p:cNvGrpSpPr/>
        <p:nvPr/>
      </p:nvGrpSpPr>
      <p:grpSpPr>
        <a:xfrm>
          <a:off x="0" y="0"/>
          <a:ext cx="0" cy="0"/>
          <a:chOff x="0" y="0"/>
          <a:chExt cx="0" cy="0"/>
        </a:xfrm>
      </p:grpSpPr>
      <p:sp>
        <p:nvSpPr>
          <p:cNvPr id="157" name="Shape 157"/>
          <p:cNvSpPr txBox="1"/>
          <p:nvPr>
            <p:ph type="title"/>
          </p:nvPr>
        </p:nvSpPr>
        <p:spPr>
          <a:xfrm>
            <a:off x="311700" y="96475"/>
            <a:ext cx="8520599" cy="572699"/>
          </a:xfrm>
          <a:prstGeom prst="rect">
            <a:avLst/>
          </a:prstGeom>
        </p:spPr>
        <p:txBody>
          <a:bodyPr anchorCtr="0" anchor="t" bIns="91425" lIns="91425" rIns="91425" tIns="91425">
            <a:noAutofit/>
          </a:bodyPr>
          <a:lstStyle/>
          <a:p>
            <a:pPr lvl="0" rtl="0" algn="ctr">
              <a:spcBef>
                <a:spcPts val="0"/>
              </a:spcBef>
              <a:buNone/>
            </a:pPr>
            <a:r>
              <a:rPr lang="en" sz="4000"/>
              <a:t>Feel</a:t>
            </a:r>
          </a:p>
          <a:p>
            <a:pPr lvl="0" rtl="0">
              <a:spcBef>
                <a:spcPts val="0"/>
              </a:spcBef>
              <a:buNone/>
            </a:pPr>
            <a:r>
              <a:t/>
            </a:r>
            <a:endParaRPr/>
          </a:p>
        </p:txBody>
      </p:sp>
      <p:sp>
        <p:nvSpPr>
          <p:cNvPr id="158" name="Shape 158"/>
          <p:cNvSpPr/>
          <p:nvPr/>
        </p:nvSpPr>
        <p:spPr>
          <a:xfrm>
            <a:off x="386325" y="1130750"/>
            <a:ext cx="3561000" cy="3372299"/>
          </a:xfrm>
          <a:prstGeom prst="rect">
            <a:avLst/>
          </a:prstGeom>
          <a:solidFill>
            <a:srgbClr val="FFE599"/>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59" name="Shape 159"/>
          <p:cNvSpPr/>
          <p:nvPr/>
        </p:nvSpPr>
        <p:spPr>
          <a:xfrm>
            <a:off x="5331975" y="1130750"/>
            <a:ext cx="3386999" cy="3419399"/>
          </a:xfrm>
          <a:prstGeom prst="rect">
            <a:avLst/>
          </a:prstGeom>
          <a:solidFill>
            <a:srgbClr val="FFE599"/>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60" name="Shape 160"/>
          <p:cNvSpPr txBox="1"/>
          <p:nvPr/>
        </p:nvSpPr>
        <p:spPr>
          <a:xfrm>
            <a:off x="426525" y="2234450"/>
            <a:ext cx="3480599" cy="1884000"/>
          </a:xfrm>
          <a:prstGeom prst="rect">
            <a:avLst/>
          </a:prstGeom>
          <a:noFill/>
          <a:ln>
            <a:noFill/>
          </a:ln>
        </p:spPr>
        <p:txBody>
          <a:bodyPr anchorCtr="0" anchor="t" bIns="91425" lIns="91425" rIns="91425" tIns="91425">
            <a:noAutofit/>
          </a:bodyPr>
          <a:lstStyle/>
          <a:p>
            <a:pPr lvl="0" rtl="0" algn="ctr">
              <a:spcBef>
                <a:spcPts val="0"/>
              </a:spcBef>
              <a:buNone/>
            </a:pPr>
            <a:r>
              <a:rPr lang="en" sz="3000"/>
              <a:t>Driving = utilitarian</a:t>
            </a:r>
          </a:p>
        </p:txBody>
      </p:sp>
      <p:sp>
        <p:nvSpPr>
          <p:cNvPr id="161" name="Shape 161"/>
          <p:cNvSpPr txBox="1"/>
          <p:nvPr/>
        </p:nvSpPr>
        <p:spPr>
          <a:xfrm>
            <a:off x="5431275" y="2093150"/>
            <a:ext cx="3287700" cy="1884000"/>
          </a:xfrm>
          <a:prstGeom prst="rect">
            <a:avLst/>
          </a:prstGeom>
          <a:noFill/>
          <a:ln>
            <a:noFill/>
          </a:ln>
        </p:spPr>
        <p:txBody>
          <a:bodyPr anchorCtr="0" anchor="t" bIns="91425" lIns="91425" rIns="91425" tIns="91425">
            <a:noAutofit/>
          </a:bodyPr>
          <a:lstStyle/>
          <a:p>
            <a:pPr lvl="0" rtl="0" algn="ctr">
              <a:spcBef>
                <a:spcPts val="0"/>
              </a:spcBef>
              <a:buNone/>
            </a:pPr>
            <a:r>
              <a:rPr lang="en" sz="3000"/>
              <a:t>Obliged to concentrate on driving. </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65" name="Shape 165"/>
        <p:cNvGrpSpPr/>
        <p:nvPr/>
      </p:nvGrpSpPr>
      <p:grpSpPr>
        <a:xfrm>
          <a:off x="0" y="0"/>
          <a:ext cx="0" cy="0"/>
          <a:chOff x="0" y="0"/>
          <a:chExt cx="0" cy="0"/>
        </a:xfrm>
      </p:grpSpPr>
      <p:sp>
        <p:nvSpPr>
          <p:cNvPr id="166" name="Shape 166"/>
          <p:cNvSpPr txBox="1"/>
          <p:nvPr/>
        </p:nvSpPr>
        <p:spPr>
          <a:xfrm>
            <a:off x="529200" y="1648900"/>
            <a:ext cx="8522099" cy="2954100"/>
          </a:xfrm>
          <a:prstGeom prst="rect">
            <a:avLst/>
          </a:prstGeom>
          <a:noFill/>
          <a:ln>
            <a:noFill/>
          </a:ln>
        </p:spPr>
        <p:txBody>
          <a:bodyPr anchorCtr="0" anchor="t" bIns="91425" lIns="91425" rIns="91425" tIns="91425">
            <a:noAutofit/>
          </a:bodyPr>
          <a:lstStyle/>
          <a:p>
            <a:pPr>
              <a:spcBef>
                <a:spcPts val="0"/>
              </a:spcBef>
              <a:buNone/>
            </a:pPr>
            <a:r>
              <a:rPr lang="en" sz="3000">
                <a:solidFill>
                  <a:srgbClr val="FFFFFF"/>
                </a:solidFill>
              </a:rPr>
              <a:t>Different age group, different commuting needs.</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70" name="Shape 170"/>
        <p:cNvGrpSpPr/>
        <p:nvPr/>
      </p:nvGrpSpPr>
      <p:grpSpPr>
        <a:xfrm>
          <a:off x="0" y="0"/>
          <a:ext cx="0" cy="0"/>
          <a:chOff x="0" y="0"/>
          <a:chExt cx="0" cy="0"/>
        </a:xfrm>
      </p:grpSpPr>
      <p:sp>
        <p:nvSpPr>
          <p:cNvPr id="171" name="Shape 171"/>
          <p:cNvSpPr txBox="1"/>
          <p:nvPr/>
        </p:nvSpPr>
        <p:spPr>
          <a:xfrm>
            <a:off x="526575" y="843650"/>
            <a:ext cx="8325900" cy="2720100"/>
          </a:xfrm>
          <a:prstGeom prst="rect">
            <a:avLst/>
          </a:prstGeom>
          <a:noFill/>
          <a:ln>
            <a:noFill/>
          </a:ln>
        </p:spPr>
        <p:txBody>
          <a:bodyPr anchorCtr="0" anchor="t" bIns="91425" lIns="91425" rIns="91425" tIns="91425">
            <a:noAutofit/>
          </a:bodyPr>
          <a:lstStyle/>
          <a:p>
            <a:pPr rtl="0" algn="ctr">
              <a:spcBef>
                <a:spcPts val="0"/>
              </a:spcBef>
              <a:buNone/>
            </a:pPr>
            <a:r>
              <a:rPr lang="en" sz="4000">
                <a:solidFill>
                  <a:srgbClr val="FFFFFF"/>
                </a:solidFill>
              </a:rPr>
              <a:t>Emotional Reactions </a:t>
            </a:r>
          </a:p>
          <a:p>
            <a:pPr rtl="0" algn="ctr">
              <a:spcBef>
                <a:spcPts val="0"/>
              </a:spcBef>
              <a:buNone/>
            </a:pPr>
            <a:r>
              <a:t/>
            </a:r>
            <a:endParaRPr sz="4000">
              <a:solidFill>
                <a:srgbClr val="FFFFFF"/>
              </a:solidFill>
            </a:endParaRPr>
          </a:p>
          <a:p>
            <a:pPr rtl="0" algn="ctr">
              <a:spcBef>
                <a:spcPts val="0"/>
              </a:spcBef>
              <a:buNone/>
            </a:pPr>
            <a:r>
              <a:rPr lang="en" sz="4000">
                <a:solidFill>
                  <a:srgbClr val="FFFFFF"/>
                </a:solidFill>
              </a:rPr>
              <a:t>vs </a:t>
            </a:r>
          </a:p>
          <a:p>
            <a:pPr rtl="0" algn="ctr">
              <a:spcBef>
                <a:spcPts val="0"/>
              </a:spcBef>
              <a:buNone/>
            </a:pPr>
            <a:r>
              <a:t/>
            </a:r>
            <a:endParaRPr sz="4000">
              <a:solidFill>
                <a:srgbClr val="FFFFFF"/>
              </a:solidFill>
            </a:endParaRPr>
          </a:p>
          <a:p>
            <a:pPr rtl="0" algn="ctr">
              <a:spcBef>
                <a:spcPts val="0"/>
              </a:spcBef>
              <a:buNone/>
            </a:pPr>
            <a:r>
              <a:rPr lang="en" sz="4000">
                <a:solidFill>
                  <a:srgbClr val="FFFFFF"/>
                </a:solidFill>
              </a:rPr>
              <a:t>Optimizing the Experience</a:t>
            </a:r>
          </a:p>
          <a:p>
            <a:pPr rtl="0" algn="ctr">
              <a:spcBef>
                <a:spcPts val="0"/>
              </a:spcBef>
              <a:buNone/>
            </a:pPr>
            <a:r>
              <a:t/>
            </a:r>
            <a:endParaRPr sz="4000">
              <a:solidFill>
                <a:srgbClr val="FFFFFF"/>
              </a:solidFill>
            </a:endParaRPr>
          </a:p>
          <a:p>
            <a:pPr rtl="0" algn="ctr">
              <a:spcBef>
                <a:spcPts val="0"/>
              </a:spcBef>
              <a:buNone/>
            </a:pPr>
            <a:r>
              <a:t/>
            </a:r>
            <a:endParaRPr sz="4000">
              <a:solidFill>
                <a:srgbClr val="FFFFFF"/>
              </a:solidFill>
            </a:endParaRPr>
          </a:p>
          <a:p>
            <a:pPr algn="ctr">
              <a:spcBef>
                <a:spcPts val="0"/>
              </a:spcBef>
              <a:buNone/>
            </a:pPr>
            <a:r>
              <a:t/>
            </a:r>
            <a:endParaRPr sz="4000">
              <a:solidFill>
                <a:srgbClr val="FFFFFF"/>
              </a:solidFill>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55" name="Shape 55"/>
        <p:cNvGrpSpPr/>
        <p:nvPr/>
      </p:nvGrpSpPr>
      <p:grpSpPr>
        <a:xfrm>
          <a:off x="0" y="0"/>
          <a:ext cx="0" cy="0"/>
          <a:chOff x="0" y="0"/>
          <a:chExt cx="0" cy="0"/>
        </a:xfrm>
      </p:grpSpPr>
      <p:sp>
        <p:nvSpPr>
          <p:cNvPr id="56" name="Shape 56"/>
          <p:cNvSpPr txBox="1"/>
          <p:nvPr/>
        </p:nvSpPr>
        <p:spPr>
          <a:xfrm>
            <a:off x="-339750" y="4162425"/>
            <a:ext cx="9607199" cy="641699"/>
          </a:xfrm>
          <a:prstGeom prst="rect">
            <a:avLst/>
          </a:prstGeom>
          <a:noFill/>
          <a:ln>
            <a:noFill/>
          </a:ln>
        </p:spPr>
        <p:txBody>
          <a:bodyPr anchorCtr="0" anchor="t" bIns="91425" lIns="91425" rIns="91425" tIns="91425">
            <a:noAutofit/>
          </a:bodyPr>
          <a:lstStyle/>
          <a:p>
            <a:pPr indent="0" lvl="0" marL="457200" rtl="0">
              <a:lnSpc>
                <a:spcPct val="115000"/>
              </a:lnSpc>
              <a:spcBef>
                <a:spcPts val="0"/>
              </a:spcBef>
              <a:spcAft>
                <a:spcPts val="1600"/>
              </a:spcAft>
              <a:buNone/>
            </a:pPr>
            <a:r>
              <a:rPr lang="en" sz="2900">
                <a:solidFill>
                  <a:srgbClr val="FFFFFF"/>
                </a:solidFill>
              </a:rPr>
              <a:t>Domain: Enhancing the mobility of regular commuters.</a:t>
            </a:r>
          </a:p>
          <a:p>
            <a:pPr>
              <a:spcBef>
                <a:spcPts val="0"/>
              </a:spcBef>
              <a:buNone/>
            </a:pPr>
            <a:r>
              <a:t/>
            </a:r>
            <a:endParaRPr sz="3000">
              <a:solidFill>
                <a:srgbClr val="FFFFFF"/>
              </a:solidFill>
            </a:endParaRPr>
          </a:p>
        </p:txBody>
      </p:sp>
      <p:pic>
        <p:nvPicPr>
          <p:cNvPr id="57" name="Shape 57"/>
          <p:cNvPicPr preferRelativeResize="0"/>
          <p:nvPr/>
        </p:nvPicPr>
        <p:blipFill rotWithShape="1">
          <a:blip r:embed="rId3">
            <a:alphaModFix/>
          </a:blip>
          <a:srcRect b="0" l="19983" r="5478" t="28010"/>
          <a:stretch/>
        </p:blipFill>
        <p:spPr>
          <a:xfrm>
            <a:off x="2388250" y="928936"/>
            <a:ext cx="1891924" cy="2740764"/>
          </a:xfrm>
          <a:prstGeom prst="rect">
            <a:avLst/>
          </a:prstGeom>
          <a:noFill/>
          <a:ln>
            <a:noFill/>
          </a:ln>
        </p:spPr>
      </p:pic>
      <p:pic>
        <p:nvPicPr>
          <p:cNvPr id="58" name="Shape 58"/>
          <p:cNvPicPr preferRelativeResize="0"/>
          <p:nvPr/>
        </p:nvPicPr>
        <p:blipFill rotWithShape="1">
          <a:blip r:embed="rId3">
            <a:alphaModFix/>
          </a:blip>
          <a:srcRect b="0" l="19983" r="5478" t="28010"/>
          <a:stretch/>
        </p:blipFill>
        <p:spPr>
          <a:xfrm>
            <a:off x="182200" y="928936"/>
            <a:ext cx="1891924" cy="2740764"/>
          </a:xfrm>
          <a:prstGeom prst="rect">
            <a:avLst/>
          </a:prstGeom>
          <a:noFill/>
          <a:ln>
            <a:noFill/>
          </a:ln>
        </p:spPr>
      </p:pic>
      <p:pic>
        <p:nvPicPr>
          <p:cNvPr id="59" name="Shape 59"/>
          <p:cNvPicPr preferRelativeResize="0"/>
          <p:nvPr/>
        </p:nvPicPr>
        <p:blipFill rotWithShape="1">
          <a:blip r:embed="rId4">
            <a:alphaModFix/>
          </a:blip>
          <a:srcRect b="8650" l="0" r="0" t="0"/>
          <a:stretch/>
        </p:blipFill>
        <p:spPr>
          <a:xfrm>
            <a:off x="2388250" y="908975"/>
            <a:ext cx="1891924" cy="2760726"/>
          </a:xfrm>
          <a:prstGeom prst="rect">
            <a:avLst/>
          </a:prstGeom>
          <a:noFill/>
          <a:ln>
            <a:noFill/>
          </a:ln>
        </p:spPr>
      </p:pic>
      <p:pic>
        <p:nvPicPr>
          <p:cNvPr id="60" name="Shape 60"/>
          <p:cNvPicPr preferRelativeResize="0"/>
          <p:nvPr/>
        </p:nvPicPr>
        <p:blipFill rotWithShape="1">
          <a:blip r:embed="rId5">
            <a:alphaModFix/>
          </a:blip>
          <a:srcRect b="0" l="34042" r="16050" t="31195"/>
          <a:stretch/>
        </p:blipFill>
        <p:spPr>
          <a:xfrm>
            <a:off x="4644875" y="944950"/>
            <a:ext cx="1988018" cy="2740775"/>
          </a:xfrm>
          <a:prstGeom prst="rect">
            <a:avLst/>
          </a:prstGeom>
          <a:noFill/>
          <a:ln>
            <a:noFill/>
          </a:ln>
        </p:spPr>
      </p:pic>
      <p:pic>
        <p:nvPicPr>
          <p:cNvPr id="61" name="Shape 61"/>
          <p:cNvPicPr preferRelativeResize="0"/>
          <p:nvPr/>
        </p:nvPicPr>
        <p:blipFill rotWithShape="1">
          <a:blip r:embed="rId6">
            <a:alphaModFix/>
          </a:blip>
          <a:srcRect b="0" l="12003" r="11197" t="0"/>
          <a:stretch/>
        </p:blipFill>
        <p:spPr>
          <a:xfrm>
            <a:off x="6899320" y="908975"/>
            <a:ext cx="2104906" cy="2740774"/>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75" name="Shape 175"/>
        <p:cNvGrpSpPr/>
        <p:nvPr/>
      </p:nvGrpSpPr>
      <p:grpSpPr>
        <a:xfrm>
          <a:off x="0" y="0"/>
          <a:ext cx="0" cy="0"/>
          <a:chOff x="0" y="0"/>
          <a:chExt cx="0" cy="0"/>
        </a:xfrm>
      </p:grpSpPr>
      <p:sp>
        <p:nvSpPr>
          <p:cNvPr id="176" name="Shape 176"/>
          <p:cNvSpPr txBox="1"/>
          <p:nvPr>
            <p:ph type="title"/>
          </p:nvPr>
        </p:nvSpPr>
        <p:spPr>
          <a:xfrm>
            <a:off x="311700" y="445025"/>
            <a:ext cx="8520599" cy="572699"/>
          </a:xfrm>
          <a:prstGeom prst="rect">
            <a:avLst/>
          </a:prstGeom>
        </p:spPr>
        <p:txBody>
          <a:bodyPr anchorCtr="0" anchor="t" bIns="91425" lIns="91425" rIns="91425" tIns="91425">
            <a:noAutofit/>
          </a:bodyPr>
          <a:lstStyle/>
          <a:p>
            <a:pPr algn="ctr">
              <a:spcBef>
                <a:spcPts val="0"/>
              </a:spcBef>
              <a:buNone/>
            </a:pPr>
            <a:r>
              <a:rPr lang="en"/>
              <a:t>How do we make public transport more efficient?</a:t>
            </a:r>
          </a:p>
        </p:txBody>
      </p:sp>
      <p:sp>
        <p:nvSpPr>
          <p:cNvPr id="177" name="Shape 177"/>
          <p:cNvSpPr txBox="1"/>
          <p:nvPr>
            <p:ph idx="2" type="title"/>
          </p:nvPr>
        </p:nvSpPr>
        <p:spPr>
          <a:xfrm>
            <a:off x="416900" y="2135775"/>
            <a:ext cx="8520599" cy="572699"/>
          </a:xfrm>
          <a:prstGeom prst="rect">
            <a:avLst/>
          </a:prstGeom>
        </p:spPr>
        <p:txBody>
          <a:bodyPr anchorCtr="0" anchor="t" bIns="91425" lIns="91425" rIns="91425" tIns="91425">
            <a:noAutofit/>
          </a:bodyPr>
          <a:lstStyle/>
          <a:p>
            <a:pPr lvl="0" rtl="0" algn="ctr">
              <a:spcBef>
                <a:spcPts val="0"/>
              </a:spcBef>
              <a:buNone/>
            </a:pPr>
            <a:r>
              <a:rPr lang="en"/>
              <a:t>How do we cater to needs of different age groups?</a:t>
            </a:r>
          </a:p>
        </p:txBody>
      </p:sp>
      <p:sp>
        <p:nvSpPr>
          <p:cNvPr id="178" name="Shape 178"/>
          <p:cNvSpPr txBox="1"/>
          <p:nvPr/>
        </p:nvSpPr>
        <p:spPr>
          <a:xfrm>
            <a:off x="773875" y="3727975"/>
            <a:ext cx="7993799" cy="632400"/>
          </a:xfrm>
          <a:prstGeom prst="rect">
            <a:avLst/>
          </a:prstGeom>
          <a:noFill/>
          <a:ln>
            <a:noFill/>
          </a:ln>
        </p:spPr>
        <p:txBody>
          <a:bodyPr anchorCtr="0" anchor="t" bIns="91425" lIns="91425" rIns="91425" tIns="91425">
            <a:noAutofit/>
          </a:bodyPr>
          <a:lstStyle/>
          <a:p>
            <a:pPr algn="ctr">
              <a:spcBef>
                <a:spcPts val="0"/>
              </a:spcBef>
              <a:buNone/>
            </a:pPr>
            <a:r>
              <a:rPr lang="en" sz="2800">
                <a:solidFill>
                  <a:srgbClr val="FFFFFF"/>
                </a:solidFill>
              </a:rPr>
              <a:t>Why is there a different sentiment towards commuting between the different age groups?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82" name="Shape 182"/>
        <p:cNvGrpSpPr/>
        <p:nvPr/>
      </p:nvGrpSpPr>
      <p:grpSpPr>
        <a:xfrm>
          <a:off x="0" y="0"/>
          <a:ext cx="0" cy="0"/>
          <a:chOff x="0" y="0"/>
          <a:chExt cx="0" cy="0"/>
        </a:xfrm>
      </p:grpSpPr>
      <p:sp>
        <p:nvSpPr>
          <p:cNvPr id="183" name="Shape 183"/>
          <p:cNvSpPr txBox="1"/>
          <p:nvPr/>
        </p:nvSpPr>
        <p:spPr>
          <a:xfrm>
            <a:off x="2081975" y="1479050"/>
            <a:ext cx="5529599" cy="2477400"/>
          </a:xfrm>
          <a:prstGeom prst="rect">
            <a:avLst/>
          </a:prstGeom>
          <a:noFill/>
          <a:ln>
            <a:noFill/>
          </a:ln>
        </p:spPr>
        <p:txBody>
          <a:bodyPr anchorCtr="0" anchor="t" bIns="91425" lIns="91425" rIns="91425" tIns="91425">
            <a:noAutofit/>
          </a:bodyPr>
          <a:lstStyle/>
          <a:p>
            <a:pPr lvl="0" rtl="0" algn="ctr">
              <a:spcBef>
                <a:spcPts val="0"/>
              </a:spcBef>
              <a:buNone/>
            </a:pPr>
            <a:r>
              <a:rPr lang="en" sz="5000">
                <a:solidFill>
                  <a:srgbClr val="FFFFFF"/>
                </a:solidFill>
              </a:rPr>
              <a:t>Looking forward….</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87" name="Shape 187"/>
        <p:cNvGrpSpPr/>
        <p:nvPr/>
      </p:nvGrpSpPr>
      <p:grpSpPr>
        <a:xfrm>
          <a:off x="0" y="0"/>
          <a:ext cx="0" cy="0"/>
          <a:chOff x="0" y="0"/>
          <a:chExt cx="0" cy="0"/>
        </a:xfrm>
      </p:grpSpPr>
      <p:pic>
        <p:nvPicPr>
          <p:cNvPr id="188" name="Shape 188"/>
          <p:cNvPicPr preferRelativeResize="0"/>
          <p:nvPr/>
        </p:nvPicPr>
        <p:blipFill>
          <a:blip r:embed="rId3">
            <a:alphaModFix/>
          </a:blip>
          <a:stretch>
            <a:fillRect/>
          </a:stretch>
        </p:blipFill>
        <p:spPr>
          <a:xfrm>
            <a:off x="1686325" y="260275"/>
            <a:ext cx="6163951" cy="462295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65" name="Shape 65"/>
        <p:cNvGrpSpPr/>
        <p:nvPr/>
      </p:nvGrpSpPr>
      <p:grpSpPr>
        <a:xfrm>
          <a:off x="0" y="0"/>
          <a:ext cx="0" cy="0"/>
          <a:chOff x="0" y="0"/>
          <a:chExt cx="0" cy="0"/>
        </a:xfrm>
      </p:grpSpPr>
      <p:sp>
        <p:nvSpPr>
          <p:cNvPr id="66" name="Shape 66"/>
          <p:cNvSpPr txBox="1"/>
          <p:nvPr>
            <p:ph type="title"/>
          </p:nvPr>
        </p:nvSpPr>
        <p:spPr>
          <a:xfrm>
            <a:off x="311700" y="1633475"/>
            <a:ext cx="8520599" cy="572699"/>
          </a:xfrm>
          <a:prstGeom prst="rect">
            <a:avLst/>
          </a:prstGeom>
        </p:spPr>
        <p:txBody>
          <a:bodyPr anchorCtr="0" anchor="t" bIns="91425" lIns="91425" rIns="91425" tIns="91425">
            <a:noAutofit/>
          </a:bodyPr>
          <a:lstStyle/>
          <a:p>
            <a:pPr algn="ctr">
              <a:spcBef>
                <a:spcPts val="0"/>
              </a:spcBef>
              <a:buNone/>
            </a:pPr>
            <a:r>
              <a:rPr lang="en" sz="5000"/>
              <a:t>Interviewing</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70" name="Shape 70"/>
        <p:cNvGrpSpPr/>
        <p:nvPr/>
      </p:nvGrpSpPr>
      <p:grpSpPr>
        <a:xfrm>
          <a:off x="0" y="0"/>
          <a:ext cx="0" cy="0"/>
          <a:chOff x="0" y="0"/>
          <a:chExt cx="0" cy="0"/>
        </a:xfrm>
      </p:grpSpPr>
      <p:sp>
        <p:nvSpPr>
          <p:cNvPr id="71" name="Shape 71"/>
          <p:cNvSpPr txBox="1"/>
          <p:nvPr>
            <p:ph idx="1" type="body"/>
          </p:nvPr>
        </p:nvSpPr>
        <p:spPr>
          <a:xfrm>
            <a:off x="4992775" y="1017725"/>
            <a:ext cx="3378299" cy="3416400"/>
          </a:xfrm>
          <a:prstGeom prst="rect">
            <a:avLst/>
          </a:prstGeom>
        </p:spPr>
        <p:txBody>
          <a:bodyPr anchorCtr="0" anchor="t" bIns="91425" lIns="91425" rIns="91425" tIns="91425">
            <a:noAutofit/>
          </a:bodyPr>
          <a:lstStyle/>
          <a:p>
            <a:pPr lvl="0" rtl="0">
              <a:spcBef>
                <a:spcPts val="0"/>
              </a:spcBef>
              <a:buNone/>
            </a:pPr>
            <a:r>
              <a:rPr lang="en" sz="2500">
                <a:solidFill>
                  <a:srgbClr val="FFFFFF"/>
                </a:solidFill>
              </a:rPr>
              <a:t>Joel</a:t>
            </a:r>
          </a:p>
          <a:p>
            <a:pPr rtl="0">
              <a:spcBef>
                <a:spcPts val="0"/>
              </a:spcBef>
              <a:buNone/>
            </a:pPr>
            <a:r>
              <a:rPr lang="en" sz="2500">
                <a:solidFill>
                  <a:srgbClr val="FFFFFF"/>
                </a:solidFill>
              </a:rPr>
              <a:t>72 years old</a:t>
            </a:r>
          </a:p>
          <a:p>
            <a:pPr lvl="0" rtl="0">
              <a:spcBef>
                <a:spcPts val="0"/>
              </a:spcBef>
              <a:buNone/>
            </a:pPr>
            <a:r>
              <a:rPr lang="en" sz="2500">
                <a:solidFill>
                  <a:srgbClr val="FFFFFF"/>
                </a:solidFill>
              </a:rPr>
              <a:t>Philadelphia, PA</a:t>
            </a:r>
          </a:p>
          <a:p>
            <a:pPr lvl="0" rtl="0">
              <a:spcBef>
                <a:spcPts val="0"/>
              </a:spcBef>
              <a:buNone/>
            </a:pPr>
            <a:r>
              <a:rPr lang="en" sz="2500">
                <a:solidFill>
                  <a:srgbClr val="FFFFFF"/>
                </a:solidFill>
              </a:rPr>
              <a:t>Consulting Professor</a:t>
            </a:r>
          </a:p>
        </p:txBody>
      </p:sp>
      <p:pic>
        <p:nvPicPr>
          <p:cNvPr id="72" name="Shape 72"/>
          <p:cNvPicPr preferRelativeResize="0"/>
          <p:nvPr/>
        </p:nvPicPr>
        <p:blipFill>
          <a:blip r:embed="rId3">
            <a:alphaModFix/>
          </a:blip>
          <a:stretch>
            <a:fillRect/>
          </a:stretch>
        </p:blipFill>
        <p:spPr>
          <a:xfrm>
            <a:off x="985751" y="218450"/>
            <a:ext cx="3378299" cy="4706609"/>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76" name="Shape 76"/>
        <p:cNvGrpSpPr/>
        <p:nvPr/>
      </p:nvGrpSpPr>
      <p:grpSpPr>
        <a:xfrm>
          <a:off x="0" y="0"/>
          <a:ext cx="0" cy="0"/>
          <a:chOff x="0" y="0"/>
          <a:chExt cx="0" cy="0"/>
        </a:xfrm>
      </p:grpSpPr>
      <p:sp>
        <p:nvSpPr>
          <p:cNvPr id="77" name="Shape 77"/>
          <p:cNvSpPr txBox="1"/>
          <p:nvPr>
            <p:ph idx="1" type="body"/>
          </p:nvPr>
        </p:nvSpPr>
        <p:spPr>
          <a:xfrm>
            <a:off x="4994575" y="1143050"/>
            <a:ext cx="4098000" cy="2530799"/>
          </a:xfrm>
          <a:prstGeom prst="rect">
            <a:avLst/>
          </a:prstGeom>
        </p:spPr>
        <p:txBody>
          <a:bodyPr anchorCtr="0" anchor="t" bIns="91425" lIns="91425" rIns="91425" tIns="91425">
            <a:noAutofit/>
          </a:bodyPr>
          <a:lstStyle/>
          <a:p>
            <a:pPr rtl="0">
              <a:spcBef>
                <a:spcPts val="0"/>
              </a:spcBef>
              <a:buNone/>
            </a:pPr>
            <a:r>
              <a:rPr lang="en" sz="2500">
                <a:solidFill>
                  <a:srgbClr val="FFFFFF"/>
                </a:solidFill>
              </a:rPr>
              <a:t>Marion Lewenstein</a:t>
            </a:r>
          </a:p>
          <a:p>
            <a:pPr rtl="0">
              <a:spcBef>
                <a:spcPts val="0"/>
              </a:spcBef>
              <a:buNone/>
            </a:pPr>
            <a:r>
              <a:rPr lang="en" sz="2500">
                <a:solidFill>
                  <a:srgbClr val="FFFFFF"/>
                </a:solidFill>
              </a:rPr>
              <a:t>88 years old</a:t>
            </a:r>
          </a:p>
          <a:p>
            <a:pPr rtl="0">
              <a:spcBef>
                <a:spcPts val="0"/>
              </a:spcBef>
              <a:buNone/>
            </a:pPr>
            <a:r>
              <a:rPr lang="en" sz="2500">
                <a:solidFill>
                  <a:srgbClr val="FFFFFF"/>
                </a:solidFill>
              </a:rPr>
              <a:t>Cleveland, OH</a:t>
            </a:r>
          </a:p>
          <a:p>
            <a:pPr lvl="0" rtl="0">
              <a:spcBef>
                <a:spcPts val="0"/>
              </a:spcBef>
              <a:buNone/>
            </a:pPr>
            <a:r>
              <a:rPr lang="en" sz="2500">
                <a:solidFill>
                  <a:srgbClr val="FFFFFF"/>
                </a:solidFill>
              </a:rPr>
              <a:t>Retired Professor Emeritus</a:t>
            </a:r>
          </a:p>
        </p:txBody>
      </p:sp>
      <p:pic>
        <p:nvPicPr>
          <p:cNvPr id="78" name="Shape 78"/>
          <p:cNvPicPr preferRelativeResize="0"/>
          <p:nvPr/>
        </p:nvPicPr>
        <p:blipFill>
          <a:blip r:embed="rId3">
            <a:alphaModFix/>
          </a:blip>
          <a:stretch>
            <a:fillRect/>
          </a:stretch>
        </p:blipFill>
        <p:spPr>
          <a:xfrm>
            <a:off x="133187" y="238125"/>
            <a:ext cx="4619625" cy="4667250"/>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82" name="Shape 82"/>
        <p:cNvGrpSpPr/>
        <p:nvPr/>
      </p:nvGrpSpPr>
      <p:grpSpPr>
        <a:xfrm>
          <a:off x="0" y="0"/>
          <a:ext cx="0" cy="0"/>
          <a:chOff x="0" y="0"/>
          <a:chExt cx="0" cy="0"/>
        </a:xfrm>
      </p:grpSpPr>
      <p:sp>
        <p:nvSpPr>
          <p:cNvPr id="83" name="Shape 83"/>
          <p:cNvSpPr txBox="1"/>
          <p:nvPr>
            <p:ph idx="1" type="body"/>
          </p:nvPr>
        </p:nvSpPr>
        <p:spPr>
          <a:xfrm>
            <a:off x="5012500" y="1163575"/>
            <a:ext cx="3795600" cy="3416400"/>
          </a:xfrm>
          <a:prstGeom prst="rect">
            <a:avLst/>
          </a:prstGeom>
        </p:spPr>
        <p:txBody>
          <a:bodyPr anchorCtr="0" anchor="t" bIns="91425" lIns="91425" rIns="91425" tIns="91425">
            <a:noAutofit/>
          </a:bodyPr>
          <a:lstStyle/>
          <a:p>
            <a:pPr lvl="0" rtl="0">
              <a:spcBef>
                <a:spcPts val="0"/>
              </a:spcBef>
              <a:buNone/>
            </a:pPr>
            <a:r>
              <a:rPr lang="en" sz="2500">
                <a:solidFill>
                  <a:srgbClr val="FFFFFF"/>
                </a:solidFill>
              </a:rPr>
              <a:t>Aditya</a:t>
            </a:r>
          </a:p>
          <a:p>
            <a:pPr rtl="0">
              <a:spcBef>
                <a:spcPts val="0"/>
              </a:spcBef>
              <a:buNone/>
            </a:pPr>
            <a:r>
              <a:rPr lang="en" sz="2500">
                <a:solidFill>
                  <a:srgbClr val="FFFFFF"/>
                </a:solidFill>
              </a:rPr>
              <a:t>27 years old</a:t>
            </a:r>
          </a:p>
          <a:p>
            <a:pPr lvl="0" rtl="0">
              <a:spcBef>
                <a:spcPts val="0"/>
              </a:spcBef>
              <a:buNone/>
            </a:pPr>
            <a:r>
              <a:rPr lang="en" sz="2500">
                <a:solidFill>
                  <a:srgbClr val="FFFFFF"/>
                </a:solidFill>
              </a:rPr>
              <a:t>Stanford graduate</a:t>
            </a:r>
          </a:p>
          <a:p>
            <a:pPr lvl="0" rtl="0">
              <a:spcBef>
                <a:spcPts val="0"/>
              </a:spcBef>
              <a:buNone/>
            </a:pPr>
            <a:r>
              <a:rPr lang="en" sz="2500">
                <a:solidFill>
                  <a:srgbClr val="FFFFFF"/>
                </a:solidFill>
              </a:rPr>
              <a:t>Engineer at startup</a:t>
            </a:r>
          </a:p>
        </p:txBody>
      </p:sp>
      <p:pic>
        <p:nvPicPr>
          <p:cNvPr id="84" name="Shape 84"/>
          <p:cNvPicPr preferRelativeResize="0"/>
          <p:nvPr/>
        </p:nvPicPr>
        <p:blipFill>
          <a:blip r:embed="rId3">
            <a:alphaModFix/>
          </a:blip>
          <a:stretch>
            <a:fillRect/>
          </a:stretch>
        </p:blipFill>
        <p:spPr>
          <a:xfrm>
            <a:off x="469599" y="292975"/>
            <a:ext cx="3925723" cy="4557550"/>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88" name="Shape 88"/>
        <p:cNvGrpSpPr/>
        <p:nvPr/>
      </p:nvGrpSpPr>
      <p:grpSpPr>
        <a:xfrm>
          <a:off x="0" y="0"/>
          <a:ext cx="0" cy="0"/>
          <a:chOff x="0" y="0"/>
          <a:chExt cx="0" cy="0"/>
        </a:xfrm>
      </p:grpSpPr>
      <p:pic>
        <p:nvPicPr>
          <p:cNvPr id="89" name="Shape 89"/>
          <p:cNvPicPr preferRelativeResize="0"/>
          <p:nvPr/>
        </p:nvPicPr>
        <p:blipFill rotWithShape="1">
          <a:blip r:embed="rId3">
            <a:alphaModFix/>
          </a:blip>
          <a:srcRect b="30274" l="25916" r="9741" t="0"/>
          <a:stretch/>
        </p:blipFill>
        <p:spPr>
          <a:xfrm>
            <a:off x="1179700" y="287624"/>
            <a:ext cx="3161599" cy="4568251"/>
          </a:xfrm>
          <a:prstGeom prst="rect">
            <a:avLst/>
          </a:prstGeom>
          <a:noFill/>
          <a:ln>
            <a:noFill/>
          </a:ln>
        </p:spPr>
      </p:pic>
      <p:sp>
        <p:nvSpPr>
          <p:cNvPr id="90" name="Shape 90"/>
          <p:cNvSpPr txBox="1"/>
          <p:nvPr>
            <p:ph idx="1" type="body"/>
          </p:nvPr>
        </p:nvSpPr>
        <p:spPr>
          <a:xfrm>
            <a:off x="5012500" y="1163575"/>
            <a:ext cx="3795600" cy="3416400"/>
          </a:xfrm>
          <a:prstGeom prst="rect">
            <a:avLst/>
          </a:prstGeom>
        </p:spPr>
        <p:txBody>
          <a:bodyPr anchorCtr="0" anchor="t" bIns="91425" lIns="91425" rIns="91425" tIns="91425">
            <a:noAutofit/>
          </a:bodyPr>
          <a:lstStyle/>
          <a:p>
            <a:pPr lvl="0" rtl="0">
              <a:spcBef>
                <a:spcPts val="0"/>
              </a:spcBef>
              <a:buNone/>
            </a:pPr>
            <a:r>
              <a:rPr lang="en" sz="2500">
                <a:solidFill>
                  <a:srgbClr val="FFFFFF"/>
                </a:solidFill>
              </a:rPr>
              <a:t>Jackie</a:t>
            </a:r>
          </a:p>
          <a:p>
            <a:pPr lvl="0" rtl="0">
              <a:spcBef>
                <a:spcPts val="0"/>
              </a:spcBef>
              <a:buNone/>
            </a:pPr>
            <a:r>
              <a:rPr lang="en" sz="2500">
                <a:solidFill>
                  <a:srgbClr val="FFFFFF"/>
                </a:solidFill>
              </a:rPr>
              <a:t>21 years old</a:t>
            </a:r>
          </a:p>
          <a:p>
            <a:pPr lvl="0" rtl="0">
              <a:spcBef>
                <a:spcPts val="0"/>
              </a:spcBef>
              <a:buNone/>
            </a:pPr>
            <a:r>
              <a:rPr lang="en" sz="2500">
                <a:solidFill>
                  <a:srgbClr val="FFFFFF"/>
                </a:solidFill>
              </a:rPr>
              <a:t>Stanford student</a:t>
            </a:r>
          </a:p>
          <a:p>
            <a:pPr lvl="0" rtl="0">
              <a:spcBef>
                <a:spcPts val="0"/>
              </a:spcBef>
              <a:buNone/>
            </a:pPr>
            <a:r>
              <a:rPr lang="en" sz="2500">
                <a:solidFill>
                  <a:srgbClr val="FFFFFF"/>
                </a:solidFill>
              </a:rPr>
              <a:t>Student, Actress</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94" name="Shape 94"/>
        <p:cNvGrpSpPr/>
        <p:nvPr/>
      </p:nvGrpSpPr>
      <p:grpSpPr>
        <a:xfrm>
          <a:off x="0" y="0"/>
          <a:ext cx="0" cy="0"/>
          <a:chOff x="0" y="0"/>
          <a:chExt cx="0" cy="0"/>
        </a:xfrm>
      </p:grpSpPr>
      <p:sp>
        <p:nvSpPr>
          <p:cNvPr id="95" name="Shape 95"/>
          <p:cNvSpPr txBox="1"/>
          <p:nvPr>
            <p:ph type="title"/>
          </p:nvPr>
        </p:nvSpPr>
        <p:spPr>
          <a:xfrm>
            <a:off x="358825" y="1786125"/>
            <a:ext cx="8520599" cy="572699"/>
          </a:xfrm>
          <a:prstGeom prst="rect">
            <a:avLst/>
          </a:prstGeom>
        </p:spPr>
        <p:txBody>
          <a:bodyPr anchorCtr="0" anchor="t" bIns="91425" lIns="91425" rIns="91425" tIns="91425">
            <a:noAutofit/>
          </a:bodyPr>
          <a:lstStyle/>
          <a:p>
            <a:pPr lvl="0" rtl="0" algn="ctr">
              <a:spcBef>
                <a:spcPts val="0"/>
              </a:spcBef>
              <a:buNone/>
            </a:pPr>
            <a:r>
              <a:rPr lang="en" sz="5000"/>
              <a:t>Functionality &amp; Convenience</a:t>
            </a:r>
          </a:p>
          <a:p>
            <a:pPr lvl="0" rtl="0">
              <a:spcBef>
                <a:spcPts val="0"/>
              </a:spcBef>
              <a:buNone/>
            </a:pPr>
            <a:r>
              <a:t/>
            </a:r>
            <a:endParaRPr sz="4000"/>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99" name="Shape 99"/>
        <p:cNvGrpSpPr/>
        <p:nvPr/>
      </p:nvGrpSpPr>
      <p:grpSpPr>
        <a:xfrm>
          <a:off x="0" y="0"/>
          <a:ext cx="0" cy="0"/>
          <a:chOff x="0" y="0"/>
          <a:chExt cx="0" cy="0"/>
        </a:xfrm>
      </p:grpSpPr>
      <p:sp>
        <p:nvSpPr>
          <p:cNvPr id="100" name="Shape 100"/>
          <p:cNvSpPr txBox="1"/>
          <p:nvPr>
            <p:ph idx="1" type="body"/>
          </p:nvPr>
        </p:nvSpPr>
        <p:spPr>
          <a:xfrm>
            <a:off x="829075" y="4506125"/>
            <a:ext cx="7926899" cy="572699"/>
          </a:xfrm>
          <a:prstGeom prst="rect">
            <a:avLst/>
          </a:prstGeom>
        </p:spPr>
        <p:txBody>
          <a:bodyPr anchorCtr="0" anchor="t" bIns="91425" lIns="91425" rIns="91425" tIns="91425">
            <a:noAutofit/>
          </a:bodyPr>
          <a:lstStyle/>
          <a:p>
            <a:pPr lvl="0" rtl="0">
              <a:spcBef>
                <a:spcPts val="0"/>
              </a:spcBef>
              <a:buNone/>
            </a:pPr>
            <a:r>
              <a:rPr lang="en" sz="2500">
                <a:solidFill>
                  <a:srgbClr val="FFFFFF"/>
                </a:solidFill>
              </a:rPr>
              <a:t>“Working on my laptop is not convenient on a bus.” </a:t>
            </a:r>
          </a:p>
        </p:txBody>
      </p:sp>
      <p:pic>
        <p:nvPicPr>
          <p:cNvPr id="101" name="Shape 101"/>
          <p:cNvPicPr preferRelativeResize="0"/>
          <p:nvPr/>
        </p:nvPicPr>
        <p:blipFill>
          <a:blip r:embed="rId3">
            <a:alphaModFix/>
          </a:blip>
          <a:stretch>
            <a:fillRect/>
          </a:stretch>
        </p:blipFill>
        <p:spPr>
          <a:xfrm>
            <a:off x="2320175" y="369625"/>
            <a:ext cx="4645950" cy="4000100"/>
          </a:xfrm>
          <a:prstGeom prst="rect">
            <a:avLst/>
          </a:prstGeom>
          <a:noFill/>
          <a:ln>
            <a:noFill/>
          </a:ln>
        </p:spPr>
      </p:pic>
      <p:sp>
        <p:nvSpPr>
          <p:cNvPr id="102" name="Shape 102"/>
          <p:cNvSpPr/>
          <p:nvPr/>
        </p:nvSpPr>
        <p:spPr>
          <a:xfrm>
            <a:off x="1086950" y="165275"/>
            <a:ext cx="7112400" cy="4408799"/>
          </a:xfrm>
          <a:prstGeom prst="mathMultiply">
            <a:avLst>
              <a:gd fmla="val 23520" name="adj1"/>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