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9"/>
  </p:notesMasterIdLst>
  <p:sldIdLst>
    <p:sldId id="256" r:id="rId2"/>
    <p:sldId id="260" r:id="rId3"/>
    <p:sldId id="262" r:id="rId4"/>
    <p:sldId id="261" r:id="rId5"/>
    <p:sldId id="257" r:id="rId6"/>
    <p:sldId id="263" r:id="rId7"/>
    <p:sldId id="264" r:id="rId8"/>
    <p:sldId id="275" r:id="rId9"/>
    <p:sldId id="265" r:id="rId10"/>
    <p:sldId id="270" r:id="rId11"/>
    <p:sldId id="266" r:id="rId12"/>
    <p:sldId id="279" r:id="rId13"/>
    <p:sldId id="267" r:id="rId14"/>
    <p:sldId id="258" r:id="rId15"/>
    <p:sldId id="277" r:id="rId16"/>
    <p:sldId id="276" r:id="rId17"/>
    <p:sldId id="27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32" autoAdjust="0"/>
  </p:normalViewPr>
  <p:slideViewPr>
    <p:cSldViewPr snapToGrid="0" snapToObjects="1">
      <p:cViewPr varScale="1">
        <p:scale>
          <a:sx n="64" d="100"/>
          <a:sy n="64" d="100"/>
        </p:scale>
        <p:origin x="-2848" y="-96"/>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222EAC-FF31-F746-92E2-5842D18DC197}"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30EFE53C-2557-4641-91A2-D0D7E1C523C9}">
      <dgm:prSet phldrT="[Text]"/>
      <dgm:spPr/>
      <dgm:t>
        <a:bodyPr/>
        <a:lstStyle/>
        <a:p>
          <a:r>
            <a:rPr lang="en-US" dirty="0" smtClean="0"/>
            <a:t>Learning and Education</a:t>
          </a:r>
          <a:endParaRPr lang="en-US" dirty="0"/>
        </a:p>
      </dgm:t>
    </dgm:pt>
    <dgm:pt modelId="{625BD15D-3C12-8341-8C16-2637AFD90CD5}" type="parTrans" cxnId="{C76AC85E-7F24-334B-AF91-C17263795114}">
      <dgm:prSet/>
      <dgm:spPr/>
      <dgm:t>
        <a:bodyPr/>
        <a:lstStyle/>
        <a:p>
          <a:endParaRPr lang="en-US"/>
        </a:p>
      </dgm:t>
    </dgm:pt>
    <dgm:pt modelId="{E9DFB9B1-AEB7-BC40-8B66-2809C6E567A0}" type="sibTrans" cxnId="{C76AC85E-7F24-334B-AF91-C17263795114}">
      <dgm:prSet/>
      <dgm:spPr/>
      <dgm:t>
        <a:bodyPr/>
        <a:lstStyle/>
        <a:p>
          <a:endParaRPr lang="en-US"/>
        </a:p>
      </dgm:t>
    </dgm:pt>
    <dgm:pt modelId="{61FFF487-F791-6545-958D-A511F9B6E29E}">
      <dgm:prSet phldrT="[Text]"/>
      <dgm:spPr/>
      <dgm:t>
        <a:bodyPr/>
        <a:lstStyle/>
        <a:p>
          <a:r>
            <a:rPr lang="en-US" dirty="0" smtClean="0"/>
            <a:t>Classroom Management</a:t>
          </a:r>
          <a:endParaRPr lang="en-US" dirty="0"/>
        </a:p>
      </dgm:t>
    </dgm:pt>
    <dgm:pt modelId="{2A064981-166B-4949-AC93-1771C8D76E3A}" type="parTrans" cxnId="{CAC89905-7900-ED42-BEED-476B05F52AB4}">
      <dgm:prSet/>
      <dgm:spPr/>
      <dgm:t>
        <a:bodyPr/>
        <a:lstStyle/>
        <a:p>
          <a:endParaRPr lang="en-US"/>
        </a:p>
      </dgm:t>
    </dgm:pt>
    <dgm:pt modelId="{FF3B2B9B-A6B9-0345-B3A1-F645BD2350F9}" type="sibTrans" cxnId="{CAC89905-7900-ED42-BEED-476B05F52AB4}">
      <dgm:prSet/>
      <dgm:spPr/>
      <dgm:t>
        <a:bodyPr/>
        <a:lstStyle/>
        <a:p>
          <a:endParaRPr lang="en-US"/>
        </a:p>
      </dgm:t>
    </dgm:pt>
    <dgm:pt modelId="{E59DF01D-475E-E545-8763-723BF90E0309}">
      <dgm:prSet phldrT="[Text]"/>
      <dgm:spPr/>
      <dgm:t>
        <a:bodyPr/>
        <a:lstStyle/>
        <a:p>
          <a:r>
            <a:rPr lang="en-US" dirty="0" smtClean="0"/>
            <a:t>Building Friendly Environments</a:t>
          </a:r>
          <a:endParaRPr lang="en-US" dirty="0"/>
        </a:p>
      </dgm:t>
    </dgm:pt>
    <dgm:pt modelId="{BE0F2264-37CC-BC47-8012-F7488172B058}" type="parTrans" cxnId="{229F4F53-B2E1-DA4D-9524-5FCE40CE1BAB}">
      <dgm:prSet/>
      <dgm:spPr/>
      <dgm:t>
        <a:bodyPr/>
        <a:lstStyle/>
        <a:p>
          <a:endParaRPr lang="en-US"/>
        </a:p>
      </dgm:t>
    </dgm:pt>
    <dgm:pt modelId="{4DD26B2E-F7E4-E740-B140-19A3609E51CF}" type="sibTrans" cxnId="{229F4F53-B2E1-DA4D-9524-5FCE40CE1BAB}">
      <dgm:prSet/>
      <dgm:spPr/>
      <dgm:t>
        <a:bodyPr/>
        <a:lstStyle/>
        <a:p>
          <a:endParaRPr lang="en-US"/>
        </a:p>
      </dgm:t>
    </dgm:pt>
    <dgm:pt modelId="{528DE740-3E43-9447-BBA4-AC0466480C18}">
      <dgm:prSet phldrT="[Text]"/>
      <dgm:spPr/>
      <dgm:t>
        <a:bodyPr/>
        <a:lstStyle/>
        <a:p>
          <a:r>
            <a:rPr lang="en-US" dirty="0" smtClean="0"/>
            <a:t>Information Flow</a:t>
          </a:r>
          <a:endParaRPr lang="en-US" dirty="0"/>
        </a:p>
      </dgm:t>
    </dgm:pt>
    <dgm:pt modelId="{1AD76919-E46A-5643-89AB-55475E6719B5}" type="parTrans" cxnId="{4010D964-8B29-7B4F-A5E0-35C159D92041}">
      <dgm:prSet/>
      <dgm:spPr/>
      <dgm:t>
        <a:bodyPr/>
        <a:lstStyle/>
        <a:p>
          <a:endParaRPr lang="en-US"/>
        </a:p>
      </dgm:t>
    </dgm:pt>
    <dgm:pt modelId="{475C839A-2C81-BC4A-B46F-5F83FE110D2A}" type="sibTrans" cxnId="{4010D964-8B29-7B4F-A5E0-35C159D92041}">
      <dgm:prSet/>
      <dgm:spPr/>
      <dgm:t>
        <a:bodyPr/>
        <a:lstStyle/>
        <a:p>
          <a:endParaRPr lang="en-US"/>
        </a:p>
      </dgm:t>
    </dgm:pt>
    <dgm:pt modelId="{2D830298-C0F7-434C-9F5B-EEA134453676}" type="pres">
      <dgm:prSet presAssocID="{57222EAC-FF31-F746-92E2-5842D18DC197}" presName="cycle" presStyleCnt="0">
        <dgm:presLayoutVars>
          <dgm:chMax val="1"/>
          <dgm:dir/>
          <dgm:animLvl val="ctr"/>
          <dgm:resizeHandles val="exact"/>
        </dgm:presLayoutVars>
      </dgm:prSet>
      <dgm:spPr/>
      <dgm:t>
        <a:bodyPr/>
        <a:lstStyle/>
        <a:p>
          <a:endParaRPr lang="en-US"/>
        </a:p>
      </dgm:t>
    </dgm:pt>
    <dgm:pt modelId="{EA57A541-D8FD-344E-96B2-1AD04B0BD564}" type="pres">
      <dgm:prSet presAssocID="{30EFE53C-2557-4641-91A2-D0D7E1C523C9}" presName="centerShape" presStyleLbl="node0" presStyleIdx="0" presStyleCnt="1"/>
      <dgm:spPr/>
      <dgm:t>
        <a:bodyPr/>
        <a:lstStyle/>
        <a:p>
          <a:endParaRPr lang="en-US"/>
        </a:p>
      </dgm:t>
    </dgm:pt>
    <dgm:pt modelId="{45E65ABC-8214-BF42-81D8-B5D5A4311749}" type="pres">
      <dgm:prSet presAssocID="{2A064981-166B-4949-AC93-1771C8D76E3A}" presName="Name9" presStyleLbl="parChTrans1D2" presStyleIdx="0" presStyleCnt="3"/>
      <dgm:spPr/>
      <dgm:t>
        <a:bodyPr/>
        <a:lstStyle/>
        <a:p>
          <a:endParaRPr lang="en-US"/>
        </a:p>
      </dgm:t>
    </dgm:pt>
    <dgm:pt modelId="{78E99692-B5AA-6C41-8A63-0BA0DB69F476}" type="pres">
      <dgm:prSet presAssocID="{2A064981-166B-4949-AC93-1771C8D76E3A}" presName="connTx" presStyleLbl="parChTrans1D2" presStyleIdx="0" presStyleCnt="3"/>
      <dgm:spPr/>
      <dgm:t>
        <a:bodyPr/>
        <a:lstStyle/>
        <a:p>
          <a:endParaRPr lang="en-US"/>
        </a:p>
      </dgm:t>
    </dgm:pt>
    <dgm:pt modelId="{F4610B79-26C0-FF44-A4AE-1D13EC563DD2}" type="pres">
      <dgm:prSet presAssocID="{61FFF487-F791-6545-958D-A511F9B6E29E}" presName="node" presStyleLbl="node1" presStyleIdx="0" presStyleCnt="3">
        <dgm:presLayoutVars>
          <dgm:bulletEnabled val="1"/>
        </dgm:presLayoutVars>
      </dgm:prSet>
      <dgm:spPr/>
      <dgm:t>
        <a:bodyPr/>
        <a:lstStyle/>
        <a:p>
          <a:endParaRPr lang="en-US"/>
        </a:p>
      </dgm:t>
    </dgm:pt>
    <dgm:pt modelId="{B659A1DD-C406-6249-BE72-E9491280D82F}" type="pres">
      <dgm:prSet presAssocID="{BE0F2264-37CC-BC47-8012-F7488172B058}" presName="Name9" presStyleLbl="parChTrans1D2" presStyleIdx="1" presStyleCnt="3"/>
      <dgm:spPr/>
      <dgm:t>
        <a:bodyPr/>
        <a:lstStyle/>
        <a:p>
          <a:endParaRPr lang="en-US"/>
        </a:p>
      </dgm:t>
    </dgm:pt>
    <dgm:pt modelId="{A6CF2118-BCAD-FE4C-9723-C906E7A34F4A}" type="pres">
      <dgm:prSet presAssocID="{BE0F2264-37CC-BC47-8012-F7488172B058}" presName="connTx" presStyleLbl="parChTrans1D2" presStyleIdx="1" presStyleCnt="3"/>
      <dgm:spPr/>
      <dgm:t>
        <a:bodyPr/>
        <a:lstStyle/>
        <a:p>
          <a:endParaRPr lang="en-US"/>
        </a:p>
      </dgm:t>
    </dgm:pt>
    <dgm:pt modelId="{0436B1D3-EE73-1D41-B217-EB8BE043653A}" type="pres">
      <dgm:prSet presAssocID="{E59DF01D-475E-E545-8763-723BF90E0309}" presName="node" presStyleLbl="node1" presStyleIdx="1" presStyleCnt="3">
        <dgm:presLayoutVars>
          <dgm:bulletEnabled val="1"/>
        </dgm:presLayoutVars>
      </dgm:prSet>
      <dgm:spPr/>
      <dgm:t>
        <a:bodyPr/>
        <a:lstStyle/>
        <a:p>
          <a:endParaRPr lang="en-US"/>
        </a:p>
      </dgm:t>
    </dgm:pt>
    <dgm:pt modelId="{2D6E863A-18C6-6D43-953C-2D3D9F4A9100}" type="pres">
      <dgm:prSet presAssocID="{1AD76919-E46A-5643-89AB-55475E6719B5}" presName="Name9" presStyleLbl="parChTrans1D2" presStyleIdx="2" presStyleCnt="3"/>
      <dgm:spPr/>
      <dgm:t>
        <a:bodyPr/>
        <a:lstStyle/>
        <a:p>
          <a:endParaRPr lang="en-US"/>
        </a:p>
      </dgm:t>
    </dgm:pt>
    <dgm:pt modelId="{1C7121BC-806A-F24D-89BF-5D1713DE1219}" type="pres">
      <dgm:prSet presAssocID="{1AD76919-E46A-5643-89AB-55475E6719B5}" presName="connTx" presStyleLbl="parChTrans1D2" presStyleIdx="2" presStyleCnt="3"/>
      <dgm:spPr/>
      <dgm:t>
        <a:bodyPr/>
        <a:lstStyle/>
        <a:p>
          <a:endParaRPr lang="en-US"/>
        </a:p>
      </dgm:t>
    </dgm:pt>
    <dgm:pt modelId="{EA0008BB-4897-4844-8912-D1D36DDB049C}" type="pres">
      <dgm:prSet presAssocID="{528DE740-3E43-9447-BBA4-AC0466480C18}" presName="node" presStyleLbl="node1" presStyleIdx="2" presStyleCnt="3">
        <dgm:presLayoutVars>
          <dgm:bulletEnabled val="1"/>
        </dgm:presLayoutVars>
      </dgm:prSet>
      <dgm:spPr/>
      <dgm:t>
        <a:bodyPr/>
        <a:lstStyle/>
        <a:p>
          <a:endParaRPr lang="en-US"/>
        </a:p>
      </dgm:t>
    </dgm:pt>
  </dgm:ptLst>
  <dgm:cxnLst>
    <dgm:cxn modelId="{CAC89905-7900-ED42-BEED-476B05F52AB4}" srcId="{30EFE53C-2557-4641-91A2-D0D7E1C523C9}" destId="{61FFF487-F791-6545-958D-A511F9B6E29E}" srcOrd="0" destOrd="0" parTransId="{2A064981-166B-4949-AC93-1771C8D76E3A}" sibTransId="{FF3B2B9B-A6B9-0345-B3A1-F645BD2350F9}"/>
    <dgm:cxn modelId="{8E417E64-FC49-4B4E-BC77-0663F5437831}" type="presOf" srcId="{BE0F2264-37CC-BC47-8012-F7488172B058}" destId="{B659A1DD-C406-6249-BE72-E9491280D82F}" srcOrd="0" destOrd="0" presId="urn:microsoft.com/office/officeart/2005/8/layout/radial1"/>
    <dgm:cxn modelId="{31DC32B1-E81D-D748-B30B-C32E31C94AE7}" type="presOf" srcId="{2A064981-166B-4949-AC93-1771C8D76E3A}" destId="{78E99692-B5AA-6C41-8A63-0BA0DB69F476}" srcOrd="1" destOrd="0" presId="urn:microsoft.com/office/officeart/2005/8/layout/radial1"/>
    <dgm:cxn modelId="{91E3639E-5DA4-424D-9C12-9D813FA77D2C}" type="presOf" srcId="{BE0F2264-37CC-BC47-8012-F7488172B058}" destId="{A6CF2118-BCAD-FE4C-9723-C906E7A34F4A}" srcOrd="1" destOrd="0" presId="urn:microsoft.com/office/officeart/2005/8/layout/radial1"/>
    <dgm:cxn modelId="{AC5CF354-B1D6-8F46-B447-48259F15918B}" type="presOf" srcId="{57222EAC-FF31-F746-92E2-5842D18DC197}" destId="{2D830298-C0F7-434C-9F5B-EEA134453676}" srcOrd="0" destOrd="0" presId="urn:microsoft.com/office/officeart/2005/8/layout/radial1"/>
    <dgm:cxn modelId="{39BF1E42-061C-2F48-95B1-0EC3A07970A0}" type="presOf" srcId="{2A064981-166B-4949-AC93-1771C8D76E3A}" destId="{45E65ABC-8214-BF42-81D8-B5D5A4311749}" srcOrd="0" destOrd="0" presId="urn:microsoft.com/office/officeart/2005/8/layout/radial1"/>
    <dgm:cxn modelId="{977AD2D1-5398-C244-9783-1631D5E4CAAD}" type="presOf" srcId="{528DE740-3E43-9447-BBA4-AC0466480C18}" destId="{EA0008BB-4897-4844-8912-D1D36DDB049C}" srcOrd="0" destOrd="0" presId="urn:microsoft.com/office/officeart/2005/8/layout/radial1"/>
    <dgm:cxn modelId="{2D0DA53D-ACF7-4A42-8140-284D66345C13}" type="presOf" srcId="{30EFE53C-2557-4641-91A2-D0D7E1C523C9}" destId="{EA57A541-D8FD-344E-96B2-1AD04B0BD564}" srcOrd="0" destOrd="0" presId="urn:microsoft.com/office/officeart/2005/8/layout/radial1"/>
    <dgm:cxn modelId="{8CFB7B2D-DD7C-804D-9847-11A63766975D}" type="presOf" srcId="{1AD76919-E46A-5643-89AB-55475E6719B5}" destId="{1C7121BC-806A-F24D-89BF-5D1713DE1219}" srcOrd="1" destOrd="0" presId="urn:microsoft.com/office/officeart/2005/8/layout/radial1"/>
    <dgm:cxn modelId="{1CCC95CE-E11D-8D46-B447-074AD27E6D48}" type="presOf" srcId="{1AD76919-E46A-5643-89AB-55475E6719B5}" destId="{2D6E863A-18C6-6D43-953C-2D3D9F4A9100}" srcOrd="0" destOrd="0" presId="urn:microsoft.com/office/officeart/2005/8/layout/radial1"/>
    <dgm:cxn modelId="{C76AC85E-7F24-334B-AF91-C17263795114}" srcId="{57222EAC-FF31-F746-92E2-5842D18DC197}" destId="{30EFE53C-2557-4641-91A2-D0D7E1C523C9}" srcOrd="0" destOrd="0" parTransId="{625BD15D-3C12-8341-8C16-2637AFD90CD5}" sibTransId="{E9DFB9B1-AEB7-BC40-8B66-2809C6E567A0}"/>
    <dgm:cxn modelId="{229F4F53-B2E1-DA4D-9524-5FCE40CE1BAB}" srcId="{30EFE53C-2557-4641-91A2-D0D7E1C523C9}" destId="{E59DF01D-475E-E545-8763-723BF90E0309}" srcOrd="1" destOrd="0" parTransId="{BE0F2264-37CC-BC47-8012-F7488172B058}" sibTransId="{4DD26B2E-F7E4-E740-B140-19A3609E51CF}"/>
    <dgm:cxn modelId="{4010D964-8B29-7B4F-A5E0-35C159D92041}" srcId="{30EFE53C-2557-4641-91A2-D0D7E1C523C9}" destId="{528DE740-3E43-9447-BBA4-AC0466480C18}" srcOrd="2" destOrd="0" parTransId="{1AD76919-E46A-5643-89AB-55475E6719B5}" sibTransId="{475C839A-2C81-BC4A-B46F-5F83FE110D2A}"/>
    <dgm:cxn modelId="{CAD50E62-A511-4142-8563-16BEC7C4E5F3}" type="presOf" srcId="{E59DF01D-475E-E545-8763-723BF90E0309}" destId="{0436B1D3-EE73-1D41-B217-EB8BE043653A}" srcOrd="0" destOrd="0" presId="urn:microsoft.com/office/officeart/2005/8/layout/radial1"/>
    <dgm:cxn modelId="{BB4F77FC-34ED-6041-A910-A3571CB6FF05}" type="presOf" srcId="{61FFF487-F791-6545-958D-A511F9B6E29E}" destId="{F4610B79-26C0-FF44-A4AE-1D13EC563DD2}" srcOrd="0" destOrd="0" presId="urn:microsoft.com/office/officeart/2005/8/layout/radial1"/>
    <dgm:cxn modelId="{7596EE78-6326-7146-83FA-1A7143303899}" type="presParOf" srcId="{2D830298-C0F7-434C-9F5B-EEA134453676}" destId="{EA57A541-D8FD-344E-96B2-1AD04B0BD564}" srcOrd="0" destOrd="0" presId="urn:microsoft.com/office/officeart/2005/8/layout/radial1"/>
    <dgm:cxn modelId="{70345D91-80A9-A943-894A-3742D8F7564A}" type="presParOf" srcId="{2D830298-C0F7-434C-9F5B-EEA134453676}" destId="{45E65ABC-8214-BF42-81D8-B5D5A4311749}" srcOrd="1" destOrd="0" presId="urn:microsoft.com/office/officeart/2005/8/layout/radial1"/>
    <dgm:cxn modelId="{3CC053DC-1881-444C-ADFA-540B59019B59}" type="presParOf" srcId="{45E65ABC-8214-BF42-81D8-B5D5A4311749}" destId="{78E99692-B5AA-6C41-8A63-0BA0DB69F476}" srcOrd="0" destOrd="0" presId="urn:microsoft.com/office/officeart/2005/8/layout/radial1"/>
    <dgm:cxn modelId="{A6B61B50-1DC2-5944-A414-9A33280B6536}" type="presParOf" srcId="{2D830298-C0F7-434C-9F5B-EEA134453676}" destId="{F4610B79-26C0-FF44-A4AE-1D13EC563DD2}" srcOrd="2" destOrd="0" presId="urn:microsoft.com/office/officeart/2005/8/layout/radial1"/>
    <dgm:cxn modelId="{3ADDB82A-914E-914B-A895-E825C4C4939D}" type="presParOf" srcId="{2D830298-C0F7-434C-9F5B-EEA134453676}" destId="{B659A1DD-C406-6249-BE72-E9491280D82F}" srcOrd="3" destOrd="0" presId="urn:microsoft.com/office/officeart/2005/8/layout/radial1"/>
    <dgm:cxn modelId="{719EC3A7-E73A-E144-A45C-12FB4CD27472}" type="presParOf" srcId="{B659A1DD-C406-6249-BE72-E9491280D82F}" destId="{A6CF2118-BCAD-FE4C-9723-C906E7A34F4A}" srcOrd="0" destOrd="0" presId="urn:microsoft.com/office/officeart/2005/8/layout/radial1"/>
    <dgm:cxn modelId="{D420EF28-F4CD-BE42-86BC-8A780C234901}" type="presParOf" srcId="{2D830298-C0F7-434C-9F5B-EEA134453676}" destId="{0436B1D3-EE73-1D41-B217-EB8BE043653A}" srcOrd="4" destOrd="0" presId="urn:microsoft.com/office/officeart/2005/8/layout/radial1"/>
    <dgm:cxn modelId="{F923B56F-E78D-9840-A6CD-A2FEEF263803}" type="presParOf" srcId="{2D830298-C0F7-434C-9F5B-EEA134453676}" destId="{2D6E863A-18C6-6D43-953C-2D3D9F4A9100}" srcOrd="5" destOrd="0" presId="urn:microsoft.com/office/officeart/2005/8/layout/radial1"/>
    <dgm:cxn modelId="{D271B33E-3B2B-B34A-9F6B-482E221B65CD}" type="presParOf" srcId="{2D6E863A-18C6-6D43-953C-2D3D9F4A9100}" destId="{1C7121BC-806A-F24D-89BF-5D1713DE1219}" srcOrd="0" destOrd="0" presId="urn:microsoft.com/office/officeart/2005/8/layout/radial1"/>
    <dgm:cxn modelId="{BAD97770-1E8C-DC48-B2BF-D88E76E62271}" type="presParOf" srcId="{2D830298-C0F7-434C-9F5B-EEA134453676}" destId="{EA0008BB-4897-4844-8912-D1D36DDB049C}"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30C60B-0EC2-FE43-9D44-8F4F66DB520B}"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6F9B1B0C-B92B-1C40-AFD7-BA0AD4CFF959}">
      <dgm:prSet phldrT="[Text]"/>
      <dgm:spPr/>
      <dgm:t>
        <a:bodyPr/>
        <a:lstStyle/>
        <a:p>
          <a:r>
            <a:rPr lang="en-US" dirty="0" smtClean="0"/>
            <a:t>Students</a:t>
          </a:r>
          <a:endParaRPr lang="en-US" dirty="0"/>
        </a:p>
      </dgm:t>
    </dgm:pt>
    <dgm:pt modelId="{675292C2-F67C-1741-A7FB-E357437ADEC6}" type="parTrans" cxnId="{C7DB456E-ED18-CC4B-88EF-056F963560D3}">
      <dgm:prSet/>
      <dgm:spPr/>
      <dgm:t>
        <a:bodyPr/>
        <a:lstStyle/>
        <a:p>
          <a:endParaRPr lang="en-US"/>
        </a:p>
      </dgm:t>
    </dgm:pt>
    <dgm:pt modelId="{BD4C723F-9811-4948-A841-EE5AEE6781D3}" type="sibTrans" cxnId="{C7DB456E-ED18-CC4B-88EF-056F963560D3}">
      <dgm:prSet/>
      <dgm:spPr/>
      <dgm:t>
        <a:bodyPr/>
        <a:lstStyle/>
        <a:p>
          <a:endParaRPr lang="en-US"/>
        </a:p>
      </dgm:t>
    </dgm:pt>
    <dgm:pt modelId="{A08C5CDF-51BD-A546-ACDF-36DABE814A13}" type="pres">
      <dgm:prSet presAssocID="{3530C60B-0EC2-FE43-9D44-8F4F66DB520B}" presName="diagram" presStyleCnt="0">
        <dgm:presLayoutVars>
          <dgm:chMax val="1"/>
          <dgm:dir/>
          <dgm:animLvl val="ctr"/>
          <dgm:resizeHandles val="exact"/>
        </dgm:presLayoutVars>
      </dgm:prSet>
      <dgm:spPr/>
      <dgm:t>
        <a:bodyPr/>
        <a:lstStyle/>
        <a:p>
          <a:endParaRPr lang="en-US"/>
        </a:p>
      </dgm:t>
    </dgm:pt>
    <dgm:pt modelId="{F5C4E07C-5B52-2344-B128-8A4BFA2E7A2D}" type="pres">
      <dgm:prSet presAssocID="{3530C60B-0EC2-FE43-9D44-8F4F66DB520B}" presName="matrix" presStyleCnt="0"/>
      <dgm:spPr/>
    </dgm:pt>
    <dgm:pt modelId="{194654A3-E308-2C44-96A6-32CAEA248872}" type="pres">
      <dgm:prSet presAssocID="{3530C60B-0EC2-FE43-9D44-8F4F66DB520B}" presName="tile1" presStyleLbl="node1" presStyleIdx="0" presStyleCnt="4"/>
      <dgm:spPr/>
      <dgm:t>
        <a:bodyPr/>
        <a:lstStyle/>
        <a:p>
          <a:endParaRPr lang="en-US"/>
        </a:p>
      </dgm:t>
    </dgm:pt>
    <dgm:pt modelId="{6ADC1B19-9D3A-F94C-AF43-6D159BC4AB9C}" type="pres">
      <dgm:prSet presAssocID="{3530C60B-0EC2-FE43-9D44-8F4F66DB520B}" presName="tile1text" presStyleLbl="node1" presStyleIdx="0" presStyleCnt="4">
        <dgm:presLayoutVars>
          <dgm:chMax val="0"/>
          <dgm:chPref val="0"/>
          <dgm:bulletEnabled val="1"/>
        </dgm:presLayoutVars>
      </dgm:prSet>
      <dgm:spPr/>
      <dgm:t>
        <a:bodyPr/>
        <a:lstStyle/>
        <a:p>
          <a:endParaRPr lang="en-US"/>
        </a:p>
      </dgm:t>
    </dgm:pt>
    <dgm:pt modelId="{A17418A7-24D8-5546-99DF-210ACBDE2305}" type="pres">
      <dgm:prSet presAssocID="{3530C60B-0EC2-FE43-9D44-8F4F66DB520B}" presName="tile2" presStyleLbl="node1" presStyleIdx="1" presStyleCnt="4"/>
      <dgm:spPr/>
    </dgm:pt>
    <dgm:pt modelId="{9A389006-4A97-CD4D-B632-1DC4DFFB3A81}" type="pres">
      <dgm:prSet presAssocID="{3530C60B-0EC2-FE43-9D44-8F4F66DB520B}" presName="tile2text" presStyleLbl="node1" presStyleIdx="1" presStyleCnt="4">
        <dgm:presLayoutVars>
          <dgm:chMax val="0"/>
          <dgm:chPref val="0"/>
          <dgm:bulletEnabled val="1"/>
        </dgm:presLayoutVars>
      </dgm:prSet>
      <dgm:spPr/>
    </dgm:pt>
    <dgm:pt modelId="{477447DB-D132-FF49-9EDA-30C92AFF98A9}" type="pres">
      <dgm:prSet presAssocID="{3530C60B-0EC2-FE43-9D44-8F4F66DB520B}" presName="tile3" presStyleLbl="node1" presStyleIdx="2" presStyleCnt="4"/>
      <dgm:spPr/>
    </dgm:pt>
    <dgm:pt modelId="{948CF8B1-3325-024A-B5D2-F9736BCBDC7F}" type="pres">
      <dgm:prSet presAssocID="{3530C60B-0EC2-FE43-9D44-8F4F66DB520B}" presName="tile3text" presStyleLbl="node1" presStyleIdx="2" presStyleCnt="4">
        <dgm:presLayoutVars>
          <dgm:chMax val="0"/>
          <dgm:chPref val="0"/>
          <dgm:bulletEnabled val="1"/>
        </dgm:presLayoutVars>
      </dgm:prSet>
      <dgm:spPr/>
    </dgm:pt>
    <dgm:pt modelId="{1F8B5BEB-61C1-F444-841F-095A69A1742B}" type="pres">
      <dgm:prSet presAssocID="{3530C60B-0EC2-FE43-9D44-8F4F66DB520B}" presName="tile4" presStyleLbl="node1" presStyleIdx="3" presStyleCnt="4"/>
      <dgm:spPr/>
    </dgm:pt>
    <dgm:pt modelId="{F953C19D-D7F7-504C-AD2B-6768FF5F95B8}" type="pres">
      <dgm:prSet presAssocID="{3530C60B-0EC2-FE43-9D44-8F4F66DB520B}" presName="tile4text" presStyleLbl="node1" presStyleIdx="3" presStyleCnt="4">
        <dgm:presLayoutVars>
          <dgm:chMax val="0"/>
          <dgm:chPref val="0"/>
          <dgm:bulletEnabled val="1"/>
        </dgm:presLayoutVars>
      </dgm:prSet>
      <dgm:spPr/>
    </dgm:pt>
    <dgm:pt modelId="{76892D26-E674-7E4A-BE1D-9E013DEBDFFB}" type="pres">
      <dgm:prSet presAssocID="{3530C60B-0EC2-FE43-9D44-8F4F66DB520B}" presName="centerTile" presStyleLbl="fgShp" presStyleIdx="0" presStyleCnt="1">
        <dgm:presLayoutVars>
          <dgm:chMax val="0"/>
          <dgm:chPref val="0"/>
        </dgm:presLayoutVars>
      </dgm:prSet>
      <dgm:spPr/>
      <dgm:t>
        <a:bodyPr/>
        <a:lstStyle/>
        <a:p>
          <a:endParaRPr lang="en-US"/>
        </a:p>
      </dgm:t>
    </dgm:pt>
  </dgm:ptLst>
  <dgm:cxnLst>
    <dgm:cxn modelId="{327723E8-D1B3-2145-B919-01E839B0B819}" type="presOf" srcId="{6F9B1B0C-B92B-1C40-AFD7-BA0AD4CFF959}" destId="{76892D26-E674-7E4A-BE1D-9E013DEBDFFB}" srcOrd="0" destOrd="0" presId="urn:microsoft.com/office/officeart/2005/8/layout/matrix1"/>
    <dgm:cxn modelId="{24096E22-B751-CF41-BBC6-7F29AC2E2786}" type="presOf" srcId="{3530C60B-0EC2-FE43-9D44-8F4F66DB520B}" destId="{A08C5CDF-51BD-A546-ACDF-36DABE814A13}" srcOrd="0" destOrd="0" presId="urn:microsoft.com/office/officeart/2005/8/layout/matrix1"/>
    <dgm:cxn modelId="{C7DB456E-ED18-CC4B-88EF-056F963560D3}" srcId="{3530C60B-0EC2-FE43-9D44-8F4F66DB520B}" destId="{6F9B1B0C-B92B-1C40-AFD7-BA0AD4CFF959}" srcOrd="0" destOrd="0" parTransId="{675292C2-F67C-1741-A7FB-E357437ADEC6}" sibTransId="{BD4C723F-9811-4948-A841-EE5AEE6781D3}"/>
    <dgm:cxn modelId="{9FAB245B-13A1-C247-BC27-D283028D091E}" type="presParOf" srcId="{A08C5CDF-51BD-A546-ACDF-36DABE814A13}" destId="{F5C4E07C-5B52-2344-B128-8A4BFA2E7A2D}" srcOrd="0" destOrd="0" presId="urn:microsoft.com/office/officeart/2005/8/layout/matrix1"/>
    <dgm:cxn modelId="{0F5089EC-6BFF-E04E-B3D1-003F1094A831}" type="presParOf" srcId="{F5C4E07C-5B52-2344-B128-8A4BFA2E7A2D}" destId="{194654A3-E308-2C44-96A6-32CAEA248872}" srcOrd="0" destOrd="0" presId="urn:microsoft.com/office/officeart/2005/8/layout/matrix1"/>
    <dgm:cxn modelId="{335A4892-DB37-6741-8FD6-650C3F9DB61F}" type="presParOf" srcId="{F5C4E07C-5B52-2344-B128-8A4BFA2E7A2D}" destId="{6ADC1B19-9D3A-F94C-AF43-6D159BC4AB9C}" srcOrd="1" destOrd="0" presId="urn:microsoft.com/office/officeart/2005/8/layout/matrix1"/>
    <dgm:cxn modelId="{BABB52E1-8BE2-6C47-A34C-A272F356E8DF}" type="presParOf" srcId="{F5C4E07C-5B52-2344-B128-8A4BFA2E7A2D}" destId="{A17418A7-24D8-5546-99DF-210ACBDE2305}" srcOrd="2" destOrd="0" presId="urn:microsoft.com/office/officeart/2005/8/layout/matrix1"/>
    <dgm:cxn modelId="{19DF7F87-B488-4543-857A-03B0C26C31F0}" type="presParOf" srcId="{F5C4E07C-5B52-2344-B128-8A4BFA2E7A2D}" destId="{9A389006-4A97-CD4D-B632-1DC4DFFB3A81}" srcOrd="3" destOrd="0" presId="urn:microsoft.com/office/officeart/2005/8/layout/matrix1"/>
    <dgm:cxn modelId="{6C0775B5-2D50-ED4E-A0B9-B57912F050C3}" type="presParOf" srcId="{F5C4E07C-5B52-2344-B128-8A4BFA2E7A2D}" destId="{477447DB-D132-FF49-9EDA-30C92AFF98A9}" srcOrd="4" destOrd="0" presId="urn:microsoft.com/office/officeart/2005/8/layout/matrix1"/>
    <dgm:cxn modelId="{5C797E60-DB25-F640-9C9A-1F40CA39066E}" type="presParOf" srcId="{F5C4E07C-5B52-2344-B128-8A4BFA2E7A2D}" destId="{948CF8B1-3325-024A-B5D2-F9736BCBDC7F}" srcOrd="5" destOrd="0" presId="urn:microsoft.com/office/officeart/2005/8/layout/matrix1"/>
    <dgm:cxn modelId="{D66FAE30-FE8D-8E43-A910-F96BDD9B3879}" type="presParOf" srcId="{F5C4E07C-5B52-2344-B128-8A4BFA2E7A2D}" destId="{1F8B5BEB-61C1-F444-841F-095A69A1742B}" srcOrd="6" destOrd="0" presId="urn:microsoft.com/office/officeart/2005/8/layout/matrix1"/>
    <dgm:cxn modelId="{71B5E675-545B-3146-A82B-EDA7315BD9FB}" type="presParOf" srcId="{F5C4E07C-5B52-2344-B128-8A4BFA2E7A2D}" destId="{F953C19D-D7F7-504C-AD2B-6768FF5F95B8}" srcOrd="7" destOrd="0" presId="urn:microsoft.com/office/officeart/2005/8/layout/matrix1"/>
    <dgm:cxn modelId="{5AF9943E-ADE6-3943-B5FD-A0EF1817C686}" type="presParOf" srcId="{A08C5CDF-51BD-A546-ACDF-36DABE814A13}" destId="{76892D26-E674-7E4A-BE1D-9E013DEBDFF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30C60B-0EC2-FE43-9D44-8F4F66DB520B}"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6F9B1B0C-B92B-1C40-AFD7-BA0AD4CFF959}">
      <dgm:prSet phldrT="[Text]"/>
      <dgm:spPr/>
      <dgm:t>
        <a:bodyPr/>
        <a:lstStyle/>
        <a:p>
          <a:r>
            <a:rPr lang="en-US" dirty="0" smtClean="0"/>
            <a:t>Parents &amp; Teachers</a:t>
          </a:r>
          <a:endParaRPr lang="en-US" dirty="0"/>
        </a:p>
      </dgm:t>
    </dgm:pt>
    <dgm:pt modelId="{675292C2-F67C-1741-A7FB-E357437ADEC6}" type="parTrans" cxnId="{C7DB456E-ED18-CC4B-88EF-056F963560D3}">
      <dgm:prSet/>
      <dgm:spPr/>
      <dgm:t>
        <a:bodyPr/>
        <a:lstStyle/>
        <a:p>
          <a:endParaRPr lang="en-US"/>
        </a:p>
      </dgm:t>
    </dgm:pt>
    <dgm:pt modelId="{BD4C723F-9811-4948-A841-EE5AEE6781D3}" type="sibTrans" cxnId="{C7DB456E-ED18-CC4B-88EF-056F963560D3}">
      <dgm:prSet/>
      <dgm:spPr/>
      <dgm:t>
        <a:bodyPr/>
        <a:lstStyle/>
        <a:p>
          <a:endParaRPr lang="en-US"/>
        </a:p>
      </dgm:t>
    </dgm:pt>
    <dgm:pt modelId="{A08C5CDF-51BD-A546-ACDF-36DABE814A13}" type="pres">
      <dgm:prSet presAssocID="{3530C60B-0EC2-FE43-9D44-8F4F66DB520B}" presName="diagram" presStyleCnt="0">
        <dgm:presLayoutVars>
          <dgm:chMax val="1"/>
          <dgm:dir/>
          <dgm:animLvl val="ctr"/>
          <dgm:resizeHandles val="exact"/>
        </dgm:presLayoutVars>
      </dgm:prSet>
      <dgm:spPr/>
      <dgm:t>
        <a:bodyPr/>
        <a:lstStyle/>
        <a:p>
          <a:endParaRPr lang="en-US"/>
        </a:p>
      </dgm:t>
    </dgm:pt>
    <dgm:pt modelId="{F5C4E07C-5B52-2344-B128-8A4BFA2E7A2D}" type="pres">
      <dgm:prSet presAssocID="{3530C60B-0EC2-FE43-9D44-8F4F66DB520B}" presName="matrix" presStyleCnt="0"/>
      <dgm:spPr/>
    </dgm:pt>
    <dgm:pt modelId="{194654A3-E308-2C44-96A6-32CAEA248872}" type="pres">
      <dgm:prSet presAssocID="{3530C60B-0EC2-FE43-9D44-8F4F66DB520B}" presName="tile1" presStyleLbl="node1" presStyleIdx="0" presStyleCnt="4"/>
      <dgm:spPr/>
      <dgm:t>
        <a:bodyPr/>
        <a:lstStyle/>
        <a:p>
          <a:endParaRPr lang="en-US"/>
        </a:p>
      </dgm:t>
    </dgm:pt>
    <dgm:pt modelId="{6ADC1B19-9D3A-F94C-AF43-6D159BC4AB9C}" type="pres">
      <dgm:prSet presAssocID="{3530C60B-0EC2-FE43-9D44-8F4F66DB520B}" presName="tile1text" presStyleLbl="node1" presStyleIdx="0" presStyleCnt="4">
        <dgm:presLayoutVars>
          <dgm:chMax val="0"/>
          <dgm:chPref val="0"/>
          <dgm:bulletEnabled val="1"/>
        </dgm:presLayoutVars>
      </dgm:prSet>
      <dgm:spPr/>
      <dgm:t>
        <a:bodyPr/>
        <a:lstStyle/>
        <a:p>
          <a:endParaRPr lang="en-US"/>
        </a:p>
      </dgm:t>
    </dgm:pt>
    <dgm:pt modelId="{A17418A7-24D8-5546-99DF-210ACBDE2305}" type="pres">
      <dgm:prSet presAssocID="{3530C60B-0EC2-FE43-9D44-8F4F66DB520B}" presName="tile2" presStyleLbl="node1" presStyleIdx="1" presStyleCnt="4"/>
      <dgm:spPr/>
    </dgm:pt>
    <dgm:pt modelId="{9A389006-4A97-CD4D-B632-1DC4DFFB3A81}" type="pres">
      <dgm:prSet presAssocID="{3530C60B-0EC2-FE43-9D44-8F4F66DB520B}" presName="tile2text" presStyleLbl="node1" presStyleIdx="1" presStyleCnt="4">
        <dgm:presLayoutVars>
          <dgm:chMax val="0"/>
          <dgm:chPref val="0"/>
          <dgm:bulletEnabled val="1"/>
        </dgm:presLayoutVars>
      </dgm:prSet>
      <dgm:spPr/>
    </dgm:pt>
    <dgm:pt modelId="{477447DB-D132-FF49-9EDA-30C92AFF98A9}" type="pres">
      <dgm:prSet presAssocID="{3530C60B-0EC2-FE43-9D44-8F4F66DB520B}" presName="tile3" presStyleLbl="node1" presStyleIdx="2" presStyleCnt="4"/>
      <dgm:spPr/>
    </dgm:pt>
    <dgm:pt modelId="{948CF8B1-3325-024A-B5D2-F9736BCBDC7F}" type="pres">
      <dgm:prSet presAssocID="{3530C60B-0EC2-FE43-9D44-8F4F66DB520B}" presName="tile3text" presStyleLbl="node1" presStyleIdx="2" presStyleCnt="4">
        <dgm:presLayoutVars>
          <dgm:chMax val="0"/>
          <dgm:chPref val="0"/>
          <dgm:bulletEnabled val="1"/>
        </dgm:presLayoutVars>
      </dgm:prSet>
      <dgm:spPr/>
    </dgm:pt>
    <dgm:pt modelId="{1F8B5BEB-61C1-F444-841F-095A69A1742B}" type="pres">
      <dgm:prSet presAssocID="{3530C60B-0EC2-FE43-9D44-8F4F66DB520B}" presName="tile4" presStyleLbl="node1" presStyleIdx="3" presStyleCnt="4"/>
      <dgm:spPr/>
    </dgm:pt>
    <dgm:pt modelId="{F953C19D-D7F7-504C-AD2B-6768FF5F95B8}" type="pres">
      <dgm:prSet presAssocID="{3530C60B-0EC2-FE43-9D44-8F4F66DB520B}" presName="tile4text" presStyleLbl="node1" presStyleIdx="3" presStyleCnt="4">
        <dgm:presLayoutVars>
          <dgm:chMax val="0"/>
          <dgm:chPref val="0"/>
          <dgm:bulletEnabled val="1"/>
        </dgm:presLayoutVars>
      </dgm:prSet>
      <dgm:spPr/>
    </dgm:pt>
    <dgm:pt modelId="{76892D26-E674-7E4A-BE1D-9E013DEBDFFB}" type="pres">
      <dgm:prSet presAssocID="{3530C60B-0EC2-FE43-9D44-8F4F66DB520B}" presName="centerTile" presStyleLbl="fgShp" presStyleIdx="0" presStyleCnt="1">
        <dgm:presLayoutVars>
          <dgm:chMax val="0"/>
          <dgm:chPref val="0"/>
        </dgm:presLayoutVars>
      </dgm:prSet>
      <dgm:spPr/>
      <dgm:t>
        <a:bodyPr/>
        <a:lstStyle/>
        <a:p>
          <a:endParaRPr lang="en-US"/>
        </a:p>
      </dgm:t>
    </dgm:pt>
  </dgm:ptLst>
  <dgm:cxnLst>
    <dgm:cxn modelId="{58CE4C5E-084C-3149-BBDF-60B4A7989990}" type="presOf" srcId="{3530C60B-0EC2-FE43-9D44-8F4F66DB520B}" destId="{A08C5CDF-51BD-A546-ACDF-36DABE814A13}" srcOrd="0" destOrd="0" presId="urn:microsoft.com/office/officeart/2005/8/layout/matrix1"/>
    <dgm:cxn modelId="{02356D82-76AF-EF47-84A4-FB611C63E34E}" type="presOf" srcId="{6F9B1B0C-B92B-1C40-AFD7-BA0AD4CFF959}" destId="{76892D26-E674-7E4A-BE1D-9E013DEBDFFB}" srcOrd="0" destOrd="0" presId="urn:microsoft.com/office/officeart/2005/8/layout/matrix1"/>
    <dgm:cxn modelId="{C7DB456E-ED18-CC4B-88EF-056F963560D3}" srcId="{3530C60B-0EC2-FE43-9D44-8F4F66DB520B}" destId="{6F9B1B0C-B92B-1C40-AFD7-BA0AD4CFF959}" srcOrd="0" destOrd="0" parTransId="{675292C2-F67C-1741-A7FB-E357437ADEC6}" sibTransId="{BD4C723F-9811-4948-A841-EE5AEE6781D3}"/>
    <dgm:cxn modelId="{115C326D-2F99-0143-AB4A-B274C7BDA4C6}" type="presParOf" srcId="{A08C5CDF-51BD-A546-ACDF-36DABE814A13}" destId="{F5C4E07C-5B52-2344-B128-8A4BFA2E7A2D}" srcOrd="0" destOrd="0" presId="urn:microsoft.com/office/officeart/2005/8/layout/matrix1"/>
    <dgm:cxn modelId="{8D1E5837-DEC4-3645-8C12-91B33E9630C1}" type="presParOf" srcId="{F5C4E07C-5B52-2344-B128-8A4BFA2E7A2D}" destId="{194654A3-E308-2C44-96A6-32CAEA248872}" srcOrd="0" destOrd="0" presId="urn:microsoft.com/office/officeart/2005/8/layout/matrix1"/>
    <dgm:cxn modelId="{5F6651F6-9A83-D047-BBAF-8B324BF60706}" type="presParOf" srcId="{F5C4E07C-5B52-2344-B128-8A4BFA2E7A2D}" destId="{6ADC1B19-9D3A-F94C-AF43-6D159BC4AB9C}" srcOrd="1" destOrd="0" presId="urn:microsoft.com/office/officeart/2005/8/layout/matrix1"/>
    <dgm:cxn modelId="{72A44422-C04B-6843-BFAA-8E616093C99E}" type="presParOf" srcId="{F5C4E07C-5B52-2344-B128-8A4BFA2E7A2D}" destId="{A17418A7-24D8-5546-99DF-210ACBDE2305}" srcOrd="2" destOrd="0" presId="urn:microsoft.com/office/officeart/2005/8/layout/matrix1"/>
    <dgm:cxn modelId="{65DCF0D1-0072-9847-AD72-9A06C9D79232}" type="presParOf" srcId="{F5C4E07C-5B52-2344-B128-8A4BFA2E7A2D}" destId="{9A389006-4A97-CD4D-B632-1DC4DFFB3A81}" srcOrd="3" destOrd="0" presId="urn:microsoft.com/office/officeart/2005/8/layout/matrix1"/>
    <dgm:cxn modelId="{48D57297-5F6D-4240-B031-C2DDCF01E6F5}" type="presParOf" srcId="{F5C4E07C-5B52-2344-B128-8A4BFA2E7A2D}" destId="{477447DB-D132-FF49-9EDA-30C92AFF98A9}" srcOrd="4" destOrd="0" presId="urn:microsoft.com/office/officeart/2005/8/layout/matrix1"/>
    <dgm:cxn modelId="{86BC10D7-3EFC-AB45-A517-DCCA00A7C91C}" type="presParOf" srcId="{F5C4E07C-5B52-2344-B128-8A4BFA2E7A2D}" destId="{948CF8B1-3325-024A-B5D2-F9736BCBDC7F}" srcOrd="5" destOrd="0" presId="urn:microsoft.com/office/officeart/2005/8/layout/matrix1"/>
    <dgm:cxn modelId="{80B07DF1-6220-7844-99E8-342457320253}" type="presParOf" srcId="{F5C4E07C-5B52-2344-B128-8A4BFA2E7A2D}" destId="{1F8B5BEB-61C1-F444-841F-095A69A1742B}" srcOrd="6" destOrd="0" presId="urn:microsoft.com/office/officeart/2005/8/layout/matrix1"/>
    <dgm:cxn modelId="{E7E8E181-1527-284D-B6B3-1CFA665274AA}" type="presParOf" srcId="{F5C4E07C-5B52-2344-B128-8A4BFA2E7A2D}" destId="{F953C19D-D7F7-504C-AD2B-6768FF5F95B8}" srcOrd="7" destOrd="0" presId="urn:microsoft.com/office/officeart/2005/8/layout/matrix1"/>
    <dgm:cxn modelId="{C148B06D-336C-D547-A219-38F5B59147F4}" type="presParOf" srcId="{A08C5CDF-51BD-A546-ACDF-36DABE814A13}" destId="{76892D26-E674-7E4A-BE1D-9E013DEBDFF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7A541-D8FD-344E-96B2-1AD04B0BD564}">
      <dsp:nvSpPr>
        <dsp:cNvPr id="0" name=""/>
        <dsp:cNvSpPr/>
      </dsp:nvSpPr>
      <dsp:spPr>
        <a:xfrm>
          <a:off x="3293685" y="2727645"/>
          <a:ext cx="2078067" cy="207806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Learning and Education</a:t>
          </a:r>
          <a:endParaRPr lang="en-US" sz="2500" kern="1200" dirty="0"/>
        </a:p>
      </dsp:txBody>
      <dsp:txXfrm>
        <a:off x="3598011" y="3031971"/>
        <a:ext cx="1469415" cy="1469415"/>
      </dsp:txXfrm>
    </dsp:sp>
    <dsp:sp modelId="{45E65ABC-8214-BF42-81D8-B5D5A4311749}">
      <dsp:nvSpPr>
        <dsp:cNvPr id="0" name=""/>
        <dsp:cNvSpPr/>
      </dsp:nvSpPr>
      <dsp:spPr>
        <a:xfrm rot="16200000">
          <a:off x="4019464" y="2392807"/>
          <a:ext cx="626510" cy="43165"/>
        </a:xfrm>
        <a:custGeom>
          <a:avLst/>
          <a:gdLst/>
          <a:ahLst/>
          <a:cxnLst/>
          <a:rect l="0" t="0" r="0" b="0"/>
          <a:pathLst>
            <a:path>
              <a:moveTo>
                <a:pt x="0" y="21582"/>
              </a:moveTo>
              <a:lnTo>
                <a:pt x="626510" y="215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17056" y="2398727"/>
        <a:ext cx="31325" cy="31325"/>
      </dsp:txXfrm>
    </dsp:sp>
    <dsp:sp modelId="{F4610B79-26C0-FF44-A4AE-1D13EC563DD2}">
      <dsp:nvSpPr>
        <dsp:cNvPr id="0" name=""/>
        <dsp:cNvSpPr/>
      </dsp:nvSpPr>
      <dsp:spPr>
        <a:xfrm>
          <a:off x="3293685" y="23067"/>
          <a:ext cx="2078067" cy="207806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Classroom Management</a:t>
          </a:r>
          <a:endParaRPr lang="en-US" sz="1800" kern="1200" dirty="0"/>
        </a:p>
      </dsp:txBody>
      <dsp:txXfrm>
        <a:off x="3598011" y="327393"/>
        <a:ext cx="1469415" cy="1469415"/>
      </dsp:txXfrm>
    </dsp:sp>
    <dsp:sp modelId="{B659A1DD-C406-6249-BE72-E9491280D82F}">
      <dsp:nvSpPr>
        <dsp:cNvPr id="0" name=""/>
        <dsp:cNvSpPr/>
      </dsp:nvSpPr>
      <dsp:spPr>
        <a:xfrm rot="1800000">
          <a:off x="5190580" y="4421240"/>
          <a:ext cx="626510" cy="43165"/>
        </a:xfrm>
        <a:custGeom>
          <a:avLst/>
          <a:gdLst/>
          <a:ahLst/>
          <a:cxnLst/>
          <a:rect l="0" t="0" r="0" b="0"/>
          <a:pathLst>
            <a:path>
              <a:moveTo>
                <a:pt x="0" y="21582"/>
              </a:moveTo>
              <a:lnTo>
                <a:pt x="626510" y="215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8173" y="4427160"/>
        <a:ext cx="31325" cy="31325"/>
      </dsp:txXfrm>
    </dsp:sp>
    <dsp:sp modelId="{0436B1D3-EE73-1D41-B217-EB8BE043653A}">
      <dsp:nvSpPr>
        <dsp:cNvPr id="0" name=""/>
        <dsp:cNvSpPr/>
      </dsp:nvSpPr>
      <dsp:spPr>
        <a:xfrm>
          <a:off x="5635919" y="4079934"/>
          <a:ext cx="2078067" cy="207806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Building Friendly Environments</a:t>
          </a:r>
          <a:endParaRPr lang="en-US" sz="1800" kern="1200" dirty="0"/>
        </a:p>
      </dsp:txBody>
      <dsp:txXfrm>
        <a:off x="5940245" y="4384260"/>
        <a:ext cx="1469415" cy="1469415"/>
      </dsp:txXfrm>
    </dsp:sp>
    <dsp:sp modelId="{2D6E863A-18C6-6D43-953C-2D3D9F4A9100}">
      <dsp:nvSpPr>
        <dsp:cNvPr id="0" name=""/>
        <dsp:cNvSpPr/>
      </dsp:nvSpPr>
      <dsp:spPr>
        <a:xfrm rot="9000000">
          <a:off x="2848347" y="4421240"/>
          <a:ext cx="626510" cy="43165"/>
        </a:xfrm>
        <a:custGeom>
          <a:avLst/>
          <a:gdLst/>
          <a:ahLst/>
          <a:cxnLst/>
          <a:rect l="0" t="0" r="0" b="0"/>
          <a:pathLst>
            <a:path>
              <a:moveTo>
                <a:pt x="0" y="21582"/>
              </a:moveTo>
              <a:lnTo>
                <a:pt x="626510" y="215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45940" y="4427160"/>
        <a:ext cx="31325" cy="31325"/>
      </dsp:txXfrm>
    </dsp:sp>
    <dsp:sp modelId="{EA0008BB-4897-4844-8912-D1D36DDB049C}">
      <dsp:nvSpPr>
        <dsp:cNvPr id="0" name=""/>
        <dsp:cNvSpPr/>
      </dsp:nvSpPr>
      <dsp:spPr>
        <a:xfrm>
          <a:off x="951452" y="4079934"/>
          <a:ext cx="2078067" cy="207806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Information Flow</a:t>
          </a:r>
          <a:endParaRPr lang="en-US" sz="1800" kern="1200" dirty="0"/>
        </a:p>
      </dsp:txBody>
      <dsp:txXfrm>
        <a:off x="1255778" y="4384260"/>
        <a:ext cx="1469415" cy="1469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654A3-E308-2C44-96A6-32CAEA248872}">
      <dsp:nvSpPr>
        <dsp:cNvPr id="0" name=""/>
        <dsp:cNvSpPr/>
      </dsp:nvSpPr>
      <dsp:spPr>
        <a:xfrm rot="16200000">
          <a:off x="683543" y="-683543"/>
          <a:ext cx="3204913" cy="4572000"/>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7418A7-24D8-5546-99DF-210ACBDE2305}">
      <dsp:nvSpPr>
        <dsp:cNvPr id="0" name=""/>
        <dsp:cNvSpPr/>
      </dsp:nvSpPr>
      <dsp:spPr>
        <a:xfrm>
          <a:off x="4572000" y="0"/>
          <a:ext cx="4572000" cy="3204913"/>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7447DB-D132-FF49-9EDA-30C92AFF98A9}">
      <dsp:nvSpPr>
        <dsp:cNvPr id="0" name=""/>
        <dsp:cNvSpPr/>
      </dsp:nvSpPr>
      <dsp:spPr>
        <a:xfrm rot="10800000">
          <a:off x="0" y="3204913"/>
          <a:ext cx="4572000" cy="3204913"/>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B5BEB-61C1-F444-841F-095A69A1742B}">
      <dsp:nvSpPr>
        <dsp:cNvPr id="0" name=""/>
        <dsp:cNvSpPr/>
      </dsp:nvSpPr>
      <dsp:spPr>
        <a:xfrm rot="5400000">
          <a:off x="5255543" y="2521369"/>
          <a:ext cx="3204913" cy="4572000"/>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92D26-E674-7E4A-BE1D-9E013DEBDFFB}">
      <dsp:nvSpPr>
        <dsp:cNvPr id="0" name=""/>
        <dsp:cNvSpPr/>
      </dsp:nvSpPr>
      <dsp:spPr>
        <a:xfrm>
          <a:off x="3200399" y="2403684"/>
          <a:ext cx="2743200" cy="1602456"/>
        </a:xfrm>
        <a:prstGeom prst="roundRect">
          <a:avLst/>
        </a:prstGeom>
        <a:solidFill>
          <a:schemeClr val="accent1">
            <a:tint val="6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Students</a:t>
          </a:r>
          <a:endParaRPr lang="en-US" sz="4400" kern="1200" dirty="0"/>
        </a:p>
      </dsp:txBody>
      <dsp:txXfrm>
        <a:off x="3278624" y="2481909"/>
        <a:ext cx="2586750" cy="1446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654A3-E308-2C44-96A6-32CAEA248872}">
      <dsp:nvSpPr>
        <dsp:cNvPr id="0" name=""/>
        <dsp:cNvSpPr/>
      </dsp:nvSpPr>
      <dsp:spPr>
        <a:xfrm rot="16200000">
          <a:off x="683543" y="-683543"/>
          <a:ext cx="3204913" cy="4572000"/>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7418A7-24D8-5546-99DF-210ACBDE2305}">
      <dsp:nvSpPr>
        <dsp:cNvPr id="0" name=""/>
        <dsp:cNvSpPr/>
      </dsp:nvSpPr>
      <dsp:spPr>
        <a:xfrm>
          <a:off x="4572000" y="0"/>
          <a:ext cx="4572000" cy="3204913"/>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7447DB-D132-FF49-9EDA-30C92AFF98A9}">
      <dsp:nvSpPr>
        <dsp:cNvPr id="0" name=""/>
        <dsp:cNvSpPr/>
      </dsp:nvSpPr>
      <dsp:spPr>
        <a:xfrm rot="10800000">
          <a:off x="0" y="3204913"/>
          <a:ext cx="4572000" cy="3204913"/>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B5BEB-61C1-F444-841F-095A69A1742B}">
      <dsp:nvSpPr>
        <dsp:cNvPr id="0" name=""/>
        <dsp:cNvSpPr/>
      </dsp:nvSpPr>
      <dsp:spPr>
        <a:xfrm rot="5400000">
          <a:off x="5255543" y="2521369"/>
          <a:ext cx="3204913" cy="4572000"/>
        </a:xfrm>
        <a:prstGeom prst="round1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92D26-E674-7E4A-BE1D-9E013DEBDFFB}">
      <dsp:nvSpPr>
        <dsp:cNvPr id="0" name=""/>
        <dsp:cNvSpPr/>
      </dsp:nvSpPr>
      <dsp:spPr>
        <a:xfrm>
          <a:off x="3200399" y="2403684"/>
          <a:ext cx="2743200" cy="1602456"/>
        </a:xfrm>
        <a:prstGeom prst="roundRect">
          <a:avLst/>
        </a:prstGeom>
        <a:solidFill>
          <a:schemeClr val="accent1">
            <a:tint val="6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Parents &amp; Teachers</a:t>
          </a:r>
          <a:endParaRPr lang="en-US" sz="4000" kern="1200" dirty="0"/>
        </a:p>
      </dsp:txBody>
      <dsp:txXfrm>
        <a:off x="3278624" y="2481909"/>
        <a:ext cx="2586750" cy="144600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3C80F5-479B-1D4A-BCA9-190CB666BFDB}" type="datetimeFigureOut">
              <a:rPr lang="en-US" smtClean="0"/>
              <a:t>10/2/15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6641C6-1FA3-EE4B-BB54-11D480D72A5C}" type="slidenum">
              <a:rPr lang="en-US" smtClean="0"/>
              <a:t>‹#›</a:t>
            </a:fld>
            <a:endParaRPr lang="en-US"/>
          </a:p>
        </p:txBody>
      </p:sp>
    </p:spTree>
    <p:extLst>
      <p:ext uri="{BB962C8B-B14F-4D97-AF65-F5344CB8AC3E}">
        <p14:creationId xmlns:p14="http://schemas.microsoft.com/office/powerpoint/2010/main" val="30032981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a:t>
            </a:fld>
            <a:endParaRPr lang="en-US"/>
          </a:p>
        </p:txBody>
      </p:sp>
    </p:spTree>
    <p:extLst>
      <p:ext uri="{BB962C8B-B14F-4D97-AF65-F5344CB8AC3E}">
        <p14:creationId xmlns:p14="http://schemas.microsoft.com/office/powerpoint/2010/main" val="412495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highlights we gleaned were that: </a:t>
            </a:r>
          </a:p>
          <a:p>
            <a:pPr marL="171450" indent="-171450">
              <a:buFontTx/>
              <a:buChar char="•"/>
            </a:pPr>
            <a:r>
              <a:rPr lang="en-US" baseline="0" dirty="0" smtClean="0"/>
              <a:t>Conflict with teachers was hard to resolve. Teachers were often unresponsive or didn’t understand the parents POV. This was particularly true with Prof. Ellis who eventually homeschooled his child.</a:t>
            </a:r>
          </a:p>
          <a:p>
            <a:pPr marL="171450" indent="-171450">
              <a:buFontTx/>
              <a:buChar char="•"/>
            </a:pPr>
            <a:r>
              <a:rPr lang="en-US" baseline="0" dirty="0" smtClean="0"/>
              <a:t>Communication occurred over email and was hard to find in the midst of other work emails</a:t>
            </a:r>
          </a:p>
          <a:p>
            <a:pPr marL="171450" indent="-171450">
              <a:buFontTx/>
              <a:buChar char="•"/>
            </a:pPr>
            <a:r>
              <a:rPr lang="en-US" baseline="0" dirty="0" smtClean="0"/>
              <a:t>Projects were the most memorable assignments they remembered teachers giving</a:t>
            </a:r>
          </a:p>
          <a:p>
            <a:pPr marL="171450" indent="-171450">
              <a:buFontTx/>
              <a:buChar char="•"/>
            </a:pPr>
            <a:r>
              <a:rPr lang="en-US" baseline="0" dirty="0" smtClean="0"/>
              <a:t>All parents wanted their children to have small class sizes and a challenging environment.</a:t>
            </a:r>
          </a:p>
          <a:p>
            <a:pPr marL="171450" indent="-171450">
              <a:buFontTx/>
              <a:buChar char="•"/>
            </a:pPr>
            <a:r>
              <a:rPr lang="en-US" baseline="0" dirty="0" smtClean="0"/>
              <a:t>One other interesting thing Prof. Ellis (an extreme user since he ended up homeschooling his child) said is that he wishes he could connect with other parents.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10</a:t>
            </a:fld>
            <a:endParaRPr lang="en-US"/>
          </a:p>
        </p:txBody>
      </p:sp>
    </p:spTree>
    <p:extLst>
      <p:ext uri="{BB962C8B-B14F-4D97-AF65-F5344CB8AC3E}">
        <p14:creationId xmlns:p14="http://schemas.microsoft.com/office/powerpoint/2010/main" val="358432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interviewed one teacher, Rachel Baker, who worked at a school for the deaf. </a:t>
            </a:r>
          </a:p>
          <a:p>
            <a:endParaRPr lang="en-US" dirty="0" smtClean="0"/>
          </a:p>
          <a:p>
            <a:r>
              <a:rPr lang="en-US" dirty="0" smtClean="0"/>
              <a:t>For her, we specifically asked her to tell us</a:t>
            </a:r>
            <a:r>
              <a:rPr lang="en-US" baseline="0" dirty="0" smtClean="0"/>
              <a:t> stories about challenges teaching students with disabilities, how she interacted with the parents, and how she managed large classes. We also </a:t>
            </a:r>
            <a:r>
              <a:rPr lang="en-US" baseline="0" dirty="0" err="1" smtClean="0"/>
              <a:t>digged</a:t>
            </a:r>
            <a:r>
              <a:rPr lang="en-US" baseline="0" dirty="0" smtClean="0"/>
              <a:t> deeper into her responses and went with the flow. </a:t>
            </a:r>
          </a:p>
          <a:p>
            <a:endParaRPr lang="en-US" baseline="0" dirty="0" smtClean="0"/>
          </a:p>
          <a:p>
            <a:r>
              <a:rPr lang="en-US" baseline="0" dirty="0" smtClean="0"/>
              <a:t>Some questions we asked: </a:t>
            </a:r>
          </a:p>
          <a:p>
            <a:r>
              <a:rPr lang="en-US" baseline="0" dirty="0" smtClean="0"/>
              <a:t>Can you tell us about a time where you found it challenging to convey information to students? </a:t>
            </a:r>
          </a:p>
          <a:p>
            <a:r>
              <a:rPr lang="en-US" baseline="0" dirty="0" smtClean="0"/>
              <a:t>What do you like/dislike about teaching? </a:t>
            </a:r>
          </a:p>
          <a:p>
            <a:r>
              <a:rPr lang="en-US" baseline="0" dirty="0" smtClean="0"/>
              <a:t>How do you manage so many students, especially when they have challenges that prohibit their learning? </a:t>
            </a:r>
          </a:p>
          <a:p>
            <a:r>
              <a:rPr lang="en-US" baseline="0" dirty="0" smtClean="0"/>
              <a:t>Are there any incidents that demonstrate how student’s parents/backgrounds affected their learning? How did you approach those incidents?</a:t>
            </a:r>
            <a:endParaRPr lang="en-US" dirty="0" smtClean="0"/>
          </a:p>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11</a:t>
            </a:fld>
            <a:endParaRPr lang="en-US"/>
          </a:p>
        </p:txBody>
      </p:sp>
    </p:spTree>
    <p:extLst>
      <p:ext uri="{BB962C8B-B14F-4D97-AF65-F5344CB8AC3E}">
        <p14:creationId xmlns:p14="http://schemas.microsoft.com/office/powerpoint/2010/main" val="246221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this was a shorter interview, we found</a:t>
            </a:r>
            <a:r>
              <a:rPr lang="en-US" baseline="0" dirty="0" smtClean="0"/>
              <a:t> some interesting insight from Rachel. </a:t>
            </a:r>
          </a:p>
          <a:p>
            <a:endParaRPr lang="en-US" baseline="0" dirty="0" smtClean="0"/>
          </a:p>
          <a:p>
            <a:r>
              <a:rPr lang="en-US" baseline="0" dirty="0" smtClean="0"/>
              <a:t>She said that communication between teachers is strong and they are able to share curriculums and lesson plans and work together very well, but communication from administrators and management is somewhat lacking about standardized testing. </a:t>
            </a:r>
          </a:p>
          <a:p>
            <a:endParaRPr lang="en-US" baseline="0" dirty="0" smtClean="0"/>
          </a:p>
          <a:p>
            <a:r>
              <a:rPr lang="en-US" baseline="0" dirty="0" smtClean="0"/>
              <a:t>She also said that they are beginning to use more technology in her school and are having databases to prepare students for standardized testing. </a:t>
            </a:r>
          </a:p>
          <a:p>
            <a:endParaRPr lang="en-US" baseline="0" dirty="0" smtClean="0"/>
          </a:p>
          <a:p>
            <a:r>
              <a:rPr lang="en-US" baseline="0" dirty="0" smtClean="0"/>
              <a:t>She also shared stories that indicated her students work very hard but their backgrounds at home or their physical challenge of being deaf can prohibit them from doing well in school.</a:t>
            </a:r>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12</a:t>
            </a:fld>
            <a:endParaRPr lang="en-US"/>
          </a:p>
        </p:txBody>
      </p:sp>
    </p:spTree>
    <p:extLst>
      <p:ext uri="{BB962C8B-B14F-4D97-AF65-F5344CB8AC3E}">
        <p14:creationId xmlns:p14="http://schemas.microsoft.com/office/powerpoint/2010/main" val="25274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decided to make two empathy maps, one for students and one for </a:t>
            </a:r>
            <a:r>
              <a:rPr lang="en-US" sz="1200" kern="1200" dirty="0" smtClean="0">
                <a:solidFill>
                  <a:schemeClr val="tx1"/>
                </a:solidFill>
                <a:effectLst/>
                <a:latin typeface="+mn-lt"/>
                <a:ea typeface="+mn-ea"/>
                <a:cs typeface="+mn-cs"/>
              </a:rPr>
              <a:t>parents/teachers.</a:t>
            </a:r>
            <a:r>
              <a:rPr lang="en-US" sz="1200" kern="1200" baseline="0" dirty="0" smtClean="0">
                <a:solidFill>
                  <a:schemeClr val="tx1"/>
                </a:solidFill>
                <a:effectLst/>
                <a:latin typeface="+mn-lt"/>
                <a:ea typeface="+mn-ea"/>
                <a:cs typeface="+mn-cs"/>
              </a:rPr>
              <a:t> We chose this grouping because parents/teachers are adults and tend to have different ways of thinking than young children.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13</a:t>
            </a:fld>
            <a:endParaRPr lang="en-US"/>
          </a:p>
        </p:txBody>
      </p:sp>
    </p:spTree>
    <p:extLst>
      <p:ext uri="{BB962C8B-B14F-4D97-AF65-F5344CB8AC3E}">
        <p14:creationId xmlns:p14="http://schemas.microsoft.com/office/powerpoint/2010/main" val="233123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SAY/THINK:</a:t>
            </a:r>
            <a:r>
              <a:rPr lang="en-US" baseline="0" dirty="0" smtClean="0"/>
              <a:t> Some things said were that projects were really fun, there was use of email and </a:t>
            </a:r>
            <a:r>
              <a:rPr lang="en-US" baseline="0" dirty="0" err="1" smtClean="0"/>
              <a:t>chromebooks</a:t>
            </a:r>
            <a:r>
              <a:rPr lang="en-US" baseline="0" dirty="0" smtClean="0"/>
              <a:t> in the classroom, and “I just know where to go”.</a:t>
            </a:r>
          </a:p>
          <a:p>
            <a:r>
              <a:rPr lang="en-US" baseline="0" dirty="0" smtClean="0"/>
              <a:t>We think that since both children we interviewed enjoyed projects, they like to work with others. Since they couldn’t say much about what they learned at home, we think that school is separate from play and they believe everything is taught in school. Their citing of “email” and “</a:t>
            </a:r>
            <a:r>
              <a:rPr lang="en-US" baseline="0" dirty="0" err="1" smtClean="0"/>
              <a:t>Chromebooks</a:t>
            </a:r>
            <a:r>
              <a:rPr lang="en-US" baseline="0" dirty="0" smtClean="0"/>
              <a:t>” in the classroom makes us think they have an intuition for technology.</a:t>
            </a:r>
          </a:p>
          <a:p>
            <a:r>
              <a:rPr lang="en-US" baseline="0" dirty="0" smtClean="0"/>
              <a:t>DO/FEEL: Both of them lit up when we hit topics about projects, which makes us think they are either bored or excited based on their activity. Since Ivan hid behind his mother, we believe he trusts his parents and teachers since he also said that he only listens to his teacher about HW. In general, we got the feeling that they liked to go with the flow and live in the present. </a:t>
            </a:r>
          </a:p>
        </p:txBody>
      </p:sp>
      <p:sp>
        <p:nvSpPr>
          <p:cNvPr id="4" name="Slide Number Placeholder 3"/>
          <p:cNvSpPr>
            <a:spLocks noGrp="1"/>
          </p:cNvSpPr>
          <p:nvPr>
            <p:ph type="sldNum" sz="quarter" idx="10"/>
          </p:nvPr>
        </p:nvSpPr>
        <p:spPr/>
        <p:txBody>
          <a:bodyPr/>
          <a:lstStyle/>
          <a:p>
            <a:fld id="{1C6641C6-1FA3-EE4B-BB54-11D480D72A5C}" type="slidenum">
              <a:rPr lang="en-US" smtClean="0"/>
              <a:t>14</a:t>
            </a:fld>
            <a:endParaRPr lang="en-US"/>
          </a:p>
        </p:txBody>
      </p:sp>
    </p:spTree>
    <p:extLst>
      <p:ext uri="{BB962C8B-B14F-4D97-AF65-F5344CB8AC3E}">
        <p14:creationId xmlns:p14="http://schemas.microsoft.com/office/powerpoint/2010/main" val="315003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SAY/THINK:</a:t>
            </a:r>
            <a:r>
              <a:rPr lang="en-US" baseline="0" dirty="0" smtClean="0"/>
              <a:t> Parents and teachers alike said they wanted to have small class sizes and challenge students. They also shared in the same line that they expected the school administrators to be a part of this process and help them have smaller class sizes. This makes us think they believe the school is responsible not for its reputation but for its ability to focus on students and individual learning. One parent (Prof. Ellis) said he selected the school based on the teacher and not the school’s reputation, which makes us think he values the teacher over the school. </a:t>
            </a:r>
          </a:p>
          <a:p>
            <a:endParaRPr lang="en-US" baseline="0" dirty="0" smtClean="0"/>
          </a:p>
          <a:p>
            <a:r>
              <a:rPr lang="en-US" baseline="0" dirty="0" smtClean="0"/>
              <a:t>DO/FEEL: Prof. Ellis tried to communicate with his child’s teacher during conflict about course grades but met with very unresponsive emails and felt disappointed. Other parents found themselves enjoying the projects they could work on with their kids and this made them feel involved in the learning process. In general, from what AIT said about field trips, it seems like there are no concerns about safety though there are concerns about responsiveness with schools. </a:t>
            </a:r>
          </a:p>
          <a:p>
            <a:endParaRPr lang="en-US" baseline="0" dirty="0" smtClean="0"/>
          </a:p>
          <a:p>
            <a:r>
              <a:rPr lang="en-US" baseline="0" dirty="0" smtClean="0"/>
              <a:t>Side note: It is interesting to note that Prof. Ellis wanted his child’s teacher to be more responsive though he selected the school based on the teacher (this could be an extreme case). Maybe this contributed to the problems he had and isn’t representative of the general population. Also, from another teacher’s perspective, Rachel said that she believes communication with parents should be facilitated by the school itself. Maybe parents/teachers/administrators are working towards a common goal of education children but have gaps in </a:t>
            </a:r>
            <a:r>
              <a:rPr lang="en-US" baseline="0" smtClean="0"/>
              <a:t>their communication.</a:t>
            </a:r>
            <a:endParaRPr lang="en-US" dirty="0" smtClean="0"/>
          </a:p>
        </p:txBody>
      </p:sp>
      <p:sp>
        <p:nvSpPr>
          <p:cNvPr id="4" name="Slide Number Placeholder 3"/>
          <p:cNvSpPr>
            <a:spLocks noGrp="1"/>
          </p:cNvSpPr>
          <p:nvPr>
            <p:ph type="sldNum" sz="quarter" idx="10"/>
          </p:nvPr>
        </p:nvSpPr>
        <p:spPr/>
        <p:txBody>
          <a:bodyPr/>
          <a:lstStyle/>
          <a:p>
            <a:fld id="{1C6641C6-1FA3-EE4B-BB54-11D480D72A5C}" type="slidenum">
              <a:rPr lang="en-US" smtClean="0"/>
              <a:t>15</a:t>
            </a:fld>
            <a:endParaRPr lang="en-US"/>
          </a:p>
        </p:txBody>
      </p:sp>
    </p:spTree>
    <p:extLst>
      <p:ext uri="{BB962C8B-B14F-4D97-AF65-F5344CB8AC3E}">
        <p14:creationId xmlns:p14="http://schemas.microsoft.com/office/powerpoint/2010/main" val="315003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inferences we made were that parents and teachers want school to be an intimate and challenging environment. At the same time, kids enjoy challenges that they can do and have fun with. Communication is somewhat archaic between teachers and parents and there exists a lack of three-way communication.  And both parents and students and teachers felt communication between their peers would give them insight that would help them feel more comfortable and make better decisions. </a:t>
            </a:r>
          </a:p>
        </p:txBody>
      </p:sp>
      <p:sp>
        <p:nvSpPr>
          <p:cNvPr id="4" name="Slide Number Placeholder 3"/>
          <p:cNvSpPr>
            <a:spLocks noGrp="1"/>
          </p:cNvSpPr>
          <p:nvPr>
            <p:ph type="sldNum" sz="quarter" idx="10"/>
          </p:nvPr>
        </p:nvSpPr>
        <p:spPr/>
        <p:txBody>
          <a:bodyPr/>
          <a:lstStyle/>
          <a:p>
            <a:fld id="{1C6641C6-1FA3-EE4B-BB54-11D480D72A5C}" type="slidenum">
              <a:rPr lang="en-US" smtClean="0"/>
              <a:t>16</a:t>
            </a:fld>
            <a:endParaRPr lang="en-US"/>
          </a:p>
        </p:txBody>
      </p:sp>
    </p:spTree>
    <p:extLst>
      <p:ext uri="{BB962C8B-B14F-4D97-AF65-F5344CB8AC3E}">
        <p14:creationId xmlns:p14="http://schemas.microsoft.com/office/powerpoint/2010/main" val="37286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Good</a:t>
            </a:r>
            <a:r>
              <a:rPr lang="en-US" sz="1200" kern="1200" baseline="0" dirty="0" smtClean="0">
                <a:solidFill>
                  <a:schemeClr val="tx1"/>
                </a:solidFill>
                <a:effectLst/>
                <a:latin typeface="+mn-lt"/>
                <a:ea typeface="+mn-ea"/>
                <a:cs typeface="+mn-cs"/>
              </a:rPr>
              <a:t> interviews and we learned a </a:t>
            </a:r>
            <a:r>
              <a:rPr lang="en-US" sz="1200" kern="1200" baseline="0" dirty="0" smtClean="0">
                <a:solidFill>
                  <a:schemeClr val="tx1"/>
                </a:solidFill>
                <a:effectLst/>
                <a:latin typeface="+mn-lt"/>
                <a:ea typeface="+mn-ea"/>
                <a:cs typeface="+mn-cs"/>
              </a:rPr>
              <a:t>lot about what was working well/not working well for students, parents, and teachers in elementary school.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Since </a:t>
            </a:r>
            <a:r>
              <a:rPr lang="en-US" sz="1200" kern="1200" baseline="0" dirty="0" smtClean="0">
                <a:solidFill>
                  <a:schemeClr val="tx1"/>
                </a:solidFill>
                <a:effectLst/>
                <a:latin typeface="+mn-lt"/>
                <a:ea typeface="+mn-ea"/>
                <a:cs typeface="+mn-cs"/>
              </a:rPr>
              <a:t>Prof</a:t>
            </a:r>
            <a:r>
              <a:rPr lang="en-US" sz="1200" kern="1200" baseline="0" dirty="0" smtClean="0">
                <a:solidFill>
                  <a:schemeClr val="tx1"/>
                </a:solidFill>
                <a:effectLst/>
                <a:latin typeface="+mn-lt"/>
                <a:ea typeface="+mn-ea"/>
                <a:cs typeface="+mn-cs"/>
              </a:rPr>
              <a:t>. Ellis was homeschooling his daughter, we would say that’s an edge case</a:t>
            </a:r>
            <a:r>
              <a:rPr lang="en-US" sz="1200" kern="1200" baseline="0" dirty="0" smtClean="0">
                <a:solidFill>
                  <a:schemeClr val="tx1"/>
                </a:solidFill>
                <a:effectLst/>
                <a:latin typeface="+mn-lt"/>
                <a:ea typeface="+mn-ea"/>
                <a:cs typeface="+mn-cs"/>
              </a:rPr>
              <a:t>. Same with Rachel Backer, since she teaches at a school for the deaf. Also, we consciously reminded ourselves that the demographic we talked to was biased and based around upper-middle class people. We also acknowledged that we had limited observations of students and teachers in the actual learning environment as we had issues with confidentiality forms. We also had shorter interviews with the children as they soon became eager to play. </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17</a:t>
            </a:fld>
            <a:endParaRPr lang="en-US"/>
          </a:p>
        </p:txBody>
      </p:sp>
    </p:spTree>
    <p:extLst>
      <p:ext uri="{BB962C8B-B14F-4D97-AF65-F5344CB8AC3E}">
        <p14:creationId xmlns:p14="http://schemas.microsoft.com/office/powerpoint/2010/main" val="65810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team: </a:t>
            </a:r>
          </a:p>
          <a:p>
            <a:endParaRPr lang="en-US" dirty="0" smtClean="0"/>
          </a:p>
          <a:p>
            <a:r>
              <a:rPr lang="en-US" dirty="0" smtClean="0"/>
              <a:t>Gerardo</a:t>
            </a:r>
            <a:r>
              <a:rPr lang="en-US" baseline="0" dirty="0" smtClean="0"/>
              <a:t> – Senior in Econ</a:t>
            </a:r>
            <a:endParaRPr lang="en-US" dirty="0" smtClean="0"/>
          </a:p>
          <a:p>
            <a:r>
              <a:rPr lang="en-US" dirty="0" err="1" smtClean="0"/>
              <a:t>Filippa</a:t>
            </a:r>
            <a:r>
              <a:rPr lang="en-US" dirty="0" smtClean="0"/>
              <a:t> – Junior in CS</a:t>
            </a:r>
          </a:p>
          <a:p>
            <a:r>
              <a:rPr lang="en-US" dirty="0" err="1" smtClean="0"/>
              <a:t>Ikechi</a:t>
            </a:r>
            <a:r>
              <a:rPr lang="en-US" dirty="0" smtClean="0"/>
              <a:t> – Junior in CS</a:t>
            </a:r>
          </a:p>
          <a:p>
            <a:r>
              <a:rPr lang="en-US" dirty="0" err="1" smtClean="0"/>
              <a:t>Priyanka</a:t>
            </a:r>
            <a:r>
              <a:rPr lang="en-US" baseline="0" dirty="0" smtClean="0"/>
              <a:t> – Senior in EE</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2</a:t>
            </a:fld>
            <a:endParaRPr lang="en-US"/>
          </a:p>
        </p:txBody>
      </p:sp>
    </p:spTree>
    <p:extLst>
      <p:ext uri="{BB962C8B-B14F-4D97-AF65-F5344CB8AC3E}">
        <p14:creationId xmlns:p14="http://schemas.microsoft.com/office/powerpoint/2010/main" val="16077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narrow it down a little bit we d</a:t>
            </a:r>
            <a:r>
              <a:rPr lang="en-US" dirty="0" smtClean="0"/>
              <a:t>ecided to focus on elementary</a:t>
            </a:r>
            <a:r>
              <a:rPr lang="en-US" baseline="0" dirty="0" smtClean="0"/>
              <a:t> </a:t>
            </a:r>
            <a:r>
              <a:rPr lang="en-US" dirty="0" smtClean="0"/>
              <a:t>schools, because of a few different reasons: </a:t>
            </a:r>
          </a:p>
          <a:p>
            <a:endParaRPr lang="en-US" dirty="0" smtClean="0"/>
          </a:p>
          <a:p>
            <a:pPr marL="228600" indent="-228600">
              <a:buAutoNum type="arabicPeriod"/>
            </a:pPr>
            <a:r>
              <a:rPr lang="en-US" baseline="0" dirty="0" smtClean="0"/>
              <a:t>Experience in elementary really affects the rest of our lives</a:t>
            </a:r>
          </a:p>
          <a:p>
            <a:pPr marL="228600" indent="-228600">
              <a:buAutoNum type="arabicPeriod"/>
            </a:pPr>
            <a:r>
              <a:rPr lang="en-US" baseline="0" dirty="0" smtClean="0"/>
              <a:t>Elementary schools don’t </a:t>
            </a:r>
            <a:r>
              <a:rPr lang="en-US" baseline="0" dirty="0" smtClean="0"/>
              <a:t>have as many resources </a:t>
            </a:r>
            <a:r>
              <a:rPr lang="en-US" baseline="0" dirty="0" smtClean="0"/>
              <a:t>as, </a:t>
            </a:r>
            <a:r>
              <a:rPr lang="en-US" baseline="0" dirty="0" smtClean="0"/>
              <a:t>for </a:t>
            </a:r>
            <a:r>
              <a:rPr lang="en-US" baseline="0" dirty="0" smtClean="0"/>
              <a:t>example, </a:t>
            </a:r>
            <a:r>
              <a:rPr lang="en-US" baseline="0" dirty="0" smtClean="0"/>
              <a:t>universities</a:t>
            </a:r>
          </a:p>
        </p:txBody>
      </p:sp>
      <p:sp>
        <p:nvSpPr>
          <p:cNvPr id="4" name="Slide Number Placeholder 3"/>
          <p:cNvSpPr>
            <a:spLocks noGrp="1"/>
          </p:cNvSpPr>
          <p:nvPr>
            <p:ph type="sldNum" sz="quarter" idx="10"/>
          </p:nvPr>
        </p:nvSpPr>
        <p:spPr/>
        <p:txBody>
          <a:bodyPr/>
          <a:lstStyle/>
          <a:p>
            <a:fld id="{1C6641C6-1FA3-EE4B-BB54-11D480D72A5C}" type="slidenum">
              <a:rPr lang="en-US" smtClean="0"/>
              <a:t>3</a:t>
            </a:fld>
            <a:endParaRPr lang="en-US"/>
          </a:p>
        </p:txBody>
      </p:sp>
    </p:spTree>
    <p:extLst>
      <p:ext uri="{BB962C8B-B14F-4D97-AF65-F5344CB8AC3E}">
        <p14:creationId xmlns:p14="http://schemas.microsoft.com/office/powerpoint/2010/main" val="45846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a:t>
            </a:r>
            <a:r>
              <a:rPr lang="en-US" baseline="0" dirty="0" smtClean="0"/>
              <a:t> problem domain = learning/education</a:t>
            </a:r>
          </a:p>
          <a:p>
            <a:endParaRPr lang="en-US" baseline="0" dirty="0" smtClean="0"/>
          </a:p>
          <a:p>
            <a:r>
              <a:rPr lang="en-US" baseline="0" dirty="0" smtClean="0"/>
              <a:t>Subtopics we were particularly interested in </a:t>
            </a:r>
            <a:r>
              <a:rPr lang="en-US" baseline="0" dirty="0" smtClean="0"/>
              <a:t>were </a:t>
            </a:r>
            <a:r>
              <a:rPr lang="en-US" baseline="0" dirty="0" smtClean="0"/>
              <a:t>classroom management (projects/assignments/grading, </a:t>
            </a:r>
            <a:r>
              <a:rPr lang="en-US" baseline="0" dirty="0" err="1" smtClean="0"/>
              <a:t>etc</a:t>
            </a:r>
            <a:r>
              <a:rPr lang="en-US" baseline="0" dirty="0" smtClean="0"/>
              <a:t>), information flow, building friendly environments. </a:t>
            </a:r>
            <a:r>
              <a:rPr lang="en-US" baseline="0" dirty="0" smtClean="0"/>
              <a:t>The common theme between all these is communication. </a:t>
            </a:r>
          </a:p>
          <a:p>
            <a:endParaRPr lang="en-US" baseline="0" dirty="0" smtClean="0"/>
          </a:p>
          <a:p>
            <a:r>
              <a:rPr lang="en-US" baseline="0" dirty="0" smtClean="0"/>
              <a:t>Classroom management – how do teachers communicate information to students?</a:t>
            </a:r>
          </a:p>
          <a:p>
            <a:r>
              <a:rPr lang="en-US" baseline="0" dirty="0" smtClean="0"/>
              <a:t>Building friendly environments – how are relationships built and ideas/classwork discussed? </a:t>
            </a:r>
          </a:p>
          <a:p>
            <a:r>
              <a:rPr lang="en-US" baseline="0" dirty="0" smtClean="0"/>
              <a:t>Information flow – how do teachers, parents, and students interact and communicate?</a:t>
            </a:r>
          </a:p>
          <a:p>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4</a:t>
            </a:fld>
            <a:endParaRPr lang="en-US"/>
          </a:p>
        </p:txBody>
      </p:sp>
    </p:spTree>
    <p:extLst>
      <p:ext uri="{BB962C8B-B14F-4D97-AF65-F5344CB8AC3E}">
        <p14:creationId xmlns:p14="http://schemas.microsoft.com/office/powerpoint/2010/main" val="360589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primary </a:t>
            </a:r>
            <a:r>
              <a:rPr lang="en-US" baseline="0" dirty="0" err="1" smtClean="0"/>
              <a:t>roleplayers</a:t>
            </a:r>
            <a:r>
              <a:rPr lang="en-US" baseline="0" dirty="0" smtClean="0"/>
              <a:t> in the elementary school learning/education space are students, parents, and teachers.</a:t>
            </a:r>
            <a:endParaRPr lang="en-US" baseline="0" dirty="0" smtClean="0"/>
          </a:p>
        </p:txBody>
      </p:sp>
      <p:sp>
        <p:nvSpPr>
          <p:cNvPr id="4" name="Slide Number Placeholder 3"/>
          <p:cNvSpPr>
            <a:spLocks noGrp="1"/>
          </p:cNvSpPr>
          <p:nvPr>
            <p:ph type="sldNum" sz="quarter" idx="10"/>
          </p:nvPr>
        </p:nvSpPr>
        <p:spPr/>
        <p:txBody>
          <a:bodyPr/>
          <a:lstStyle/>
          <a:p>
            <a:fld id="{1C6641C6-1FA3-EE4B-BB54-11D480D72A5C}" type="slidenum">
              <a:rPr lang="en-US" smtClean="0"/>
              <a:t>5</a:t>
            </a:fld>
            <a:endParaRPr lang="en-US"/>
          </a:p>
        </p:txBody>
      </p:sp>
    </p:spTree>
    <p:extLst>
      <p:ext uri="{BB962C8B-B14F-4D97-AF65-F5344CB8AC3E}">
        <p14:creationId xmlns:p14="http://schemas.microsoft.com/office/powerpoint/2010/main" val="162048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find students,</a:t>
            </a:r>
            <a:r>
              <a:rPr lang="en-US" baseline="0" dirty="0" smtClean="0"/>
              <a:t> parents, and teachers in the learning/education space, we initially wanted to go into the field and observe/talk to students and teachers during school hours.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was our Plan A. However, we were told by the principal of the elementary school we contacted that confidentiality forms need to be publicized and completed prior to our interviews, so we moved to Plan B.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Plan B, we tried to find children with parents we could directly ask for permission. We went to two playgrounds in downtown Palo Alto and observed/chatted with young children and their parents. We acknowledge that this demographic is biased since downtown Palo Alto tends to have a higher-income population than the rest of California or the nation.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6641C6-1FA3-EE4B-BB54-11D480D72A5C}" type="slidenum">
              <a:rPr lang="en-US" smtClean="0"/>
              <a:t>6</a:t>
            </a:fld>
            <a:endParaRPr lang="en-US"/>
          </a:p>
        </p:txBody>
      </p:sp>
    </p:spTree>
    <p:extLst>
      <p:ext uri="{BB962C8B-B14F-4D97-AF65-F5344CB8AC3E}">
        <p14:creationId xmlns:p14="http://schemas.microsoft.com/office/powerpoint/2010/main" val="352374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talked to two students – </a:t>
            </a:r>
            <a:r>
              <a:rPr lang="en-US" dirty="0" err="1" smtClean="0"/>
              <a:t>Zilan</a:t>
            </a:r>
            <a:r>
              <a:rPr lang="en-US" baseline="0" dirty="0" smtClean="0"/>
              <a:t> and Ivan – for about 15 min each. </a:t>
            </a:r>
          </a:p>
          <a:p>
            <a:endParaRPr lang="en-US" baseline="0" dirty="0" smtClean="0"/>
          </a:p>
          <a:p>
            <a:r>
              <a:rPr lang="en-US" baseline="0" dirty="0" smtClean="0"/>
              <a:t>Because of the age gap between them, we had to phrase questions differently but some common themes we talked about were feelings about school, what subjects they enjoyed and why, and communication between teachers and peers. Examples of questions were: </a:t>
            </a:r>
          </a:p>
          <a:p>
            <a:endParaRPr lang="en-US" baseline="0" dirty="0" smtClean="0"/>
          </a:p>
          <a:p>
            <a:pPr marL="171450" indent="-171450">
              <a:buFontTx/>
              <a:buChar char="•"/>
            </a:pPr>
            <a:r>
              <a:rPr lang="en-US" baseline="0" dirty="0" smtClean="0"/>
              <a:t>What do you like about school? </a:t>
            </a:r>
          </a:p>
          <a:p>
            <a:pPr marL="171450" indent="-171450">
              <a:buFontTx/>
              <a:buChar char="•"/>
            </a:pPr>
            <a:r>
              <a:rPr lang="en-US" baseline="0" dirty="0" smtClean="0"/>
              <a:t>What was your favorite project? </a:t>
            </a:r>
          </a:p>
          <a:p>
            <a:pPr marL="171450" indent="-171450">
              <a:buFontTx/>
              <a:buChar char="•"/>
            </a:pPr>
            <a:r>
              <a:rPr lang="en-US" baseline="0" dirty="0" smtClean="0"/>
              <a:t>Tell us a story about something you loved in class.</a:t>
            </a:r>
          </a:p>
          <a:p>
            <a:pPr marL="171450" indent="-171450">
              <a:buFontTx/>
              <a:buChar char="•"/>
            </a:pPr>
            <a:endParaRPr lang="en-US" baseline="0" dirty="0" smtClean="0"/>
          </a:p>
          <a:p>
            <a:pPr marL="0" indent="0">
              <a:buFontTx/>
              <a:buNone/>
            </a:pPr>
            <a:r>
              <a:rPr lang="en-US" baseline="0" dirty="0" smtClean="0"/>
              <a:t>While we had prepared more questions, the conversation flowed from a few of these questions and we went with the flow to not pressure the students.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C6641C6-1FA3-EE4B-BB54-11D480D72A5C}" type="slidenum">
              <a:rPr lang="en-US" smtClean="0"/>
              <a:t>7</a:t>
            </a:fld>
            <a:endParaRPr lang="en-US"/>
          </a:p>
        </p:txBody>
      </p:sp>
    </p:spTree>
    <p:extLst>
      <p:ext uri="{BB962C8B-B14F-4D97-AF65-F5344CB8AC3E}">
        <p14:creationId xmlns:p14="http://schemas.microsoft.com/office/powerpoint/2010/main" val="364151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common themes we found were that tech was very intuitive for </a:t>
            </a:r>
            <a:r>
              <a:rPr lang="en-US" baseline="0" dirty="0" err="1" smtClean="0"/>
              <a:t>Zilan</a:t>
            </a:r>
            <a:r>
              <a:rPr lang="en-US" baseline="0" dirty="0" smtClean="0"/>
              <a:t>, a 6</a:t>
            </a:r>
            <a:r>
              <a:rPr lang="en-US" baseline="30000" dirty="0" smtClean="0"/>
              <a:t>th</a:t>
            </a:r>
            <a:r>
              <a:rPr lang="en-US" baseline="0" dirty="0" smtClean="0"/>
              <a:t> grader. And that Ivan also found school very intuitive. This could be crucial when designing something for students – whatever we design is best when intuitive. </a:t>
            </a:r>
            <a:r>
              <a:rPr lang="en-US" baseline="0" dirty="0" err="1" smtClean="0"/>
              <a:t>Zilan’s</a:t>
            </a:r>
            <a:r>
              <a:rPr lang="en-US" baseline="0" dirty="0" smtClean="0"/>
              <a:t> parents were from Turkey and didn’t speak English, so we found it surprising that she was so at home in her school. What caused this? How can we bring this comfort to other students who may not have parents who speak English? </a:t>
            </a:r>
          </a:p>
          <a:p>
            <a:endParaRPr lang="en-US" baseline="0" dirty="0" smtClean="0"/>
          </a:p>
          <a:p>
            <a:r>
              <a:rPr lang="en-US" baseline="0" dirty="0" smtClean="0"/>
              <a:t>Another common theme between </a:t>
            </a:r>
            <a:r>
              <a:rPr lang="en-US" baseline="0" dirty="0" err="1" smtClean="0"/>
              <a:t>Zilan</a:t>
            </a:r>
            <a:r>
              <a:rPr lang="en-US" baseline="0" dirty="0" smtClean="0"/>
              <a:t> and Ivan was that they both enjoyed projects and remembered them the most. They lit up when talking about these. They also trusted their teachers above their parents on how to do homework. Maybe they need a way to communicate with teachers outside of school if they can’t rely on their parents to help with homework. </a:t>
            </a:r>
          </a:p>
        </p:txBody>
      </p:sp>
      <p:sp>
        <p:nvSpPr>
          <p:cNvPr id="4" name="Slide Number Placeholder 3"/>
          <p:cNvSpPr>
            <a:spLocks noGrp="1"/>
          </p:cNvSpPr>
          <p:nvPr>
            <p:ph type="sldNum" sz="quarter" idx="10"/>
          </p:nvPr>
        </p:nvSpPr>
        <p:spPr/>
        <p:txBody>
          <a:bodyPr/>
          <a:lstStyle/>
          <a:p>
            <a:fld id="{1C6641C6-1FA3-EE4B-BB54-11D480D72A5C}" type="slidenum">
              <a:rPr lang="en-US" smtClean="0"/>
              <a:t>8</a:t>
            </a:fld>
            <a:endParaRPr lang="en-US"/>
          </a:p>
        </p:txBody>
      </p:sp>
    </p:spTree>
    <p:extLst>
      <p:ext uri="{BB962C8B-B14F-4D97-AF65-F5344CB8AC3E}">
        <p14:creationId xmlns:p14="http://schemas.microsoft.com/office/powerpoint/2010/main" val="141240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interviewed three separate parents – Anna, AIT, Prof. Ellis – for 30-40 min each. We talked to Prof. Ellis for almost an hour. They have different professions but are in the same age range and have children in elementary school. </a:t>
            </a:r>
          </a:p>
          <a:p>
            <a:endParaRPr lang="en-US" baseline="0" dirty="0" smtClean="0"/>
          </a:p>
          <a:p>
            <a:r>
              <a:rPr lang="en-US" baseline="0" dirty="0" smtClean="0"/>
              <a:t>Some common themes in the questions we asked them were their thoughts about school, interaction with teachers, and what they liked/disliked about their child’s education. </a:t>
            </a:r>
          </a:p>
          <a:p>
            <a:r>
              <a:rPr lang="en-US" baseline="0" dirty="0" smtClean="0"/>
              <a:t>We asked questions such as: </a:t>
            </a:r>
          </a:p>
          <a:p>
            <a:endParaRPr lang="en-US" baseline="0" dirty="0" smtClean="0"/>
          </a:p>
          <a:p>
            <a:r>
              <a:rPr lang="en-US" baseline="0" dirty="0" smtClean="0"/>
              <a:t>Do you feel in the loop when it comes to your child’s education?</a:t>
            </a:r>
          </a:p>
          <a:p>
            <a:r>
              <a:rPr lang="en-US" baseline="0" dirty="0" smtClean="0"/>
              <a:t>What do you like/dislike about your child’s school?</a:t>
            </a:r>
          </a:p>
          <a:p>
            <a:r>
              <a:rPr lang="en-US" baseline="0" dirty="0" smtClean="0"/>
              <a:t>Tell us a story about your child’s teacher.</a:t>
            </a:r>
          </a:p>
          <a:p>
            <a:endParaRPr lang="en-US" baseline="0" dirty="0" smtClean="0"/>
          </a:p>
          <a:p>
            <a:r>
              <a:rPr lang="en-US" baseline="0" dirty="0" smtClean="0"/>
              <a:t>We went with the flow from these questions and tried to observe their emotions. </a:t>
            </a:r>
          </a:p>
        </p:txBody>
      </p:sp>
      <p:sp>
        <p:nvSpPr>
          <p:cNvPr id="4" name="Slide Number Placeholder 3"/>
          <p:cNvSpPr>
            <a:spLocks noGrp="1"/>
          </p:cNvSpPr>
          <p:nvPr>
            <p:ph type="sldNum" sz="quarter" idx="10"/>
          </p:nvPr>
        </p:nvSpPr>
        <p:spPr/>
        <p:txBody>
          <a:bodyPr/>
          <a:lstStyle/>
          <a:p>
            <a:fld id="{1C6641C6-1FA3-EE4B-BB54-11D480D72A5C}" type="slidenum">
              <a:rPr lang="en-US" smtClean="0"/>
              <a:t>9</a:t>
            </a:fld>
            <a:endParaRPr lang="en-US"/>
          </a:p>
        </p:txBody>
      </p:sp>
    </p:spTree>
    <p:extLst>
      <p:ext uri="{BB962C8B-B14F-4D97-AF65-F5344CB8AC3E}">
        <p14:creationId xmlns:p14="http://schemas.microsoft.com/office/powerpoint/2010/main" val="2177956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2, 15</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2, 15</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2, 15</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2, 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cap="none" dirty="0" err="1" smtClean="0">
                <a:solidFill>
                  <a:schemeClr val="tx1"/>
                </a:solidFill>
              </a:rPr>
              <a:t>Needfinding</a:t>
            </a:r>
            <a:r>
              <a:rPr lang="en-US" cap="none" dirty="0" smtClean="0">
                <a:solidFill>
                  <a:schemeClr val="tx1"/>
                </a:solidFill>
              </a:rPr>
              <a:t> in Learning</a:t>
            </a:r>
            <a:r>
              <a:rPr lang="en-US" cap="none" dirty="0">
                <a:solidFill>
                  <a:schemeClr val="tx1"/>
                </a:solidFill>
              </a:rPr>
              <a:t> </a:t>
            </a:r>
            <a:r>
              <a:rPr lang="en-US" cap="none" dirty="0" smtClean="0">
                <a:solidFill>
                  <a:schemeClr val="tx1"/>
                </a:solidFill>
              </a:rPr>
              <a:t>and Education</a:t>
            </a:r>
            <a:endParaRPr lang="en-US" cap="none" dirty="0">
              <a:solidFill>
                <a:schemeClr val="tx1"/>
              </a:solidFill>
            </a:endParaRPr>
          </a:p>
        </p:txBody>
      </p:sp>
      <p:sp>
        <p:nvSpPr>
          <p:cNvPr id="3" name="Subtitle 2"/>
          <p:cNvSpPr>
            <a:spLocks noGrp="1"/>
          </p:cNvSpPr>
          <p:nvPr>
            <p:ph type="subTitle" idx="1"/>
          </p:nvPr>
        </p:nvSpPr>
        <p:spPr>
          <a:xfrm>
            <a:off x="149405" y="3505200"/>
            <a:ext cx="8777492" cy="1752600"/>
          </a:xfrm>
        </p:spPr>
        <p:txBody>
          <a:bodyPr>
            <a:normAutofit lnSpcReduction="10000"/>
          </a:bodyPr>
          <a:lstStyle/>
          <a:p>
            <a:pPr algn="ctr"/>
            <a:r>
              <a:rPr lang="en-US" dirty="0" err="1" smtClean="0">
                <a:solidFill>
                  <a:srgbClr val="292934"/>
                </a:solidFill>
              </a:rPr>
              <a:t>Filippa</a:t>
            </a:r>
            <a:r>
              <a:rPr lang="en-US" dirty="0" smtClean="0">
                <a:solidFill>
                  <a:srgbClr val="292934"/>
                </a:solidFill>
              </a:rPr>
              <a:t> </a:t>
            </a:r>
            <a:r>
              <a:rPr lang="en-US" dirty="0" err="1" smtClean="0">
                <a:solidFill>
                  <a:srgbClr val="292934"/>
                </a:solidFill>
              </a:rPr>
              <a:t>Karfelt</a:t>
            </a:r>
            <a:endParaRPr lang="en-US" dirty="0">
              <a:solidFill>
                <a:srgbClr val="292934"/>
              </a:solidFill>
            </a:endParaRPr>
          </a:p>
          <a:p>
            <a:pPr algn="ctr"/>
            <a:r>
              <a:rPr lang="en-US" dirty="0" smtClean="0">
                <a:solidFill>
                  <a:srgbClr val="292934"/>
                </a:solidFill>
              </a:rPr>
              <a:t>Gerardo </a:t>
            </a:r>
            <a:r>
              <a:rPr lang="en-US" dirty="0" err="1" smtClean="0">
                <a:solidFill>
                  <a:srgbClr val="292934"/>
                </a:solidFill>
              </a:rPr>
              <a:t>Sanz</a:t>
            </a:r>
            <a:endParaRPr lang="en-US" dirty="0">
              <a:solidFill>
                <a:srgbClr val="292934"/>
              </a:solidFill>
            </a:endParaRPr>
          </a:p>
          <a:p>
            <a:pPr algn="ctr"/>
            <a:r>
              <a:rPr lang="en-US" dirty="0" err="1" smtClean="0">
                <a:solidFill>
                  <a:srgbClr val="292934"/>
                </a:solidFill>
              </a:rPr>
              <a:t>Ikechi</a:t>
            </a:r>
            <a:r>
              <a:rPr lang="en-US" dirty="0" smtClean="0">
                <a:solidFill>
                  <a:srgbClr val="292934"/>
                </a:solidFill>
              </a:rPr>
              <a:t> </a:t>
            </a:r>
            <a:r>
              <a:rPr lang="en-US" dirty="0" err="1" smtClean="0">
                <a:solidFill>
                  <a:srgbClr val="292934"/>
                </a:solidFill>
              </a:rPr>
              <a:t>Akujobi</a:t>
            </a:r>
            <a:endParaRPr lang="en-US" dirty="0">
              <a:solidFill>
                <a:srgbClr val="292934"/>
              </a:solidFill>
            </a:endParaRPr>
          </a:p>
          <a:p>
            <a:pPr algn="ctr"/>
            <a:r>
              <a:rPr lang="en-US" dirty="0" err="1" smtClean="0">
                <a:solidFill>
                  <a:srgbClr val="292934"/>
                </a:solidFill>
              </a:rPr>
              <a:t>Priyanka</a:t>
            </a:r>
            <a:r>
              <a:rPr lang="en-US" dirty="0" smtClean="0">
                <a:solidFill>
                  <a:srgbClr val="292934"/>
                </a:solidFill>
              </a:rPr>
              <a:t> </a:t>
            </a:r>
            <a:r>
              <a:rPr lang="en-US" dirty="0" err="1" smtClean="0">
                <a:solidFill>
                  <a:srgbClr val="292934"/>
                </a:solidFill>
              </a:rPr>
              <a:t>Rao</a:t>
            </a:r>
            <a:endParaRPr lang="en-US" dirty="0" smtClean="0">
              <a:solidFill>
                <a:srgbClr val="292934"/>
              </a:solidFill>
            </a:endParaRPr>
          </a:p>
        </p:txBody>
      </p:sp>
    </p:spTree>
    <p:extLst>
      <p:ext uri="{BB962C8B-B14F-4D97-AF65-F5344CB8AC3E}">
        <p14:creationId xmlns:p14="http://schemas.microsoft.com/office/powerpoint/2010/main" val="4442525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Highlights</a:t>
            </a:r>
            <a:endParaRPr lang="en-US" dirty="0">
              <a:solidFill>
                <a:srgbClr val="292934"/>
              </a:solidFill>
            </a:endParaRPr>
          </a:p>
        </p:txBody>
      </p:sp>
      <p:pic>
        <p:nvPicPr>
          <p:cNvPr id="4" name="Content Placeholder 3" descr="IMG_4334.JPG"/>
          <p:cNvPicPr>
            <a:picLocks noChangeAspect="1"/>
          </p:cNvPicPr>
          <p:nvPr/>
        </p:nvPicPr>
        <p:blipFill>
          <a:blip r:embed="rId3" cstate="print">
            <a:extLst>
              <a:ext uri="{28A0092B-C50C-407E-A947-70E740481C1C}">
                <a14:useLocalDpi xmlns:a14="http://schemas.microsoft.com/office/drawing/2010/main" val="0"/>
              </a:ext>
            </a:extLst>
          </a:blip>
          <a:srcRect t="10494" b="10494"/>
          <a:stretch>
            <a:fillRect/>
          </a:stretch>
        </p:blipFill>
        <p:spPr>
          <a:xfrm rot="10800000">
            <a:off x="4453761" y="2158954"/>
            <a:ext cx="4491812" cy="2661815"/>
          </a:xfrm>
          <a:prstGeom prst="rect">
            <a:avLst/>
          </a:prstGeom>
        </p:spPr>
      </p:pic>
      <p:sp>
        <p:nvSpPr>
          <p:cNvPr id="5" name="TextBox 4"/>
          <p:cNvSpPr txBox="1"/>
          <p:nvPr/>
        </p:nvSpPr>
        <p:spPr>
          <a:xfrm>
            <a:off x="457200" y="1561347"/>
            <a:ext cx="3800818" cy="4401205"/>
          </a:xfrm>
          <a:prstGeom prst="rect">
            <a:avLst/>
          </a:prstGeom>
          <a:noFill/>
        </p:spPr>
        <p:txBody>
          <a:bodyPr wrap="square" rtlCol="0">
            <a:spAutoFit/>
          </a:bodyPr>
          <a:lstStyle/>
          <a:p>
            <a:r>
              <a:rPr lang="en-US" sz="2800" dirty="0" smtClean="0"/>
              <a:t>Conflicts with teachers</a:t>
            </a:r>
          </a:p>
          <a:p>
            <a:endParaRPr lang="en-US" sz="2800" dirty="0"/>
          </a:p>
          <a:p>
            <a:r>
              <a:rPr lang="en-US" sz="2800" dirty="0" smtClean="0"/>
              <a:t>Communication over email</a:t>
            </a:r>
          </a:p>
          <a:p>
            <a:endParaRPr lang="en-US" sz="2800" dirty="0"/>
          </a:p>
          <a:p>
            <a:r>
              <a:rPr lang="en-US" sz="2800" dirty="0" smtClean="0"/>
              <a:t>Remember projects</a:t>
            </a:r>
          </a:p>
          <a:p>
            <a:endParaRPr lang="en-US" sz="2800" dirty="0"/>
          </a:p>
          <a:p>
            <a:r>
              <a:rPr lang="en-US" sz="2800" dirty="0" smtClean="0"/>
              <a:t>Prefer small class sizes, challenging environment </a:t>
            </a:r>
            <a:endParaRPr lang="en-US" sz="2800" dirty="0"/>
          </a:p>
        </p:txBody>
      </p:sp>
      <p:sp>
        <p:nvSpPr>
          <p:cNvPr id="6" name="TextBox 5"/>
          <p:cNvSpPr txBox="1"/>
          <p:nvPr/>
        </p:nvSpPr>
        <p:spPr>
          <a:xfrm>
            <a:off x="4453761" y="4916112"/>
            <a:ext cx="4491812" cy="523220"/>
          </a:xfrm>
          <a:prstGeom prst="rect">
            <a:avLst/>
          </a:prstGeom>
          <a:noFill/>
        </p:spPr>
        <p:txBody>
          <a:bodyPr wrap="square" rtlCol="0">
            <a:spAutoFit/>
          </a:bodyPr>
          <a:lstStyle/>
          <a:p>
            <a:r>
              <a:rPr lang="en-US" sz="2800" dirty="0" smtClean="0"/>
              <a:t>Surprising story: Prof. Ellis</a:t>
            </a:r>
            <a:endParaRPr lang="en-US" sz="2800" dirty="0"/>
          </a:p>
        </p:txBody>
      </p:sp>
    </p:spTree>
    <p:extLst>
      <p:ext uri="{BB962C8B-B14F-4D97-AF65-F5344CB8AC3E}">
        <p14:creationId xmlns:p14="http://schemas.microsoft.com/office/powerpoint/2010/main" val="5908959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Teachers</a:t>
            </a:r>
            <a:endParaRPr lang="en-US" dirty="0">
              <a:solidFill>
                <a:schemeClr val="tx1"/>
              </a:solidFill>
            </a:endParaRPr>
          </a:p>
        </p:txBody>
      </p:sp>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2800" dirty="0" smtClean="0"/>
              <a:t>Rachel Baker</a:t>
            </a:r>
            <a:endParaRPr lang="en-US" sz="2800" dirty="0"/>
          </a:p>
          <a:p>
            <a:pPr marL="0" indent="0" algn="ctr">
              <a:buNone/>
            </a:pPr>
            <a:endParaRPr lang="en-US" dirty="0" smtClean="0">
              <a:solidFill>
                <a:srgbClr val="0000B5"/>
              </a:solidFill>
            </a:endParaRPr>
          </a:p>
          <a:p>
            <a:pPr marL="0" indent="0" algn="ctr">
              <a:buNone/>
            </a:pPr>
            <a:r>
              <a:rPr lang="en-US" dirty="0" smtClean="0">
                <a:solidFill>
                  <a:srgbClr val="3366FF"/>
                </a:solidFill>
              </a:rPr>
              <a:t>Stories about challenges teaching</a:t>
            </a:r>
          </a:p>
          <a:p>
            <a:pPr marL="0" indent="0" algn="ctr">
              <a:buNone/>
            </a:pPr>
            <a:r>
              <a:rPr lang="en-US" dirty="0" smtClean="0">
                <a:solidFill>
                  <a:schemeClr val="accent1"/>
                </a:solidFill>
              </a:rPr>
              <a:t>Interaction with parents</a:t>
            </a:r>
            <a:endParaRPr lang="en-US" dirty="0">
              <a:solidFill>
                <a:schemeClr val="accent1"/>
              </a:solidFill>
            </a:endParaRPr>
          </a:p>
          <a:p>
            <a:pPr marL="0" indent="0" algn="ctr">
              <a:buNone/>
            </a:pPr>
            <a:r>
              <a:rPr lang="en-US" dirty="0" smtClean="0">
                <a:solidFill>
                  <a:srgbClr val="008000"/>
                </a:solidFill>
              </a:rPr>
              <a:t>Management of large classes</a:t>
            </a:r>
            <a:endParaRPr lang="en-US" dirty="0">
              <a:solidFill>
                <a:srgbClr val="008000"/>
              </a:solidFill>
            </a:endParaRPr>
          </a:p>
          <a:p>
            <a:pPr marL="0" indent="0" algn="ctr">
              <a:buNone/>
            </a:pPr>
            <a:endParaRPr lang="en-US" dirty="0" smtClean="0">
              <a:solidFill>
                <a:srgbClr val="0000B5"/>
              </a:solidFill>
            </a:endParaRPr>
          </a:p>
          <a:p>
            <a:pPr marL="0" indent="0" algn="ctr">
              <a:buNone/>
            </a:pPr>
            <a:endParaRPr lang="en-US" dirty="0" smtClean="0">
              <a:solidFill>
                <a:srgbClr val="3366FF"/>
              </a:solidFill>
            </a:endParaRPr>
          </a:p>
        </p:txBody>
      </p:sp>
    </p:spTree>
    <p:extLst>
      <p:ext uri="{BB962C8B-B14F-4D97-AF65-F5344CB8AC3E}">
        <p14:creationId xmlns:p14="http://schemas.microsoft.com/office/powerpoint/2010/main" val="42228009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Highlights</a:t>
            </a:r>
            <a:endParaRPr lang="en-US" dirty="0">
              <a:solidFill>
                <a:srgbClr val="292934"/>
              </a:solidFill>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Communication between teachers is strong while communication from administrators is lacking</a:t>
            </a:r>
          </a:p>
          <a:p>
            <a:pPr marL="0" indent="0" algn="ctr">
              <a:buNone/>
            </a:pPr>
            <a:endParaRPr lang="en-US" dirty="0"/>
          </a:p>
          <a:p>
            <a:pPr marL="0" indent="0" algn="ctr">
              <a:buNone/>
            </a:pPr>
            <a:r>
              <a:rPr lang="en-US" dirty="0" smtClean="0"/>
              <a:t>Increase in use of technology</a:t>
            </a:r>
          </a:p>
          <a:p>
            <a:pPr marL="0" indent="0" algn="ctr">
              <a:buNone/>
            </a:pPr>
            <a:endParaRPr lang="en-US" dirty="0"/>
          </a:p>
          <a:p>
            <a:pPr marL="0" indent="0" algn="ctr">
              <a:buNone/>
            </a:pPr>
            <a:r>
              <a:rPr lang="en-US" dirty="0" smtClean="0"/>
              <a:t>Students work hard but their backgrounds affect them</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9350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96978"/>
            <a:ext cx="8229600" cy="3580021"/>
          </a:xfrm>
        </p:spPr>
        <p:txBody>
          <a:bodyPr>
            <a:normAutofit/>
          </a:bodyPr>
          <a:lstStyle/>
          <a:p>
            <a:pPr marL="0" indent="0" algn="ctr">
              <a:buNone/>
            </a:pPr>
            <a:r>
              <a:rPr lang="en-US" sz="3600" dirty="0" smtClean="0"/>
              <a:t>Two Empathy Maps: Students and Adults</a:t>
            </a:r>
          </a:p>
        </p:txBody>
      </p:sp>
    </p:spTree>
    <p:extLst>
      <p:ext uri="{BB962C8B-B14F-4D97-AF65-F5344CB8AC3E}">
        <p14:creationId xmlns:p14="http://schemas.microsoft.com/office/powerpoint/2010/main" val="23500762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626631938"/>
              </p:ext>
            </p:extLst>
          </p:nvPr>
        </p:nvGraphicFramePr>
        <p:xfrm>
          <a:off x="0" y="448174"/>
          <a:ext cx="9144000" cy="6409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429537" y="461665"/>
            <a:ext cx="3959209" cy="584776"/>
          </a:xfrm>
          <a:prstGeom prst="rect">
            <a:avLst/>
          </a:prstGeom>
          <a:noFill/>
        </p:spPr>
        <p:txBody>
          <a:bodyPr wrap="square" rtlCol="0">
            <a:spAutoFit/>
          </a:bodyPr>
          <a:lstStyle/>
          <a:p>
            <a:pPr algn="ctr"/>
            <a:r>
              <a:rPr lang="en-US" sz="3200" b="1" dirty="0" smtClean="0">
                <a:solidFill>
                  <a:schemeClr val="bg1"/>
                </a:solidFill>
              </a:rPr>
              <a:t>SAY</a:t>
            </a:r>
            <a:endParaRPr lang="en-US" sz="3200" b="1" dirty="0">
              <a:solidFill>
                <a:schemeClr val="bg1"/>
              </a:solidFill>
            </a:endParaRPr>
          </a:p>
        </p:txBody>
      </p:sp>
      <p:sp>
        <p:nvSpPr>
          <p:cNvPr id="10" name="TextBox 9"/>
          <p:cNvSpPr txBox="1"/>
          <p:nvPr/>
        </p:nvSpPr>
        <p:spPr>
          <a:xfrm>
            <a:off x="4783928" y="461665"/>
            <a:ext cx="3959209" cy="584776"/>
          </a:xfrm>
          <a:prstGeom prst="rect">
            <a:avLst/>
          </a:prstGeom>
          <a:noFill/>
        </p:spPr>
        <p:txBody>
          <a:bodyPr wrap="square" rtlCol="0">
            <a:spAutoFit/>
          </a:bodyPr>
          <a:lstStyle/>
          <a:p>
            <a:pPr algn="ctr"/>
            <a:r>
              <a:rPr lang="en-US" sz="3200" b="1" dirty="0" smtClean="0">
                <a:solidFill>
                  <a:schemeClr val="bg1"/>
                </a:solidFill>
              </a:rPr>
              <a:t>THINK</a:t>
            </a:r>
            <a:endParaRPr lang="en-US" sz="3200" b="1" dirty="0">
              <a:solidFill>
                <a:schemeClr val="bg1"/>
              </a:solidFill>
            </a:endParaRPr>
          </a:p>
        </p:txBody>
      </p:sp>
      <p:sp>
        <p:nvSpPr>
          <p:cNvPr id="11" name="TextBox 10"/>
          <p:cNvSpPr txBox="1"/>
          <p:nvPr/>
        </p:nvSpPr>
        <p:spPr>
          <a:xfrm>
            <a:off x="429537" y="6216243"/>
            <a:ext cx="3959209" cy="584776"/>
          </a:xfrm>
          <a:prstGeom prst="rect">
            <a:avLst/>
          </a:prstGeom>
          <a:noFill/>
        </p:spPr>
        <p:txBody>
          <a:bodyPr wrap="square" rtlCol="0">
            <a:spAutoFit/>
          </a:bodyPr>
          <a:lstStyle/>
          <a:p>
            <a:pPr algn="ctr"/>
            <a:r>
              <a:rPr lang="en-US" sz="3200" b="1" dirty="0" smtClean="0">
                <a:solidFill>
                  <a:schemeClr val="bg1"/>
                </a:solidFill>
              </a:rPr>
              <a:t>DO</a:t>
            </a:r>
            <a:endParaRPr lang="en-US" sz="3200" b="1" dirty="0">
              <a:solidFill>
                <a:schemeClr val="bg1"/>
              </a:solidFill>
            </a:endParaRPr>
          </a:p>
        </p:txBody>
      </p:sp>
      <p:sp>
        <p:nvSpPr>
          <p:cNvPr id="12" name="TextBox 11"/>
          <p:cNvSpPr txBox="1"/>
          <p:nvPr/>
        </p:nvSpPr>
        <p:spPr>
          <a:xfrm>
            <a:off x="4783928" y="6216243"/>
            <a:ext cx="3959209" cy="584776"/>
          </a:xfrm>
          <a:prstGeom prst="rect">
            <a:avLst/>
          </a:prstGeom>
          <a:noFill/>
        </p:spPr>
        <p:txBody>
          <a:bodyPr wrap="square" rtlCol="0">
            <a:spAutoFit/>
          </a:bodyPr>
          <a:lstStyle/>
          <a:p>
            <a:pPr algn="ctr"/>
            <a:r>
              <a:rPr lang="en-US" sz="3200" b="1" dirty="0" smtClean="0">
                <a:solidFill>
                  <a:schemeClr val="bg1"/>
                </a:solidFill>
              </a:rPr>
              <a:t>FEEL</a:t>
            </a:r>
            <a:endParaRPr lang="en-US" sz="3200" b="1" dirty="0">
              <a:solidFill>
                <a:schemeClr val="bg1"/>
              </a:solidFill>
            </a:endParaRPr>
          </a:p>
        </p:txBody>
      </p:sp>
      <p:sp>
        <p:nvSpPr>
          <p:cNvPr id="13" name="TextBox 12"/>
          <p:cNvSpPr txBox="1"/>
          <p:nvPr/>
        </p:nvSpPr>
        <p:spPr>
          <a:xfrm>
            <a:off x="429537" y="1105096"/>
            <a:ext cx="1568744" cy="461665"/>
          </a:xfrm>
          <a:prstGeom prst="rect">
            <a:avLst/>
          </a:prstGeom>
          <a:noFill/>
        </p:spPr>
        <p:txBody>
          <a:bodyPr wrap="square" rtlCol="0">
            <a:spAutoFit/>
          </a:bodyPr>
          <a:lstStyle/>
          <a:p>
            <a:r>
              <a:rPr lang="en-US" sz="2400" dirty="0" smtClean="0">
                <a:solidFill>
                  <a:schemeClr val="bg1"/>
                </a:solidFill>
              </a:rPr>
              <a:t>Projects</a:t>
            </a:r>
            <a:endParaRPr lang="en-US" sz="2400" dirty="0">
              <a:solidFill>
                <a:schemeClr val="bg1"/>
              </a:solidFill>
            </a:endParaRPr>
          </a:p>
        </p:txBody>
      </p:sp>
      <p:sp>
        <p:nvSpPr>
          <p:cNvPr id="14" name="TextBox 13"/>
          <p:cNvSpPr txBox="1"/>
          <p:nvPr/>
        </p:nvSpPr>
        <p:spPr>
          <a:xfrm>
            <a:off x="3292884" y="1009794"/>
            <a:ext cx="1173562" cy="461665"/>
          </a:xfrm>
          <a:prstGeom prst="rect">
            <a:avLst/>
          </a:prstGeom>
          <a:noFill/>
        </p:spPr>
        <p:txBody>
          <a:bodyPr wrap="square" rtlCol="0">
            <a:spAutoFit/>
          </a:bodyPr>
          <a:lstStyle/>
          <a:p>
            <a:r>
              <a:rPr lang="en-US" sz="2400" dirty="0" smtClean="0">
                <a:solidFill>
                  <a:schemeClr val="bg1"/>
                </a:solidFill>
              </a:rPr>
              <a:t>Email</a:t>
            </a:r>
            <a:endParaRPr lang="en-US" sz="2400" dirty="0">
              <a:solidFill>
                <a:schemeClr val="bg1"/>
              </a:solidFill>
            </a:endParaRPr>
          </a:p>
        </p:txBody>
      </p:sp>
      <p:sp>
        <p:nvSpPr>
          <p:cNvPr id="15" name="TextBox 14"/>
          <p:cNvSpPr txBox="1"/>
          <p:nvPr/>
        </p:nvSpPr>
        <p:spPr>
          <a:xfrm>
            <a:off x="1755500" y="1553272"/>
            <a:ext cx="2225383" cy="461665"/>
          </a:xfrm>
          <a:prstGeom prst="rect">
            <a:avLst/>
          </a:prstGeom>
          <a:noFill/>
        </p:spPr>
        <p:txBody>
          <a:bodyPr wrap="square" rtlCol="0">
            <a:spAutoFit/>
          </a:bodyPr>
          <a:lstStyle/>
          <a:p>
            <a:r>
              <a:rPr lang="en-US" sz="2400" dirty="0" err="1" smtClean="0">
                <a:solidFill>
                  <a:schemeClr val="bg1"/>
                </a:solidFill>
              </a:rPr>
              <a:t>Chromebooks</a:t>
            </a:r>
            <a:endParaRPr lang="en-US" sz="2400" dirty="0">
              <a:solidFill>
                <a:schemeClr val="bg1"/>
              </a:solidFill>
            </a:endParaRPr>
          </a:p>
        </p:txBody>
      </p:sp>
      <p:sp>
        <p:nvSpPr>
          <p:cNvPr id="16" name="TextBox 15"/>
          <p:cNvSpPr txBox="1"/>
          <p:nvPr/>
        </p:nvSpPr>
        <p:spPr>
          <a:xfrm>
            <a:off x="186756" y="2227713"/>
            <a:ext cx="4370070" cy="461665"/>
          </a:xfrm>
          <a:prstGeom prst="rect">
            <a:avLst/>
          </a:prstGeom>
          <a:noFill/>
        </p:spPr>
        <p:txBody>
          <a:bodyPr wrap="square" rtlCol="0">
            <a:spAutoFit/>
          </a:bodyPr>
          <a:lstStyle/>
          <a:p>
            <a:r>
              <a:rPr lang="en-US" sz="2400" dirty="0" smtClean="0">
                <a:solidFill>
                  <a:schemeClr val="bg1"/>
                </a:solidFill>
              </a:rPr>
              <a:t>“I just know where to go” - Ivan</a:t>
            </a:r>
            <a:endParaRPr lang="en-US" sz="2400" dirty="0">
              <a:solidFill>
                <a:schemeClr val="bg1"/>
              </a:solidFill>
            </a:endParaRPr>
          </a:p>
        </p:txBody>
      </p:sp>
      <p:sp>
        <p:nvSpPr>
          <p:cNvPr id="18" name="TextBox 17"/>
          <p:cNvSpPr txBox="1"/>
          <p:nvPr/>
        </p:nvSpPr>
        <p:spPr>
          <a:xfrm>
            <a:off x="429537" y="5276173"/>
            <a:ext cx="1884727" cy="830997"/>
          </a:xfrm>
          <a:prstGeom prst="rect">
            <a:avLst/>
          </a:prstGeom>
          <a:noFill/>
        </p:spPr>
        <p:txBody>
          <a:bodyPr wrap="square" rtlCol="0">
            <a:spAutoFit/>
          </a:bodyPr>
          <a:lstStyle/>
          <a:p>
            <a:r>
              <a:rPr lang="en-US" sz="2400" dirty="0" smtClean="0">
                <a:solidFill>
                  <a:schemeClr val="bg1"/>
                </a:solidFill>
              </a:rPr>
              <a:t>At ease with technology</a:t>
            </a:r>
            <a:endParaRPr lang="en-US" sz="2400" dirty="0">
              <a:solidFill>
                <a:schemeClr val="bg1"/>
              </a:solidFill>
            </a:endParaRPr>
          </a:p>
        </p:txBody>
      </p:sp>
      <p:sp>
        <p:nvSpPr>
          <p:cNvPr id="19" name="TextBox 18"/>
          <p:cNvSpPr txBox="1"/>
          <p:nvPr/>
        </p:nvSpPr>
        <p:spPr>
          <a:xfrm>
            <a:off x="2782652" y="5015915"/>
            <a:ext cx="1683794" cy="1200328"/>
          </a:xfrm>
          <a:prstGeom prst="rect">
            <a:avLst/>
          </a:prstGeom>
          <a:noFill/>
        </p:spPr>
        <p:txBody>
          <a:bodyPr wrap="square" rtlCol="0">
            <a:spAutoFit/>
          </a:bodyPr>
          <a:lstStyle/>
          <a:p>
            <a:r>
              <a:rPr lang="en-US" sz="2400" dirty="0" smtClean="0">
                <a:solidFill>
                  <a:schemeClr val="bg1"/>
                </a:solidFill>
              </a:rPr>
              <a:t>Shy until interesting topic</a:t>
            </a:r>
            <a:endParaRPr lang="en-US" sz="2400" dirty="0">
              <a:solidFill>
                <a:schemeClr val="bg1"/>
              </a:solidFill>
            </a:endParaRPr>
          </a:p>
        </p:txBody>
      </p:sp>
      <p:sp>
        <p:nvSpPr>
          <p:cNvPr id="20" name="TextBox 19"/>
          <p:cNvSpPr txBox="1"/>
          <p:nvPr/>
        </p:nvSpPr>
        <p:spPr>
          <a:xfrm>
            <a:off x="290222" y="4547686"/>
            <a:ext cx="3002662" cy="461665"/>
          </a:xfrm>
          <a:prstGeom prst="rect">
            <a:avLst/>
          </a:prstGeom>
          <a:noFill/>
        </p:spPr>
        <p:txBody>
          <a:bodyPr wrap="square" rtlCol="0">
            <a:spAutoFit/>
          </a:bodyPr>
          <a:lstStyle/>
          <a:p>
            <a:r>
              <a:rPr lang="en-US" sz="2400" dirty="0" smtClean="0">
                <a:solidFill>
                  <a:schemeClr val="bg1"/>
                </a:solidFill>
              </a:rPr>
              <a:t>Light up for projects</a:t>
            </a:r>
            <a:endParaRPr lang="en-US" sz="2400" dirty="0">
              <a:solidFill>
                <a:schemeClr val="bg1"/>
              </a:solidFill>
            </a:endParaRPr>
          </a:p>
        </p:txBody>
      </p:sp>
      <p:sp>
        <p:nvSpPr>
          <p:cNvPr id="21" name="TextBox 20"/>
          <p:cNvSpPr txBox="1"/>
          <p:nvPr/>
        </p:nvSpPr>
        <p:spPr>
          <a:xfrm>
            <a:off x="4801103" y="1105096"/>
            <a:ext cx="2723627" cy="830997"/>
          </a:xfrm>
          <a:prstGeom prst="rect">
            <a:avLst/>
          </a:prstGeom>
          <a:noFill/>
        </p:spPr>
        <p:txBody>
          <a:bodyPr wrap="square" rtlCol="0">
            <a:spAutoFit/>
          </a:bodyPr>
          <a:lstStyle/>
          <a:p>
            <a:r>
              <a:rPr lang="en-US" sz="2400" dirty="0" smtClean="0">
                <a:solidFill>
                  <a:schemeClr val="bg1"/>
                </a:solidFill>
              </a:rPr>
              <a:t>Like to work with others</a:t>
            </a:r>
            <a:endParaRPr lang="en-US" sz="2400" dirty="0">
              <a:solidFill>
                <a:schemeClr val="bg1"/>
              </a:solidFill>
            </a:endParaRPr>
          </a:p>
        </p:txBody>
      </p:sp>
      <p:sp>
        <p:nvSpPr>
          <p:cNvPr id="23" name="TextBox 22"/>
          <p:cNvSpPr txBox="1"/>
          <p:nvPr/>
        </p:nvSpPr>
        <p:spPr>
          <a:xfrm>
            <a:off x="6596949" y="1623626"/>
            <a:ext cx="2723627" cy="830997"/>
          </a:xfrm>
          <a:prstGeom prst="rect">
            <a:avLst/>
          </a:prstGeom>
          <a:noFill/>
        </p:spPr>
        <p:txBody>
          <a:bodyPr wrap="square" rtlCol="0">
            <a:spAutoFit/>
          </a:bodyPr>
          <a:lstStyle/>
          <a:p>
            <a:r>
              <a:rPr lang="en-US" sz="2400" dirty="0" smtClean="0">
                <a:solidFill>
                  <a:schemeClr val="bg1"/>
                </a:solidFill>
              </a:rPr>
              <a:t>School separate from play</a:t>
            </a:r>
            <a:endParaRPr lang="en-US" sz="2400" dirty="0">
              <a:solidFill>
                <a:schemeClr val="bg1"/>
              </a:solidFill>
            </a:endParaRPr>
          </a:p>
        </p:txBody>
      </p:sp>
      <p:sp>
        <p:nvSpPr>
          <p:cNvPr id="24" name="TextBox 23"/>
          <p:cNvSpPr txBox="1"/>
          <p:nvPr/>
        </p:nvSpPr>
        <p:spPr>
          <a:xfrm>
            <a:off x="6162916" y="2643211"/>
            <a:ext cx="2723627" cy="830997"/>
          </a:xfrm>
          <a:prstGeom prst="rect">
            <a:avLst/>
          </a:prstGeom>
          <a:noFill/>
        </p:spPr>
        <p:txBody>
          <a:bodyPr wrap="square" rtlCol="0">
            <a:spAutoFit/>
          </a:bodyPr>
          <a:lstStyle/>
          <a:p>
            <a:r>
              <a:rPr lang="en-US" sz="2400" dirty="0" smtClean="0">
                <a:solidFill>
                  <a:schemeClr val="bg1"/>
                </a:solidFill>
              </a:rPr>
              <a:t>Believe everything is taught in school</a:t>
            </a:r>
            <a:endParaRPr lang="en-US" sz="2400" dirty="0">
              <a:solidFill>
                <a:schemeClr val="bg1"/>
              </a:solidFill>
            </a:endParaRPr>
          </a:p>
        </p:txBody>
      </p:sp>
      <p:sp>
        <p:nvSpPr>
          <p:cNvPr id="25" name="TextBox 24"/>
          <p:cNvSpPr txBox="1"/>
          <p:nvPr/>
        </p:nvSpPr>
        <p:spPr>
          <a:xfrm>
            <a:off x="6215939" y="3771046"/>
            <a:ext cx="2723627" cy="461665"/>
          </a:xfrm>
          <a:prstGeom prst="rect">
            <a:avLst/>
          </a:prstGeom>
          <a:noFill/>
        </p:spPr>
        <p:txBody>
          <a:bodyPr wrap="square" rtlCol="0">
            <a:spAutoFit/>
          </a:bodyPr>
          <a:lstStyle/>
          <a:p>
            <a:r>
              <a:rPr lang="en-US" sz="2400" dirty="0" smtClean="0">
                <a:solidFill>
                  <a:schemeClr val="bg1"/>
                </a:solidFill>
              </a:rPr>
              <a:t>Trust teachers</a:t>
            </a:r>
            <a:endParaRPr lang="en-US" sz="2400" dirty="0">
              <a:solidFill>
                <a:schemeClr val="bg1"/>
              </a:solidFill>
            </a:endParaRPr>
          </a:p>
        </p:txBody>
      </p:sp>
      <p:sp>
        <p:nvSpPr>
          <p:cNvPr id="26" name="TextBox 25"/>
          <p:cNvSpPr txBox="1"/>
          <p:nvPr/>
        </p:nvSpPr>
        <p:spPr>
          <a:xfrm>
            <a:off x="6596949" y="5645505"/>
            <a:ext cx="2723627" cy="461665"/>
          </a:xfrm>
          <a:prstGeom prst="rect">
            <a:avLst/>
          </a:prstGeom>
          <a:noFill/>
        </p:spPr>
        <p:txBody>
          <a:bodyPr wrap="square" rtlCol="0">
            <a:spAutoFit/>
          </a:bodyPr>
          <a:lstStyle/>
          <a:p>
            <a:r>
              <a:rPr lang="en-US" sz="2400" dirty="0" smtClean="0">
                <a:solidFill>
                  <a:schemeClr val="bg1"/>
                </a:solidFill>
              </a:rPr>
              <a:t>Go with the flow</a:t>
            </a:r>
            <a:endParaRPr lang="en-US" sz="2400" dirty="0">
              <a:solidFill>
                <a:schemeClr val="bg1"/>
              </a:solidFill>
            </a:endParaRPr>
          </a:p>
        </p:txBody>
      </p:sp>
      <p:sp>
        <p:nvSpPr>
          <p:cNvPr id="27" name="TextBox 26"/>
          <p:cNvSpPr txBox="1"/>
          <p:nvPr/>
        </p:nvSpPr>
        <p:spPr>
          <a:xfrm>
            <a:off x="4953502" y="4604565"/>
            <a:ext cx="3986064" cy="830997"/>
          </a:xfrm>
          <a:prstGeom prst="rect">
            <a:avLst/>
          </a:prstGeom>
          <a:noFill/>
        </p:spPr>
        <p:txBody>
          <a:bodyPr wrap="square" rtlCol="0">
            <a:spAutoFit/>
          </a:bodyPr>
          <a:lstStyle/>
          <a:p>
            <a:r>
              <a:rPr lang="en-US" sz="2400" dirty="0" smtClean="0">
                <a:solidFill>
                  <a:schemeClr val="bg1"/>
                </a:solidFill>
              </a:rPr>
              <a:t>Boredom/excitement dependent on activity</a:t>
            </a:r>
            <a:endParaRPr lang="en-US" sz="2400" dirty="0">
              <a:solidFill>
                <a:schemeClr val="bg1"/>
              </a:solidFill>
            </a:endParaRPr>
          </a:p>
        </p:txBody>
      </p:sp>
    </p:spTree>
    <p:extLst>
      <p:ext uri="{BB962C8B-B14F-4D97-AF65-F5344CB8AC3E}">
        <p14:creationId xmlns:p14="http://schemas.microsoft.com/office/powerpoint/2010/main" val="19276799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071714868"/>
              </p:ext>
            </p:extLst>
          </p:nvPr>
        </p:nvGraphicFramePr>
        <p:xfrm>
          <a:off x="0" y="448174"/>
          <a:ext cx="9144000" cy="6409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429537" y="461665"/>
            <a:ext cx="3959209" cy="584776"/>
          </a:xfrm>
          <a:prstGeom prst="rect">
            <a:avLst/>
          </a:prstGeom>
          <a:noFill/>
        </p:spPr>
        <p:txBody>
          <a:bodyPr wrap="square" rtlCol="0">
            <a:spAutoFit/>
          </a:bodyPr>
          <a:lstStyle/>
          <a:p>
            <a:pPr algn="ctr"/>
            <a:r>
              <a:rPr lang="en-US" sz="3200" b="1" dirty="0" smtClean="0">
                <a:solidFill>
                  <a:schemeClr val="bg1"/>
                </a:solidFill>
              </a:rPr>
              <a:t>SAY</a:t>
            </a:r>
            <a:endParaRPr lang="en-US" sz="3200" b="1" dirty="0">
              <a:solidFill>
                <a:schemeClr val="bg1"/>
              </a:solidFill>
            </a:endParaRPr>
          </a:p>
        </p:txBody>
      </p:sp>
      <p:sp>
        <p:nvSpPr>
          <p:cNvPr id="10" name="TextBox 9"/>
          <p:cNvSpPr txBox="1"/>
          <p:nvPr/>
        </p:nvSpPr>
        <p:spPr>
          <a:xfrm>
            <a:off x="4783928" y="461665"/>
            <a:ext cx="3959209" cy="584776"/>
          </a:xfrm>
          <a:prstGeom prst="rect">
            <a:avLst/>
          </a:prstGeom>
          <a:noFill/>
        </p:spPr>
        <p:txBody>
          <a:bodyPr wrap="square" rtlCol="0">
            <a:spAutoFit/>
          </a:bodyPr>
          <a:lstStyle/>
          <a:p>
            <a:pPr algn="ctr"/>
            <a:r>
              <a:rPr lang="en-US" sz="3200" b="1" dirty="0" smtClean="0">
                <a:solidFill>
                  <a:schemeClr val="bg1"/>
                </a:solidFill>
              </a:rPr>
              <a:t>THINK</a:t>
            </a:r>
            <a:endParaRPr lang="en-US" sz="3200" b="1" dirty="0">
              <a:solidFill>
                <a:schemeClr val="bg1"/>
              </a:solidFill>
            </a:endParaRPr>
          </a:p>
        </p:txBody>
      </p:sp>
      <p:sp>
        <p:nvSpPr>
          <p:cNvPr id="11" name="TextBox 10"/>
          <p:cNvSpPr txBox="1"/>
          <p:nvPr/>
        </p:nvSpPr>
        <p:spPr>
          <a:xfrm>
            <a:off x="429537" y="6216243"/>
            <a:ext cx="3959209" cy="584776"/>
          </a:xfrm>
          <a:prstGeom prst="rect">
            <a:avLst/>
          </a:prstGeom>
          <a:noFill/>
        </p:spPr>
        <p:txBody>
          <a:bodyPr wrap="square" rtlCol="0">
            <a:spAutoFit/>
          </a:bodyPr>
          <a:lstStyle/>
          <a:p>
            <a:pPr algn="ctr"/>
            <a:r>
              <a:rPr lang="en-US" sz="3200" b="1" dirty="0" smtClean="0">
                <a:solidFill>
                  <a:schemeClr val="bg1"/>
                </a:solidFill>
              </a:rPr>
              <a:t>DO</a:t>
            </a:r>
            <a:endParaRPr lang="en-US" sz="3200" b="1" dirty="0">
              <a:solidFill>
                <a:schemeClr val="bg1"/>
              </a:solidFill>
            </a:endParaRPr>
          </a:p>
        </p:txBody>
      </p:sp>
      <p:sp>
        <p:nvSpPr>
          <p:cNvPr id="12" name="TextBox 11"/>
          <p:cNvSpPr txBox="1"/>
          <p:nvPr/>
        </p:nvSpPr>
        <p:spPr>
          <a:xfrm>
            <a:off x="4783928" y="6216243"/>
            <a:ext cx="3959209" cy="584776"/>
          </a:xfrm>
          <a:prstGeom prst="rect">
            <a:avLst/>
          </a:prstGeom>
          <a:noFill/>
        </p:spPr>
        <p:txBody>
          <a:bodyPr wrap="square" rtlCol="0">
            <a:spAutoFit/>
          </a:bodyPr>
          <a:lstStyle/>
          <a:p>
            <a:pPr algn="ctr"/>
            <a:r>
              <a:rPr lang="en-US" sz="3200" b="1" dirty="0" smtClean="0">
                <a:solidFill>
                  <a:schemeClr val="bg1"/>
                </a:solidFill>
              </a:rPr>
              <a:t>FEEL</a:t>
            </a:r>
            <a:endParaRPr lang="en-US" sz="3200" b="1" dirty="0">
              <a:solidFill>
                <a:schemeClr val="bg1"/>
              </a:solidFill>
            </a:endParaRPr>
          </a:p>
        </p:txBody>
      </p:sp>
      <p:sp>
        <p:nvSpPr>
          <p:cNvPr id="13" name="TextBox 12"/>
          <p:cNvSpPr txBox="1"/>
          <p:nvPr/>
        </p:nvSpPr>
        <p:spPr>
          <a:xfrm>
            <a:off x="429537" y="1105096"/>
            <a:ext cx="2016956" cy="461665"/>
          </a:xfrm>
          <a:prstGeom prst="rect">
            <a:avLst/>
          </a:prstGeom>
          <a:noFill/>
        </p:spPr>
        <p:txBody>
          <a:bodyPr wrap="square" rtlCol="0">
            <a:spAutoFit/>
          </a:bodyPr>
          <a:lstStyle/>
          <a:p>
            <a:r>
              <a:rPr lang="en-US" sz="2400" dirty="0" smtClean="0">
                <a:solidFill>
                  <a:schemeClr val="bg1"/>
                </a:solidFill>
              </a:rPr>
              <a:t>Challenged</a:t>
            </a:r>
            <a:endParaRPr lang="en-US" sz="2400" dirty="0">
              <a:solidFill>
                <a:schemeClr val="bg1"/>
              </a:solidFill>
            </a:endParaRPr>
          </a:p>
        </p:txBody>
      </p:sp>
      <p:sp>
        <p:nvSpPr>
          <p:cNvPr id="14" name="TextBox 13"/>
          <p:cNvSpPr txBox="1"/>
          <p:nvPr/>
        </p:nvSpPr>
        <p:spPr>
          <a:xfrm>
            <a:off x="3292884" y="1009794"/>
            <a:ext cx="1173562" cy="461665"/>
          </a:xfrm>
          <a:prstGeom prst="rect">
            <a:avLst/>
          </a:prstGeom>
          <a:noFill/>
        </p:spPr>
        <p:txBody>
          <a:bodyPr wrap="square" rtlCol="0">
            <a:spAutoFit/>
          </a:bodyPr>
          <a:lstStyle/>
          <a:p>
            <a:r>
              <a:rPr lang="en-US" sz="2400" dirty="0" smtClean="0">
                <a:solidFill>
                  <a:schemeClr val="bg1"/>
                </a:solidFill>
              </a:rPr>
              <a:t>Email</a:t>
            </a:r>
            <a:endParaRPr lang="en-US" sz="2400" dirty="0">
              <a:solidFill>
                <a:schemeClr val="bg1"/>
              </a:solidFill>
            </a:endParaRPr>
          </a:p>
        </p:txBody>
      </p:sp>
      <p:sp>
        <p:nvSpPr>
          <p:cNvPr id="15" name="TextBox 14"/>
          <p:cNvSpPr txBox="1"/>
          <p:nvPr/>
        </p:nvSpPr>
        <p:spPr>
          <a:xfrm>
            <a:off x="1129869" y="1659127"/>
            <a:ext cx="3305566" cy="461665"/>
          </a:xfrm>
          <a:prstGeom prst="rect">
            <a:avLst/>
          </a:prstGeom>
          <a:noFill/>
        </p:spPr>
        <p:txBody>
          <a:bodyPr wrap="square" rtlCol="0">
            <a:spAutoFit/>
          </a:bodyPr>
          <a:lstStyle/>
          <a:p>
            <a:r>
              <a:rPr lang="en-US" sz="2400" dirty="0" smtClean="0">
                <a:solidFill>
                  <a:schemeClr val="bg1"/>
                </a:solidFill>
              </a:rPr>
              <a:t>Small classes good</a:t>
            </a:r>
            <a:endParaRPr lang="en-US" sz="2400" dirty="0">
              <a:solidFill>
                <a:schemeClr val="bg1"/>
              </a:solidFill>
            </a:endParaRPr>
          </a:p>
        </p:txBody>
      </p:sp>
      <p:sp>
        <p:nvSpPr>
          <p:cNvPr id="16" name="TextBox 15"/>
          <p:cNvSpPr txBox="1"/>
          <p:nvPr/>
        </p:nvSpPr>
        <p:spPr>
          <a:xfrm>
            <a:off x="186756" y="2181546"/>
            <a:ext cx="4370070" cy="461665"/>
          </a:xfrm>
          <a:prstGeom prst="rect">
            <a:avLst/>
          </a:prstGeom>
          <a:noFill/>
        </p:spPr>
        <p:txBody>
          <a:bodyPr wrap="square" rtlCol="0">
            <a:spAutoFit/>
          </a:bodyPr>
          <a:lstStyle/>
          <a:p>
            <a:r>
              <a:rPr lang="en-US" sz="2400" dirty="0" smtClean="0">
                <a:solidFill>
                  <a:schemeClr val="bg1"/>
                </a:solidFill>
              </a:rPr>
              <a:t>Regular assessments</a:t>
            </a:r>
            <a:endParaRPr lang="en-US" sz="2400" dirty="0">
              <a:solidFill>
                <a:schemeClr val="bg1"/>
              </a:solidFill>
            </a:endParaRPr>
          </a:p>
        </p:txBody>
      </p:sp>
      <p:sp>
        <p:nvSpPr>
          <p:cNvPr id="17" name="TextBox 16"/>
          <p:cNvSpPr txBox="1"/>
          <p:nvPr/>
        </p:nvSpPr>
        <p:spPr>
          <a:xfrm>
            <a:off x="186756" y="3776524"/>
            <a:ext cx="2723627" cy="830997"/>
          </a:xfrm>
          <a:prstGeom prst="rect">
            <a:avLst/>
          </a:prstGeom>
          <a:noFill/>
        </p:spPr>
        <p:txBody>
          <a:bodyPr wrap="square" rtlCol="0">
            <a:spAutoFit/>
          </a:bodyPr>
          <a:lstStyle/>
          <a:p>
            <a:r>
              <a:rPr lang="en-US" sz="2400" dirty="0" smtClean="0">
                <a:solidFill>
                  <a:schemeClr val="bg1"/>
                </a:solidFill>
              </a:rPr>
              <a:t>Communicate during conflict</a:t>
            </a:r>
            <a:endParaRPr lang="en-US" sz="2400" dirty="0">
              <a:solidFill>
                <a:schemeClr val="bg1"/>
              </a:solidFill>
            </a:endParaRPr>
          </a:p>
        </p:txBody>
      </p:sp>
      <p:sp>
        <p:nvSpPr>
          <p:cNvPr id="20" name="TextBox 19"/>
          <p:cNvSpPr txBox="1"/>
          <p:nvPr/>
        </p:nvSpPr>
        <p:spPr>
          <a:xfrm>
            <a:off x="760788" y="4728160"/>
            <a:ext cx="3833389" cy="461665"/>
          </a:xfrm>
          <a:prstGeom prst="rect">
            <a:avLst/>
          </a:prstGeom>
          <a:noFill/>
        </p:spPr>
        <p:txBody>
          <a:bodyPr wrap="square" rtlCol="0">
            <a:spAutoFit/>
          </a:bodyPr>
          <a:lstStyle/>
          <a:p>
            <a:r>
              <a:rPr lang="en-US" sz="2400" dirty="0" smtClean="0">
                <a:solidFill>
                  <a:schemeClr val="bg1"/>
                </a:solidFill>
              </a:rPr>
              <a:t>Help with projects</a:t>
            </a:r>
            <a:endParaRPr lang="en-US" sz="2400" dirty="0">
              <a:solidFill>
                <a:schemeClr val="bg1"/>
              </a:solidFill>
            </a:endParaRPr>
          </a:p>
        </p:txBody>
      </p:sp>
      <p:sp>
        <p:nvSpPr>
          <p:cNvPr id="21" name="TextBox 20"/>
          <p:cNvSpPr txBox="1"/>
          <p:nvPr/>
        </p:nvSpPr>
        <p:spPr>
          <a:xfrm>
            <a:off x="4801103" y="1105096"/>
            <a:ext cx="2723627" cy="461665"/>
          </a:xfrm>
          <a:prstGeom prst="rect">
            <a:avLst/>
          </a:prstGeom>
          <a:noFill/>
        </p:spPr>
        <p:txBody>
          <a:bodyPr wrap="square" rtlCol="0">
            <a:spAutoFit/>
          </a:bodyPr>
          <a:lstStyle/>
          <a:p>
            <a:r>
              <a:rPr lang="en-US" sz="2400" dirty="0" smtClean="0">
                <a:solidFill>
                  <a:schemeClr val="bg1"/>
                </a:solidFill>
              </a:rPr>
              <a:t>Teacher &gt; School</a:t>
            </a:r>
            <a:endParaRPr lang="en-US" sz="2400" dirty="0">
              <a:solidFill>
                <a:schemeClr val="bg1"/>
              </a:solidFill>
            </a:endParaRPr>
          </a:p>
        </p:txBody>
      </p:sp>
      <p:sp>
        <p:nvSpPr>
          <p:cNvPr id="23" name="TextBox 22"/>
          <p:cNvSpPr txBox="1"/>
          <p:nvPr/>
        </p:nvSpPr>
        <p:spPr>
          <a:xfrm>
            <a:off x="5851409" y="1659127"/>
            <a:ext cx="3292591" cy="1200328"/>
          </a:xfrm>
          <a:prstGeom prst="rect">
            <a:avLst/>
          </a:prstGeom>
          <a:noFill/>
        </p:spPr>
        <p:txBody>
          <a:bodyPr wrap="square" rtlCol="0">
            <a:spAutoFit/>
          </a:bodyPr>
          <a:lstStyle/>
          <a:p>
            <a:r>
              <a:rPr lang="en-US" sz="2400" dirty="0" smtClean="0">
                <a:solidFill>
                  <a:schemeClr val="bg1"/>
                </a:solidFill>
              </a:rPr>
              <a:t>School is responsible </a:t>
            </a:r>
            <a:r>
              <a:rPr lang="en-US" sz="2400" dirty="0" smtClean="0">
                <a:solidFill>
                  <a:schemeClr val="bg1"/>
                </a:solidFill>
              </a:rPr>
              <a:t>for </a:t>
            </a:r>
            <a:r>
              <a:rPr lang="en-US" sz="2400" dirty="0" smtClean="0">
                <a:solidFill>
                  <a:schemeClr val="bg1"/>
                </a:solidFill>
              </a:rPr>
              <a:t>focusing </a:t>
            </a:r>
            <a:r>
              <a:rPr lang="en-US" sz="2400" dirty="0" smtClean="0">
                <a:solidFill>
                  <a:schemeClr val="bg1"/>
                </a:solidFill>
              </a:rPr>
              <a:t>on students</a:t>
            </a:r>
            <a:endParaRPr lang="en-US" sz="2400" dirty="0">
              <a:solidFill>
                <a:schemeClr val="bg1"/>
              </a:solidFill>
            </a:endParaRPr>
          </a:p>
        </p:txBody>
      </p:sp>
      <p:sp>
        <p:nvSpPr>
          <p:cNvPr id="25" name="TextBox 24"/>
          <p:cNvSpPr txBox="1"/>
          <p:nvPr/>
        </p:nvSpPr>
        <p:spPr>
          <a:xfrm>
            <a:off x="6215939" y="4001878"/>
            <a:ext cx="2723627" cy="461665"/>
          </a:xfrm>
          <a:prstGeom prst="rect">
            <a:avLst/>
          </a:prstGeom>
          <a:noFill/>
        </p:spPr>
        <p:txBody>
          <a:bodyPr wrap="square" rtlCol="0">
            <a:spAutoFit/>
          </a:bodyPr>
          <a:lstStyle/>
          <a:p>
            <a:r>
              <a:rPr lang="en-US" sz="2400" dirty="0" smtClean="0">
                <a:solidFill>
                  <a:schemeClr val="bg1"/>
                </a:solidFill>
              </a:rPr>
              <a:t>Involved with kids</a:t>
            </a:r>
            <a:endParaRPr lang="en-US" sz="2400" dirty="0">
              <a:solidFill>
                <a:schemeClr val="bg1"/>
              </a:solidFill>
            </a:endParaRPr>
          </a:p>
        </p:txBody>
      </p:sp>
      <p:sp>
        <p:nvSpPr>
          <p:cNvPr id="26" name="TextBox 25"/>
          <p:cNvSpPr txBox="1"/>
          <p:nvPr/>
        </p:nvSpPr>
        <p:spPr>
          <a:xfrm>
            <a:off x="6596949" y="5645505"/>
            <a:ext cx="2723627" cy="461665"/>
          </a:xfrm>
          <a:prstGeom prst="rect">
            <a:avLst/>
          </a:prstGeom>
          <a:noFill/>
        </p:spPr>
        <p:txBody>
          <a:bodyPr wrap="square" rtlCol="0">
            <a:spAutoFit/>
          </a:bodyPr>
          <a:lstStyle/>
          <a:p>
            <a:endParaRPr lang="en-US" sz="2400" dirty="0">
              <a:solidFill>
                <a:schemeClr val="bg1"/>
              </a:solidFill>
            </a:endParaRPr>
          </a:p>
        </p:txBody>
      </p:sp>
      <p:sp>
        <p:nvSpPr>
          <p:cNvPr id="27" name="TextBox 26"/>
          <p:cNvSpPr txBox="1"/>
          <p:nvPr/>
        </p:nvSpPr>
        <p:spPr>
          <a:xfrm>
            <a:off x="4666741" y="4604565"/>
            <a:ext cx="4989296" cy="461665"/>
          </a:xfrm>
          <a:prstGeom prst="rect">
            <a:avLst/>
          </a:prstGeom>
          <a:noFill/>
        </p:spPr>
        <p:txBody>
          <a:bodyPr wrap="square" rtlCol="0">
            <a:spAutoFit/>
          </a:bodyPr>
          <a:lstStyle/>
          <a:p>
            <a:r>
              <a:rPr lang="en-US" sz="2400" dirty="0" smtClean="0">
                <a:solidFill>
                  <a:schemeClr val="bg1"/>
                </a:solidFill>
              </a:rPr>
              <a:t>Disappointed in responsiveness</a:t>
            </a:r>
            <a:endParaRPr lang="en-US" sz="2400" dirty="0">
              <a:solidFill>
                <a:schemeClr val="bg1"/>
              </a:solidFill>
            </a:endParaRPr>
          </a:p>
        </p:txBody>
      </p:sp>
      <p:sp>
        <p:nvSpPr>
          <p:cNvPr id="28" name="TextBox 27"/>
          <p:cNvSpPr txBox="1"/>
          <p:nvPr/>
        </p:nvSpPr>
        <p:spPr>
          <a:xfrm>
            <a:off x="290222" y="2715437"/>
            <a:ext cx="2814010" cy="830997"/>
          </a:xfrm>
          <a:prstGeom prst="rect">
            <a:avLst/>
          </a:prstGeom>
          <a:noFill/>
        </p:spPr>
        <p:txBody>
          <a:bodyPr wrap="square" rtlCol="0">
            <a:spAutoFit/>
          </a:bodyPr>
          <a:lstStyle/>
          <a:p>
            <a:r>
              <a:rPr lang="en-US" sz="2400" dirty="0" smtClean="0">
                <a:solidFill>
                  <a:schemeClr val="bg1"/>
                </a:solidFill>
              </a:rPr>
              <a:t>“Field trips, awesome!” - AIT</a:t>
            </a:r>
            <a:endParaRPr lang="en-US" sz="2400" dirty="0">
              <a:solidFill>
                <a:schemeClr val="bg1"/>
              </a:solidFill>
            </a:endParaRPr>
          </a:p>
        </p:txBody>
      </p:sp>
      <p:sp>
        <p:nvSpPr>
          <p:cNvPr id="22" name="TextBox 21"/>
          <p:cNvSpPr txBox="1"/>
          <p:nvPr/>
        </p:nvSpPr>
        <p:spPr>
          <a:xfrm>
            <a:off x="290222" y="5414672"/>
            <a:ext cx="3002662" cy="461665"/>
          </a:xfrm>
          <a:prstGeom prst="rect">
            <a:avLst/>
          </a:prstGeom>
          <a:noFill/>
        </p:spPr>
        <p:txBody>
          <a:bodyPr wrap="square" rtlCol="0">
            <a:spAutoFit/>
          </a:bodyPr>
          <a:lstStyle/>
          <a:p>
            <a:r>
              <a:rPr lang="en-US" sz="2400" dirty="0" smtClean="0">
                <a:solidFill>
                  <a:schemeClr val="bg1"/>
                </a:solidFill>
              </a:rPr>
              <a:t>Approach teachers</a:t>
            </a:r>
            <a:endParaRPr lang="en-US" sz="2400" dirty="0">
              <a:solidFill>
                <a:schemeClr val="bg1"/>
              </a:solidFill>
            </a:endParaRPr>
          </a:p>
        </p:txBody>
      </p:sp>
      <p:sp>
        <p:nvSpPr>
          <p:cNvPr id="29" name="TextBox 28"/>
          <p:cNvSpPr txBox="1"/>
          <p:nvPr/>
        </p:nvSpPr>
        <p:spPr>
          <a:xfrm>
            <a:off x="6596949" y="5189825"/>
            <a:ext cx="2842525" cy="830997"/>
          </a:xfrm>
          <a:prstGeom prst="rect">
            <a:avLst/>
          </a:prstGeom>
          <a:noFill/>
        </p:spPr>
        <p:txBody>
          <a:bodyPr wrap="square" rtlCol="0">
            <a:spAutoFit/>
          </a:bodyPr>
          <a:lstStyle/>
          <a:p>
            <a:r>
              <a:rPr lang="en-US" sz="2400" dirty="0" smtClean="0">
                <a:solidFill>
                  <a:schemeClr val="bg1"/>
                </a:solidFill>
              </a:rPr>
              <a:t>Confident about safety</a:t>
            </a:r>
            <a:endParaRPr lang="en-US" sz="2400" dirty="0">
              <a:solidFill>
                <a:schemeClr val="bg1"/>
              </a:solidFill>
            </a:endParaRPr>
          </a:p>
        </p:txBody>
      </p:sp>
      <p:sp>
        <p:nvSpPr>
          <p:cNvPr id="30" name="TextBox 29"/>
          <p:cNvSpPr txBox="1"/>
          <p:nvPr/>
        </p:nvSpPr>
        <p:spPr>
          <a:xfrm>
            <a:off x="6596949" y="2862014"/>
            <a:ext cx="3292591" cy="461665"/>
          </a:xfrm>
          <a:prstGeom prst="rect">
            <a:avLst/>
          </a:prstGeom>
          <a:noFill/>
        </p:spPr>
        <p:txBody>
          <a:bodyPr wrap="square" rtlCol="0">
            <a:spAutoFit/>
          </a:bodyPr>
          <a:lstStyle/>
          <a:p>
            <a:r>
              <a:rPr lang="en-US" sz="2400" dirty="0" smtClean="0">
                <a:solidFill>
                  <a:schemeClr val="bg1"/>
                </a:solidFill>
              </a:rPr>
              <a:t>Learn by doing</a:t>
            </a:r>
            <a:endParaRPr lang="en-US" sz="2400" dirty="0">
              <a:solidFill>
                <a:schemeClr val="bg1"/>
              </a:solidFill>
            </a:endParaRPr>
          </a:p>
        </p:txBody>
      </p:sp>
    </p:spTree>
    <p:extLst>
      <p:ext uri="{BB962C8B-B14F-4D97-AF65-F5344CB8AC3E}">
        <p14:creationId xmlns:p14="http://schemas.microsoft.com/office/powerpoint/2010/main" val="33669516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atie-floyd-iphone-homescre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172" y="1718001"/>
            <a:ext cx="5238948" cy="5238948"/>
          </a:xfrm>
          <a:prstGeom prst="rect">
            <a:avLst/>
          </a:prstGeom>
        </p:spPr>
      </p:pic>
      <p:sp>
        <p:nvSpPr>
          <p:cNvPr id="2" name="Title 1"/>
          <p:cNvSpPr>
            <a:spLocks noGrp="1"/>
          </p:cNvSpPr>
          <p:nvPr>
            <p:ph type="title"/>
          </p:nvPr>
        </p:nvSpPr>
        <p:spPr/>
        <p:txBody>
          <a:bodyPr/>
          <a:lstStyle/>
          <a:p>
            <a:pPr algn="ctr"/>
            <a:r>
              <a:rPr lang="en-US" dirty="0" smtClean="0">
                <a:solidFill>
                  <a:schemeClr val="tx1"/>
                </a:solidFill>
              </a:rPr>
              <a:t>Inferences</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Parents and teachers want school to be an intimate and challenging environment </a:t>
            </a:r>
          </a:p>
          <a:p>
            <a:r>
              <a:rPr lang="en-US" dirty="0" smtClean="0"/>
              <a:t>Kids want to learn by having fun</a:t>
            </a:r>
          </a:p>
          <a:p>
            <a:endParaRPr lang="en-US" dirty="0"/>
          </a:p>
          <a:p>
            <a:endParaRPr lang="en-US" dirty="0" smtClean="0"/>
          </a:p>
          <a:p>
            <a:endParaRPr lang="en-US" dirty="0" smtClean="0"/>
          </a:p>
          <a:p>
            <a:pPr marL="0" indent="0">
              <a:buNone/>
            </a:pPr>
            <a:endParaRPr lang="en-US" dirty="0" smtClean="0"/>
          </a:p>
          <a:p>
            <a:r>
              <a:rPr lang="en-US" dirty="0"/>
              <a:t>Communication is still email-based</a:t>
            </a:r>
          </a:p>
          <a:p>
            <a:r>
              <a:rPr lang="en-US" dirty="0" smtClean="0"/>
              <a:t>Everyone wants a buddy</a:t>
            </a:r>
          </a:p>
          <a:p>
            <a:endParaRPr lang="en-US" dirty="0" smtClean="0"/>
          </a:p>
          <a:p>
            <a:endParaRPr lang="en-US" dirty="0"/>
          </a:p>
        </p:txBody>
      </p:sp>
      <p:pic>
        <p:nvPicPr>
          <p:cNvPr id="5" name="Picture 4" descr="help_kids_science_proj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50" y="2984553"/>
            <a:ext cx="2259836" cy="1476426"/>
          </a:xfrm>
          <a:prstGeom prst="rect">
            <a:avLst/>
          </a:prstGeom>
        </p:spPr>
      </p:pic>
      <p:pic>
        <p:nvPicPr>
          <p:cNvPr id="6" name="Picture 5" descr="buddy-identity-animated.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547" y="5508809"/>
            <a:ext cx="1506597" cy="1349191"/>
          </a:xfrm>
          <a:prstGeom prst="rect">
            <a:avLst/>
          </a:prstGeom>
        </p:spPr>
      </p:pic>
    </p:spTree>
    <p:extLst>
      <p:ext uri="{BB962C8B-B14F-4D97-AF65-F5344CB8AC3E}">
        <p14:creationId xmlns:p14="http://schemas.microsoft.com/office/powerpoint/2010/main" val="33028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Summary</a:t>
            </a:r>
            <a:endParaRPr lang="en-US" dirty="0">
              <a:solidFill>
                <a:schemeClr val="tx1"/>
              </a:solidFill>
            </a:endParaRPr>
          </a:p>
        </p:txBody>
      </p:sp>
      <p:sp>
        <p:nvSpPr>
          <p:cNvPr id="4" name="TextBox 3"/>
          <p:cNvSpPr txBox="1"/>
          <p:nvPr/>
        </p:nvSpPr>
        <p:spPr>
          <a:xfrm>
            <a:off x="457200" y="3602558"/>
            <a:ext cx="8229599" cy="584776"/>
          </a:xfrm>
          <a:prstGeom prst="rect">
            <a:avLst/>
          </a:prstGeom>
          <a:noFill/>
        </p:spPr>
        <p:txBody>
          <a:bodyPr wrap="square" rtlCol="0">
            <a:spAutoFit/>
          </a:bodyPr>
          <a:lstStyle/>
          <a:p>
            <a:pPr algn="ctr"/>
            <a:r>
              <a:rPr lang="en-US" sz="3200" dirty="0" smtClean="0"/>
              <a:t>Interview biased because of demographics</a:t>
            </a:r>
          </a:p>
        </p:txBody>
      </p:sp>
      <p:sp>
        <p:nvSpPr>
          <p:cNvPr id="5" name="TextBox 4"/>
          <p:cNvSpPr txBox="1"/>
          <p:nvPr/>
        </p:nvSpPr>
        <p:spPr>
          <a:xfrm>
            <a:off x="457200" y="4431025"/>
            <a:ext cx="8229599" cy="584776"/>
          </a:xfrm>
          <a:prstGeom prst="rect">
            <a:avLst/>
          </a:prstGeom>
          <a:noFill/>
        </p:spPr>
        <p:txBody>
          <a:bodyPr wrap="square" rtlCol="0">
            <a:spAutoFit/>
          </a:bodyPr>
          <a:lstStyle/>
          <a:p>
            <a:pPr algn="ctr"/>
            <a:r>
              <a:rPr lang="en-US" sz="3200" dirty="0" smtClean="0"/>
              <a:t>Shorter interviews </a:t>
            </a:r>
          </a:p>
        </p:txBody>
      </p:sp>
      <p:sp>
        <p:nvSpPr>
          <p:cNvPr id="6" name="TextBox 5"/>
          <p:cNvSpPr txBox="1"/>
          <p:nvPr/>
        </p:nvSpPr>
        <p:spPr>
          <a:xfrm>
            <a:off x="457200" y="2801416"/>
            <a:ext cx="8229599" cy="584776"/>
          </a:xfrm>
          <a:prstGeom prst="rect">
            <a:avLst/>
          </a:prstGeom>
          <a:noFill/>
        </p:spPr>
        <p:txBody>
          <a:bodyPr wrap="square" rtlCol="0">
            <a:spAutoFit/>
          </a:bodyPr>
          <a:lstStyle/>
          <a:p>
            <a:pPr algn="ctr"/>
            <a:r>
              <a:rPr lang="en-US" sz="3200" dirty="0" smtClean="0"/>
              <a:t>Some edge cases </a:t>
            </a:r>
          </a:p>
        </p:txBody>
      </p:sp>
    </p:spTree>
    <p:extLst>
      <p:ext uri="{BB962C8B-B14F-4D97-AF65-F5344CB8AC3E}">
        <p14:creationId xmlns:p14="http://schemas.microsoft.com/office/powerpoint/2010/main" val="8087823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Our Team</a:t>
            </a:r>
            <a:endParaRPr lang="en-US" dirty="0">
              <a:solidFill>
                <a:srgbClr val="292934"/>
              </a:solidFill>
            </a:endParaRPr>
          </a:p>
        </p:txBody>
      </p:sp>
      <p:pic>
        <p:nvPicPr>
          <p:cNvPr id="5" name="Content Placeholder 4" descr="DSC_0326.jpg"/>
          <p:cNvPicPr>
            <a:picLocks noGrp="1" noChangeAspect="1"/>
          </p:cNvPicPr>
          <p:nvPr>
            <p:ph idx="1"/>
          </p:nvPr>
        </p:nvPicPr>
        <p:blipFill>
          <a:blip r:embed="rId3" cstate="print">
            <a:extLst>
              <a:ext uri="{28A0092B-C50C-407E-A947-70E740481C1C}">
                <a14:useLocalDpi xmlns:a14="http://schemas.microsoft.com/office/drawing/2010/main" val="0"/>
              </a:ext>
            </a:extLst>
          </a:blip>
          <a:srcRect t="5437" b="5437"/>
          <a:stretch>
            <a:fillRect/>
          </a:stretch>
        </p:blipFill>
        <p:spPr>
          <a:xfrm>
            <a:off x="5260036" y="1600200"/>
            <a:ext cx="2783297" cy="1649361"/>
          </a:xfrm>
        </p:spPr>
      </p:pic>
      <p:sp>
        <p:nvSpPr>
          <p:cNvPr id="6" name="TextBox 5"/>
          <p:cNvSpPr txBox="1"/>
          <p:nvPr/>
        </p:nvSpPr>
        <p:spPr>
          <a:xfrm>
            <a:off x="5260036" y="3326205"/>
            <a:ext cx="2783297" cy="369332"/>
          </a:xfrm>
          <a:prstGeom prst="rect">
            <a:avLst/>
          </a:prstGeom>
          <a:noFill/>
        </p:spPr>
        <p:txBody>
          <a:bodyPr wrap="square" rtlCol="0">
            <a:spAutoFit/>
          </a:bodyPr>
          <a:lstStyle/>
          <a:p>
            <a:pPr algn="ctr"/>
            <a:r>
              <a:rPr lang="en-US" dirty="0" err="1" smtClean="0"/>
              <a:t>Priyanka</a:t>
            </a:r>
            <a:r>
              <a:rPr lang="en-US" dirty="0" smtClean="0"/>
              <a:t> </a:t>
            </a:r>
            <a:r>
              <a:rPr lang="en-US" dirty="0" err="1" smtClean="0"/>
              <a:t>Rao</a:t>
            </a:r>
            <a:r>
              <a:rPr lang="en-US" dirty="0" smtClean="0"/>
              <a:t> ‘16</a:t>
            </a:r>
            <a:endParaRPr lang="en-US" dirty="0"/>
          </a:p>
        </p:txBody>
      </p:sp>
      <p:pic>
        <p:nvPicPr>
          <p:cNvPr id="3" name="Picture 2" descr="IMG_427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95" y="1600200"/>
            <a:ext cx="2516954" cy="1605200"/>
          </a:xfrm>
          <a:prstGeom prst="rect">
            <a:avLst/>
          </a:prstGeom>
        </p:spPr>
      </p:pic>
      <p:sp>
        <p:nvSpPr>
          <p:cNvPr id="4" name="TextBox 3"/>
          <p:cNvSpPr txBox="1"/>
          <p:nvPr/>
        </p:nvSpPr>
        <p:spPr>
          <a:xfrm>
            <a:off x="876695" y="3382677"/>
            <a:ext cx="2516954" cy="369332"/>
          </a:xfrm>
          <a:prstGeom prst="rect">
            <a:avLst/>
          </a:prstGeom>
          <a:noFill/>
        </p:spPr>
        <p:txBody>
          <a:bodyPr wrap="square" rtlCol="0">
            <a:spAutoFit/>
          </a:bodyPr>
          <a:lstStyle/>
          <a:p>
            <a:pPr algn="ctr"/>
            <a:r>
              <a:rPr lang="en-US" dirty="0" smtClean="0"/>
              <a:t>Filippa Karrfelt ‘17</a:t>
            </a:r>
          </a:p>
        </p:txBody>
      </p:sp>
      <p:pic>
        <p:nvPicPr>
          <p:cNvPr id="7" name="Picture 6" descr="Gerardo.jpg"/>
          <p:cNvPicPr>
            <a:picLocks noChangeAspect="1"/>
          </p:cNvPicPr>
          <p:nvPr/>
        </p:nvPicPr>
        <p:blipFill rotWithShape="1">
          <a:blip r:embed="rId5">
            <a:extLst>
              <a:ext uri="{28A0092B-C50C-407E-A947-70E740481C1C}">
                <a14:useLocalDpi xmlns:a14="http://schemas.microsoft.com/office/drawing/2010/main" val="0"/>
              </a:ext>
            </a:extLst>
          </a:blip>
          <a:srcRect t="21661" b="21216"/>
          <a:stretch/>
        </p:blipFill>
        <p:spPr>
          <a:xfrm>
            <a:off x="876695" y="4233332"/>
            <a:ext cx="2516954" cy="1502835"/>
          </a:xfrm>
          <a:prstGeom prst="rect">
            <a:avLst/>
          </a:prstGeom>
        </p:spPr>
      </p:pic>
      <p:sp>
        <p:nvSpPr>
          <p:cNvPr id="8" name="TextBox 7"/>
          <p:cNvSpPr txBox="1"/>
          <p:nvPr/>
        </p:nvSpPr>
        <p:spPr>
          <a:xfrm>
            <a:off x="876695" y="5815000"/>
            <a:ext cx="2516954" cy="369332"/>
          </a:xfrm>
          <a:prstGeom prst="rect">
            <a:avLst/>
          </a:prstGeom>
          <a:noFill/>
        </p:spPr>
        <p:txBody>
          <a:bodyPr wrap="square" rtlCol="0">
            <a:spAutoFit/>
          </a:bodyPr>
          <a:lstStyle/>
          <a:p>
            <a:pPr algn="ctr"/>
            <a:r>
              <a:rPr lang="en-US" dirty="0" smtClean="0"/>
              <a:t>Gerardo </a:t>
            </a:r>
            <a:r>
              <a:rPr lang="en-US" dirty="0" err="1" smtClean="0"/>
              <a:t>Sanz</a:t>
            </a:r>
            <a:r>
              <a:rPr lang="en-US" dirty="0" smtClean="0"/>
              <a:t> ‘16</a:t>
            </a:r>
          </a:p>
        </p:txBody>
      </p:sp>
      <p:pic>
        <p:nvPicPr>
          <p:cNvPr id="9" name="Picture 8" descr="IMG_4342.JPG"/>
          <p:cNvPicPr>
            <a:picLocks noChangeAspect="1"/>
          </p:cNvPicPr>
          <p:nvPr/>
        </p:nvPicPr>
        <p:blipFill rotWithShape="1">
          <a:blip r:embed="rId6">
            <a:extLst>
              <a:ext uri="{28A0092B-C50C-407E-A947-70E740481C1C}">
                <a14:useLocalDpi xmlns:a14="http://schemas.microsoft.com/office/drawing/2010/main" val="0"/>
              </a:ext>
            </a:extLst>
          </a:blip>
          <a:srcRect b="39881"/>
          <a:stretch/>
        </p:blipFill>
        <p:spPr>
          <a:xfrm>
            <a:off x="5143739" y="3996509"/>
            <a:ext cx="2899594" cy="1978325"/>
          </a:xfrm>
          <a:prstGeom prst="rect">
            <a:avLst/>
          </a:prstGeom>
        </p:spPr>
      </p:pic>
      <p:sp>
        <p:nvSpPr>
          <p:cNvPr id="10" name="TextBox 9"/>
          <p:cNvSpPr txBox="1"/>
          <p:nvPr/>
        </p:nvSpPr>
        <p:spPr>
          <a:xfrm>
            <a:off x="5143739" y="5974834"/>
            <a:ext cx="2899594" cy="369332"/>
          </a:xfrm>
          <a:prstGeom prst="rect">
            <a:avLst/>
          </a:prstGeom>
          <a:noFill/>
        </p:spPr>
        <p:txBody>
          <a:bodyPr wrap="square" rtlCol="0">
            <a:spAutoFit/>
          </a:bodyPr>
          <a:lstStyle/>
          <a:p>
            <a:pPr algn="ctr"/>
            <a:r>
              <a:rPr lang="en-US" dirty="0" err="1" smtClean="0"/>
              <a:t>Ikechi</a:t>
            </a:r>
            <a:r>
              <a:rPr lang="en-US" dirty="0" smtClean="0"/>
              <a:t>  </a:t>
            </a:r>
            <a:r>
              <a:rPr lang="en-US" dirty="0" err="1" smtClean="0"/>
              <a:t>Akujobi</a:t>
            </a:r>
            <a:r>
              <a:rPr lang="en-US" dirty="0" smtClean="0"/>
              <a:t> </a:t>
            </a:r>
            <a:r>
              <a:rPr lang="en-US" dirty="0" smtClean="0"/>
              <a:t>‘17</a:t>
            </a:r>
            <a:endParaRPr lang="en-US" dirty="0"/>
          </a:p>
        </p:txBody>
      </p:sp>
    </p:spTree>
    <p:extLst>
      <p:ext uri="{BB962C8B-B14F-4D97-AF65-F5344CB8AC3E}">
        <p14:creationId xmlns:p14="http://schemas.microsoft.com/office/powerpoint/2010/main" val="36169755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3663"/>
            <a:ext cx="8229600" cy="990600"/>
          </a:xfrm>
        </p:spPr>
        <p:txBody>
          <a:bodyPr>
            <a:normAutofit/>
          </a:bodyPr>
          <a:lstStyle/>
          <a:p>
            <a:pPr algn="ctr"/>
            <a:r>
              <a:rPr lang="en-US" dirty="0" smtClean="0">
                <a:solidFill>
                  <a:srgbClr val="292934"/>
                </a:solidFill>
              </a:rPr>
              <a:t>Focus: Elementary Schools </a:t>
            </a:r>
            <a:endParaRPr lang="en-US" dirty="0">
              <a:solidFill>
                <a:srgbClr val="292934"/>
              </a:solidFill>
            </a:endParaRPr>
          </a:p>
        </p:txBody>
      </p:sp>
    </p:spTree>
    <p:extLst>
      <p:ext uri="{BB962C8B-B14F-4D97-AF65-F5344CB8AC3E}">
        <p14:creationId xmlns:p14="http://schemas.microsoft.com/office/powerpoint/2010/main" val="3933437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191570114"/>
              </p:ext>
            </p:extLst>
          </p:nvPr>
        </p:nvGraphicFramePr>
        <p:xfrm>
          <a:off x="242782" y="466848"/>
          <a:ext cx="8665439" cy="6181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3635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1834" y="697692"/>
            <a:ext cx="2953270" cy="2738312"/>
          </a:xfrm>
          <a:prstGeom prst="rect">
            <a:avLst/>
          </a:prstGeom>
        </p:spPr>
      </p:pic>
      <p:pic>
        <p:nvPicPr>
          <p:cNvPr id="5" name="Picture 4"/>
          <p:cNvPicPr>
            <a:picLocks noChangeAspect="1"/>
          </p:cNvPicPr>
          <p:nvPr/>
        </p:nvPicPr>
        <p:blipFill>
          <a:blip r:embed="rId4"/>
          <a:stretch>
            <a:fillRect/>
          </a:stretch>
        </p:blipFill>
        <p:spPr>
          <a:xfrm>
            <a:off x="5661639" y="697691"/>
            <a:ext cx="2865370" cy="2910282"/>
          </a:xfrm>
          <a:prstGeom prst="rect">
            <a:avLst/>
          </a:prstGeom>
        </p:spPr>
      </p:pic>
      <p:pic>
        <p:nvPicPr>
          <p:cNvPr id="6" name="Picture 5"/>
          <p:cNvPicPr>
            <a:picLocks noChangeAspect="1"/>
          </p:cNvPicPr>
          <p:nvPr/>
        </p:nvPicPr>
        <p:blipFill>
          <a:blip r:embed="rId5"/>
          <a:stretch>
            <a:fillRect/>
          </a:stretch>
        </p:blipFill>
        <p:spPr>
          <a:xfrm>
            <a:off x="3137487" y="4126569"/>
            <a:ext cx="3510997" cy="2342494"/>
          </a:xfrm>
          <a:prstGeom prst="rect">
            <a:avLst/>
          </a:prstGeom>
        </p:spPr>
      </p:pic>
    </p:spTree>
    <p:extLst>
      <p:ext uri="{BB962C8B-B14F-4D97-AF65-F5344CB8AC3E}">
        <p14:creationId xmlns:p14="http://schemas.microsoft.com/office/powerpoint/2010/main" val="378356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How We Found Our Interviewees</a:t>
            </a:r>
            <a:endParaRPr lang="en-US" dirty="0">
              <a:solidFill>
                <a:srgbClr val="292934"/>
              </a:solidFill>
            </a:endParaRPr>
          </a:p>
        </p:txBody>
      </p:sp>
      <p:sp>
        <p:nvSpPr>
          <p:cNvPr id="3" name="Content Placeholder 2"/>
          <p:cNvSpPr>
            <a:spLocks noGrp="1"/>
          </p:cNvSpPr>
          <p:nvPr>
            <p:ph idx="1"/>
          </p:nvPr>
        </p:nvSpPr>
        <p:spPr/>
        <p:txBody>
          <a:bodyPr/>
          <a:lstStyle/>
          <a:p>
            <a:r>
              <a:rPr lang="en-US" dirty="0" smtClean="0"/>
              <a:t>Plan A: Going directly to schools</a:t>
            </a:r>
          </a:p>
          <a:p>
            <a:pPr lvl="1"/>
            <a:r>
              <a:rPr lang="en-US" dirty="0" smtClean="0"/>
              <a:t>Issue </a:t>
            </a:r>
          </a:p>
          <a:p>
            <a:r>
              <a:rPr lang="en-US" dirty="0" smtClean="0"/>
              <a:t>Plan B: Find kids with parents around</a:t>
            </a:r>
          </a:p>
          <a:p>
            <a:pPr lvl="1"/>
            <a:r>
              <a:rPr lang="en-US" dirty="0" smtClean="0"/>
              <a:t>Playgrounds in PA</a:t>
            </a:r>
          </a:p>
          <a:p>
            <a:pPr lvl="1"/>
            <a:endParaRPr lang="en-US" dirty="0"/>
          </a:p>
          <a:p>
            <a:pPr lvl="1"/>
            <a:endParaRPr lang="en-US" dirty="0" smtClean="0"/>
          </a:p>
          <a:p>
            <a:pPr lvl="1"/>
            <a:endParaRPr lang="en-US" dirty="0"/>
          </a:p>
          <a:p>
            <a:pPr lvl="1"/>
            <a:endParaRPr lang="en-US" dirty="0" smtClean="0"/>
          </a:p>
          <a:p>
            <a:pPr lvl="1"/>
            <a:endParaRPr lang="en-US" dirty="0" smtClean="0"/>
          </a:p>
          <a:p>
            <a:endParaRPr lang="en-US" dirty="0" smtClean="0"/>
          </a:p>
          <a:p>
            <a:pPr marL="0" indent="0">
              <a:buNone/>
            </a:pPr>
            <a:endParaRPr lang="en-US" dirty="0" smtClean="0"/>
          </a:p>
          <a:p>
            <a:endParaRPr lang="en-US" dirty="0"/>
          </a:p>
        </p:txBody>
      </p:sp>
      <p:pic>
        <p:nvPicPr>
          <p:cNvPr id="4" name="Picture 3" descr="IMG_4335.JPG"/>
          <p:cNvPicPr>
            <a:picLocks noChangeAspect="1"/>
          </p:cNvPicPr>
          <p:nvPr/>
        </p:nvPicPr>
        <p:blipFill rotWithShape="1">
          <a:blip r:embed="rId3" cstate="print">
            <a:extLst>
              <a:ext uri="{28A0092B-C50C-407E-A947-70E740481C1C}">
                <a14:useLocalDpi xmlns:a14="http://schemas.microsoft.com/office/drawing/2010/main" val="0"/>
              </a:ext>
            </a:extLst>
          </a:blip>
          <a:srcRect l="11552" r="39452"/>
          <a:stretch/>
        </p:blipFill>
        <p:spPr>
          <a:xfrm rot="5400000">
            <a:off x="1234670" y="3018323"/>
            <a:ext cx="2496474" cy="3642662"/>
          </a:xfrm>
          <a:prstGeom prst="rect">
            <a:avLst/>
          </a:prstGeom>
        </p:spPr>
      </p:pic>
      <p:pic>
        <p:nvPicPr>
          <p:cNvPr id="5" name="Picture 4"/>
          <p:cNvPicPr>
            <a:picLocks noChangeAspect="1"/>
          </p:cNvPicPr>
          <p:nvPr/>
        </p:nvPicPr>
        <p:blipFill>
          <a:blip r:embed="rId4"/>
          <a:stretch>
            <a:fillRect/>
          </a:stretch>
        </p:blipFill>
        <p:spPr>
          <a:xfrm>
            <a:off x="4812781" y="3591417"/>
            <a:ext cx="3713438" cy="2496474"/>
          </a:xfrm>
          <a:prstGeom prst="rect">
            <a:avLst/>
          </a:prstGeom>
        </p:spPr>
      </p:pic>
    </p:spTree>
    <p:extLst>
      <p:ext uri="{BB962C8B-B14F-4D97-AF65-F5344CB8AC3E}">
        <p14:creationId xmlns:p14="http://schemas.microsoft.com/office/powerpoint/2010/main" val="1729428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Students</a:t>
            </a:r>
            <a:endParaRPr lang="en-US" dirty="0">
              <a:solidFill>
                <a:srgbClr val="292934"/>
              </a:solidFill>
            </a:endParaRPr>
          </a:p>
        </p:txBody>
      </p:sp>
      <p:sp>
        <p:nvSpPr>
          <p:cNvPr id="3" name="Content Placeholder 2"/>
          <p:cNvSpPr>
            <a:spLocks noGrp="1"/>
          </p:cNvSpPr>
          <p:nvPr>
            <p:ph idx="1"/>
          </p:nvPr>
        </p:nvSpPr>
        <p:spPr/>
        <p:txBody>
          <a:bodyPr/>
          <a:lstStyle/>
          <a:p>
            <a:pPr marL="0" indent="0" algn="ctr">
              <a:buNone/>
            </a:pPr>
            <a:endParaRPr lang="en-US" sz="3800" dirty="0" smtClean="0"/>
          </a:p>
          <a:p>
            <a:pPr marL="0" indent="0" algn="ctr">
              <a:buNone/>
            </a:pPr>
            <a:r>
              <a:rPr lang="en-US" sz="2800" dirty="0" err="1" smtClean="0"/>
              <a:t>Zilan</a:t>
            </a:r>
            <a:r>
              <a:rPr lang="en-US" sz="2800" dirty="0" smtClean="0"/>
              <a:t> (6</a:t>
            </a:r>
            <a:r>
              <a:rPr lang="en-US" sz="2800" baseline="30000" dirty="0" smtClean="0"/>
              <a:t>th</a:t>
            </a:r>
            <a:r>
              <a:rPr lang="en-US" sz="2800" dirty="0" smtClean="0"/>
              <a:t> grader) &amp; Ivan (1</a:t>
            </a:r>
            <a:r>
              <a:rPr lang="en-US" sz="2800" baseline="30000" dirty="0" smtClean="0"/>
              <a:t>st</a:t>
            </a:r>
            <a:r>
              <a:rPr lang="en-US" sz="2800" dirty="0" smtClean="0"/>
              <a:t> grader)</a:t>
            </a:r>
          </a:p>
          <a:p>
            <a:pPr marL="0" indent="0" algn="ctr">
              <a:buNone/>
            </a:pPr>
            <a:endParaRPr lang="en-US" dirty="0" smtClean="0">
              <a:solidFill>
                <a:srgbClr val="0000B5"/>
              </a:solidFill>
            </a:endParaRPr>
          </a:p>
          <a:p>
            <a:pPr marL="0" indent="0" algn="ctr">
              <a:buNone/>
            </a:pPr>
            <a:r>
              <a:rPr lang="en-US" dirty="0" smtClean="0">
                <a:solidFill>
                  <a:srgbClr val="0000B5"/>
                </a:solidFill>
              </a:rPr>
              <a:t>Feelings </a:t>
            </a:r>
            <a:r>
              <a:rPr lang="en-US" dirty="0">
                <a:solidFill>
                  <a:srgbClr val="0000B5"/>
                </a:solidFill>
              </a:rPr>
              <a:t>about </a:t>
            </a:r>
            <a:r>
              <a:rPr lang="en-US" dirty="0" smtClean="0">
                <a:solidFill>
                  <a:srgbClr val="0000B5"/>
                </a:solidFill>
              </a:rPr>
              <a:t>school</a:t>
            </a:r>
          </a:p>
          <a:p>
            <a:pPr marL="0" indent="0" algn="ctr">
              <a:buNone/>
            </a:pPr>
            <a:r>
              <a:rPr lang="en-US" dirty="0" smtClean="0">
                <a:solidFill>
                  <a:schemeClr val="accent1"/>
                </a:solidFill>
              </a:rPr>
              <a:t>What </a:t>
            </a:r>
            <a:r>
              <a:rPr lang="en-US" dirty="0">
                <a:solidFill>
                  <a:schemeClr val="accent1"/>
                </a:solidFill>
              </a:rPr>
              <a:t>subjects </a:t>
            </a:r>
            <a:r>
              <a:rPr lang="en-US" dirty="0" smtClean="0">
                <a:solidFill>
                  <a:schemeClr val="accent1"/>
                </a:solidFill>
              </a:rPr>
              <a:t>they </a:t>
            </a:r>
            <a:r>
              <a:rPr lang="en-US" dirty="0">
                <a:solidFill>
                  <a:schemeClr val="accent1"/>
                </a:solidFill>
              </a:rPr>
              <a:t>liked and </a:t>
            </a:r>
            <a:r>
              <a:rPr lang="en-US" dirty="0" smtClean="0">
                <a:solidFill>
                  <a:schemeClr val="accent1"/>
                </a:solidFill>
              </a:rPr>
              <a:t>why</a:t>
            </a:r>
          </a:p>
          <a:p>
            <a:pPr marL="0" indent="0" algn="ctr">
              <a:buNone/>
            </a:pPr>
            <a:r>
              <a:rPr lang="en-US" dirty="0">
                <a:solidFill>
                  <a:srgbClr val="008000"/>
                </a:solidFill>
              </a:rPr>
              <a:t>C</a:t>
            </a:r>
            <a:r>
              <a:rPr lang="en-US" dirty="0" smtClean="0">
                <a:solidFill>
                  <a:srgbClr val="008000"/>
                </a:solidFill>
              </a:rPr>
              <a:t>ommunication </a:t>
            </a:r>
            <a:r>
              <a:rPr lang="en-US" dirty="0">
                <a:solidFill>
                  <a:srgbClr val="008000"/>
                </a:solidFill>
              </a:rPr>
              <a:t>with teachers and peers</a:t>
            </a:r>
          </a:p>
          <a:p>
            <a:pPr lvl="1"/>
            <a:endParaRPr lang="en-US" dirty="0" smtClean="0"/>
          </a:p>
        </p:txBody>
      </p:sp>
    </p:spTree>
    <p:extLst>
      <p:ext uri="{BB962C8B-B14F-4D97-AF65-F5344CB8AC3E}">
        <p14:creationId xmlns:p14="http://schemas.microsoft.com/office/powerpoint/2010/main" val="33582437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292934"/>
                </a:solidFill>
              </a:rPr>
              <a:t>Highlights</a:t>
            </a:r>
            <a:endParaRPr lang="en-US" dirty="0">
              <a:solidFill>
                <a:srgbClr val="292934"/>
              </a:solidFill>
            </a:endParaRPr>
          </a:p>
        </p:txBody>
      </p:sp>
      <p:sp>
        <p:nvSpPr>
          <p:cNvPr id="3" name="Content Placeholder 2"/>
          <p:cNvSpPr>
            <a:spLocks noGrp="1"/>
          </p:cNvSpPr>
          <p:nvPr>
            <p:ph idx="1"/>
          </p:nvPr>
        </p:nvSpPr>
        <p:spPr/>
        <p:txBody>
          <a:bodyPr>
            <a:normAutofit/>
          </a:bodyPr>
          <a:lstStyle/>
          <a:p>
            <a:r>
              <a:rPr lang="en-US" sz="2800" dirty="0" err="1" smtClean="0"/>
              <a:t>Zilan</a:t>
            </a:r>
            <a:endParaRPr lang="en-US" sz="2800" dirty="0" smtClean="0"/>
          </a:p>
          <a:p>
            <a:pPr lvl="1"/>
            <a:r>
              <a:rPr lang="en-US" sz="2800" dirty="0" smtClean="0"/>
              <a:t>Tech is intuitive </a:t>
            </a:r>
          </a:p>
          <a:p>
            <a:pPr lvl="1"/>
            <a:r>
              <a:rPr lang="en-US" sz="2800" dirty="0" smtClean="0"/>
              <a:t>International</a:t>
            </a:r>
          </a:p>
          <a:p>
            <a:pPr lvl="1"/>
            <a:r>
              <a:rPr lang="en-US" sz="2800" dirty="0" smtClean="0"/>
              <a:t>Loves projects</a:t>
            </a:r>
          </a:p>
          <a:p>
            <a:pPr marL="274320" lvl="1" indent="0">
              <a:buNone/>
            </a:pPr>
            <a:endParaRPr lang="en-US" sz="2800" dirty="0"/>
          </a:p>
          <a:p>
            <a:r>
              <a:rPr lang="en-US" sz="2800" dirty="0" smtClean="0"/>
              <a:t>Ivan</a:t>
            </a:r>
          </a:p>
          <a:p>
            <a:pPr lvl="1"/>
            <a:r>
              <a:rPr lang="en-US" sz="2800" dirty="0" smtClean="0"/>
              <a:t>“I just know”</a:t>
            </a:r>
          </a:p>
          <a:p>
            <a:pPr lvl="1"/>
            <a:r>
              <a:rPr lang="en-US" sz="2800" dirty="0" smtClean="0"/>
              <a:t>Trusts teachers</a:t>
            </a:r>
          </a:p>
        </p:txBody>
      </p:sp>
      <p:pic>
        <p:nvPicPr>
          <p:cNvPr id="4" name="Picture 3"/>
          <p:cNvPicPr>
            <a:picLocks noChangeAspect="1"/>
          </p:cNvPicPr>
          <p:nvPr/>
        </p:nvPicPr>
        <p:blipFill>
          <a:blip r:embed="rId3"/>
          <a:stretch>
            <a:fillRect/>
          </a:stretch>
        </p:blipFill>
        <p:spPr>
          <a:xfrm>
            <a:off x="3883853" y="1937426"/>
            <a:ext cx="4624333" cy="3468250"/>
          </a:xfrm>
          <a:prstGeom prst="rect">
            <a:avLst/>
          </a:prstGeom>
        </p:spPr>
      </p:pic>
    </p:spTree>
    <p:extLst>
      <p:ext uri="{BB962C8B-B14F-4D97-AF65-F5344CB8AC3E}">
        <p14:creationId xmlns:p14="http://schemas.microsoft.com/office/powerpoint/2010/main" val="26878360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Parents</a:t>
            </a:r>
            <a:endParaRPr lang="en-US" dirty="0">
              <a:solidFill>
                <a:schemeClr val="tx1"/>
              </a:solidFill>
            </a:endParaRPr>
          </a:p>
        </p:txBody>
      </p:sp>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2800" dirty="0" smtClean="0"/>
              <a:t>Anna &amp; AIT &amp; Prof. Ellis</a:t>
            </a:r>
          </a:p>
          <a:p>
            <a:pPr marL="0" indent="0" algn="ctr">
              <a:buNone/>
            </a:pPr>
            <a:endParaRPr lang="en-US" dirty="0">
              <a:solidFill>
                <a:srgbClr val="0000B5"/>
              </a:solidFill>
            </a:endParaRPr>
          </a:p>
          <a:p>
            <a:pPr marL="0" indent="0" algn="ctr">
              <a:buNone/>
            </a:pPr>
            <a:r>
              <a:rPr lang="en-US" dirty="0" smtClean="0">
                <a:solidFill>
                  <a:srgbClr val="3366FF"/>
                </a:solidFill>
              </a:rPr>
              <a:t>Thoughts about school</a:t>
            </a:r>
          </a:p>
          <a:p>
            <a:pPr marL="0" indent="0" algn="ctr">
              <a:buNone/>
            </a:pPr>
            <a:r>
              <a:rPr lang="en-US" dirty="0" smtClean="0">
                <a:solidFill>
                  <a:schemeClr val="accent1"/>
                </a:solidFill>
              </a:rPr>
              <a:t>Interaction with teachers</a:t>
            </a:r>
          </a:p>
          <a:p>
            <a:pPr marL="0" indent="0" algn="ctr">
              <a:buNone/>
            </a:pPr>
            <a:r>
              <a:rPr lang="en-US" dirty="0" smtClean="0">
                <a:solidFill>
                  <a:srgbClr val="008000"/>
                </a:solidFill>
              </a:rPr>
              <a:t>Desired learning environment for children</a:t>
            </a:r>
            <a:endParaRPr lang="en-US" dirty="0">
              <a:solidFill>
                <a:srgbClr val="008000"/>
              </a:solidFill>
            </a:endParaRPr>
          </a:p>
        </p:txBody>
      </p:sp>
    </p:spTree>
    <p:extLst>
      <p:ext uri="{BB962C8B-B14F-4D97-AF65-F5344CB8AC3E}">
        <p14:creationId xmlns:p14="http://schemas.microsoft.com/office/powerpoint/2010/main" val="5555667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search Template">
  <a:themeElements>
    <a:clrScheme name="Custom 11">
      <a:dk1>
        <a:srgbClr val="292934"/>
      </a:dk1>
      <a:lt1>
        <a:srgbClr val="FFFFFF"/>
      </a:lt1>
      <a:dk2>
        <a:srgbClr val="B4271C"/>
      </a:dk2>
      <a:lt2>
        <a:srgbClr val="F3F2DC"/>
      </a:lt2>
      <a:accent1>
        <a:srgbClr val="9B1314"/>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Research Template.potx</Template>
  <TotalTime>2629</TotalTime>
  <Words>2160</Words>
  <Application>Microsoft Macintosh PowerPoint</Application>
  <PresentationFormat>On-screen Show (4:3)</PresentationFormat>
  <Paragraphs>227</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Research Template</vt:lpstr>
      <vt:lpstr>Needfinding in Learning and Education</vt:lpstr>
      <vt:lpstr>Our Team</vt:lpstr>
      <vt:lpstr>Focus: Elementary Schools </vt:lpstr>
      <vt:lpstr>PowerPoint Presentation</vt:lpstr>
      <vt:lpstr>PowerPoint Presentation</vt:lpstr>
      <vt:lpstr>How We Found Our Interviewees</vt:lpstr>
      <vt:lpstr>Students</vt:lpstr>
      <vt:lpstr>Highlights</vt:lpstr>
      <vt:lpstr>Parents</vt:lpstr>
      <vt:lpstr>Highlights</vt:lpstr>
      <vt:lpstr>Teachers</vt:lpstr>
      <vt:lpstr>Highlights</vt:lpstr>
      <vt:lpstr>PowerPoint Presentation</vt:lpstr>
      <vt:lpstr>PowerPoint Presentation</vt:lpstr>
      <vt:lpstr>PowerPoint Presentation</vt:lpstr>
      <vt:lpstr>Inferences</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update</dc:title>
  <dc:creator>Krish Dustakar</dc:creator>
  <cp:lastModifiedBy>Krish Dustakar</cp:lastModifiedBy>
  <cp:revision>191</cp:revision>
  <dcterms:created xsi:type="dcterms:W3CDTF">2015-08-02T00:59:43Z</dcterms:created>
  <dcterms:modified xsi:type="dcterms:W3CDTF">2015-10-02T19:56:40Z</dcterms:modified>
</cp:coreProperties>
</file>