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Proxima Nova"/>
      <p:regular r:id="rId19"/>
      <p:bold r:id="rId20"/>
      <p:italic r:id="rId21"/>
      <p:boldItalic r:id="rId22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roximaNova-bold.fntdata"/><Relationship Id="rId11" Type="http://schemas.openxmlformats.org/officeDocument/2006/relationships/slide" Target="slides/slide6.xml"/><Relationship Id="rId22" Type="http://schemas.openxmlformats.org/officeDocument/2006/relationships/font" Target="fonts/ProximaNova-boldItalic.fntdata"/><Relationship Id="rId10" Type="http://schemas.openxmlformats.org/officeDocument/2006/relationships/slide" Target="slides/slide5.xml"/><Relationship Id="rId21" Type="http://schemas.openxmlformats.org/officeDocument/2006/relationships/font" Target="fonts/ProximaNova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ProximaNova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Participant 1 didn’t know how to switch between manual and barcode, participant 2 had a hint and got it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tell story of percent of people affected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camera to scan barcode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Beep sounds, sliding paper for scrolling, hole for barcode scanner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All picture slide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All picture slide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hape 9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" name="Shape 10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510450" y="3182312"/>
            <a:ext cx="8123100" cy="6299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" name="Shape 49"/>
          <p:cNvSpPr txBox="1"/>
          <p:nvPr>
            <p:ph type="title"/>
          </p:nvPr>
        </p:nvSpPr>
        <p:spPr>
          <a:xfrm>
            <a:off x="311700" y="991475"/>
            <a:ext cx="8520599" cy="19178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b="1" sz="14000"/>
            </a:lvl1pPr>
            <a:lvl2pPr algn="ctr">
              <a:spcBef>
                <a:spcPts val="0"/>
              </a:spcBef>
              <a:buSzPct val="100000"/>
              <a:defRPr b="1" sz="14000"/>
            </a:lvl2pPr>
            <a:lvl3pPr algn="ctr">
              <a:spcBef>
                <a:spcPts val="0"/>
              </a:spcBef>
              <a:buSzPct val="100000"/>
              <a:defRPr b="1" sz="14000"/>
            </a:lvl3pPr>
            <a:lvl4pPr algn="ctr">
              <a:spcBef>
                <a:spcPts val="0"/>
              </a:spcBef>
              <a:buSzPct val="100000"/>
              <a:defRPr b="1" sz="14000"/>
            </a:lvl4pPr>
            <a:lvl5pPr algn="ctr">
              <a:spcBef>
                <a:spcPts val="0"/>
              </a:spcBef>
              <a:buSzPct val="100000"/>
              <a:defRPr b="1" sz="14000"/>
            </a:lvl5pPr>
            <a:lvl6pPr algn="ctr">
              <a:spcBef>
                <a:spcPts val="0"/>
              </a:spcBef>
              <a:buSzPct val="100000"/>
              <a:defRPr b="1" sz="14000"/>
            </a:lvl6pPr>
            <a:lvl7pPr algn="ctr">
              <a:spcBef>
                <a:spcPts val="0"/>
              </a:spcBef>
              <a:buSzPct val="100000"/>
              <a:defRPr b="1" sz="14000"/>
            </a:lvl7pPr>
            <a:lvl8pPr algn="ctr">
              <a:spcBef>
                <a:spcPts val="0"/>
              </a:spcBef>
              <a:buSzPct val="100000"/>
              <a:defRPr b="1" sz="14000"/>
            </a:lvl8pPr>
            <a:lvl9pPr algn="ctr">
              <a:spcBef>
                <a:spcPts val="0"/>
              </a:spcBef>
              <a:buSzPct val="100000"/>
              <a:defRPr b="1" sz="14000"/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311700" y="3071300"/>
            <a:ext cx="8520599" cy="901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bg>
      <p:bgPr>
        <a:solidFill>
          <a:schemeClr val="dk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hape 14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" name="Shape 15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" name="Shape 1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5" name="Shape 25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6" name="Shape 3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572000" y="7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9" name="Shape 3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" name="Shape 40"/>
          <p:cNvSpPr txBox="1"/>
          <p:nvPr>
            <p:ph type="title"/>
          </p:nvPr>
        </p:nvSpPr>
        <p:spPr>
          <a:xfrm>
            <a:off x="265500" y="1205825"/>
            <a:ext cx="4045199" cy="1509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1" name="Shape 41"/>
          <p:cNvSpPr txBox="1"/>
          <p:nvPr>
            <p:ph idx="1" type="subTitle"/>
          </p:nvPr>
        </p:nvSpPr>
        <p:spPr>
          <a:xfrm>
            <a:off x="265500" y="2769000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42" name="Shape 42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idx="1" type="body"/>
          </p:nvPr>
        </p:nvSpPr>
        <p:spPr>
          <a:xfrm>
            <a:off x="311700" y="4236825"/>
            <a:ext cx="5998800" cy="59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Proxima Nova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Proxima Nova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g"/><Relationship Id="rId4" Type="http://schemas.openxmlformats.org/officeDocument/2006/relationships/image" Target="../media/image09.jpg"/><Relationship Id="rId5" Type="http://schemas.openxmlformats.org/officeDocument/2006/relationships/image" Target="../media/image08.jpg"/><Relationship Id="rId6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3.jpg"/><Relationship Id="rId4" Type="http://schemas.openxmlformats.org/officeDocument/2006/relationships/image" Target="../media/image0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6.jpg"/><Relationship Id="rId4" Type="http://schemas.openxmlformats.org/officeDocument/2006/relationships/image" Target="../media/image04.png"/><Relationship Id="rId5" Type="http://schemas.openxmlformats.org/officeDocument/2006/relationships/image" Target="../media/image00.png"/><Relationship Id="rId6" Type="http://schemas.openxmlformats.org/officeDocument/2006/relationships/image" Target="../media/image02.jpg"/><Relationship Id="rId7" Type="http://schemas.openxmlformats.org/officeDocument/2006/relationships/image" Target="../media/image0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6.jpg"/><Relationship Id="rId4" Type="http://schemas.openxmlformats.org/officeDocument/2006/relationships/image" Target="../media/image29.png"/><Relationship Id="rId10" Type="http://schemas.openxmlformats.org/officeDocument/2006/relationships/image" Target="../media/image12.jpg"/><Relationship Id="rId9" Type="http://schemas.openxmlformats.org/officeDocument/2006/relationships/image" Target="../media/image11.jpg"/><Relationship Id="rId5" Type="http://schemas.openxmlformats.org/officeDocument/2006/relationships/image" Target="../media/image08.jpg"/><Relationship Id="rId6" Type="http://schemas.openxmlformats.org/officeDocument/2006/relationships/image" Target="../media/image27.jpg"/><Relationship Id="rId7" Type="http://schemas.openxmlformats.org/officeDocument/2006/relationships/image" Target="../media/image09.jpg"/><Relationship Id="rId8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26.jpg"/><Relationship Id="rId5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23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19.jpg"/><Relationship Id="rId5" Type="http://schemas.openxmlformats.org/officeDocument/2006/relationships/image" Target="../media/image0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Low-fi Prototyping &amp; Pilot Usability Testing</a:t>
            </a:r>
          </a:p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510450" y="3182312"/>
            <a:ext cx="8123100" cy="629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Presentation by Lynne Sneed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Team: ThisAbility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Suggested UI Changes</a:t>
            </a:r>
          </a:p>
        </p:txBody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311700" y="1152475"/>
            <a:ext cx="3582900" cy="374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200"/>
              <a:t>Splash screen clearly stating how to change between manual input and barcode scanner</a:t>
            </a:r>
          </a:p>
        </p:txBody>
      </p:sp>
      <p:pic>
        <p:nvPicPr>
          <p:cNvPr id="206" name="Shape 206"/>
          <p:cNvPicPr preferRelativeResize="0"/>
          <p:nvPr/>
        </p:nvPicPr>
        <p:blipFill rotWithShape="1">
          <a:blip r:embed="rId3">
            <a:alphaModFix/>
          </a:blip>
          <a:srcRect b="28211" l="0" r="24098" t="12708"/>
          <a:stretch/>
        </p:blipFill>
        <p:spPr>
          <a:xfrm>
            <a:off x="4341700" y="1152474"/>
            <a:ext cx="3454274" cy="358502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/>
          <p:nvPr/>
        </p:nvSpPr>
        <p:spPr>
          <a:xfrm rot="-2539108">
            <a:off x="4107240" y="1977167"/>
            <a:ext cx="929519" cy="40816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Suggested UI Changes (Continued)</a:t>
            </a:r>
          </a:p>
        </p:txBody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311700" y="1111775"/>
            <a:ext cx="2972400" cy="3532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200"/>
              <a:t>Uniform flow showing tax and tip calculation screen for both manual input and barcode input.</a:t>
            </a:r>
          </a:p>
        </p:txBody>
      </p:sp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 b="17045" l="14617" r="15310" t="10110"/>
          <a:stretch/>
        </p:blipFill>
        <p:spPr>
          <a:xfrm>
            <a:off x="5821998" y="1369001"/>
            <a:ext cx="1208975" cy="1586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/>
          <p:cNvPicPr preferRelativeResize="0"/>
          <p:nvPr/>
        </p:nvPicPr>
        <p:blipFill rotWithShape="1">
          <a:blip r:embed="rId4">
            <a:alphaModFix/>
          </a:blip>
          <a:srcRect b="2631" l="3074" r="13368" t="2374"/>
          <a:stretch/>
        </p:blipFill>
        <p:spPr>
          <a:xfrm>
            <a:off x="7527471" y="1369001"/>
            <a:ext cx="1105555" cy="1586836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16" name="Shape 216"/>
          <p:cNvPicPr preferRelativeResize="0"/>
          <p:nvPr/>
        </p:nvPicPr>
        <p:blipFill rotWithShape="1">
          <a:blip r:embed="rId4">
            <a:alphaModFix/>
          </a:blip>
          <a:srcRect b="2631" l="3074" r="13368" t="2374"/>
          <a:stretch/>
        </p:blipFill>
        <p:spPr>
          <a:xfrm>
            <a:off x="7527471" y="3256850"/>
            <a:ext cx="1105555" cy="1553326"/>
          </a:xfrm>
          <a:prstGeom prst="rect">
            <a:avLst/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17" name="Shape 217"/>
          <p:cNvSpPr/>
          <p:nvPr/>
        </p:nvSpPr>
        <p:spPr>
          <a:xfrm rot="2077">
            <a:off x="7030971" y="1992135"/>
            <a:ext cx="496500" cy="3404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8" name="Shape 218"/>
          <p:cNvSpPr/>
          <p:nvPr/>
        </p:nvSpPr>
        <p:spPr>
          <a:xfrm rot="2077">
            <a:off x="5325498" y="1992135"/>
            <a:ext cx="496500" cy="3404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9" name="Shape 219"/>
          <p:cNvPicPr preferRelativeResize="0"/>
          <p:nvPr/>
        </p:nvPicPr>
        <p:blipFill rotWithShape="1">
          <a:blip r:embed="rId5">
            <a:alphaModFix/>
          </a:blip>
          <a:srcRect b="9851" l="12218" r="19975" t="13058"/>
          <a:stretch/>
        </p:blipFill>
        <p:spPr>
          <a:xfrm>
            <a:off x="4280175" y="3256850"/>
            <a:ext cx="1045324" cy="1553326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20" name="Shape 220"/>
          <p:cNvSpPr/>
          <p:nvPr/>
        </p:nvSpPr>
        <p:spPr>
          <a:xfrm rot="1906">
            <a:off x="5362847" y="3795871"/>
            <a:ext cx="2164800" cy="33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21" name="Shape 221"/>
          <p:cNvPicPr preferRelativeResize="0"/>
          <p:nvPr/>
        </p:nvPicPr>
        <p:blipFill rotWithShape="1">
          <a:blip r:embed="rId6">
            <a:alphaModFix/>
          </a:blip>
          <a:srcRect b="2769" l="14332" r="16891" t="12275"/>
          <a:stretch/>
        </p:blipFill>
        <p:spPr>
          <a:xfrm>
            <a:off x="4280175" y="1325537"/>
            <a:ext cx="1045324" cy="1630300"/>
          </a:xfrm>
          <a:prstGeom prst="rect">
            <a:avLst/>
          </a:prstGeom>
          <a:noFill/>
          <a:ln cap="flat" cmpd="sng" w="38100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Suggested UI Changes (Continued)</a:t>
            </a:r>
          </a:p>
        </p:txBody>
      </p:sp>
      <p:sp>
        <p:nvSpPr>
          <p:cNvPr id="227" name="Shape 227"/>
          <p:cNvSpPr txBox="1"/>
          <p:nvPr>
            <p:ph idx="1" type="body"/>
          </p:nvPr>
        </p:nvSpPr>
        <p:spPr>
          <a:xfrm>
            <a:off x="311700" y="1152475"/>
            <a:ext cx="3963299" cy="3513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200"/>
              <a:t>Clearer instructions and removing button on the side for money option selection.</a:t>
            </a:r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 b="8095" l="3353" r="0" t="4008"/>
          <a:stretch/>
        </p:blipFill>
        <p:spPr>
          <a:xfrm rot="5400000">
            <a:off x="4121475" y="1514850"/>
            <a:ext cx="3869849" cy="3015198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/>
          <p:nvPr/>
        </p:nvSpPr>
        <p:spPr>
          <a:xfrm rot="-218662">
            <a:off x="3607057" y="2639986"/>
            <a:ext cx="929780" cy="408216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" name="Shape 230"/>
          <p:cNvSpPr/>
          <p:nvPr/>
        </p:nvSpPr>
        <p:spPr>
          <a:xfrm rot="10676800">
            <a:off x="7140532" y="1579300"/>
            <a:ext cx="929396" cy="40825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3650" y="898800"/>
            <a:ext cx="5363527" cy="402265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Shape 237"/>
          <p:cNvSpPr txBox="1"/>
          <p:nvPr>
            <p:ph idx="1" type="body"/>
          </p:nvPr>
        </p:nvSpPr>
        <p:spPr>
          <a:xfrm>
            <a:off x="311700" y="1152475"/>
            <a:ext cx="31488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200"/>
              <a:t>Improvement from experience prototype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200"/>
              <a:t>All 3 people had the same critiques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267100" y="409350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Overview</a:t>
            </a:r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11700" y="1152475"/>
            <a:ext cx="26579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200"/>
              <a:t>Mission Statement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200"/>
              <a:t>Lo-Fi Prototype and Testing</a:t>
            </a:r>
          </a:p>
          <a:p>
            <a:pPr indent="-228600" lvl="0" marL="457200">
              <a:spcBef>
                <a:spcPts val="0"/>
              </a:spcBef>
              <a:buSzPct val="100000"/>
            </a:pPr>
            <a:r>
              <a:rPr lang="en" sz="2200"/>
              <a:t>Changes</a:t>
            </a:r>
          </a:p>
        </p:txBody>
      </p:sp>
      <p:pic>
        <p:nvPicPr>
          <p:cNvPr id="63" name="Shape 63"/>
          <p:cNvPicPr preferRelativeResize="0"/>
          <p:nvPr/>
        </p:nvPicPr>
        <p:blipFill rotWithShape="1">
          <a:blip r:embed="rId3">
            <a:alphaModFix/>
          </a:blip>
          <a:srcRect b="20620" l="18289" r="29348" t="22165"/>
          <a:stretch/>
        </p:blipFill>
        <p:spPr>
          <a:xfrm>
            <a:off x="2922525" y="1152475"/>
            <a:ext cx="2500552" cy="3529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 rotWithShape="1">
          <a:blip r:embed="rId4">
            <a:alphaModFix/>
          </a:blip>
          <a:srcRect b="0" l="3055" r="29645" t="0"/>
          <a:stretch/>
        </p:blipFill>
        <p:spPr>
          <a:xfrm>
            <a:off x="5513250" y="1152475"/>
            <a:ext cx="3562627" cy="35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311700" y="229475"/>
            <a:ext cx="8424000" cy="1611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7000"/>
              <a:t>Mission Statement:</a:t>
            </a:r>
            <a:r>
              <a:rPr lang="en"/>
              <a:t> </a:t>
            </a:r>
          </a:p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311700" y="2218575"/>
            <a:ext cx="8520599" cy="1880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To empower people with math learning disabilities to compare prices, stay within budget and pay with exact change.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Selected Interface &amp; Rationale</a:t>
            </a:r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402375" y="1080175"/>
            <a:ext cx="3707100" cy="2765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200"/>
              <a:t>Interface: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200"/>
              <a:t>Mobile phone app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200"/>
              <a:t>Touch input</a:t>
            </a:r>
          </a:p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200"/>
              <a:t>Barcode scanning with camera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200"/>
          </a:p>
        </p:txBody>
      </p:sp>
      <p:sp>
        <p:nvSpPr>
          <p:cNvPr id="77" name="Shape 77"/>
          <p:cNvSpPr txBox="1"/>
          <p:nvPr/>
        </p:nvSpPr>
        <p:spPr>
          <a:xfrm>
            <a:off x="4413775" y="845575"/>
            <a:ext cx="3986399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Rationale: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Proxima Nova"/>
            </a:pPr>
            <a:r>
              <a:rPr lang="en" sz="2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Easier input method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Proxima Nova"/>
            </a:pPr>
            <a:r>
              <a:rPr lang="en" sz="2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Incorporating emotions</a:t>
            </a:r>
          </a:p>
          <a:p>
            <a:pPr indent="-228600" lvl="0" marL="4572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Proxima Nova"/>
            </a:pPr>
            <a:r>
              <a:rPr lang="en" sz="2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Making numbers visual and interactive</a:t>
            </a:r>
          </a:p>
        </p:txBody>
      </p:sp>
      <p:pic>
        <p:nvPicPr>
          <p:cNvPr id="78" name="Shape 78"/>
          <p:cNvPicPr preferRelativeResize="0"/>
          <p:nvPr/>
        </p:nvPicPr>
        <p:blipFill rotWithShape="1">
          <a:blip r:embed="rId3">
            <a:alphaModFix/>
          </a:blip>
          <a:srcRect b="50527" l="23216" r="52269" t="3374"/>
          <a:stretch/>
        </p:blipFill>
        <p:spPr>
          <a:xfrm>
            <a:off x="2417025" y="3081525"/>
            <a:ext cx="1163101" cy="150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9475" y="3908024"/>
            <a:ext cx="1091111" cy="179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400" y="3361275"/>
            <a:ext cx="1297599" cy="129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 rotWithShape="1">
          <a:blip r:embed="rId6">
            <a:alphaModFix/>
          </a:blip>
          <a:srcRect b="48809" l="0" r="0" t="0"/>
          <a:stretch/>
        </p:blipFill>
        <p:spPr>
          <a:xfrm>
            <a:off x="4759500" y="3619975"/>
            <a:ext cx="2049000" cy="7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 rotWithShape="1">
          <a:blip r:embed="rId7">
            <a:alphaModFix/>
          </a:blip>
          <a:srcRect b="7549" l="11885" r="21718" t="9026"/>
          <a:stretch/>
        </p:blipFill>
        <p:spPr>
          <a:xfrm>
            <a:off x="6957050" y="3259625"/>
            <a:ext cx="1664975" cy="150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Low-fi Prototype Structure</a:t>
            </a:r>
          </a:p>
        </p:txBody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311700" y="1152475"/>
            <a:ext cx="4968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683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200"/>
              <a:t>Paper with pencil drawings of UI</a:t>
            </a:r>
          </a:p>
          <a:p>
            <a:pPr indent="-3683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200"/>
              <a:t>Long paper to simulate scrolling </a:t>
            </a:r>
          </a:p>
          <a:p>
            <a:pPr indent="-3683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200"/>
              <a:t>Moving around paper cutouts to simulate animations</a:t>
            </a:r>
          </a:p>
          <a:p>
            <a:pPr indent="-3683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200"/>
              <a:t>Hole to simulate barcode scanner </a:t>
            </a:r>
          </a:p>
          <a:p>
            <a:pPr indent="-3683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200"/>
              <a:t>“Beep” sound to show successful scan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200"/>
          </a:p>
        </p:txBody>
      </p:sp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 b="9644" l="5687" r="0" t="23976"/>
          <a:stretch/>
        </p:blipFill>
        <p:spPr>
          <a:xfrm rot="5400000">
            <a:off x="5161803" y="882450"/>
            <a:ext cx="3850722" cy="361372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/>
          <p:nvPr/>
        </p:nvSpPr>
        <p:spPr>
          <a:xfrm>
            <a:off x="6149500" y="1316125"/>
            <a:ext cx="378300" cy="347999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1</a:t>
            </a:r>
          </a:p>
        </p:txBody>
      </p:sp>
      <p:sp>
        <p:nvSpPr>
          <p:cNvPr id="91" name="Shape 91"/>
          <p:cNvSpPr/>
          <p:nvPr/>
        </p:nvSpPr>
        <p:spPr>
          <a:xfrm>
            <a:off x="7103675" y="4220875"/>
            <a:ext cx="378300" cy="347999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2</a:t>
            </a:r>
          </a:p>
        </p:txBody>
      </p:sp>
      <p:sp>
        <p:nvSpPr>
          <p:cNvPr id="92" name="Shape 92"/>
          <p:cNvSpPr/>
          <p:nvPr/>
        </p:nvSpPr>
        <p:spPr>
          <a:xfrm>
            <a:off x="311700" y="1234050"/>
            <a:ext cx="378300" cy="347999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1</a:t>
            </a:r>
          </a:p>
        </p:txBody>
      </p:sp>
      <p:sp>
        <p:nvSpPr>
          <p:cNvPr id="93" name="Shape 93"/>
          <p:cNvSpPr/>
          <p:nvPr/>
        </p:nvSpPr>
        <p:spPr>
          <a:xfrm>
            <a:off x="8515725" y="1468700"/>
            <a:ext cx="378300" cy="347999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3</a:t>
            </a:r>
          </a:p>
        </p:txBody>
      </p:sp>
      <p:sp>
        <p:nvSpPr>
          <p:cNvPr id="94" name="Shape 94"/>
          <p:cNvSpPr/>
          <p:nvPr/>
        </p:nvSpPr>
        <p:spPr>
          <a:xfrm>
            <a:off x="311700" y="1639925"/>
            <a:ext cx="378300" cy="347999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2</a:t>
            </a:r>
          </a:p>
        </p:txBody>
      </p:sp>
      <p:sp>
        <p:nvSpPr>
          <p:cNvPr id="95" name="Shape 95"/>
          <p:cNvSpPr/>
          <p:nvPr/>
        </p:nvSpPr>
        <p:spPr>
          <a:xfrm>
            <a:off x="311700" y="2045800"/>
            <a:ext cx="378300" cy="347999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3</a:t>
            </a:r>
          </a:p>
        </p:txBody>
      </p:sp>
      <p:sp>
        <p:nvSpPr>
          <p:cNvPr id="96" name="Shape 96"/>
          <p:cNvSpPr/>
          <p:nvPr/>
        </p:nvSpPr>
        <p:spPr>
          <a:xfrm>
            <a:off x="7397000" y="1355075"/>
            <a:ext cx="378300" cy="347999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4</a:t>
            </a:r>
          </a:p>
        </p:txBody>
      </p:sp>
      <p:sp>
        <p:nvSpPr>
          <p:cNvPr id="97" name="Shape 97"/>
          <p:cNvSpPr/>
          <p:nvPr/>
        </p:nvSpPr>
        <p:spPr>
          <a:xfrm>
            <a:off x="311700" y="2732825"/>
            <a:ext cx="378300" cy="347999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4</a:t>
            </a:r>
          </a:p>
        </p:txBody>
      </p:sp>
      <p:sp>
        <p:nvSpPr>
          <p:cNvPr id="98" name="Shape 98"/>
          <p:cNvSpPr/>
          <p:nvPr/>
        </p:nvSpPr>
        <p:spPr>
          <a:xfrm>
            <a:off x="311700" y="3165100"/>
            <a:ext cx="378300" cy="347999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5</a:t>
            </a:r>
          </a:p>
        </p:txBody>
      </p:sp>
      <p:sp>
        <p:nvSpPr>
          <p:cNvPr id="99" name="Shape 99"/>
          <p:cNvSpPr/>
          <p:nvPr/>
        </p:nvSpPr>
        <p:spPr>
          <a:xfrm rot="613035">
            <a:off x="7990288" y="3365903"/>
            <a:ext cx="1573290" cy="683026"/>
          </a:xfrm>
          <a:prstGeom prst="irregularSeal2">
            <a:avLst/>
          </a:prstGeom>
          <a:solidFill>
            <a:srgbClr val="D9D9D9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Beep!</a:t>
            </a:r>
          </a:p>
        </p:txBody>
      </p:sp>
      <p:sp>
        <p:nvSpPr>
          <p:cNvPr id="100" name="Shape 100"/>
          <p:cNvSpPr/>
          <p:nvPr/>
        </p:nvSpPr>
        <p:spPr>
          <a:xfrm>
            <a:off x="8587762" y="3872875"/>
            <a:ext cx="378300" cy="347999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5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 rotWithShape="1">
          <a:blip r:embed="rId3">
            <a:alphaModFix/>
          </a:blip>
          <a:srcRect b="50527" l="23216" r="52269" t="3374"/>
          <a:stretch/>
        </p:blipFill>
        <p:spPr>
          <a:xfrm>
            <a:off x="2070916" y="1999372"/>
            <a:ext cx="955315" cy="122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3">
            <a:alphaModFix/>
          </a:blip>
          <a:srcRect b="50944" l="48017" r="28744" t="2959"/>
          <a:stretch/>
        </p:blipFill>
        <p:spPr>
          <a:xfrm>
            <a:off x="3212538" y="1999372"/>
            <a:ext cx="905604" cy="122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 b="50944" l="70423" r="6339" t="2959"/>
          <a:stretch/>
        </p:blipFill>
        <p:spPr>
          <a:xfrm>
            <a:off x="4304453" y="1999366"/>
            <a:ext cx="905613" cy="122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3">
            <a:alphaModFix/>
          </a:blip>
          <a:srcRect b="4079" l="1468" r="75293" t="49824"/>
          <a:stretch/>
        </p:blipFill>
        <p:spPr>
          <a:xfrm>
            <a:off x="5396368" y="1999366"/>
            <a:ext cx="905613" cy="1229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Shape 109"/>
          <p:cNvCxnSpPr>
            <a:endCxn id="106" idx="1"/>
          </p:cNvCxnSpPr>
          <p:nvPr/>
        </p:nvCxnSpPr>
        <p:spPr>
          <a:xfrm flipH="1" rot="10800000">
            <a:off x="2768238" y="2614316"/>
            <a:ext cx="444300" cy="1245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0" name="Shape 110"/>
          <p:cNvCxnSpPr/>
          <p:nvPr/>
        </p:nvCxnSpPr>
        <p:spPr>
          <a:xfrm flipH="1" rot="10800000">
            <a:off x="3902646" y="2770932"/>
            <a:ext cx="501900" cy="4101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1" name="Shape 111"/>
          <p:cNvCxnSpPr>
            <a:endCxn id="108" idx="1"/>
          </p:cNvCxnSpPr>
          <p:nvPr/>
        </p:nvCxnSpPr>
        <p:spPr>
          <a:xfrm flipH="1" rot="10800000">
            <a:off x="4894468" y="2614316"/>
            <a:ext cx="501900" cy="343800"/>
          </a:xfrm>
          <a:prstGeom prst="straightConnector1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12" name="Shape 112"/>
          <p:cNvSpPr/>
          <p:nvPr/>
        </p:nvSpPr>
        <p:spPr>
          <a:xfrm>
            <a:off x="1994700" y="1887881"/>
            <a:ext cx="246899" cy="2250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/>
              <a:t>1</a:t>
            </a:r>
          </a:p>
        </p:txBody>
      </p:sp>
      <p:sp>
        <p:nvSpPr>
          <p:cNvPr id="113" name="Shape 113"/>
          <p:cNvSpPr/>
          <p:nvPr/>
        </p:nvSpPr>
        <p:spPr>
          <a:xfrm>
            <a:off x="3149576" y="1887881"/>
            <a:ext cx="246899" cy="2250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/>
              <a:t>2</a:t>
            </a:r>
          </a:p>
        </p:txBody>
      </p:sp>
      <p:sp>
        <p:nvSpPr>
          <p:cNvPr id="114" name="Shape 114"/>
          <p:cNvSpPr/>
          <p:nvPr/>
        </p:nvSpPr>
        <p:spPr>
          <a:xfrm>
            <a:off x="4272972" y="1887881"/>
            <a:ext cx="246899" cy="2250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/>
              <a:t>3</a:t>
            </a:r>
          </a:p>
        </p:txBody>
      </p:sp>
      <p:sp>
        <p:nvSpPr>
          <p:cNvPr id="115" name="Shape 115"/>
          <p:cNvSpPr/>
          <p:nvPr/>
        </p:nvSpPr>
        <p:spPr>
          <a:xfrm>
            <a:off x="2261024" y="2651314"/>
            <a:ext cx="558300" cy="124499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" name="Shape 116"/>
          <p:cNvSpPr/>
          <p:nvPr/>
        </p:nvSpPr>
        <p:spPr>
          <a:xfrm>
            <a:off x="3646698" y="3056451"/>
            <a:ext cx="471300" cy="181499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4456589" y="2885338"/>
            <a:ext cx="597900" cy="124499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5315950" y="1887881"/>
            <a:ext cx="246899" cy="2250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/>
              <a:t>4</a:t>
            </a:r>
          </a:p>
        </p:txBody>
      </p:sp>
      <p:sp>
        <p:nvSpPr>
          <p:cNvPr id="119" name="Shape 119"/>
          <p:cNvSpPr txBox="1"/>
          <p:nvPr>
            <p:ph type="title"/>
          </p:nvPr>
        </p:nvSpPr>
        <p:spPr>
          <a:xfrm>
            <a:off x="114900" y="1876800"/>
            <a:ext cx="15017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 sz="2000">
                <a:solidFill>
                  <a:srgbClr val="CC0000"/>
                </a:solidFill>
              </a:rPr>
              <a:t>Task 2:</a:t>
            </a:r>
            <a:r>
              <a:rPr b="1" lang="en" sz="2000"/>
              <a:t> </a:t>
            </a:r>
          </a:p>
          <a:p>
            <a:pPr rtl="0">
              <a:spcBef>
                <a:spcPts val="0"/>
              </a:spcBef>
              <a:buNone/>
            </a:pPr>
            <a:r>
              <a:rPr b="1" lang="en" sz="2000"/>
              <a:t>Setting 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2000"/>
              <a:t>a budget</a:t>
            </a:r>
          </a:p>
        </p:txBody>
      </p:sp>
      <p:sp>
        <p:nvSpPr>
          <p:cNvPr id="120" name="Shape 120"/>
          <p:cNvSpPr txBox="1"/>
          <p:nvPr>
            <p:ph idx="2" type="title"/>
          </p:nvPr>
        </p:nvSpPr>
        <p:spPr>
          <a:xfrm>
            <a:off x="114900" y="3440450"/>
            <a:ext cx="1749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>
                <a:solidFill>
                  <a:srgbClr val="0B5394"/>
                </a:solidFill>
              </a:rPr>
              <a:t>Task 3: 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2000"/>
              <a:t>Shopping &amp; paying with exact change</a:t>
            </a:r>
          </a:p>
        </p:txBody>
      </p:sp>
      <p:sp>
        <p:nvSpPr>
          <p:cNvPr id="121" name="Shape 121"/>
          <p:cNvSpPr txBox="1"/>
          <p:nvPr>
            <p:ph idx="3" type="title"/>
          </p:nvPr>
        </p:nvSpPr>
        <p:spPr>
          <a:xfrm>
            <a:off x="114900" y="313150"/>
            <a:ext cx="1749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>
                <a:solidFill>
                  <a:srgbClr val="38761D"/>
                </a:solidFill>
              </a:rPr>
              <a:t>Task 1:</a:t>
            </a:r>
            <a:r>
              <a:rPr b="1" lang="en" sz="2000">
                <a:solidFill>
                  <a:schemeClr val="dk2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2000"/>
              <a:t>Comparing prices</a:t>
            </a:r>
          </a:p>
        </p:txBody>
      </p:sp>
      <p:pic>
        <p:nvPicPr>
          <p:cNvPr id="122" name="Shape 122"/>
          <p:cNvPicPr preferRelativeResize="0"/>
          <p:nvPr/>
        </p:nvPicPr>
        <p:blipFill rotWithShape="1">
          <a:blip r:embed="rId4">
            <a:alphaModFix/>
          </a:blip>
          <a:srcRect b="0" l="6696" r="18981" t="13837"/>
          <a:stretch/>
        </p:blipFill>
        <p:spPr>
          <a:xfrm>
            <a:off x="4243708" y="360020"/>
            <a:ext cx="884797" cy="125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 b="50945" l="2819" r="75643" t="3901"/>
          <a:stretch/>
        </p:blipFill>
        <p:spPr>
          <a:xfrm>
            <a:off x="2109101" y="407600"/>
            <a:ext cx="837207" cy="1204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 b="50527" l="23216" r="52269" t="3374"/>
          <a:stretch/>
        </p:blipFill>
        <p:spPr>
          <a:xfrm>
            <a:off x="3128328" y="407600"/>
            <a:ext cx="933348" cy="1204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 rotWithShape="1">
          <a:blip r:embed="rId3">
            <a:alphaModFix/>
          </a:blip>
          <a:srcRect b="1140" l="48233" r="27945" t="50107"/>
          <a:stretch/>
        </p:blipFill>
        <p:spPr>
          <a:xfrm>
            <a:off x="6377323" y="358972"/>
            <a:ext cx="892491" cy="12533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" name="Shape 126"/>
          <p:cNvCxnSpPr>
            <a:stCxn id="127" idx="3"/>
            <a:endCxn id="128" idx="1"/>
          </p:cNvCxnSpPr>
          <p:nvPr/>
        </p:nvCxnSpPr>
        <p:spPr>
          <a:xfrm flipH="1" rot="10800000">
            <a:off x="3867912" y="1009818"/>
            <a:ext cx="375600" cy="2796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29" name="Shape 129"/>
          <p:cNvCxnSpPr>
            <a:stCxn id="130" idx="3"/>
          </p:cNvCxnSpPr>
          <p:nvPr/>
        </p:nvCxnSpPr>
        <p:spPr>
          <a:xfrm flipH="1" rot="10800000">
            <a:off x="5034140" y="822327"/>
            <a:ext cx="289500" cy="1143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31" name="Shape 131"/>
          <p:cNvSpPr/>
          <p:nvPr/>
        </p:nvSpPr>
        <p:spPr>
          <a:xfrm>
            <a:off x="1994706" y="298421"/>
            <a:ext cx="241199" cy="220499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/>
              <a:t>1</a:t>
            </a:r>
          </a:p>
        </p:txBody>
      </p:sp>
      <p:sp>
        <p:nvSpPr>
          <p:cNvPr id="132" name="Shape 132"/>
          <p:cNvSpPr/>
          <p:nvPr/>
        </p:nvSpPr>
        <p:spPr>
          <a:xfrm>
            <a:off x="3053864" y="298421"/>
            <a:ext cx="241199" cy="220499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/>
              <a:t>2</a:t>
            </a:r>
          </a:p>
        </p:txBody>
      </p:sp>
      <p:sp>
        <p:nvSpPr>
          <p:cNvPr id="133" name="Shape 133"/>
          <p:cNvSpPr/>
          <p:nvPr/>
        </p:nvSpPr>
        <p:spPr>
          <a:xfrm>
            <a:off x="4182196" y="298421"/>
            <a:ext cx="241199" cy="220499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/>
              <a:t>3</a:t>
            </a:r>
          </a:p>
        </p:txBody>
      </p:sp>
      <p:sp>
        <p:nvSpPr>
          <p:cNvPr id="127" name="Shape 127"/>
          <p:cNvSpPr/>
          <p:nvPr/>
        </p:nvSpPr>
        <p:spPr>
          <a:xfrm>
            <a:off x="3322212" y="1228518"/>
            <a:ext cx="545699" cy="121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34" name="Shape 134"/>
          <p:cNvCxnSpPr>
            <a:endCxn id="124" idx="1"/>
          </p:cNvCxnSpPr>
          <p:nvPr/>
        </p:nvCxnSpPr>
        <p:spPr>
          <a:xfrm flipH="1" rot="10800000">
            <a:off x="2560728" y="1009795"/>
            <a:ext cx="567600" cy="2187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30" name="Shape 130"/>
          <p:cNvSpPr/>
          <p:nvPr/>
        </p:nvSpPr>
        <p:spPr>
          <a:xfrm>
            <a:off x="4338140" y="875727"/>
            <a:ext cx="695999" cy="1218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5">
            <a:alphaModFix/>
          </a:blip>
          <a:srcRect b="0" l="12741" r="11912" t="13830"/>
          <a:stretch/>
        </p:blipFill>
        <p:spPr>
          <a:xfrm>
            <a:off x="5310516" y="368461"/>
            <a:ext cx="884797" cy="123440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/>
          <p:nvPr/>
        </p:nvSpPr>
        <p:spPr>
          <a:xfrm>
            <a:off x="5279770" y="298421"/>
            <a:ext cx="241199" cy="220499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/>
              <a:t>4</a:t>
            </a:r>
          </a:p>
        </p:txBody>
      </p:sp>
      <p:cxnSp>
        <p:nvCxnSpPr>
          <p:cNvPr id="137" name="Shape 137"/>
          <p:cNvCxnSpPr/>
          <p:nvPr/>
        </p:nvCxnSpPr>
        <p:spPr>
          <a:xfrm>
            <a:off x="5804380" y="465865"/>
            <a:ext cx="570600" cy="2802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38" name="Shape 138"/>
          <p:cNvCxnSpPr>
            <a:endCxn id="136" idx="5"/>
          </p:cNvCxnSpPr>
          <p:nvPr/>
        </p:nvCxnSpPr>
        <p:spPr>
          <a:xfrm rot="10800000">
            <a:off x="5485647" y="486629"/>
            <a:ext cx="1034700" cy="158700"/>
          </a:xfrm>
          <a:prstGeom prst="straightConnector1">
            <a:avLst/>
          </a:prstGeom>
          <a:noFill/>
          <a:ln cap="flat" cmpd="sng" w="9525">
            <a:solidFill>
              <a:srgbClr val="38761D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139" name="Shape 139"/>
          <p:cNvPicPr preferRelativeResize="0"/>
          <p:nvPr/>
        </p:nvPicPr>
        <p:blipFill rotWithShape="1">
          <a:blip r:embed="rId6">
            <a:alphaModFix/>
          </a:blip>
          <a:srcRect b="49919" l="3723" r="70504" t="0"/>
          <a:stretch/>
        </p:blipFill>
        <p:spPr>
          <a:xfrm>
            <a:off x="7543824" y="346709"/>
            <a:ext cx="933357" cy="124471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/>
          <p:nvPr/>
        </p:nvSpPr>
        <p:spPr>
          <a:xfrm>
            <a:off x="7411487" y="281821"/>
            <a:ext cx="241199" cy="220499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/>
              <a:t>5</a:t>
            </a:r>
          </a:p>
        </p:txBody>
      </p:sp>
      <p:sp>
        <p:nvSpPr>
          <p:cNvPr id="141" name="Shape 141"/>
          <p:cNvSpPr/>
          <p:nvPr/>
        </p:nvSpPr>
        <p:spPr>
          <a:xfrm>
            <a:off x="6770913" y="1404448"/>
            <a:ext cx="498599" cy="220499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38761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4755459" y="1583943"/>
            <a:ext cx="2131878" cy="218755"/>
          </a:xfrm>
          <a:custGeom>
            <a:pathLst>
              <a:path extrusionOk="0" h="46918" w="115377">
                <a:moveTo>
                  <a:pt x="115377" y="9068"/>
                </a:moveTo>
                <a:cubicBezTo>
                  <a:pt x="106570" y="15373"/>
                  <a:pt x="80461" y="47162"/>
                  <a:pt x="62535" y="46902"/>
                </a:cubicBezTo>
                <a:cubicBezTo>
                  <a:pt x="44608" y="46641"/>
                  <a:pt x="18239" y="15322"/>
                  <a:pt x="7817" y="7505"/>
                </a:cubicBezTo>
                <a:cubicBezTo>
                  <a:pt x="-2605" y="-312"/>
                  <a:pt x="1302" y="1250"/>
                  <a:pt x="0" y="0"/>
                </a:cubicBezTo>
              </a:path>
            </a:pathLst>
          </a:custGeom>
          <a:noFill/>
          <a:ln cap="flat" cmpd="sng" w="9525">
            <a:solidFill>
              <a:srgbClr val="38761D"/>
            </a:solidFill>
            <a:prstDash val="solid"/>
            <a:round/>
            <a:headEnd len="lg" w="lg" type="none"/>
            <a:tailEnd len="lg" w="lg" type="triangle"/>
          </a:ln>
        </p:spPr>
      </p:sp>
      <p:pic>
        <p:nvPicPr>
          <p:cNvPr id="143" name="Shape 143"/>
          <p:cNvPicPr preferRelativeResize="0"/>
          <p:nvPr/>
        </p:nvPicPr>
        <p:blipFill rotWithShape="1">
          <a:blip r:embed="rId5">
            <a:alphaModFix/>
          </a:blip>
          <a:srcRect b="0" l="12741" r="11912" t="13830"/>
          <a:stretch/>
        </p:blipFill>
        <p:spPr>
          <a:xfrm>
            <a:off x="3095034" y="3593388"/>
            <a:ext cx="866472" cy="1241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 rotWithShape="1">
          <a:blip r:embed="rId3">
            <a:alphaModFix/>
          </a:blip>
          <a:srcRect b="50527" l="23216" r="52269" t="3374"/>
          <a:stretch/>
        </p:blipFill>
        <p:spPr>
          <a:xfrm>
            <a:off x="2049496" y="3608492"/>
            <a:ext cx="914026" cy="12112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Shape 145"/>
          <p:cNvCxnSpPr/>
          <p:nvPr/>
        </p:nvCxnSpPr>
        <p:spPr>
          <a:xfrm flipH="1" rot="10800000">
            <a:off x="2743725" y="4351166"/>
            <a:ext cx="368099" cy="281099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46" name="Shape 146"/>
          <p:cNvSpPr/>
          <p:nvPr/>
        </p:nvSpPr>
        <p:spPr>
          <a:xfrm>
            <a:off x="1931400" y="3522950"/>
            <a:ext cx="236400" cy="22169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/>
              <a:t>1</a:t>
            </a:r>
          </a:p>
        </p:txBody>
      </p:sp>
      <p:sp>
        <p:nvSpPr>
          <p:cNvPr id="147" name="Shape 147"/>
          <p:cNvSpPr/>
          <p:nvPr/>
        </p:nvSpPr>
        <p:spPr>
          <a:xfrm>
            <a:off x="3034089" y="3522950"/>
            <a:ext cx="236400" cy="22169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/>
              <a:t>2</a:t>
            </a:r>
          </a:p>
        </p:txBody>
      </p:sp>
      <p:sp>
        <p:nvSpPr>
          <p:cNvPr id="148" name="Shape 148"/>
          <p:cNvSpPr/>
          <p:nvPr/>
        </p:nvSpPr>
        <p:spPr>
          <a:xfrm>
            <a:off x="2239365" y="4589393"/>
            <a:ext cx="504600" cy="122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7">
            <a:alphaModFix/>
          </a:blip>
          <a:srcRect b="4253" l="3607" r="13459" t="4263"/>
          <a:stretch/>
        </p:blipFill>
        <p:spPr>
          <a:xfrm>
            <a:off x="5029616" y="3550715"/>
            <a:ext cx="924783" cy="127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8">
            <a:alphaModFix/>
          </a:blip>
          <a:srcRect b="5342" l="0" r="15860" t="3482"/>
          <a:stretch/>
        </p:blipFill>
        <p:spPr>
          <a:xfrm>
            <a:off x="6031916" y="3550710"/>
            <a:ext cx="941375" cy="1277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 rotWithShape="1">
          <a:blip r:embed="rId9">
            <a:alphaModFix/>
          </a:blip>
          <a:srcRect b="10354" l="3400" r="0" t="2998"/>
          <a:stretch/>
        </p:blipFill>
        <p:spPr>
          <a:xfrm rot="5400000">
            <a:off x="6868369" y="3735162"/>
            <a:ext cx="1284474" cy="919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 rotWithShape="1">
          <a:blip r:embed="rId10">
            <a:alphaModFix/>
          </a:blip>
          <a:srcRect b="0" l="4176" r="1555" t="11229"/>
          <a:stretch/>
        </p:blipFill>
        <p:spPr>
          <a:xfrm rot="5400000">
            <a:off x="7890638" y="3713497"/>
            <a:ext cx="1267000" cy="952423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/>
          <p:nvPr/>
        </p:nvSpPr>
        <p:spPr>
          <a:xfrm>
            <a:off x="4987364" y="3522950"/>
            <a:ext cx="236400" cy="22169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/>
              <a:t>3</a:t>
            </a:r>
          </a:p>
        </p:txBody>
      </p:sp>
      <p:sp>
        <p:nvSpPr>
          <p:cNvPr id="154" name="Shape 154"/>
          <p:cNvSpPr/>
          <p:nvPr/>
        </p:nvSpPr>
        <p:spPr>
          <a:xfrm>
            <a:off x="7022514" y="3522950"/>
            <a:ext cx="236400" cy="22169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/>
              <a:t>5</a:t>
            </a:r>
          </a:p>
        </p:txBody>
      </p:sp>
      <p:pic>
        <p:nvPicPr>
          <p:cNvPr id="155" name="Shape 155"/>
          <p:cNvPicPr preferRelativeResize="0"/>
          <p:nvPr/>
        </p:nvPicPr>
        <p:blipFill rotWithShape="1">
          <a:blip r:embed="rId3">
            <a:alphaModFix/>
          </a:blip>
          <a:srcRect b="1140" l="48233" r="27945" t="50107"/>
          <a:stretch/>
        </p:blipFill>
        <p:spPr>
          <a:xfrm>
            <a:off x="4058546" y="3583855"/>
            <a:ext cx="874009" cy="12605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Shape 156"/>
          <p:cNvCxnSpPr>
            <a:endCxn id="155" idx="1"/>
          </p:cNvCxnSpPr>
          <p:nvPr/>
        </p:nvCxnSpPr>
        <p:spPr>
          <a:xfrm>
            <a:off x="3494846" y="3724508"/>
            <a:ext cx="563700" cy="4896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57" name="Shape 157"/>
          <p:cNvCxnSpPr/>
          <p:nvPr/>
        </p:nvCxnSpPr>
        <p:spPr>
          <a:xfrm rot="10800000">
            <a:off x="3366286" y="3737646"/>
            <a:ext cx="799800" cy="1335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58" name="Shape 158"/>
          <p:cNvSpPr/>
          <p:nvPr/>
        </p:nvSpPr>
        <p:spPr>
          <a:xfrm>
            <a:off x="4447714" y="4632266"/>
            <a:ext cx="473700" cy="221699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59" name="Shape 159"/>
          <p:cNvCxnSpPr/>
          <p:nvPr/>
        </p:nvCxnSpPr>
        <p:spPr>
          <a:xfrm flipH="1" rot="10800000">
            <a:off x="4921423" y="4475849"/>
            <a:ext cx="166500" cy="274199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60" name="Shape 160"/>
          <p:cNvCxnSpPr/>
          <p:nvPr/>
        </p:nvCxnSpPr>
        <p:spPr>
          <a:xfrm flipH="1" rot="10800000">
            <a:off x="5738149" y="4501753"/>
            <a:ext cx="332399" cy="222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61" name="Shape 161"/>
          <p:cNvSpPr/>
          <p:nvPr/>
        </p:nvSpPr>
        <p:spPr>
          <a:xfrm>
            <a:off x="5176193" y="4380773"/>
            <a:ext cx="563700" cy="178799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" name="Shape 162"/>
          <p:cNvSpPr/>
          <p:nvPr/>
        </p:nvSpPr>
        <p:spPr>
          <a:xfrm>
            <a:off x="6181011" y="4712085"/>
            <a:ext cx="425099" cy="122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7050803" y="4040234"/>
            <a:ext cx="236400" cy="178799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8321619" y="4684100"/>
            <a:ext cx="425099" cy="1224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0B539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165" name="Shape 165"/>
          <p:cNvCxnSpPr/>
          <p:nvPr/>
        </p:nvCxnSpPr>
        <p:spPr>
          <a:xfrm flipH="1" rot="10800000">
            <a:off x="6621521" y="4597049"/>
            <a:ext cx="431999" cy="152999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66" name="Shape 166"/>
          <p:cNvCxnSpPr>
            <a:endCxn id="152" idx="2"/>
          </p:cNvCxnSpPr>
          <p:nvPr/>
        </p:nvCxnSpPr>
        <p:spPr>
          <a:xfrm>
            <a:off x="7294626" y="4148009"/>
            <a:ext cx="753300" cy="41700"/>
          </a:xfrm>
          <a:prstGeom prst="straightConnector1">
            <a:avLst/>
          </a:prstGeom>
          <a:noFill/>
          <a:ln cap="flat" cmpd="sng" w="9525">
            <a:solidFill>
              <a:srgbClr val="0B5394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67" name="Shape 167"/>
          <p:cNvSpPr/>
          <p:nvPr/>
        </p:nvSpPr>
        <p:spPr>
          <a:xfrm>
            <a:off x="6004939" y="3522950"/>
            <a:ext cx="236400" cy="22169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/>
              <a:t>4</a:t>
            </a:r>
          </a:p>
        </p:txBody>
      </p:sp>
      <p:sp>
        <p:nvSpPr>
          <p:cNvPr id="168" name="Shape 168"/>
          <p:cNvSpPr/>
          <p:nvPr/>
        </p:nvSpPr>
        <p:spPr>
          <a:xfrm>
            <a:off x="8040078" y="3522950"/>
            <a:ext cx="236400" cy="221699"/>
          </a:xfrm>
          <a:prstGeom prst="ellipse">
            <a:avLst/>
          </a:prstGeom>
          <a:solidFill>
            <a:srgbClr val="CFE2F3"/>
          </a:solidFill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000"/>
              <a:t>6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Experimental Methods</a:t>
            </a: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 b="9033" l="0" r="0" t="0"/>
          <a:stretch/>
        </p:blipFill>
        <p:spPr>
          <a:xfrm>
            <a:off x="601825" y="1808450"/>
            <a:ext cx="1944425" cy="314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Shape 175"/>
          <p:cNvPicPr preferRelativeResize="0"/>
          <p:nvPr/>
        </p:nvPicPr>
        <p:blipFill rotWithShape="1">
          <a:blip r:embed="rId4">
            <a:alphaModFix/>
          </a:blip>
          <a:srcRect b="0" l="10021" r="29751" t="0"/>
          <a:stretch/>
        </p:blipFill>
        <p:spPr>
          <a:xfrm>
            <a:off x="2897775" y="1808450"/>
            <a:ext cx="2836958" cy="31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 rotWithShape="1">
          <a:blip r:embed="rId5">
            <a:alphaModFix/>
          </a:blip>
          <a:srcRect b="6864" l="10772" r="32829" t="0"/>
          <a:stretch/>
        </p:blipFill>
        <p:spPr>
          <a:xfrm>
            <a:off x="6086250" y="1808450"/>
            <a:ext cx="2535328" cy="314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/>
          <p:nvPr/>
        </p:nvSpPr>
        <p:spPr>
          <a:xfrm>
            <a:off x="311700" y="984575"/>
            <a:ext cx="7948499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simulated office supply store using props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Experimental Results: Positives</a:t>
            </a:r>
          </a:p>
        </p:txBody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408875" y="1017725"/>
            <a:ext cx="23787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200"/>
              <a:t>Clear flow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2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200"/>
          </a:p>
        </p:txBody>
      </p:sp>
      <p:sp>
        <p:nvSpPr>
          <p:cNvPr id="184" name="Shape 184"/>
          <p:cNvSpPr txBox="1"/>
          <p:nvPr/>
        </p:nvSpPr>
        <p:spPr>
          <a:xfrm>
            <a:off x="5154575" y="1058175"/>
            <a:ext cx="2458799" cy="7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2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rPr>
              <a:t>Useful animations </a:t>
            </a:r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475" y="1542937"/>
            <a:ext cx="2458801" cy="3291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 b="2353" l="4536" r="6858" t="4249"/>
          <a:stretch/>
        </p:blipFill>
        <p:spPr>
          <a:xfrm>
            <a:off x="5263825" y="1590425"/>
            <a:ext cx="2306807" cy="324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Experimental Results: Negatives</a:t>
            </a:r>
          </a:p>
        </p:txBody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379475" y="1051650"/>
            <a:ext cx="3279599" cy="764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000"/>
              <a:t>Unclear how to change between manual input    and barcode scanner.</a:t>
            </a:r>
          </a:p>
        </p:txBody>
      </p:sp>
      <p:sp>
        <p:nvSpPr>
          <p:cNvPr id="193" name="Shape 193"/>
          <p:cNvSpPr txBox="1"/>
          <p:nvPr>
            <p:ph idx="2" type="body"/>
          </p:nvPr>
        </p:nvSpPr>
        <p:spPr>
          <a:xfrm>
            <a:off x="3503100" y="1051650"/>
            <a:ext cx="2425199" cy="764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Unclear how to select the desired money option.</a:t>
            </a:r>
          </a:p>
        </p:txBody>
      </p:sp>
      <p:sp>
        <p:nvSpPr>
          <p:cNvPr id="194" name="Shape 194"/>
          <p:cNvSpPr txBox="1"/>
          <p:nvPr>
            <p:ph idx="3" type="body"/>
          </p:nvPr>
        </p:nvSpPr>
        <p:spPr>
          <a:xfrm>
            <a:off x="6202475" y="1051650"/>
            <a:ext cx="2727299" cy="764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Confusion about tax and tip not showing up after barcode scan.</a:t>
            </a:r>
          </a:p>
        </p:txBody>
      </p:sp>
      <p:pic>
        <p:nvPicPr>
          <p:cNvPr id="195" name="Shape 195"/>
          <p:cNvPicPr preferRelativeResize="0"/>
          <p:nvPr/>
        </p:nvPicPr>
        <p:blipFill rotWithShape="1">
          <a:blip r:embed="rId3">
            <a:alphaModFix/>
          </a:blip>
          <a:srcRect b="8095" l="3353" r="0" t="4008"/>
          <a:stretch/>
        </p:blipFill>
        <p:spPr>
          <a:xfrm rot="5400000">
            <a:off x="3288488" y="2535262"/>
            <a:ext cx="2680273" cy="208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Shape 196"/>
          <p:cNvPicPr preferRelativeResize="0"/>
          <p:nvPr/>
        </p:nvPicPr>
        <p:blipFill rotWithShape="1">
          <a:blip r:embed="rId4">
            <a:alphaModFix/>
          </a:blip>
          <a:srcRect b="5670" l="4129" r="21993" t="14907"/>
          <a:stretch/>
        </p:blipFill>
        <p:spPr>
          <a:xfrm>
            <a:off x="6297025" y="2239300"/>
            <a:ext cx="2076426" cy="26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 rotWithShape="1">
          <a:blip r:embed="rId5">
            <a:alphaModFix/>
          </a:blip>
          <a:srcRect b="9851" l="12222" r="11435" t="13058"/>
          <a:stretch/>
        </p:blipFill>
        <p:spPr>
          <a:xfrm>
            <a:off x="501625" y="2232512"/>
            <a:ext cx="1990817" cy="268027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/>
          <p:nvPr/>
        </p:nvSpPr>
        <p:spPr>
          <a:xfrm rot="-10275483">
            <a:off x="1738224" y="2440340"/>
            <a:ext cx="929700" cy="35966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9" name="Shape 199"/>
          <p:cNvSpPr/>
          <p:nvPr/>
        </p:nvSpPr>
        <p:spPr>
          <a:xfrm rot="-2539108">
            <a:off x="3441315" y="3683867"/>
            <a:ext cx="929519" cy="408164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