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NEEDFINDING</a:t>
            </a:r>
          </a:p>
        </p:txBody>
      </p:sp>
      <p:sp>
        <p:nvSpPr>
          <p:cNvPr id="120" name="Shape 120"/>
          <p:cNvSpPr/>
          <p:nvPr>
            <p:ph type="subTitle" sz="quarter" idx="1"/>
          </p:nvPr>
        </p:nvSpPr>
        <p:spPr>
          <a:prstGeom prst="rect">
            <a:avLst/>
          </a:prstGeom>
        </p:spPr>
        <p:txBody>
          <a:bodyPr/>
          <a:lstStyle/>
          <a:p>
            <a:pPr/>
            <a:r>
              <a:t>Minmin Hou, Santos Hernandez, Andrés Camperi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nvSpPr>
        <p:spPr>
          <a:xfrm>
            <a:off x="727931" y="438150"/>
            <a:ext cx="5857081" cy="4102101"/>
          </a:xfrm>
          <a:prstGeom prst="rect">
            <a:avLst/>
          </a:prstGeom>
          <a:blipFill>
            <a:blip r:embed="rId2"/>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187" name="Shape 187"/>
          <p:cNvSpPr/>
          <p:nvPr/>
        </p:nvSpPr>
        <p:spPr>
          <a:xfrm>
            <a:off x="727931" y="4559300"/>
            <a:ext cx="5857081" cy="4689277"/>
          </a:xfrm>
          <a:prstGeom prst="rect">
            <a:avLst/>
          </a:prstGeom>
          <a:blipFill>
            <a:blip r:embed="rId3"/>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188" name="Shape 188"/>
          <p:cNvSpPr/>
          <p:nvPr/>
        </p:nvSpPr>
        <p:spPr>
          <a:xfrm>
            <a:off x="6604000" y="438150"/>
            <a:ext cx="5613400" cy="41021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89" name="Shape 189"/>
          <p:cNvSpPr/>
          <p:nvPr/>
        </p:nvSpPr>
        <p:spPr>
          <a:xfrm>
            <a:off x="6604000" y="4556125"/>
            <a:ext cx="5613400" cy="4689277"/>
          </a:xfrm>
          <a:prstGeom prst="rect">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90" name="Shape 190"/>
          <p:cNvSpPr/>
          <p:nvPr/>
        </p:nvSpPr>
        <p:spPr>
          <a:xfrm>
            <a:off x="3244986" y="527050"/>
            <a:ext cx="72375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Do</a:t>
            </a:r>
          </a:p>
        </p:txBody>
      </p:sp>
      <p:sp>
        <p:nvSpPr>
          <p:cNvPr id="191" name="Shape 191"/>
          <p:cNvSpPr/>
          <p:nvPr/>
        </p:nvSpPr>
        <p:spPr>
          <a:xfrm>
            <a:off x="3040942" y="8428037"/>
            <a:ext cx="92779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Say</a:t>
            </a:r>
          </a:p>
        </p:txBody>
      </p:sp>
      <p:sp>
        <p:nvSpPr>
          <p:cNvPr id="192" name="Shape 192"/>
          <p:cNvSpPr/>
          <p:nvPr/>
        </p:nvSpPr>
        <p:spPr>
          <a:xfrm>
            <a:off x="8515387" y="527050"/>
            <a:ext cx="13334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Think</a:t>
            </a:r>
          </a:p>
        </p:txBody>
      </p:sp>
      <p:sp>
        <p:nvSpPr>
          <p:cNvPr id="193" name="Shape 193"/>
          <p:cNvSpPr/>
          <p:nvPr/>
        </p:nvSpPr>
        <p:spPr>
          <a:xfrm>
            <a:off x="8667526" y="8428037"/>
            <a:ext cx="102914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Feel</a:t>
            </a:r>
          </a:p>
        </p:txBody>
      </p:sp>
      <p:sp>
        <p:nvSpPr>
          <p:cNvPr id="194" name="Shape 194"/>
          <p:cNvSpPr/>
          <p:nvPr/>
        </p:nvSpPr>
        <p:spPr>
          <a:xfrm>
            <a:off x="732361" y="4546600"/>
            <a:ext cx="11485414" cy="0"/>
          </a:xfrm>
          <a:prstGeom prst="line">
            <a:avLst/>
          </a:prstGeom>
          <a:ln w="25400">
            <a:solidFill>
              <a:srgbClr val="000000"/>
            </a:solidFill>
            <a:miter lim="400000"/>
          </a:ln>
        </p:spPr>
        <p:txBody>
          <a:bodyPr lIns="50800" tIns="50800" rIns="50800" bIns="50800" anchor="ctr"/>
          <a:lstStyle/>
          <a:p>
            <a:pPr>
              <a:defRPr sz="2400"/>
            </a:pPr>
          </a:p>
        </p:txBody>
      </p:sp>
      <p:sp>
        <p:nvSpPr>
          <p:cNvPr id="195" name="Shape 195"/>
          <p:cNvSpPr/>
          <p:nvPr/>
        </p:nvSpPr>
        <p:spPr>
          <a:xfrm flipV="1">
            <a:off x="6597560" y="435322"/>
            <a:ext cx="1" cy="8805441"/>
          </a:xfrm>
          <a:prstGeom prst="line">
            <a:avLst/>
          </a:prstGeom>
          <a:ln w="25400">
            <a:solidFill>
              <a:srgbClr val="000000"/>
            </a:solidFill>
            <a:miter lim="400000"/>
          </a:ln>
        </p:spPr>
        <p:txBody>
          <a:bodyPr lIns="50800" tIns="50800" rIns="50800" bIns="50800" anchor="ctr"/>
          <a:lstStyle/>
          <a:p>
            <a:pPr>
              <a:defRPr sz="2400"/>
            </a:pPr>
          </a:p>
        </p:txBody>
      </p:sp>
      <p:sp>
        <p:nvSpPr>
          <p:cNvPr id="196" name="Shape 196"/>
          <p:cNvSpPr/>
          <p:nvPr/>
        </p:nvSpPr>
        <p:spPr>
          <a:xfrm>
            <a:off x="7651584" y="4991099"/>
            <a:ext cx="115603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Frustrated</a:t>
            </a:r>
          </a:p>
        </p:txBody>
      </p:sp>
      <p:sp>
        <p:nvSpPr>
          <p:cNvPr id="197" name="Shape 197"/>
          <p:cNvSpPr/>
          <p:nvPr/>
        </p:nvSpPr>
        <p:spPr>
          <a:xfrm>
            <a:off x="4721066" y="5085556"/>
            <a:ext cx="1440181"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“I don’t care”</a:t>
            </a:r>
          </a:p>
        </p:txBody>
      </p:sp>
      <p:sp>
        <p:nvSpPr>
          <p:cNvPr id="198" name="Shape 198"/>
          <p:cNvSpPr/>
          <p:nvPr/>
        </p:nvSpPr>
        <p:spPr>
          <a:xfrm>
            <a:off x="2888780" y="2298699"/>
            <a:ext cx="191864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Laughing to cope</a:t>
            </a:r>
          </a:p>
        </p:txBody>
      </p:sp>
      <p:sp>
        <p:nvSpPr>
          <p:cNvPr id="199" name="Shape 199"/>
          <p:cNvSpPr/>
          <p:nvPr/>
        </p:nvSpPr>
        <p:spPr>
          <a:xfrm>
            <a:off x="3758438" y="3189287"/>
            <a:ext cx="195658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Looking dejected</a:t>
            </a:r>
          </a:p>
        </p:txBody>
      </p:sp>
      <p:sp>
        <p:nvSpPr>
          <p:cNvPr id="200" name="Shape 200"/>
          <p:cNvSpPr/>
          <p:nvPr/>
        </p:nvSpPr>
        <p:spPr>
          <a:xfrm>
            <a:off x="1612722" y="1371600"/>
            <a:ext cx="1244956"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Laid down</a:t>
            </a:r>
          </a:p>
        </p:txBody>
      </p:sp>
      <p:sp>
        <p:nvSpPr>
          <p:cNvPr id="201" name="Shape 201"/>
          <p:cNvSpPr/>
          <p:nvPr/>
        </p:nvSpPr>
        <p:spPr>
          <a:xfrm>
            <a:off x="1434871" y="2794000"/>
            <a:ext cx="160065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Rubbing eyes</a:t>
            </a:r>
          </a:p>
        </p:txBody>
      </p:sp>
      <p:sp>
        <p:nvSpPr>
          <p:cNvPr id="202" name="Shape 202"/>
          <p:cNvSpPr/>
          <p:nvPr/>
        </p:nvSpPr>
        <p:spPr>
          <a:xfrm>
            <a:off x="4730457" y="3835399"/>
            <a:ext cx="113088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Reflection</a:t>
            </a:r>
          </a:p>
        </p:txBody>
      </p:sp>
      <p:sp>
        <p:nvSpPr>
          <p:cNvPr id="203" name="Shape 203"/>
          <p:cNvSpPr/>
          <p:nvPr/>
        </p:nvSpPr>
        <p:spPr>
          <a:xfrm>
            <a:off x="8194040" y="1780381"/>
            <a:ext cx="1638834"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The system is </a:t>
            </a:r>
          </a:p>
          <a:p>
            <a:pPr>
              <a:defRPr sz="1800">
                <a:solidFill>
                  <a:srgbClr val="FFFFFF"/>
                </a:solidFill>
              </a:defRPr>
            </a:pPr>
            <a:r>
              <a:t>problematic</a:t>
            </a:r>
          </a:p>
        </p:txBody>
      </p:sp>
      <p:sp>
        <p:nvSpPr>
          <p:cNvPr id="204" name="Shape 204"/>
          <p:cNvSpPr/>
          <p:nvPr/>
        </p:nvSpPr>
        <p:spPr>
          <a:xfrm>
            <a:off x="9414547" y="7378700"/>
            <a:ext cx="2070432"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Good (sometimes)</a:t>
            </a:r>
          </a:p>
        </p:txBody>
      </p:sp>
      <p:sp>
        <p:nvSpPr>
          <p:cNvPr id="205" name="Shape 205"/>
          <p:cNvSpPr/>
          <p:nvPr/>
        </p:nvSpPr>
        <p:spPr>
          <a:xfrm>
            <a:off x="9981996" y="5848350"/>
            <a:ext cx="142280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Complacent</a:t>
            </a:r>
          </a:p>
        </p:txBody>
      </p:sp>
      <p:sp>
        <p:nvSpPr>
          <p:cNvPr id="206" name="Shape 206"/>
          <p:cNvSpPr/>
          <p:nvPr/>
        </p:nvSpPr>
        <p:spPr>
          <a:xfrm>
            <a:off x="7118121" y="6553199"/>
            <a:ext cx="102915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Annoyed</a:t>
            </a:r>
          </a:p>
        </p:txBody>
      </p:sp>
      <p:sp>
        <p:nvSpPr>
          <p:cNvPr id="207" name="Shape 207"/>
          <p:cNvSpPr/>
          <p:nvPr/>
        </p:nvSpPr>
        <p:spPr>
          <a:xfrm>
            <a:off x="7480096" y="7518399"/>
            <a:ext cx="87645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Excited</a:t>
            </a:r>
          </a:p>
        </p:txBody>
      </p:sp>
      <p:sp>
        <p:nvSpPr>
          <p:cNvPr id="208" name="Shape 208"/>
          <p:cNvSpPr/>
          <p:nvPr/>
        </p:nvSpPr>
        <p:spPr>
          <a:xfrm>
            <a:off x="9219971" y="4876799"/>
            <a:ext cx="114345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Expectant</a:t>
            </a:r>
          </a:p>
        </p:txBody>
      </p:sp>
      <p:sp>
        <p:nvSpPr>
          <p:cNvPr id="209" name="Shape 209"/>
          <p:cNvSpPr/>
          <p:nvPr/>
        </p:nvSpPr>
        <p:spPr>
          <a:xfrm>
            <a:off x="8934411" y="6652418"/>
            <a:ext cx="72397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Upset</a:t>
            </a:r>
          </a:p>
        </p:txBody>
      </p:sp>
      <p:sp>
        <p:nvSpPr>
          <p:cNvPr id="210" name="Shape 210"/>
          <p:cNvSpPr/>
          <p:nvPr/>
        </p:nvSpPr>
        <p:spPr>
          <a:xfrm>
            <a:off x="7857515" y="5848349"/>
            <a:ext cx="134668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Enthusiastic</a:t>
            </a:r>
          </a:p>
        </p:txBody>
      </p:sp>
      <p:sp>
        <p:nvSpPr>
          <p:cNvPr id="211" name="Shape 211"/>
          <p:cNvSpPr/>
          <p:nvPr/>
        </p:nvSpPr>
        <p:spPr>
          <a:xfrm>
            <a:off x="6889314" y="1155700"/>
            <a:ext cx="149916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Education is </a:t>
            </a:r>
          </a:p>
          <a:p>
            <a:pPr>
              <a:defRPr sz="1800">
                <a:solidFill>
                  <a:srgbClr val="FFFFFF"/>
                </a:solidFill>
              </a:defRPr>
            </a:pPr>
            <a:r>
              <a:t>changing</a:t>
            </a:r>
          </a:p>
        </p:txBody>
      </p:sp>
      <p:sp>
        <p:nvSpPr>
          <p:cNvPr id="212" name="Shape 212"/>
          <p:cNvSpPr/>
          <p:nvPr/>
        </p:nvSpPr>
        <p:spPr>
          <a:xfrm>
            <a:off x="9698075" y="2419945"/>
            <a:ext cx="199065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Technology more </a:t>
            </a:r>
          </a:p>
          <a:p>
            <a:pPr>
              <a:defRPr sz="1800">
                <a:solidFill>
                  <a:srgbClr val="FFFFFF"/>
                </a:solidFill>
              </a:defRPr>
            </a:pPr>
            <a:r>
              <a:t>pervasive</a:t>
            </a:r>
          </a:p>
        </p:txBody>
      </p:sp>
      <p:sp>
        <p:nvSpPr>
          <p:cNvPr id="213" name="Shape 213"/>
          <p:cNvSpPr/>
          <p:nvPr/>
        </p:nvSpPr>
        <p:spPr>
          <a:xfrm>
            <a:off x="1680425" y="3579812"/>
            <a:ext cx="210015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Trying to remember</a:t>
            </a:r>
          </a:p>
        </p:txBody>
      </p:sp>
      <p:sp>
        <p:nvSpPr>
          <p:cNvPr id="214" name="Shape 214"/>
          <p:cNvSpPr/>
          <p:nvPr/>
        </p:nvSpPr>
        <p:spPr>
          <a:xfrm>
            <a:off x="1790687" y="2022474"/>
            <a:ext cx="88902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Sighing</a:t>
            </a:r>
          </a:p>
        </p:txBody>
      </p:sp>
      <p:sp>
        <p:nvSpPr>
          <p:cNvPr id="215" name="Shape 215"/>
          <p:cNvSpPr/>
          <p:nvPr/>
        </p:nvSpPr>
        <p:spPr>
          <a:xfrm>
            <a:off x="3552361" y="1498599"/>
            <a:ext cx="251505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Demonstrated workflow</a:t>
            </a:r>
          </a:p>
        </p:txBody>
      </p:sp>
      <p:sp>
        <p:nvSpPr>
          <p:cNvPr id="216" name="Shape 216"/>
          <p:cNvSpPr/>
          <p:nvPr/>
        </p:nvSpPr>
        <p:spPr>
          <a:xfrm>
            <a:off x="2710510" y="7618412"/>
            <a:ext cx="349438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“If we use it right </a:t>
            </a:r>
          </a:p>
          <a:p>
            <a:pPr>
              <a:defRPr sz="1800">
                <a:solidFill>
                  <a:srgbClr val="FFFFFF"/>
                </a:solidFill>
              </a:defRPr>
            </a:pPr>
            <a:r>
              <a:t>technology can be a huge asset”</a:t>
            </a:r>
          </a:p>
        </p:txBody>
      </p:sp>
      <p:sp>
        <p:nvSpPr>
          <p:cNvPr id="217" name="Shape 217"/>
          <p:cNvSpPr/>
          <p:nvPr/>
        </p:nvSpPr>
        <p:spPr>
          <a:xfrm>
            <a:off x="2787808" y="6981824"/>
            <a:ext cx="2981403"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“I want real-time interaction”</a:t>
            </a:r>
          </a:p>
        </p:txBody>
      </p:sp>
      <p:sp>
        <p:nvSpPr>
          <p:cNvPr id="218" name="Shape 218"/>
          <p:cNvSpPr/>
          <p:nvPr/>
        </p:nvSpPr>
        <p:spPr>
          <a:xfrm>
            <a:off x="1214805" y="7518399"/>
            <a:ext cx="150739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“It’s exciting!”</a:t>
            </a:r>
          </a:p>
        </p:txBody>
      </p:sp>
      <p:sp>
        <p:nvSpPr>
          <p:cNvPr id="219" name="Shape 219"/>
          <p:cNvSpPr/>
          <p:nvPr/>
        </p:nvSpPr>
        <p:spPr>
          <a:xfrm>
            <a:off x="1236789" y="6284912"/>
            <a:ext cx="313822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“No one ever used the forum”</a:t>
            </a:r>
          </a:p>
        </p:txBody>
      </p:sp>
      <p:sp>
        <p:nvSpPr>
          <p:cNvPr id="220" name="Shape 220"/>
          <p:cNvSpPr/>
          <p:nvPr/>
        </p:nvSpPr>
        <p:spPr>
          <a:xfrm>
            <a:off x="4054254" y="5638799"/>
            <a:ext cx="2299489"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“That was frustrating”</a:t>
            </a:r>
          </a:p>
        </p:txBody>
      </p:sp>
      <p:sp>
        <p:nvSpPr>
          <p:cNvPr id="221" name="Shape 221"/>
          <p:cNvSpPr/>
          <p:nvPr/>
        </p:nvSpPr>
        <p:spPr>
          <a:xfrm>
            <a:off x="1366672" y="5085556"/>
            <a:ext cx="2727656"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“Teaching isn’t the same </a:t>
            </a:r>
          </a:p>
          <a:p>
            <a:pPr>
              <a:defRPr sz="1800">
                <a:solidFill>
                  <a:srgbClr val="FFFFFF"/>
                </a:solidFill>
              </a:defRPr>
            </a:pPr>
            <a:r>
              <a:t>as it was 20 years ago”</a:t>
            </a:r>
          </a:p>
        </p:txBody>
      </p:sp>
      <p:sp>
        <p:nvSpPr>
          <p:cNvPr id="222" name="Shape 222"/>
          <p:cNvSpPr/>
          <p:nvPr/>
        </p:nvSpPr>
        <p:spPr>
          <a:xfrm>
            <a:off x="3917708" y="2794000"/>
            <a:ext cx="1804112"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Looking excited</a:t>
            </a:r>
          </a:p>
        </p:txBody>
      </p:sp>
      <p:sp>
        <p:nvSpPr>
          <p:cNvPr id="223" name="Shape 223"/>
          <p:cNvSpPr/>
          <p:nvPr/>
        </p:nvSpPr>
        <p:spPr>
          <a:xfrm>
            <a:off x="9873869" y="1231899"/>
            <a:ext cx="220690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There is not enough</a:t>
            </a:r>
          </a:p>
          <a:p>
            <a:pPr>
              <a:defRPr sz="1800">
                <a:solidFill>
                  <a:srgbClr val="FFFFFF"/>
                </a:solidFill>
              </a:defRPr>
            </a:pPr>
            <a:r>
              <a:t>face to face</a:t>
            </a:r>
          </a:p>
          <a:p>
            <a:pPr>
              <a:defRPr sz="1800">
                <a:solidFill>
                  <a:srgbClr val="FFFFFF"/>
                </a:solidFill>
              </a:defRPr>
            </a:pPr>
            <a:r>
              <a:t>interaction</a:t>
            </a:r>
          </a:p>
        </p:txBody>
      </p:sp>
      <p:sp>
        <p:nvSpPr>
          <p:cNvPr id="224" name="Shape 224"/>
          <p:cNvSpPr/>
          <p:nvPr/>
        </p:nvSpPr>
        <p:spPr>
          <a:xfrm>
            <a:off x="9376004" y="3328590"/>
            <a:ext cx="215089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Class participation </a:t>
            </a:r>
          </a:p>
          <a:p>
            <a:pPr>
              <a:defRPr sz="1800">
                <a:solidFill>
                  <a:srgbClr val="FFFFFF"/>
                </a:solidFill>
              </a:defRPr>
            </a:pPr>
            <a:r>
              <a:t>needs to increase</a:t>
            </a:r>
          </a:p>
        </p:txBody>
      </p:sp>
      <p:sp>
        <p:nvSpPr>
          <p:cNvPr id="225" name="Shape 225"/>
          <p:cNvSpPr/>
          <p:nvPr/>
        </p:nvSpPr>
        <p:spPr>
          <a:xfrm>
            <a:off x="6851566" y="2716212"/>
            <a:ext cx="237561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Easier format through</a:t>
            </a:r>
          </a:p>
          <a:p>
            <a:pPr>
              <a:defRPr sz="1800">
                <a:solidFill>
                  <a:srgbClr val="FFFFFF"/>
                </a:solidFill>
              </a:defRPr>
            </a:pPr>
            <a:r>
              <a:t>which to participate</a:t>
            </a:r>
          </a:p>
          <a:p>
            <a:pPr>
              <a:defRPr sz="1800">
                <a:solidFill>
                  <a:srgbClr val="FFFFFF"/>
                </a:solidFill>
              </a:defRPr>
            </a:pPr>
            <a:r>
              <a:t>in the discussion</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nvSpPr>
        <p:spPr>
          <a:xfrm>
            <a:off x="727931" y="438150"/>
            <a:ext cx="5857081" cy="4102101"/>
          </a:xfrm>
          <a:prstGeom prst="rect">
            <a:avLst/>
          </a:prstGeom>
          <a:blipFill>
            <a:blip r:embed="rId2"/>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228" name="Shape 228"/>
          <p:cNvSpPr/>
          <p:nvPr/>
        </p:nvSpPr>
        <p:spPr>
          <a:xfrm>
            <a:off x="727931" y="4559300"/>
            <a:ext cx="5857081" cy="4689277"/>
          </a:xfrm>
          <a:prstGeom prst="rect">
            <a:avLst/>
          </a:prstGeom>
          <a:blipFill>
            <a:blip r:embed="rId3"/>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229" name="Shape 229"/>
          <p:cNvSpPr/>
          <p:nvPr/>
        </p:nvSpPr>
        <p:spPr>
          <a:xfrm>
            <a:off x="6604000" y="438150"/>
            <a:ext cx="5613400" cy="41021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30" name="Shape 230"/>
          <p:cNvSpPr/>
          <p:nvPr/>
        </p:nvSpPr>
        <p:spPr>
          <a:xfrm>
            <a:off x="6604000" y="4556125"/>
            <a:ext cx="5613400" cy="4689277"/>
          </a:xfrm>
          <a:prstGeom prst="rect">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31" name="Shape 231"/>
          <p:cNvSpPr/>
          <p:nvPr/>
        </p:nvSpPr>
        <p:spPr>
          <a:xfrm>
            <a:off x="3244986" y="527050"/>
            <a:ext cx="72375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Do</a:t>
            </a:r>
          </a:p>
        </p:txBody>
      </p:sp>
      <p:sp>
        <p:nvSpPr>
          <p:cNvPr id="232" name="Shape 232"/>
          <p:cNvSpPr/>
          <p:nvPr/>
        </p:nvSpPr>
        <p:spPr>
          <a:xfrm>
            <a:off x="3040942" y="8428037"/>
            <a:ext cx="92779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Say</a:t>
            </a:r>
          </a:p>
        </p:txBody>
      </p:sp>
      <p:sp>
        <p:nvSpPr>
          <p:cNvPr id="233" name="Shape 233"/>
          <p:cNvSpPr/>
          <p:nvPr/>
        </p:nvSpPr>
        <p:spPr>
          <a:xfrm>
            <a:off x="8515387" y="527050"/>
            <a:ext cx="13334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Think</a:t>
            </a:r>
          </a:p>
        </p:txBody>
      </p:sp>
      <p:sp>
        <p:nvSpPr>
          <p:cNvPr id="234" name="Shape 234"/>
          <p:cNvSpPr/>
          <p:nvPr/>
        </p:nvSpPr>
        <p:spPr>
          <a:xfrm>
            <a:off x="8667526" y="8428037"/>
            <a:ext cx="102914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Feel</a:t>
            </a:r>
          </a:p>
        </p:txBody>
      </p:sp>
      <p:sp>
        <p:nvSpPr>
          <p:cNvPr id="235" name="Shape 235"/>
          <p:cNvSpPr/>
          <p:nvPr/>
        </p:nvSpPr>
        <p:spPr>
          <a:xfrm>
            <a:off x="732361" y="4546600"/>
            <a:ext cx="11485414" cy="0"/>
          </a:xfrm>
          <a:prstGeom prst="line">
            <a:avLst/>
          </a:prstGeom>
          <a:ln w="25400">
            <a:solidFill>
              <a:srgbClr val="000000"/>
            </a:solidFill>
            <a:miter lim="400000"/>
          </a:ln>
        </p:spPr>
        <p:txBody>
          <a:bodyPr lIns="50800" tIns="50800" rIns="50800" bIns="50800" anchor="ctr"/>
          <a:lstStyle/>
          <a:p>
            <a:pPr>
              <a:defRPr sz="2400"/>
            </a:pPr>
          </a:p>
        </p:txBody>
      </p:sp>
      <p:sp>
        <p:nvSpPr>
          <p:cNvPr id="236" name="Shape 236"/>
          <p:cNvSpPr/>
          <p:nvPr/>
        </p:nvSpPr>
        <p:spPr>
          <a:xfrm flipV="1">
            <a:off x="6597560" y="435322"/>
            <a:ext cx="1" cy="8805441"/>
          </a:xfrm>
          <a:prstGeom prst="line">
            <a:avLst/>
          </a:prstGeom>
          <a:ln w="25400">
            <a:solidFill>
              <a:srgbClr val="000000"/>
            </a:solidFill>
            <a:miter lim="400000"/>
          </a:ln>
        </p:spPr>
        <p:txBody>
          <a:bodyPr lIns="50800" tIns="50800" rIns="50800" bIns="50800" anchor="ctr"/>
          <a:lstStyle/>
          <a:p>
            <a:pPr>
              <a:defRPr sz="2400"/>
            </a:pPr>
          </a:p>
        </p:txBody>
      </p:sp>
      <p:sp>
        <p:nvSpPr>
          <p:cNvPr id="237" name="Shape 237"/>
          <p:cNvSpPr/>
          <p:nvPr/>
        </p:nvSpPr>
        <p:spPr>
          <a:xfrm>
            <a:off x="7607200" y="4991099"/>
            <a:ext cx="124480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solidFill>
                  <a:srgbClr val="FFFFFF"/>
                </a:solidFill>
                <a:latin typeface="Helvetica"/>
                <a:ea typeface="Helvetica"/>
                <a:cs typeface="Helvetica"/>
                <a:sym typeface="Helvetica"/>
              </a:defRPr>
            </a:lvl1pPr>
          </a:lstStyle>
          <a:p>
            <a:pPr/>
            <a:r>
              <a:t>Frustrated</a:t>
            </a:r>
          </a:p>
        </p:txBody>
      </p:sp>
      <p:sp>
        <p:nvSpPr>
          <p:cNvPr id="238" name="Shape 238"/>
          <p:cNvSpPr/>
          <p:nvPr/>
        </p:nvSpPr>
        <p:spPr>
          <a:xfrm>
            <a:off x="4659976" y="5085556"/>
            <a:ext cx="1562361"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solidFill>
                  <a:srgbClr val="FFFFFF"/>
                </a:solidFill>
                <a:latin typeface="Helvetica"/>
                <a:ea typeface="Helvetica"/>
                <a:cs typeface="Helvetica"/>
                <a:sym typeface="Helvetica"/>
              </a:defRPr>
            </a:lvl1pPr>
          </a:lstStyle>
          <a:p>
            <a:pPr/>
            <a:r>
              <a:t>“I don’t care”</a:t>
            </a:r>
          </a:p>
        </p:txBody>
      </p:sp>
      <p:sp>
        <p:nvSpPr>
          <p:cNvPr id="239" name="Shape 239"/>
          <p:cNvSpPr/>
          <p:nvPr/>
        </p:nvSpPr>
        <p:spPr>
          <a:xfrm>
            <a:off x="2838543" y="2298699"/>
            <a:ext cx="201911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solidFill>
                  <a:srgbClr val="FFFFFF"/>
                </a:solidFill>
                <a:latin typeface="Helvetica"/>
                <a:ea typeface="Helvetica"/>
                <a:cs typeface="Helvetica"/>
                <a:sym typeface="Helvetica"/>
              </a:defRPr>
            </a:lvl1pPr>
          </a:lstStyle>
          <a:p>
            <a:pPr/>
            <a:r>
              <a:t>Laughing to cope</a:t>
            </a:r>
          </a:p>
        </p:txBody>
      </p:sp>
      <p:sp>
        <p:nvSpPr>
          <p:cNvPr id="240" name="Shape 240"/>
          <p:cNvSpPr/>
          <p:nvPr/>
        </p:nvSpPr>
        <p:spPr>
          <a:xfrm>
            <a:off x="3758438" y="3189287"/>
            <a:ext cx="195658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Looking dejected</a:t>
            </a:r>
          </a:p>
        </p:txBody>
      </p:sp>
      <p:sp>
        <p:nvSpPr>
          <p:cNvPr id="241" name="Shape 241"/>
          <p:cNvSpPr/>
          <p:nvPr/>
        </p:nvSpPr>
        <p:spPr>
          <a:xfrm>
            <a:off x="1612722" y="1371600"/>
            <a:ext cx="1244956"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Laid down</a:t>
            </a:r>
          </a:p>
        </p:txBody>
      </p:sp>
      <p:sp>
        <p:nvSpPr>
          <p:cNvPr id="242" name="Shape 242"/>
          <p:cNvSpPr/>
          <p:nvPr/>
        </p:nvSpPr>
        <p:spPr>
          <a:xfrm>
            <a:off x="1434871" y="2794000"/>
            <a:ext cx="160065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Rubbing eyes</a:t>
            </a:r>
          </a:p>
        </p:txBody>
      </p:sp>
      <p:sp>
        <p:nvSpPr>
          <p:cNvPr id="243" name="Shape 243"/>
          <p:cNvSpPr/>
          <p:nvPr/>
        </p:nvSpPr>
        <p:spPr>
          <a:xfrm>
            <a:off x="4730457" y="3835399"/>
            <a:ext cx="113088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Reflection</a:t>
            </a:r>
          </a:p>
        </p:txBody>
      </p:sp>
      <p:sp>
        <p:nvSpPr>
          <p:cNvPr id="244" name="Shape 244"/>
          <p:cNvSpPr/>
          <p:nvPr/>
        </p:nvSpPr>
        <p:spPr>
          <a:xfrm>
            <a:off x="8194040" y="1780381"/>
            <a:ext cx="1638834"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The system is </a:t>
            </a:r>
          </a:p>
          <a:p>
            <a:pPr>
              <a:defRPr sz="1800">
                <a:solidFill>
                  <a:srgbClr val="FFFFFF"/>
                </a:solidFill>
              </a:defRPr>
            </a:pPr>
            <a:r>
              <a:t>problematic</a:t>
            </a:r>
          </a:p>
        </p:txBody>
      </p:sp>
      <p:sp>
        <p:nvSpPr>
          <p:cNvPr id="245" name="Shape 245"/>
          <p:cNvSpPr/>
          <p:nvPr/>
        </p:nvSpPr>
        <p:spPr>
          <a:xfrm>
            <a:off x="9414547" y="7378700"/>
            <a:ext cx="2070432"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Good (sometimes)</a:t>
            </a:r>
          </a:p>
        </p:txBody>
      </p:sp>
      <p:sp>
        <p:nvSpPr>
          <p:cNvPr id="246" name="Shape 246"/>
          <p:cNvSpPr/>
          <p:nvPr/>
        </p:nvSpPr>
        <p:spPr>
          <a:xfrm>
            <a:off x="9950338" y="5848350"/>
            <a:ext cx="1486124"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solidFill>
                  <a:srgbClr val="FFFFFF"/>
                </a:solidFill>
                <a:latin typeface="Helvetica"/>
                <a:ea typeface="Helvetica"/>
                <a:cs typeface="Helvetica"/>
                <a:sym typeface="Helvetica"/>
              </a:defRPr>
            </a:lvl1pPr>
          </a:lstStyle>
          <a:p>
            <a:pPr/>
            <a:r>
              <a:t>Complacent</a:t>
            </a:r>
          </a:p>
        </p:txBody>
      </p:sp>
      <p:sp>
        <p:nvSpPr>
          <p:cNvPr id="247" name="Shape 247"/>
          <p:cNvSpPr/>
          <p:nvPr/>
        </p:nvSpPr>
        <p:spPr>
          <a:xfrm>
            <a:off x="7118121" y="6553199"/>
            <a:ext cx="102915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Annoyed</a:t>
            </a:r>
          </a:p>
        </p:txBody>
      </p:sp>
      <p:sp>
        <p:nvSpPr>
          <p:cNvPr id="248" name="Shape 248"/>
          <p:cNvSpPr/>
          <p:nvPr/>
        </p:nvSpPr>
        <p:spPr>
          <a:xfrm>
            <a:off x="7480096" y="7518399"/>
            <a:ext cx="87645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Excited</a:t>
            </a:r>
          </a:p>
        </p:txBody>
      </p:sp>
      <p:sp>
        <p:nvSpPr>
          <p:cNvPr id="249" name="Shape 249"/>
          <p:cNvSpPr/>
          <p:nvPr/>
        </p:nvSpPr>
        <p:spPr>
          <a:xfrm>
            <a:off x="9219971" y="4876799"/>
            <a:ext cx="114345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Expectant</a:t>
            </a:r>
          </a:p>
        </p:txBody>
      </p:sp>
      <p:sp>
        <p:nvSpPr>
          <p:cNvPr id="250" name="Shape 250"/>
          <p:cNvSpPr/>
          <p:nvPr/>
        </p:nvSpPr>
        <p:spPr>
          <a:xfrm>
            <a:off x="8934411" y="6652418"/>
            <a:ext cx="72397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Upset</a:t>
            </a:r>
          </a:p>
        </p:txBody>
      </p:sp>
      <p:sp>
        <p:nvSpPr>
          <p:cNvPr id="251" name="Shape 251"/>
          <p:cNvSpPr/>
          <p:nvPr/>
        </p:nvSpPr>
        <p:spPr>
          <a:xfrm>
            <a:off x="7794101" y="5848349"/>
            <a:ext cx="1473511"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solidFill>
                  <a:srgbClr val="FFFFFF"/>
                </a:solidFill>
                <a:latin typeface="Helvetica"/>
                <a:ea typeface="Helvetica"/>
                <a:cs typeface="Helvetica"/>
                <a:sym typeface="Helvetica"/>
              </a:defRPr>
            </a:lvl1pPr>
          </a:lstStyle>
          <a:p>
            <a:pPr/>
            <a:r>
              <a:t>Enthusiastic</a:t>
            </a:r>
          </a:p>
        </p:txBody>
      </p:sp>
      <p:sp>
        <p:nvSpPr>
          <p:cNvPr id="252" name="Shape 252"/>
          <p:cNvSpPr/>
          <p:nvPr/>
        </p:nvSpPr>
        <p:spPr>
          <a:xfrm>
            <a:off x="6838682" y="1155700"/>
            <a:ext cx="1600424"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solidFill>
                  <a:srgbClr val="FFFFFF"/>
                </a:solidFill>
                <a:latin typeface="Helvetica"/>
                <a:ea typeface="Helvetica"/>
                <a:cs typeface="Helvetica"/>
                <a:sym typeface="Helvetica"/>
              </a:defRPr>
            </a:pPr>
            <a:r>
              <a:t>Education is </a:t>
            </a:r>
          </a:p>
          <a:p>
            <a:pPr>
              <a:defRPr b="1" sz="1800">
                <a:solidFill>
                  <a:srgbClr val="FFFFFF"/>
                </a:solidFill>
                <a:latin typeface="Helvetica"/>
                <a:ea typeface="Helvetica"/>
                <a:cs typeface="Helvetica"/>
                <a:sym typeface="Helvetica"/>
              </a:defRPr>
            </a:pPr>
            <a:r>
              <a:t>changing</a:t>
            </a:r>
          </a:p>
        </p:txBody>
      </p:sp>
      <p:sp>
        <p:nvSpPr>
          <p:cNvPr id="253" name="Shape 253"/>
          <p:cNvSpPr/>
          <p:nvPr/>
        </p:nvSpPr>
        <p:spPr>
          <a:xfrm>
            <a:off x="9698075" y="2419945"/>
            <a:ext cx="199065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Technology more </a:t>
            </a:r>
          </a:p>
          <a:p>
            <a:pPr>
              <a:defRPr sz="1800">
                <a:solidFill>
                  <a:srgbClr val="FFFFFF"/>
                </a:solidFill>
              </a:defRPr>
            </a:pPr>
            <a:r>
              <a:t>pervasive</a:t>
            </a:r>
          </a:p>
        </p:txBody>
      </p:sp>
      <p:sp>
        <p:nvSpPr>
          <p:cNvPr id="254" name="Shape 254"/>
          <p:cNvSpPr/>
          <p:nvPr/>
        </p:nvSpPr>
        <p:spPr>
          <a:xfrm>
            <a:off x="1680425" y="3579812"/>
            <a:ext cx="210015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Trying to remember</a:t>
            </a:r>
          </a:p>
        </p:txBody>
      </p:sp>
      <p:sp>
        <p:nvSpPr>
          <p:cNvPr id="255" name="Shape 255"/>
          <p:cNvSpPr/>
          <p:nvPr/>
        </p:nvSpPr>
        <p:spPr>
          <a:xfrm>
            <a:off x="1759024" y="2022474"/>
            <a:ext cx="95235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solidFill>
                  <a:srgbClr val="FFFFFF"/>
                </a:solidFill>
                <a:latin typeface="Helvetica"/>
                <a:ea typeface="Helvetica"/>
                <a:cs typeface="Helvetica"/>
                <a:sym typeface="Helvetica"/>
              </a:defRPr>
            </a:lvl1pPr>
          </a:lstStyle>
          <a:p>
            <a:pPr/>
            <a:r>
              <a:t>Sighing</a:t>
            </a:r>
          </a:p>
        </p:txBody>
      </p:sp>
      <p:sp>
        <p:nvSpPr>
          <p:cNvPr id="256" name="Shape 256"/>
          <p:cNvSpPr/>
          <p:nvPr/>
        </p:nvSpPr>
        <p:spPr>
          <a:xfrm>
            <a:off x="3552361" y="1498599"/>
            <a:ext cx="251505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Demonstrated workflow</a:t>
            </a:r>
          </a:p>
        </p:txBody>
      </p:sp>
      <p:sp>
        <p:nvSpPr>
          <p:cNvPr id="257" name="Shape 257"/>
          <p:cNvSpPr/>
          <p:nvPr/>
        </p:nvSpPr>
        <p:spPr>
          <a:xfrm>
            <a:off x="2615728" y="7618412"/>
            <a:ext cx="3683944"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solidFill>
                  <a:srgbClr val="FFFFFF"/>
                </a:solidFill>
                <a:latin typeface="Helvetica"/>
                <a:ea typeface="Helvetica"/>
                <a:cs typeface="Helvetica"/>
                <a:sym typeface="Helvetica"/>
              </a:defRPr>
            </a:pPr>
            <a:r>
              <a:t>“If we use it right </a:t>
            </a:r>
          </a:p>
          <a:p>
            <a:pPr>
              <a:defRPr b="1" sz="1800">
                <a:solidFill>
                  <a:srgbClr val="FFFFFF"/>
                </a:solidFill>
                <a:latin typeface="Helvetica"/>
                <a:ea typeface="Helvetica"/>
                <a:cs typeface="Helvetica"/>
                <a:sym typeface="Helvetica"/>
              </a:defRPr>
            </a:pPr>
            <a:r>
              <a:t>technology can be a huge asset”</a:t>
            </a:r>
          </a:p>
        </p:txBody>
      </p:sp>
      <p:sp>
        <p:nvSpPr>
          <p:cNvPr id="258" name="Shape 258"/>
          <p:cNvSpPr/>
          <p:nvPr/>
        </p:nvSpPr>
        <p:spPr>
          <a:xfrm>
            <a:off x="2658943" y="6981824"/>
            <a:ext cx="3239133"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solidFill>
                  <a:srgbClr val="FFFFFF"/>
                </a:solidFill>
                <a:latin typeface="Helvetica"/>
                <a:ea typeface="Helvetica"/>
                <a:cs typeface="Helvetica"/>
                <a:sym typeface="Helvetica"/>
              </a:defRPr>
            </a:lvl1pPr>
          </a:lstStyle>
          <a:p>
            <a:pPr/>
            <a:r>
              <a:t>“I want real-time interaction”</a:t>
            </a:r>
          </a:p>
        </p:txBody>
      </p:sp>
      <p:sp>
        <p:nvSpPr>
          <p:cNvPr id="259" name="Shape 259"/>
          <p:cNvSpPr/>
          <p:nvPr/>
        </p:nvSpPr>
        <p:spPr>
          <a:xfrm>
            <a:off x="1214805" y="7518399"/>
            <a:ext cx="150739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“It’s exciting!”</a:t>
            </a:r>
          </a:p>
        </p:txBody>
      </p:sp>
      <p:sp>
        <p:nvSpPr>
          <p:cNvPr id="260" name="Shape 260"/>
          <p:cNvSpPr/>
          <p:nvPr/>
        </p:nvSpPr>
        <p:spPr>
          <a:xfrm>
            <a:off x="1236789" y="6284912"/>
            <a:ext cx="313822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“No one ever used the forum”</a:t>
            </a:r>
          </a:p>
        </p:txBody>
      </p:sp>
      <p:sp>
        <p:nvSpPr>
          <p:cNvPr id="261" name="Shape 261"/>
          <p:cNvSpPr/>
          <p:nvPr/>
        </p:nvSpPr>
        <p:spPr>
          <a:xfrm>
            <a:off x="4054254" y="5638799"/>
            <a:ext cx="2299489"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“That was frustrating”</a:t>
            </a:r>
          </a:p>
        </p:txBody>
      </p:sp>
      <p:sp>
        <p:nvSpPr>
          <p:cNvPr id="262" name="Shape 262"/>
          <p:cNvSpPr/>
          <p:nvPr/>
        </p:nvSpPr>
        <p:spPr>
          <a:xfrm>
            <a:off x="1366672" y="5085556"/>
            <a:ext cx="2727656"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“Teaching isn’t the same </a:t>
            </a:r>
          </a:p>
          <a:p>
            <a:pPr>
              <a:defRPr sz="1800">
                <a:solidFill>
                  <a:srgbClr val="FFFFFF"/>
                </a:solidFill>
              </a:defRPr>
            </a:pPr>
            <a:r>
              <a:t>as it was 20 years ago”</a:t>
            </a:r>
          </a:p>
        </p:txBody>
      </p:sp>
      <p:sp>
        <p:nvSpPr>
          <p:cNvPr id="263" name="Shape 263"/>
          <p:cNvSpPr/>
          <p:nvPr/>
        </p:nvSpPr>
        <p:spPr>
          <a:xfrm>
            <a:off x="3860771" y="2794000"/>
            <a:ext cx="1917986"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solidFill>
                  <a:srgbClr val="FFFFFF"/>
                </a:solidFill>
                <a:latin typeface="Helvetica"/>
                <a:ea typeface="Helvetica"/>
                <a:cs typeface="Helvetica"/>
                <a:sym typeface="Helvetica"/>
              </a:defRPr>
            </a:lvl1pPr>
          </a:lstStyle>
          <a:p>
            <a:pPr/>
            <a:r>
              <a:t>Looking excited</a:t>
            </a:r>
          </a:p>
        </p:txBody>
      </p:sp>
      <p:sp>
        <p:nvSpPr>
          <p:cNvPr id="264" name="Shape 264"/>
          <p:cNvSpPr/>
          <p:nvPr/>
        </p:nvSpPr>
        <p:spPr>
          <a:xfrm>
            <a:off x="9796202" y="1231899"/>
            <a:ext cx="236223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solidFill>
                  <a:srgbClr val="FFFFFF"/>
                </a:solidFill>
                <a:latin typeface="Helvetica"/>
                <a:ea typeface="Helvetica"/>
                <a:cs typeface="Helvetica"/>
                <a:sym typeface="Helvetica"/>
              </a:defRPr>
            </a:pPr>
            <a:r>
              <a:t>There is not enough</a:t>
            </a:r>
          </a:p>
          <a:p>
            <a:pPr>
              <a:defRPr b="1" sz="1800">
                <a:solidFill>
                  <a:srgbClr val="FFFFFF"/>
                </a:solidFill>
                <a:latin typeface="Helvetica"/>
                <a:ea typeface="Helvetica"/>
                <a:cs typeface="Helvetica"/>
                <a:sym typeface="Helvetica"/>
              </a:defRPr>
            </a:pPr>
            <a:r>
              <a:t>face to face</a:t>
            </a:r>
          </a:p>
          <a:p>
            <a:pPr>
              <a:defRPr b="1" sz="1800">
                <a:solidFill>
                  <a:srgbClr val="FFFFFF"/>
                </a:solidFill>
                <a:latin typeface="Helvetica"/>
                <a:ea typeface="Helvetica"/>
                <a:cs typeface="Helvetica"/>
                <a:sym typeface="Helvetica"/>
              </a:defRPr>
            </a:pPr>
            <a:r>
              <a:t>interaction</a:t>
            </a:r>
          </a:p>
        </p:txBody>
      </p:sp>
      <p:sp>
        <p:nvSpPr>
          <p:cNvPr id="265" name="Shape 265"/>
          <p:cNvSpPr/>
          <p:nvPr/>
        </p:nvSpPr>
        <p:spPr>
          <a:xfrm>
            <a:off x="9376004" y="3328590"/>
            <a:ext cx="215089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Class participation </a:t>
            </a:r>
          </a:p>
          <a:p>
            <a:pPr>
              <a:defRPr sz="1800">
                <a:solidFill>
                  <a:srgbClr val="FFFFFF"/>
                </a:solidFill>
              </a:defRPr>
            </a:pPr>
            <a:r>
              <a:t>needs to increase</a:t>
            </a:r>
          </a:p>
        </p:txBody>
      </p:sp>
      <p:sp>
        <p:nvSpPr>
          <p:cNvPr id="266" name="Shape 266"/>
          <p:cNvSpPr/>
          <p:nvPr/>
        </p:nvSpPr>
        <p:spPr>
          <a:xfrm>
            <a:off x="6756510" y="2716212"/>
            <a:ext cx="256572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solidFill>
                  <a:srgbClr val="FFFFFF"/>
                </a:solidFill>
                <a:latin typeface="Helvetica"/>
                <a:ea typeface="Helvetica"/>
                <a:cs typeface="Helvetica"/>
                <a:sym typeface="Helvetica"/>
              </a:defRPr>
            </a:pPr>
            <a:r>
              <a:t>Easier format through</a:t>
            </a:r>
          </a:p>
          <a:p>
            <a:pPr>
              <a:defRPr b="1" sz="1800">
                <a:solidFill>
                  <a:srgbClr val="FFFFFF"/>
                </a:solidFill>
                <a:latin typeface="Helvetica"/>
                <a:ea typeface="Helvetica"/>
                <a:cs typeface="Helvetica"/>
                <a:sym typeface="Helvetica"/>
              </a:defRPr>
            </a:pPr>
            <a:r>
              <a:t>which to participate</a:t>
            </a:r>
          </a:p>
          <a:p>
            <a:pPr>
              <a:defRPr b="1" sz="1800">
                <a:solidFill>
                  <a:srgbClr val="FFFFFF"/>
                </a:solidFill>
                <a:latin typeface="Helvetica"/>
                <a:ea typeface="Helvetica"/>
                <a:cs typeface="Helvetica"/>
                <a:sym typeface="Helvetica"/>
              </a:defRPr>
            </a:pPr>
            <a:r>
              <a:t>in the discussion</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title"/>
          </p:nvPr>
        </p:nvSpPr>
        <p:spPr>
          <a:prstGeom prst="rect">
            <a:avLst/>
          </a:prstGeom>
        </p:spPr>
        <p:txBody>
          <a:bodyPr/>
          <a:lstStyle/>
          <a:p>
            <a:pPr/>
            <a:r>
              <a:t>Points of View</a:t>
            </a:r>
          </a:p>
        </p:txBody>
      </p:sp>
      <p:sp>
        <p:nvSpPr>
          <p:cNvPr id="269" name="Shape 269"/>
          <p:cNvSpPr/>
          <p:nvPr>
            <p:ph type="body" idx="1"/>
          </p:nvPr>
        </p:nvSpPr>
        <p:spPr>
          <a:prstGeom prst="rect">
            <a:avLst/>
          </a:prstGeom>
        </p:spPr>
        <p:txBody>
          <a:bodyPr/>
          <a:lstStyle/>
          <a:p>
            <a:pPr/>
            <a:r>
              <a:t>It would be a game changer if…</a:t>
            </a:r>
          </a:p>
          <a:p>
            <a:pPr lvl="2"/>
            <a:r>
              <a:t>we could help students participate more in class</a:t>
            </a:r>
          </a:p>
          <a:p>
            <a:pPr lvl="2"/>
            <a:r>
              <a:t>professors interacted more with students in person and through the internet</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prstGeom prst="rect">
            <a:avLst/>
          </a:prstGeom>
        </p:spPr>
        <p:txBody>
          <a:bodyPr/>
          <a:lstStyle>
            <a:lvl1pPr defTabSz="514095">
              <a:defRPr sz="7040"/>
            </a:lvl1pPr>
          </a:lstStyle>
          <a:p>
            <a:pPr/>
            <a:r>
              <a:t>MODERN EDUCATION, IN THE CLASSROOM AND OUTSIDE OF IT</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p>
            <a:pPr/>
            <a:r>
              <a:t>Minmin’s methodology</a:t>
            </a:r>
          </a:p>
        </p:txBody>
      </p:sp>
      <p:graphicFrame>
        <p:nvGraphicFramePr>
          <p:cNvPr id="125" name="Table 125"/>
          <p:cNvGraphicFramePr/>
          <p:nvPr/>
        </p:nvGraphicFramePr>
        <p:xfrm>
          <a:off x="538455" y="2349500"/>
          <a:ext cx="11940590" cy="4853831"/>
        </p:xfrm>
        <a:graphic xmlns:a="http://schemas.openxmlformats.org/drawingml/2006/main">
          <a:graphicData uri="http://schemas.openxmlformats.org/drawingml/2006/table">
            <a:tbl>
              <a:tblPr firstCol="1" firstRow="1" lastCol="0" lastRow="0" bandCol="0" bandRow="0" rtl="0">
                <a:tableStyleId>{CF821DB8-F4EB-4A41-A1BA-3FCAFE7338EE}</a:tableStyleId>
              </a:tblPr>
              <a:tblGrid>
                <a:gridCol w="1701502"/>
                <a:gridCol w="3125678"/>
                <a:gridCol w="2366903"/>
                <a:gridCol w="2366903"/>
                <a:gridCol w="2366903"/>
              </a:tblGrid>
              <a:tr h="1672140">
                <a:tc>
                  <a:txBody>
                    <a:bodyPr/>
                    <a:lstStyle/>
                    <a:p>
                      <a:pPr defTabSz="914400">
                        <a:defRPr sz="2600">
                          <a:sym typeface="Helvetica"/>
                        </a:defRPr>
                      </a:pPr>
                    </a:p>
                  </a:txBody>
                  <a:tcPr marL="50800" marR="50800" marT="50800" marB="50800" anchor="ctr" anchorCtr="0" horzOverflow="overflow"/>
                </a:tc>
                <a:tc>
                  <a:txBody>
                    <a:bodyPr/>
                    <a:lstStyle/>
                    <a:p>
                      <a:pPr defTabSz="914400">
                        <a:defRPr b="0">
                          <a:solidFill>
                            <a:srgbClr val="000000"/>
                          </a:solidFill>
                        </a:defRPr>
                      </a:pPr>
                      <a:r>
                        <a:rPr b="1" sz="2600">
                          <a:solidFill>
                            <a:srgbClr val="FFFFFF"/>
                          </a:solidFill>
                          <a:sym typeface="Helvetica"/>
                        </a:rPr>
                        <a:t>Who</a:t>
                      </a:r>
                    </a:p>
                  </a:txBody>
                  <a:tcPr marL="50800" marR="50800" marT="50800" marB="50800" anchor="ctr" anchorCtr="0" horzOverflow="overflow"/>
                </a:tc>
                <a:tc>
                  <a:txBody>
                    <a:bodyPr/>
                    <a:lstStyle/>
                    <a:p>
                      <a:pPr defTabSz="914400">
                        <a:defRPr b="0">
                          <a:solidFill>
                            <a:srgbClr val="000000"/>
                          </a:solidFill>
                        </a:defRPr>
                      </a:pPr>
                      <a:r>
                        <a:rPr b="1" sz="2600">
                          <a:solidFill>
                            <a:srgbClr val="FFFFFF"/>
                          </a:solidFill>
                          <a:sym typeface="Helvetica"/>
                        </a:rPr>
                        <a:t>Why</a:t>
                      </a:r>
                    </a:p>
                  </a:txBody>
                  <a:tcPr marL="50800" marR="50800" marT="50800" marB="50800" anchor="ctr" anchorCtr="0" horzOverflow="overflow"/>
                </a:tc>
                <a:tc>
                  <a:txBody>
                    <a:bodyPr/>
                    <a:lstStyle/>
                    <a:p>
                      <a:pPr defTabSz="914400">
                        <a:defRPr b="0">
                          <a:solidFill>
                            <a:srgbClr val="000000"/>
                          </a:solidFill>
                        </a:defRPr>
                      </a:pPr>
                      <a:r>
                        <a:rPr b="1" sz="2600">
                          <a:solidFill>
                            <a:srgbClr val="FFFFFF"/>
                          </a:solidFill>
                          <a:sym typeface="Helvetica"/>
                        </a:rPr>
                        <a:t>How they were recruited</a:t>
                      </a:r>
                    </a:p>
                  </a:txBody>
                  <a:tcPr marL="50800" marR="50800" marT="50800" marB="50800" anchor="ctr" anchorCtr="0" horzOverflow="overflow"/>
                </a:tc>
                <a:tc>
                  <a:txBody>
                    <a:bodyPr/>
                    <a:lstStyle/>
                    <a:p>
                      <a:pPr defTabSz="914400">
                        <a:defRPr b="0">
                          <a:solidFill>
                            <a:srgbClr val="000000"/>
                          </a:solidFill>
                        </a:defRPr>
                      </a:pPr>
                      <a:r>
                        <a:rPr b="1" sz="2600">
                          <a:solidFill>
                            <a:srgbClr val="FFFFFF"/>
                          </a:solidFill>
                          <a:sym typeface="Helvetica"/>
                        </a:rPr>
                        <a:t>Where they were interviewed</a:t>
                      </a:r>
                    </a:p>
                  </a:txBody>
                  <a:tcPr marL="50800" marR="50800" marT="50800" marB="50800" anchor="ctr" anchorCtr="0" horzOverflow="overflow"/>
                </a:tc>
              </a:tr>
              <a:tr h="1303904">
                <a:tc>
                  <a:txBody>
                    <a:bodyPr/>
                    <a:lstStyle/>
                    <a:p>
                      <a:pPr defTabSz="914400">
                        <a:defRPr b="0">
                          <a:solidFill>
                            <a:srgbClr val="000000"/>
                          </a:solidFill>
                        </a:defRPr>
                      </a:pPr>
                      <a:r>
                        <a:rPr b="1" sz="2600">
                          <a:solidFill>
                            <a:srgbClr val="FFFFFF"/>
                          </a:solidFill>
                          <a:sym typeface="Helvetica"/>
                        </a:rPr>
                        <a:t>Tom</a:t>
                      </a:r>
                    </a:p>
                  </a:txBody>
                  <a:tcPr marL="50800" marR="50800" marT="50800" marB="50800" anchor="ctr" anchorCtr="0" horzOverflow="overflow"/>
                </a:tc>
                <a:tc>
                  <a:txBody>
                    <a:bodyPr/>
                    <a:lstStyle/>
                    <a:p>
                      <a:pPr defTabSz="914400"/>
                      <a:r>
                        <a:rPr sz="2600"/>
                        <a:t>Professor</a:t>
                      </a:r>
                    </a:p>
                  </a:txBody>
                  <a:tcPr marL="50800" marR="50800" marT="50800" marB="50800" anchor="ctr" anchorCtr="0" horzOverflow="overflow"/>
                </a:tc>
                <a:tc>
                  <a:txBody>
                    <a:bodyPr/>
                    <a:lstStyle/>
                    <a:p>
                      <a:pPr defTabSz="914400"/>
                      <a:r>
                        <a:rPr sz="2600"/>
                        <a:t>Teach SCPD class</a:t>
                      </a:r>
                    </a:p>
                  </a:txBody>
                  <a:tcPr marL="50800" marR="50800" marT="50800" marB="50800" anchor="ctr" anchorCtr="0" horzOverflow="overflow"/>
                </a:tc>
                <a:tc>
                  <a:txBody>
                    <a:bodyPr/>
                    <a:lstStyle/>
                    <a:p>
                      <a:pPr defTabSz="914400"/>
                      <a:r>
                        <a:rPr sz="2600"/>
                        <a:t>Email</a:t>
                      </a:r>
                    </a:p>
                  </a:txBody>
                  <a:tcPr marL="50800" marR="50800" marT="50800" marB="50800" anchor="ctr" anchorCtr="0" horzOverflow="overflow"/>
                </a:tc>
                <a:tc>
                  <a:txBody>
                    <a:bodyPr/>
                    <a:lstStyle/>
                    <a:p>
                      <a:pPr defTabSz="914400"/>
                      <a:r>
                        <a:rPr sz="2600"/>
                        <a:t>on campus</a:t>
                      </a:r>
                    </a:p>
                  </a:txBody>
                  <a:tcPr marL="50800" marR="50800" marT="50800" marB="50800" anchor="ctr" anchorCtr="0" horzOverflow="overflow"/>
                </a:tc>
              </a:tr>
              <a:tr h="1877785">
                <a:tc>
                  <a:txBody>
                    <a:bodyPr/>
                    <a:lstStyle/>
                    <a:p>
                      <a:pPr defTabSz="914400">
                        <a:defRPr b="0">
                          <a:solidFill>
                            <a:srgbClr val="000000"/>
                          </a:solidFill>
                        </a:defRPr>
                      </a:pPr>
                      <a:r>
                        <a:rPr b="1" sz="2600">
                          <a:solidFill>
                            <a:srgbClr val="FFFFFF"/>
                          </a:solidFill>
                          <a:sym typeface="Helvetica"/>
                        </a:rPr>
                        <a:t>Shannon, Nate, John</a:t>
                      </a:r>
                    </a:p>
                  </a:txBody>
                  <a:tcPr marL="50800" marR="50800" marT="50800" marB="50800" anchor="ctr" anchorCtr="0" horzOverflow="overflow"/>
                </a:tc>
                <a:tc>
                  <a:txBody>
                    <a:bodyPr/>
                    <a:lstStyle/>
                    <a:p>
                      <a:pPr defTabSz="914400"/>
                      <a:r>
                        <a:rPr sz="2600"/>
                        <a:t>Technical consultant
 Air force 
Field eng. manager</a:t>
                      </a:r>
                    </a:p>
                  </a:txBody>
                  <a:tcPr marL="50800" marR="50800" marT="50800" marB="50800" anchor="ctr" anchorCtr="0" horzOverflow="overflow"/>
                </a:tc>
                <a:tc>
                  <a:txBody>
                    <a:bodyPr/>
                    <a:lstStyle/>
                    <a:p>
                      <a:pPr defTabSz="914400"/>
                      <a:r>
                        <a:rPr sz="2600"/>
                        <a:t>Former SCPD student</a:t>
                      </a:r>
                    </a:p>
                  </a:txBody>
                  <a:tcPr marL="50800" marR="50800" marT="50800" marB="50800" anchor="ctr" anchorCtr="0" horzOverflow="overflow"/>
                </a:tc>
                <a:tc>
                  <a:txBody>
                    <a:bodyPr/>
                    <a:lstStyle/>
                    <a:p>
                      <a:pPr defTabSz="914400"/>
                      <a:r>
                        <a:rPr sz="2600"/>
                        <a:t>Email</a:t>
                      </a:r>
                    </a:p>
                  </a:txBody>
                  <a:tcPr marL="50800" marR="50800" marT="50800" marB="50800" anchor="ctr" anchorCtr="0" horzOverflow="overflow"/>
                </a:tc>
                <a:tc>
                  <a:txBody>
                    <a:bodyPr/>
                    <a:lstStyle/>
                    <a:p>
                      <a:pPr defTabSz="914400"/>
                      <a:r>
                        <a:rPr sz="2600"/>
                        <a:t>via phone</a:t>
                      </a:r>
                    </a:p>
                  </a:txBody>
                  <a:tcPr marL="50800" marR="50800" marT="50800" marB="50800" anchor="ctr" anchorCtr="0" horzOverflow="overflow"/>
                </a:tc>
              </a:tr>
            </a:tbl>
          </a:graphicData>
        </a:graphic>
      </p:graphicFrame>
      <p:sp>
        <p:nvSpPr>
          <p:cNvPr id="126" name="Shape 126"/>
          <p:cNvSpPr/>
          <p:nvPr/>
        </p:nvSpPr>
        <p:spPr>
          <a:xfrm>
            <a:off x="125564" y="7552725"/>
            <a:ext cx="12819762"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spcBef>
                <a:spcPts val="4200"/>
              </a:spcBef>
              <a:buSzPct val="75000"/>
              <a:buChar char="•"/>
              <a:defRPr sz="3000"/>
            </a:pPr>
            <a:r>
              <a:t>Tell me about things that you went like “Oh , I wish I could change this!”</a:t>
            </a:r>
          </a:p>
          <a:p>
            <a:pPr marL="444500" indent="-444500" algn="l">
              <a:spcBef>
                <a:spcPts val="4200"/>
              </a:spcBef>
              <a:buSzPct val="75000"/>
              <a:buChar char="•"/>
              <a:defRPr sz="3000"/>
            </a:pPr>
            <a:r>
              <a:t>Tell me a moment when you felt frustrated.</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prstGeom prst="rect">
            <a:avLst/>
          </a:prstGeom>
        </p:spPr>
        <p:txBody>
          <a:bodyPr/>
          <a:lstStyle/>
          <a:p>
            <a:pPr/>
            <a:r>
              <a:t>Santos’ methodology</a:t>
            </a:r>
          </a:p>
        </p:txBody>
      </p:sp>
      <p:sp>
        <p:nvSpPr>
          <p:cNvPr id="129" name="Shape 129"/>
          <p:cNvSpPr/>
          <p:nvPr>
            <p:ph type="body" sz="half" idx="1"/>
          </p:nvPr>
        </p:nvSpPr>
        <p:spPr>
          <a:xfrm>
            <a:off x="952500" y="2603500"/>
            <a:ext cx="7200305" cy="6286500"/>
          </a:xfrm>
          <a:prstGeom prst="rect">
            <a:avLst/>
          </a:prstGeom>
        </p:spPr>
        <p:txBody>
          <a:bodyPr/>
          <a:lstStyle/>
          <a:p>
            <a:pPr marL="444500" indent="-444500">
              <a:defRPr sz="2600"/>
            </a:pPr>
            <a:r>
              <a:t>New style “inverse classroom” user</a:t>
            </a:r>
          </a:p>
          <a:p>
            <a:pPr marL="444500" indent="-444500">
              <a:defRPr sz="2600"/>
            </a:pPr>
            <a:r>
              <a:t>My roommate - open communication</a:t>
            </a:r>
          </a:p>
          <a:p>
            <a:pPr marL="444500" indent="-444500">
              <a:defRPr sz="2600"/>
            </a:pPr>
            <a:r>
              <a:t>Current student</a:t>
            </a:r>
          </a:p>
          <a:p>
            <a:pPr marL="444500" indent="-444500">
              <a:defRPr sz="2600"/>
            </a:pPr>
            <a:r>
              <a:t>“How do you feel about your Stanford education?”</a:t>
            </a:r>
          </a:p>
          <a:p>
            <a:pPr marL="444500" indent="-444500">
              <a:defRPr sz="2600"/>
            </a:pPr>
            <a:r>
              <a:t>“How do you feel about your relationship with education and tech?”</a:t>
            </a:r>
          </a:p>
        </p:txBody>
      </p:sp>
      <p:pic>
        <p:nvPicPr>
          <p:cNvPr id="130" name="12015209_10101884058308843_2537067004141489795_o.jpg"/>
          <p:cNvPicPr>
            <a:picLocks noChangeAspect="1"/>
          </p:cNvPicPr>
          <p:nvPr/>
        </p:nvPicPr>
        <p:blipFill>
          <a:blip r:embed="rId2">
            <a:extLst/>
          </a:blip>
          <a:stretch>
            <a:fillRect/>
          </a:stretch>
        </p:blipFill>
        <p:spPr>
          <a:xfrm>
            <a:off x="8539047" y="2699065"/>
            <a:ext cx="3734583" cy="5595044"/>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prstGeom prst="rect">
            <a:avLst/>
          </a:prstGeom>
        </p:spPr>
        <p:txBody>
          <a:bodyPr/>
          <a:lstStyle/>
          <a:p>
            <a:pPr/>
            <a:r>
              <a:t>Andrés’ methodology</a:t>
            </a:r>
          </a:p>
        </p:txBody>
      </p:sp>
      <p:sp>
        <p:nvSpPr>
          <p:cNvPr id="133" name="Shape 133"/>
          <p:cNvSpPr/>
          <p:nvPr>
            <p:ph type="body" sz="half" idx="1"/>
          </p:nvPr>
        </p:nvSpPr>
        <p:spPr>
          <a:xfrm>
            <a:off x="952500" y="2603500"/>
            <a:ext cx="6192937" cy="6273800"/>
          </a:xfrm>
          <a:prstGeom prst="rect">
            <a:avLst/>
          </a:prstGeom>
        </p:spPr>
        <p:txBody>
          <a:bodyPr/>
          <a:lstStyle/>
          <a:p>
            <a:pPr/>
            <a:r>
              <a:t>Dean of the College of Arts and Sciences at the University of San Francisco</a:t>
            </a:r>
          </a:p>
          <a:p>
            <a:pPr/>
            <a:r>
              <a:t>PhD in quantum theoretical physics from Boston University</a:t>
            </a:r>
          </a:p>
          <a:p>
            <a:pPr/>
            <a:r>
              <a:t>My dad</a:t>
            </a:r>
          </a:p>
          <a:p>
            <a:pPr/>
            <a:r>
              <a:t>Discussed his experience as a student and professor before moving on to administration of a University</a:t>
            </a:r>
          </a:p>
        </p:txBody>
      </p:sp>
      <p:pic>
        <p:nvPicPr>
          <p:cNvPr id="134" name="Screen Shot 2015-09-30 at 8.22.52 PM.png"/>
          <p:cNvPicPr>
            <a:picLocks noChangeAspect="1"/>
          </p:cNvPicPr>
          <p:nvPr/>
        </p:nvPicPr>
        <p:blipFill>
          <a:blip r:embed="rId2">
            <a:extLst/>
          </a:blip>
          <a:stretch>
            <a:fillRect/>
          </a:stretch>
        </p:blipFill>
        <p:spPr>
          <a:xfrm>
            <a:off x="6984486" y="2565756"/>
            <a:ext cx="5537764" cy="3514626"/>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nvSpPr>
        <p:spPr>
          <a:xfrm>
            <a:off x="727931" y="438150"/>
            <a:ext cx="5857081" cy="4102101"/>
          </a:xfrm>
          <a:prstGeom prst="rect">
            <a:avLst/>
          </a:prstGeom>
          <a:blipFill>
            <a:blip r:embed="rId2"/>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137" name="Shape 137"/>
          <p:cNvSpPr/>
          <p:nvPr/>
        </p:nvSpPr>
        <p:spPr>
          <a:xfrm>
            <a:off x="727931" y="4559300"/>
            <a:ext cx="5857081" cy="4689277"/>
          </a:xfrm>
          <a:prstGeom prst="rect">
            <a:avLst/>
          </a:prstGeom>
          <a:blipFill>
            <a:blip r:embed="rId3"/>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138" name="Shape 138"/>
          <p:cNvSpPr/>
          <p:nvPr/>
        </p:nvSpPr>
        <p:spPr>
          <a:xfrm>
            <a:off x="6604000" y="438150"/>
            <a:ext cx="5613400" cy="41021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39" name="Shape 139"/>
          <p:cNvSpPr/>
          <p:nvPr/>
        </p:nvSpPr>
        <p:spPr>
          <a:xfrm>
            <a:off x="6604000" y="4556125"/>
            <a:ext cx="5613400" cy="4689277"/>
          </a:xfrm>
          <a:prstGeom prst="rect">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40" name="Shape 140"/>
          <p:cNvSpPr/>
          <p:nvPr/>
        </p:nvSpPr>
        <p:spPr>
          <a:xfrm>
            <a:off x="3244986" y="527050"/>
            <a:ext cx="72375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Do</a:t>
            </a:r>
          </a:p>
        </p:txBody>
      </p:sp>
      <p:sp>
        <p:nvSpPr>
          <p:cNvPr id="141" name="Shape 141"/>
          <p:cNvSpPr/>
          <p:nvPr/>
        </p:nvSpPr>
        <p:spPr>
          <a:xfrm>
            <a:off x="3040942" y="8428037"/>
            <a:ext cx="92779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Say</a:t>
            </a:r>
          </a:p>
        </p:txBody>
      </p:sp>
      <p:sp>
        <p:nvSpPr>
          <p:cNvPr id="142" name="Shape 142"/>
          <p:cNvSpPr/>
          <p:nvPr/>
        </p:nvSpPr>
        <p:spPr>
          <a:xfrm>
            <a:off x="8515387" y="527050"/>
            <a:ext cx="13334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Think</a:t>
            </a:r>
          </a:p>
        </p:txBody>
      </p:sp>
      <p:sp>
        <p:nvSpPr>
          <p:cNvPr id="143" name="Shape 143"/>
          <p:cNvSpPr/>
          <p:nvPr/>
        </p:nvSpPr>
        <p:spPr>
          <a:xfrm>
            <a:off x="8667526" y="8428037"/>
            <a:ext cx="102914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Feel</a:t>
            </a:r>
          </a:p>
        </p:txBody>
      </p:sp>
      <p:sp>
        <p:nvSpPr>
          <p:cNvPr id="144" name="Shape 144"/>
          <p:cNvSpPr/>
          <p:nvPr/>
        </p:nvSpPr>
        <p:spPr>
          <a:xfrm>
            <a:off x="732361" y="4546600"/>
            <a:ext cx="11485414" cy="0"/>
          </a:xfrm>
          <a:prstGeom prst="line">
            <a:avLst/>
          </a:prstGeom>
          <a:ln w="25400">
            <a:solidFill>
              <a:srgbClr val="000000"/>
            </a:solidFill>
            <a:miter lim="400000"/>
          </a:ln>
        </p:spPr>
        <p:txBody>
          <a:bodyPr lIns="50800" tIns="50800" rIns="50800" bIns="50800" anchor="ctr"/>
          <a:lstStyle/>
          <a:p>
            <a:pPr>
              <a:defRPr sz="2400"/>
            </a:pPr>
          </a:p>
        </p:txBody>
      </p:sp>
      <p:sp>
        <p:nvSpPr>
          <p:cNvPr id="145" name="Shape 145"/>
          <p:cNvSpPr/>
          <p:nvPr/>
        </p:nvSpPr>
        <p:spPr>
          <a:xfrm flipV="1">
            <a:off x="6597560" y="435322"/>
            <a:ext cx="1" cy="8805441"/>
          </a:xfrm>
          <a:prstGeom prst="line">
            <a:avLst/>
          </a:prstGeom>
          <a:ln w="25400">
            <a:solidFill>
              <a:srgbClr val="000000"/>
            </a:solidFill>
            <a:miter lim="400000"/>
          </a:ln>
        </p:spPr>
        <p:txBody>
          <a:bodyPr lIns="50800" tIns="50800" rIns="50800" bIns="50800" anchor="ctr"/>
          <a:lstStyle/>
          <a:p>
            <a:pPr>
              <a:defRPr sz="2400"/>
            </a:pPr>
          </a:p>
        </p:txBody>
      </p:sp>
      <p:sp>
        <p:nvSpPr>
          <p:cNvPr id="146" name="Shape 146"/>
          <p:cNvSpPr/>
          <p:nvPr/>
        </p:nvSpPr>
        <p:spPr>
          <a:xfrm>
            <a:off x="7651584" y="4991099"/>
            <a:ext cx="115603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Frustrated</a:t>
            </a:r>
          </a:p>
        </p:txBody>
      </p:sp>
      <p:sp>
        <p:nvSpPr>
          <p:cNvPr id="147" name="Shape 147"/>
          <p:cNvSpPr/>
          <p:nvPr/>
        </p:nvSpPr>
        <p:spPr>
          <a:xfrm>
            <a:off x="4721066" y="5085556"/>
            <a:ext cx="1440181"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“I don’t care”</a:t>
            </a:r>
          </a:p>
        </p:txBody>
      </p:sp>
      <p:sp>
        <p:nvSpPr>
          <p:cNvPr id="148" name="Shape 148"/>
          <p:cNvSpPr/>
          <p:nvPr/>
        </p:nvSpPr>
        <p:spPr>
          <a:xfrm>
            <a:off x="2888780" y="2298699"/>
            <a:ext cx="191864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Laughing to cope</a:t>
            </a:r>
          </a:p>
        </p:txBody>
      </p:sp>
      <p:sp>
        <p:nvSpPr>
          <p:cNvPr id="149" name="Shape 149"/>
          <p:cNvSpPr/>
          <p:nvPr/>
        </p:nvSpPr>
        <p:spPr>
          <a:xfrm>
            <a:off x="3758438" y="3189287"/>
            <a:ext cx="195658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Looking dejected</a:t>
            </a:r>
          </a:p>
        </p:txBody>
      </p:sp>
      <p:sp>
        <p:nvSpPr>
          <p:cNvPr id="150" name="Shape 150"/>
          <p:cNvSpPr/>
          <p:nvPr/>
        </p:nvSpPr>
        <p:spPr>
          <a:xfrm>
            <a:off x="1612722" y="1371600"/>
            <a:ext cx="1244956"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Laid down</a:t>
            </a:r>
          </a:p>
        </p:txBody>
      </p:sp>
      <p:sp>
        <p:nvSpPr>
          <p:cNvPr id="151" name="Shape 151"/>
          <p:cNvSpPr/>
          <p:nvPr/>
        </p:nvSpPr>
        <p:spPr>
          <a:xfrm>
            <a:off x="1434871" y="2794000"/>
            <a:ext cx="160065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Rubbing eyes</a:t>
            </a:r>
          </a:p>
        </p:txBody>
      </p:sp>
      <p:sp>
        <p:nvSpPr>
          <p:cNvPr id="152" name="Shape 152"/>
          <p:cNvSpPr/>
          <p:nvPr/>
        </p:nvSpPr>
        <p:spPr>
          <a:xfrm>
            <a:off x="4730457" y="3835399"/>
            <a:ext cx="113088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Reflection</a:t>
            </a:r>
          </a:p>
        </p:txBody>
      </p:sp>
      <p:sp>
        <p:nvSpPr>
          <p:cNvPr id="153" name="Shape 153"/>
          <p:cNvSpPr/>
          <p:nvPr/>
        </p:nvSpPr>
        <p:spPr>
          <a:xfrm>
            <a:off x="8194040" y="1780381"/>
            <a:ext cx="1638834"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The system is </a:t>
            </a:r>
          </a:p>
          <a:p>
            <a:pPr>
              <a:defRPr sz="1800">
                <a:solidFill>
                  <a:srgbClr val="FFFFFF"/>
                </a:solidFill>
              </a:defRPr>
            </a:pPr>
            <a:r>
              <a:t>problematic</a:t>
            </a:r>
          </a:p>
        </p:txBody>
      </p:sp>
      <p:sp>
        <p:nvSpPr>
          <p:cNvPr id="154" name="Shape 154"/>
          <p:cNvSpPr/>
          <p:nvPr/>
        </p:nvSpPr>
        <p:spPr>
          <a:xfrm>
            <a:off x="9414547" y="7378700"/>
            <a:ext cx="2070432"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Good (sometimes)</a:t>
            </a:r>
          </a:p>
        </p:txBody>
      </p:sp>
      <p:sp>
        <p:nvSpPr>
          <p:cNvPr id="155" name="Shape 155"/>
          <p:cNvSpPr/>
          <p:nvPr/>
        </p:nvSpPr>
        <p:spPr>
          <a:xfrm>
            <a:off x="9981996" y="5848350"/>
            <a:ext cx="142280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Complacent</a:t>
            </a:r>
          </a:p>
        </p:txBody>
      </p:sp>
      <p:sp>
        <p:nvSpPr>
          <p:cNvPr id="156" name="Shape 156"/>
          <p:cNvSpPr/>
          <p:nvPr/>
        </p:nvSpPr>
        <p:spPr>
          <a:xfrm>
            <a:off x="7118121" y="6553199"/>
            <a:ext cx="102915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Annoyed</a:t>
            </a:r>
          </a:p>
        </p:txBody>
      </p:sp>
      <p:sp>
        <p:nvSpPr>
          <p:cNvPr id="157" name="Shape 157"/>
          <p:cNvSpPr/>
          <p:nvPr/>
        </p:nvSpPr>
        <p:spPr>
          <a:xfrm>
            <a:off x="7480096" y="7518399"/>
            <a:ext cx="87645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Excited</a:t>
            </a:r>
          </a:p>
        </p:txBody>
      </p:sp>
      <p:sp>
        <p:nvSpPr>
          <p:cNvPr id="158" name="Shape 158"/>
          <p:cNvSpPr/>
          <p:nvPr/>
        </p:nvSpPr>
        <p:spPr>
          <a:xfrm>
            <a:off x="9219971" y="4876799"/>
            <a:ext cx="114345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Expectant</a:t>
            </a:r>
          </a:p>
        </p:txBody>
      </p:sp>
      <p:sp>
        <p:nvSpPr>
          <p:cNvPr id="159" name="Shape 159"/>
          <p:cNvSpPr/>
          <p:nvPr/>
        </p:nvSpPr>
        <p:spPr>
          <a:xfrm>
            <a:off x="8934411" y="6652418"/>
            <a:ext cx="72397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Upset</a:t>
            </a:r>
          </a:p>
        </p:txBody>
      </p:sp>
      <p:sp>
        <p:nvSpPr>
          <p:cNvPr id="160" name="Shape 160"/>
          <p:cNvSpPr/>
          <p:nvPr/>
        </p:nvSpPr>
        <p:spPr>
          <a:xfrm>
            <a:off x="7857515" y="5848349"/>
            <a:ext cx="134668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Enthusiastic</a:t>
            </a:r>
          </a:p>
        </p:txBody>
      </p:sp>
      <p:sp>
        <p:nvSpPr>
          <p:cNvPr id="161" name="Shape 161"/>
          <p:cNvSpPr/>
          <p:nvPr/>
        </p:nvSpPr>
        <p:spPr>
          <a:xfrm>
            <a:off x="6889314" y="1155700"/>
            <a:ext cx="149916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Education is </a:t>
            </a:r>
          </a:p>
          <a:p>
            <a:pPr>
              <a:defRPr sz="1800">
                <a:solidFill>
                  <a:srgbClr val="FFFFFF"/>
                </a:solidFill>
              </a:defRPr>
            </a:pPr>
            <a:r>
              <a:t>changing</a:t>
            </a:r>
          </a:p>
        </p:txBody>
      </p:sp>
      <p:sp>
        <p:nvSpPr>
          <p:cNvPr id="162" name="Shape 162"/>
          <p:cNvSpPr/>
          <p:nvPr/>
        </p:nvSpPr>
        <p:spPr>
          <a:xfrm>
            <a:off x="9698075" y="2419945"/>
            <a:ext cx="199065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Technology more </a:t>
            </a:r>
          </a:p>
          <a:p>
            <a:pPr>
              <a:defRPr sz="1800">
                <a:solidFill>
                  <a:srgbClr val="FFFFFF"/>
                </a:solidFill>
              </a:defRPr>
            </a:pPr>
            <a:r>
              <a:t>pervasive</a:t>
            </a:r>
          </a:p>
        </p:txBody>
      </p:sp>
      <p:sp>
        <p:nvSpPr>
          <p:cNvPr id="163" name="Shape 163"/>
          <p:cNvSpPr/>
          <p:nvPr/>
        </p:nvSpPr>
        <p:spPr>
          <a:xfrm>
            <a:off x="1680425" y="3579812"/>
            <a:ext cx="210015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Trying to remember</a:t>
            </a:r>
          </a:p>
        </p:txBody>
      </p:sp>
      <p:sp>
        <p:nvSpPr>
          <p:cNvPr id="164" name="Shape 164"/>
          <p:cNvSpPr/>
          <p:nvPr/>
        </p:nvSpPr>
        <p:spPr>
          <a:xfrm>
            <a:off x="1790687" y="2022474"/>
            <a:ext cx="88902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Sighing</a:t>
            </a:r>
          </a:p>
        </p:txBody>
      </p:sp>
      <p:sp>
        <p:nvSpPr>
          <p:cNvPr id="165" name="Shape 165"/>
          <p:cNvSpPr/>
          <p:nvPr/>
        </p:nvSpPr>
        <p:spPr>
          <a:xfrm>
            <a:off x="3552361" y="1498599"/>
            <a:ext cx="251505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Demonstrated workflow</a:t>
            </a:r>
          </a:p>
        </p:txBody>
      </p:sp>
      <p:sp>
        <p:nvSpPr>
          <p:cNvPr id="166" name="Shape 166"/>
          <p:cNvSpPr/>
          <p:nvPr/>
        </p:nvSpPr>
        <p:spPr>
          <a:xfrm>
            <a:off x="2710510" y="7618412"/>
            <a:ext cx="349438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If we use it right </a:t>
            </a:r>
          </a:p>
          <a:p>
            <a:pPr>
              <a:defRPr sz="1800">
                <a:solidFill>
                  <a:srgbClr val="FFFFFF"/>
                </a:solidFill>
              </a:defRPr>
            </a:pPr>
            <a:r>
              <a:t>technology can be a huge asset”</a:t>
            </a:r>
          </a:p>
        </p:txBody>
      </p:sp>
      <p:sp>
        <p:nvSpPr>
          <p:cNvPr id="167" name="Shape 167"/>
          <p:cNvSpPr/>
          <p:nvPr/>
        </p:nvSpPr>
        <p:spPr>
          <a:xfrm>
            <a:off x="2787808" y="6981824"/>
            <a:ext cx="2981403"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“I want real-time interaction”</a:t>
            </a:r>
          </a:p>
        </p:txBody>
      </p:sp>
      <p:sp>
        <p:nvSpPr>
          <p:cNvPr id="168" name="Shape 168"/>
          <p:cNvSpPr/>
          <p:nvPr/>
        </p:nvSpPr>
        <p:spPr>
          <a:xfrm>
            <a:off x="1214805" y="7518399"/>
            <a:ext cx="150739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“It’s exciting!”</a:t>
            </a:r>
          </a:p>
        </p:txBody>
      </p:sp>
      <p:sp>
        <p:nvSpPr>
          <p:cNvPr id="169" name="Shape 169"/>
          <p:cNvSpPr/>
          <p:nvPr/>
        </p:nvSpPr>
        <p:spPr>
          <a:xfrm>
            <a:off x="1236789" y="6284912"/>
            <a:ext cx="313822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“No one ever used the forum”</a:t>
            </a:r>
          </a:p>
        </p:txBody>
      </p:sp>
      <p:sp>
        <p:nvSpPr>
          <p:cNvPr id="170" name="Shape 170"/>
          <p:cNvSpPr/>
          <p:nvPr/>
        </p:nvSpPr>
        <p:spPr>
          <a:xfrm>
            <a:off x="4054254" y="5638799"/>
            <a:ext cx="2299489"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“That was frustrating”</a:t>
            </a:r>
          </a:p>
        </p:txBody>
      </p:sp>
      <p:sp>
        <p:nvSpPr>
          <p:cNvPr id="171" name="Shape 171"/>
          <p:cNvSpPr/>
          <p:nvPr/>
        </p:nvSpPr>
        <p:spPr>
          <a:xfrm>
            <a:off x="1366672" y="5085556"/>
            <a:ext cx="2727656"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“Teaching isn’t the same </a:t>
            </a:r>
          </a:p>
          <a:p>
            <a:pPr>
              <a:defRPr sz="1800">
                <a:solidFill>
                  <a:srgbClr val="FFFFFF"/>
                </a:solidFill>
              </a:defRPr>
            </a:pPr>
            <a:r>
              <a:t>as it was 20 years ago”</a:t>
            </a:r>
          </a:p>
        </p:txBody>
      </p:sp>
      <p:sp>
        <p:nvSpPr>
          <p:cNvPr id="172" name="Shape 172"/>
          <p:cNvSpPr/>
          <p:nvPr/>
        </p:nvSpPr>
        <p:spPr>
          <a:xfrm>
            <a:off x="3917708" y="2794000"/>
            <a:ext cx="1804112"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pPr/>
            <a:r>
              <a:t>Looking excited</a:t>
            </a:r>
          </a:p>
        </p:txBody>
      </p:sp>
      <p:sp>
        <p:nvSpPr>
          <p:cNvPr id="173" name="Shape 173"/>
          <p:cNvSpPr/>
          <p:nvPr/>
        </p:nvSpPr>
        <p:spPr>
          <a:xfrm>
            <a:off x="9873869" y="1231899"/>
            <a:ext cx="220690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There is not enough</a:t>
            </a:r>
          </a:p>
          <a:p>
            <a:pPr>
              <a:defRPr sz="1800">
                <a:solidFill>
                  <a:srgbClr val="FFFFFF"/>
                </a:solidFill>
              </a:defRPr>
            </a:pPr>
            <a:r>
              <a:t>face to face</a:t>
            </a:r>
          </a:p>
          <a:p>
            <a:pPr>
              <a:defRPr sz="1800">
                <a:solidFill>
                  <a:srgbClr val="FFFFFF"/>
                </a:solidFill>
              </a:defRPr>
            </a:pPr>
            <a:r>
              <a:t>interaction</a:t>
            </a:r>
          </a:p>
        </p:txBody>
      </p:sp>
      <p:sp>
        <p:nvSpPr>
          <p:cNvPr id="174" name="Shape 174"/>
          <p:cNvSpPr/>
          <p:nvPr/>
        </p:nvSpPr>
        <p:spPr>
          <a:xfrm>
            <a:off x="9376004" y="3328590"/>
            <a:ext cx="215089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Class participation </a:t>
            </a:r>
          </a:p>
          <a:p>
            <a:pPr>
              <a:defRPr sz="1800">
                <a:solidFill>
                  <a:srgbClr val="FFFFFF"/>
                </a:solidFill>
              </a:defRPr>
            </a:pPr>
            <a:r>
              <a:t>needs to increase</a:t>
            </a:r>
          </a:p>
        </p:txBody>
      </p:sp>
      <p:sp>
        <p:nvSpPr>
          <p:cNvPr id="175" name="Shape 175"/>
          <p:cNvSpPr/>
          <p:nvPr/>
        </p:nvSpPr>
        <p:spPr>
          <a:xfrm>
            <a:off x="6851566" y="2716212"/>
            <a:ext cx="237561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solidFill>
                  <a:srgbClr val="FFFFFF"/>
                </a:solidFill>
              </a:defRPr>
            </a:pPr>
            <a:r>
              <a:t>Easier format through</a:t>
            </a:r>
          </a:p>
          <a:p>
            <a:pPr>
              <a:defRPr sz="1800">
                <a:solidFill>
                  <a:srgbClr val="FFFFFF"/>
                </a:solidFill>
              </a:defRPr>
            </a:pPr>
            <a:r>
              <a:t>which to participate</a:t>
            </a:r>
          </a:p>
          <a:p>
            <a:pPr>
              <a:defRPr sz="1800">
                <a:solidFill>
                  <a:srgbClr val="FFFFFF"/>
                </a:solidFill>
              </a:defRPr>
            </a:pPr>
            <a:r>
              <a:t>in the discussion</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prstGeom prst="rect">
            <a:avLst/>
          </a:prstGeom>
        </p:spPr>
        <p:txBody>
          <a:bodyPr/>
          <a:lstStyle>
            <a:lvl1pPr defTabSz="554990">
              <a:defRPr sz="7600"/>
            </a:lvl1pPr>
          </a:lstStyle>
          <a:p>
            <a:pPr/>
            <a:r>
              <a:t>Minmin’s interview results</a:t>
            </a:r>
          </a:p>
        </p:txBody>
      </p:sp>
      <p:sp>
        <p:nvSpPr>
          <p:cNvPr id="178" name="Shape 178"/>
          <p:cNvSpPr/>
          <p:nvPr>
            <p:ph type="body" idx="1"/>
          </p:nvPr>
        </p:nvSpPr>
        <p:spPr>
          <a:prstGeom prst="rect">
            <a:avLst/>
          </a:prstGeom>
        </p:spPr>
        <p:txBody>
          <a:bodyPr/>
          <a:lstStyle/>
          <a:p>
            <a:pPr marL="342264" indent="-342264" defTabSz="449833">
              <a:spcBef>
                <a:spcPts val="3200"/>
              </a:spcBef>
              <a:defRPr sz="2772"/>
            </a:pPr>
            <a:r>
              <a:t>“I never went into the forum to read the posts.I type slowly so it’d take me 3x time to interact with SCPD students thru online forum than doing the 90 mins class.” - Tom</a:t>
            </a:r>
          </a:p>
          <a:p>
            <a:pPr marL="342264" indent="-342264" defTabSz="449833">
              <a:spcBef>
                <a:spcPts val="3200"/>
              </a:spcBef>
              <a:defRPr sz="2772"/>
            </a:pPr>
            <a:r>
              <a:t>“It’s frustrating that I could not participate in the discussions. I was just watching the video…. There were times when I have comments I would have made but I just could not make them.” - Shannon</a:t>
            </a:r>
          </a:p>
          <a:p>
            <a:pPr marL="342264" indent="-342264" defTabSz="449833">
              <a:spcBef>
                <a:spcPts val="3200"/>
              </a:spcBef>
              <a:defRPr sz="2772"/>
            </a:pPr>
            <a:r>
              <a:t>“Nobody ever used the forum.” - Shannon, Nate, John</a:t>
            </a:r>
          </a:p>
          <a:p>
            <a:pPr marL="342264" indent="-342264" defTabSz="449833">
              <a:spcBef>
                <a:spcPts val="3200"/>
              </a:spcBef>
              <a:defRPr sz="2772"/>
            </a:pPr>
            <a:r>
              <a:t>“I’ve been in classes where online forums were active, but it’s only an OK substitute. The downside is that it requires a lot of additional reading - I have to go thru a lot of posts to find what’s interesting and important” - John</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prstGeom prst="rect">
            <a:avLst/>
          </a:prstGeom>
        </p:spPr>
        <p:txBody>
          <a:bodyPr/>
          <a:lstStyle/>
          <a:p>
            <a:pPr/>
            <a:r>
              <a:t>Santos’ interview results</a:t>
            </a:r>
          </a:p>
        </p:txBody>
      </p:sp>
      <p:sp>
        <p:nvSpPr>
          <p:cNvPr id="181" name="Shape 181"/>
          <p:cNvSpPr/>
          <p:nvPr>
            <p:ph type="body" idx="1"/>
          </p:nvPr>
        </p:nvSpPr>
        <p:spPr>
          <a:prstGeom prst="rect">
            <a:avLst/>
          </a:prstGeom>
        </p:spPr>
        <p:txBody>
          <a:bodyPr/>
          <a:lstStyle/>
          <a:p>
            <a:pPr/>
            <a:r>
              <a:t>“To me, there is no reason to sit down in the same room as a lecturer, because now there are so many new ways to get a question answered”</a:t>
            </a:r>
          </a:p>
          <a:p>
            <a:pPr/>
            <a:r>
              <a:t>“I’m up for tenure soon, I have to focus on my research and I won’t be able to give you guys much attention”</a:t>
            </a:r>
          </a:p>
          <a:p>
            <a:pPr/>
            <a:r>
              <a:t>Class time better spent interacting, discussing</a:t>
            </a:r>
          </a:p>
          <a:p>
            <a:pPr/>
            <a:r>
              <a:t>Overall - Didn’t like educational experience here</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p:nvPr>
        </p:nvSpPr>
        <p:spPr>
          <a:prstGeom prst="rect">
            <a:avLst/>
          </a:prstGeom>
        </p:spPr>
        <p:txBody>
          <a:bodyPr/>
          <a:lstStyle>
            <a:lvl1pPr defTabSz="578358">
              <a:defRPr sz="7919"/>
            </a:lvl1pPr>
          </a:lstStyle>
          <a:p>
            <a:pPr/>
            <a:r>
              <a:t>Andrés’ interview results</a:t>
            </a:r>
          </a:p>
        </p:txBody>
      </p:sp>
      <p:sp>
        <p:nvSpPr>
          <p:cNvPr id="184" name="Shape 184"/>
          <p:cNvSpPr/>
          <p:nvPr>
            <p:ph type="body" idx="1"/>
          </p:nvPr>
        </p:nvSpPr>
        <p:spPr>
          <a:prstGeom prst="rect">
            <a:avLst/>
          </a:prstGeom>
        </p:spPr>
        <p:txBody>
          <a:bodyPr/>
          <a:lstStyle/>
          <a:p>
            <a:pPr marL="413384" indent="-413384" defTabSz="543305">
              <a:spcBef>
                <a:spcPts val="3900"/>
              </a:spcBef>
              <a:defRPr sz="3348"/>
            </a:pPr>
            <a:r>
              <a:t>“Teaching isn’t the same as it was 20 years ago when I started”</a:t>
            </a:r>
          </a:p>
          <a:p>
            <a:pPr marL="413384" indent="-413384" defTabSz="543305">
              <a:spcBef>
                <a:spcPts val="3900"/>
              </a:spcBef>
              <a:defRPr sz="3348"/>
            </a:pPr>
            <a:r>
              <a:t>“They’re spending so much time on their smartphones anyways I want to put that to good use”</a:t>
            </a:r>
          </a:p>
          <a:p>
            <a:pPr marL="413384" indent="-413384" defTabSz="543305">
              <a:spcBef>
                <a:spcPts val="3900"/>
              </a:spcBef>
              <a:defRPr sz="3348"/>
            </a:pPr>
            <a:r>
              <a:t>Technology is advancing at a rapid pace, and we need to capitalize on that to increase classroom participation</a:t>
            </a:r>
          </a:p>
          <a:p>
            <a:pPr marL="413384" indent="-413384" defTabSz="543305">
              <a:spcBef>
                <a:spcPts val="3900"/>
              </a:spcBef>
              <a:defRPr sz="3348"/>
            </a:pPr>
            <a:r>
              <a:t>Interactivity is key: we need to foster increased interaction between the students and professor</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