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0116800" cy="25603200"/>
  <p:notesSz cx="6858000" cy="9144000"/>
  <p:defaultTextStyle>
    <a:defPPr>
      <a:defRPr lang="en-US"/>
    </a:defPPr>
    <a:lvl1pPr marL="0" algn="l" defTabSz="2612404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306202" algn="l" defTabSz="2612404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2612404" algn="l" defTabSz="2612404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3918606" algn="l" defTabSz="2612404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5224808" algn="l" defTabSz="2612404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6531011" algn="l" defTabSz="2612404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7837213" algn="l" defTabSz="2612404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9143415" algn="l" defTabSz="2612404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0449617" algn="l" defTabSz="2612404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05F7F"/>
    <a:srgbClr val="186D8F"/>
    <a:srgbClr val="1B8F7C"/>
    <a:srgbClr val="00FF00"/>
    <a:srgbClr val="3E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168" y="-80"/>
      </p:cViewPr>
      <p:guideLst>
        <p:guide orient="horz" pos="8064"/>
        <p:guide pos="63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7953589"/>
            <a:ext cx="17099280" cy="5488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520" y="14508480"/>
            <a:ext cx="14081760" cy="6543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0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1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1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2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83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14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449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84680" y="1025317"/>
            <a:ext cx="4526280" cy="21845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1025317"/>
            <a:ext cx="13243560" cy="21845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89" y="16452428"/>
            <a:ext cx="17099280" cy="5085080"/>
          </a:xfrm>
        </p:spPr>
        <p:txBody>
          <a:bodyPr anchor="t"/>
          <a:lstStyle>
            <a:lvl1pPr algn="l">
              <a:defRPr sz="11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9089" y="10851731"/>
            <a:ext cx="17099280" cy="5600698"/>
          </a:xfrm>
        </p:spPr>
        <p:txBody>
          <a:bodyPr anchor="b"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30620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612404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3pPr>
            <a:lvl4pPr marL="391860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52248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653101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783721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9143415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10449617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5974082"/>
            <a:ext cx="8884920" cy="16896928"/>
          </a:xfrm>
        </p:spPr>
        <p:txBody>
          <a:bodyPr/>
          <a:lstStyle>
            <a:lvl1pPr>
              <a:defRPr sz="8000"/>
            </a:lvl1pPr>
            <a:lvl2pPr>
              <a:defRPr sz="68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26040" y="5974082"/>
            <a:ext cx="8884920" cy="16896928"/>
          </a:xfrm>
        </p:spPr>
        <p:txBody>
          <a:bodyPr/>
          <a:lstStyle>
            <a:lvl1pPr>
              <a:defRPr sz="8000"/>
            </a:lvl1pPr>
            <a:lvl2pPr>
              <a:defRPr sz="68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5731089"/>
            <a:ext cx="8888414" cy="2388445"/>
          </a:xfrm>
        </p:spPr>
        <p:txBody>
          <a:bodyPr anchor="b"/>
          <a:lstStyle>
            <a:lvl1pPr marL="0" indent="0">
              <a:buNone/>
              <a:defRPr sz="6800" b="1"/>
            </a:lvl1pPr>
            <a:lvl2pPr marL="1306202" indent="0">
              <a:buNone/>
              <a:defRPr sz="5700" b="1"/>
            </a:lvl2pPr>
            <a:lvl3pPr marL="2612404" indent="0">
              <a:buNone/>
              <a:defRPr sz="5100" b="1"/>
            </a:lvl3pPr>
            <a:lvl4pPr marL="3918606" indent="0">
              <a:buNone/>
              <a:defRPr sz="4600" b="1"/>
            </a:lvl4pPr>
            <a:lvl5pPr marL="5224808" indent="0">
              <a:buNone/>
              <a:defRPr sz="4600" b="1"/>
            </a:lvl5pPr>
            <a:lvl6pPr marL="6531011" indent="0">
              <a:buNone/>
              <a:defRPr sz="4600" b="1"/>
            </a:lvl6pPr>
            <a:lvl7pPr marL="7837213" indent="0">
              <a:buNone/>
              <a:defRPr sz="4600" b="1"/>
            </a:lvl7pPr>
            <a:lvl8pPr marL="9143415" indent="0">
              <a:buNone/>
              <a:defRPr sz="4600" b="1"/>
            </a:lvl8pPr>
            <a:lvl9pPr marL="10449617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8119534"/>
            <a:ext cx="8888414" cy="14751475"/>
          </a:xfrm>
        </p:spPr>
        <p:txBody>
          <a:bodyPr/>
          <a:lstStyle>
            <a:lvl1pPr>
              <a:defRPr sz="68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9056" y="5731089"/>
            <a:ext cx="8891905" cy="2388445"/>
          </a:xfrm>
        </p:spPr>
        <p:txBody>
          <a:bodyPr anchor="b"/>
          <a:lstStyle>
            <a:lvl1pPr marL="0" indent="0">
              <a:buNone/>
              <a:defRPr sz="6800" b="1"/>
            </a:lvl1pPr>
            <a:lvl2pPr marL="1306202" indent="0">
              <a:buNone/>
              <a:defRPr sz="5700" b="1"/>
            </a:lvl2pPr>
            <a:lvl3pPr marL="2612404" indent="0">
              <a:buNone/>
              <a:defRPr sz="5100" b="1"/>
            </a:lvl3pPr>
            <a:lvl4pPr marL="3918606" indent="0">
              <a:buNone/>
              <a:defRPr sz="4600" b="1"/>
            </a:lvl4pPr>
            <a:lvl5pPr marL="5224808" indent="0">
              <a:buNone/>
              <a:defRPr sz="4600" b="1"/>
            </a:lvl5pPr>
            <a:lvl6pPr marL="6531011" indent="0">
              <a:buNone/>
              <a:defRPr sz="4600" b="1"/>
            </a:lvl6pPr>
            <a:lvl7pPr marL="7837213" indent="0">
              <a:buNone/>
              <a:defRPr sz="4600" b="1"/>
            </a:lvl7pPr>
            <a:lvl8pPr marL="9143415" indent="0">
              <a:buNone/>
              <a:defRPr sz="4600" b="1"/>
            </a:lvl8pPr>
            <a:lvl9pPr marL="10449617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9056" y="8119534"/>
            <a:ext cx="8891905" cy="14751475"/>
          </a:xfrm>
        </p:spPr>
        <p:txBody>
          <a:bodyPr/>
          <a:lstStyle>
            <a:lvl1pPr>
              <a:defRPr sz="68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1" y="1019387"/>
            <a:ext cx="6618289" cy="4338320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110" y="1019389"/>
            <a:ext cx="11245850" cy="21851622"/>
          </a:xfrm>
        </p:spPr>
        <p:txBody>
          <a:bodyPr/>
          <a:lstStyle>
            <a:lvl1pPr>
              <a:defRPr sz="9200"/>
            </a:lvl1pPr>
            <a:lvl2pPr>
              <a:defRPr sz="8000"/>
            </a:lvl2pPr>
            <a:lvl3pPr>
              <a:defRPr sz="68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1" y="5357709"/>
            <a:ext cx="6618289" cy="17513302"/>
          </a:xfrm>
        </p:spPr>
        <p:txBody>
          <a:bodyPr/>
          <a:lstStyle>
            <a:lvl1pPr marL="0" indent="0">
              <a:buNone/>
              <a:defRPr sz="4000"/>
            </a:lvl1pPr>
            <a:lvl2pPr marL="1306202" indent="0">
              <a:buNone/>
              <a:defRPr sz="3500"/>
            </a:lvl2pPr>
            <a:lvl3pPr marL="2612404" indent="0">
              <a:buNone/>
              <a:defRPr sz="2900"/>
            </a:lvl3pPr>
            <a:lvl4pPr marL="3918606" indent="0">
              <a:buNone/>
              <a:defRPr sz="2600"/>
            </a:lvl4pPr>
            <a:lvl5pPr marL="5224808" indent="0">
              <a:buNone/>
              <a:defRPr sz="2600"/>
            </a:lvl5pPr>
            <a:lvl6pPr marL="6531011" indent="0">
              <a:buNone/>
              <a:defRPr sz="2600"/>
            </a:lvl6pPr>
            <a:lvl7pPr marL="7837213" indent="0">
              <a:buNone/>
              <a:defRPr sz="2600"/>
            </a:lvl7pPr>
            <a:lvl8pPr marL="9143415" indent="0">
              <a:buNone/>
              <a:defRPr sz="2600"/>
            </a:lvl8pPr>
            <a:lvl9pPr marL="10449617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034" y="17922240"/>
            <a:ext cx="12070080" cy="2115822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3034" y="2287693"/>
            <a:ext cx="12070080" cy="15361920"/>
          </a:xfrm>
        </p:spPr>
        <p:txBody>
          <a:bodyPr/>
          <a:lstStyle>
            <a:lvl1pPr marL="0" indent="0">
              <a:buNone/>
              <a:defRPr sz="9200"/>
            </a:lvl1pPr>
            <a:lvl2pPr marL="1306202" indent="0">
              <a:buNone/>
              <a:defRPr sz="8000"/>
            </a:lvl2pPr>
            <a:lvl3pPr marL="2612404" indent="0">
              <a:buNone/>
              <a:defRPr sz="6800"/>
            </a:lvl3pPr>
            <a:lvl4pPr marL="3918606" indent="0">
              <a:buNone/>
              <a:defRPr sz="5700"/>
            </a:lvl4pPr>
            <a:lvl5pPr marL="5224808" indent="0">
              <a:buNone/>
              <a:defRPr sz="5700"/>
            </a:lvl5pPr>
            <a:lvl6pPr marL="6531011" indent="0">
              <a:buNone/>
              <a:defRPr sz="5700"/>
            </a:lvl6pPr>
            <a:lvl7pPr marL="7837213" indent="0">
              <a:buNone/>
              <a:defRPr sz="5700"/>
            </a:lvl7pPr>
            <a:lvl8pPr marL="9143415" indent="0">
              <a:buNone/>
              <a:defRPr sz="5700"/>
            </a:lvl8pPr>
            <a:lvl9pPr marL="10449617" indent="0">
              <a:buNone/>
              <a:defRPr sz="57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3034" y="20038062"/>
            <a:ext cx="12070080" cy="3004818"/>
          </a:xfrm>
        </p:spPr>
        <p:txBody>
          <a:bodyPr/>
          <a:lstStyle>
            <a:lvl1pPr marL="0" indent="0">
              <a:buNone/>
              <a:defRPr sz="4000"/>
            </a:lvl1pPr>
            <a:lvl2pPr marL="1306202" indent="0">
              <a:buNone/>
              <a:defRPr sz="3500"/>
            </a:lvl2pPr>
            <a:lvl3pPr marL="2612404" indent="0">
              <a:buNone/>
              <a:defRPr sz="2900"/>
            </a:lvl3pPr>
            <a:lvl4pPr marL="3918606" indent="0">
              <a:buNone/>
              <a:defRPr sz="2600"/>
            </a:lvl4pPr>
            <a:lvl5pPr marL="5224808" indent="0">
              <a:buNone/>
              <a:defRPr sz="2600"/>
            </a:lvl5pPr>
            <a:lvl6pPr marL="6531011" indent="0">
              <a:buNone/>
              <a:defRPr sz="2600"/>
            </a:lvl6pPr>
            <a:lvl7pPr marL="7837213" indent="0">
              <a:buNone/>
              <a:defRPr sz="2600"/>
            </a:lvl7pPr>
            <a:lvl8pPr marL="9143415" indent="0">
              <a:buNone/>
              <a:defRPr sz="2600"/>
            </a:lvl8pPr>
            <a:lvl9pPr marL="10449617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1025315"/>
            <a:ext cx="18105120" cy="4267200"/>
          </a:xfrm>
          <a:prstGeom prst="rect">
            <a:avLst/>
          </a:prstGeom>
        </p:spPr>
        <p:txBody>
          <a:bodyPr vert="horz" lIns="261240" tIns="130620" rIns="261240" bIns="1306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5974082"/>
            <a:ext cx="18105120" cy="16896928"/>
          </a:xfrm>
          <a:prstGeom prst="rect">
            <a:avLst/>
          </a:prstGeom>
        </p:spPr>
        <p:txBody>
          <a:bodyPr vert="horz" lIns="261240" tIns="130620" rIns="261240" bIns="1306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23730375"/>
            <a:ext cx="4693920" cy="1363133"/>
          </a:xfrm>
          <a:prstGeom prst="rect">
            <a:avLst/>
          </a:prstGeom>
        </p:spPr>
        <p:txBody>
          <a:bodyPr vert="horz" lIns="261240" tIns="130620" rIns="261240" bIns="130620" rtlCol="0" anchor="ctr"/>
          <a:lstStyle>
            <a:lvl1pPr algn="l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3240" y="23730375"/>
            <a:ext cx="6370320" cy="1363133"/>
          </a:xfrm>
          <a:prstGeom prst="rect">
            <a:avLst/>
          </a:prstGeom>
        </p:spPr>
        <p:txBody>
          <a:bodyPr vert="horz" lIns="261240" tIns="130620" rIns="261240" bIns="130620" rtlCol="0" anchor="ctr"/>
          <a:lstStyle>
            <a:lvl1pPr algn="ctr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17040" y="23730375"/>
            <a:ext cx="4693920" cy="1363133"/>
          </a:xfrm>
          <a:prstGeom prst="rect">
            <a:avLst/>
          </a:prstGeom>
        </p:spPr>
        <p:txBody>
          <a:bodyPr vert="horz" lIns="261240" tIns="130620" rIns="261240" bIns="130620" rtlCol="0" anchor="ctr"/>
          <a:lstStyle>
            <a:lvl1pPr algn="r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12404" rtl="0" eaLnBrk="1" latinLnBrk="0" hangingPunct="1">
        <a:spcBef>
          <a:spcPct val="0"/>
        </a:spcBef>
        <a:buNone/>
        <a:defRPr sz="1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9652" indent="-979652" algn="l" defTabSz="2612404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1pPr>
      <a:lvl2pPr marL="2122578" indent="-816376" algn="l" defTabSz="2612404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265505" indent="-653101" algn="l" defTabSz="2612404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707" indent="-653101" algn="l" defTabSz="2612404" rtl="0" eaLnBrk="1" latinLnBrk="0" hangingPunct="1">
        <a:spcBef>
          <a:spcPct val="20000"/>
        </a:spcBef>
        <a:buFont typeface="Arial" pitchFamily="34" charset="0"/>
        <a:buChar char="–"/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77910" indent="-653101" algn="l" defTabSz="2612404" rtl="0" eaLnBrk="1" latinLnBrk="0" hangingPunct="1">
        <a:spcBef>
          <a:spcPct val="20000"/>
        </a:spcBef>
        <a:buFont typeface="Arial" pitchFamily="34" charset="0"/>
        <a:buChar char="»"/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184112" indent="-653101" algn="l" defTabSz="261240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490314" indent="-653101" algn="l" defTabSz="261240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9796516" indent="-653101" algn="l" defTabSz="261240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102718" indent="-653101" algn="l" defTabSz="261240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12404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306202" algn="l" defTabSz="2612404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612404" algn="l" defTabSz="2612404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606" algn="l" defTabSz="2612404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24808" algn="l" defTabSz="2612404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531011" algn="l" defTabSz="2612404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837213" algn="l" defTabSz="2612404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415" algn="l" defTabSz="2612404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449617" algn="l" defTabSz="2612404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74" y="493853"/>
            <a:ext cx="6231124" cy="1917006"/>
          </a:xfrm>
          <a:prstGeom prst="rect">
            <a:avLst/>
          </a:prstGeom>
          <a:noFill/>
        </p:spPr>
        <p:txBody>
          <a:bodyPr wrap="none" lIns="54425" tIns="27213" rIns="54425" bIns="27213" rtlCol="0">
            <a:spAutoFit/>
          </a:bodyPr>
          <a:lstStyle/>
          <a:p>
            <a:r>
              <a:rPr lang="en-US" sz="12100" b="1" dirty="0" err="1">
                <a:latin typeface="Helvetica"/>
                <a:cs typeface="Helvetica"/>
              </a:rPr>
              <a:t>Help</a:t>
            </a:r>
            <a:r>
              <a:rPr lang="en-US" sz="12100" b="1" dirty="0" err="1">
                <a:solidFill>
                  <a:srgbClr val="008000"/>
                </a:solidFill>
                <a:latin typeface="Helvetica"/>
                <a:cs typeface="Helvetica"/>
              </a:rPr>
              <a:t>List</a:t>
            </a:r>
            <a:endParaRPr lang="en-US" sz="12100" b="1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3731" y="370388"/>
            <a:ext cx="12747900" cy="1561966"/>
          </a:xfrm>
          <a:prstGeom prst="rect">
            <a:avLst/>
          </a:prstGeom>
          <a:noFill/>
        </p:spPr>
        <p:txBody>
          <a:bodyPr wrap="square" lIns="54425" tIns="27213" rIns="54425" bIns="27213" rtlCol="0">
            <a:spAutoFit/>
          </a:bodyPr>
          <a:lstStyle/>
          <a:p>
            <a:r>
              <a:rPr lang="en-US" sz="4900" b="1" dirty="0">
                <a:latin typeface="Helvetica"/>
                <a:cs typeface="Helvetica"/>
              </a:rPr>
              <a:t>Anonymous Asking, Ranking &amp; Answering Questions in College Lectures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6785" y="1992981"/>
            <a:ext cx="12581575" cy="716677"/>
          </a:xfrm>
          <a:prstGeom prst="rect">
            <a:avLst/>
          </a:prstGeom>
          <a:noFill/>
        </p:spPr>
        <p:txBody>
          <a:bodyPr wrap="none" lIns="54425" tIns="27213" rIns="54425" bIns="27213" rtlCol="0">
            <a:spAutoFit/>
          </a:bodyPr>
          <a:lstStyle/>
          <a:p>
            <a:r>
              <a:rPr lang="en-US" sz="4300" b="1" dirty="0" smtClean="0">
                <a:solidFill>
                  <a:srgbClr val="008000"/>
                </a:solidFill>
                <a:latin typeface="Helvetica Light"/>
                <a:cs typeface="Helvetica Light"/>
              </a:rPr>
              <a:t>Andrés </a:t>
            </a:r>
            <a:r>
              <a:rPr lang="en-US" sz="4300" b="1" dirty="0">
                <a:solidFill>
                  <a:srgbClr val="008000"/>
                </a:solidFill>
                <a:latin typeface="Helvetica Light"/>
                <a:cs typeface="Helvetica Light"/>
              </a:rPr>
              <a:t>Camperi </a:t>
            </a:r>
            <a:r>
              <a:rPr lang="en-US" sz="4300" b="1" dirty="0" smtClean="0">
                <a:solidFill>
                  <a:srgbClr val="008000"/>
                </a:solidFill>
                <a:latin typeface="Helvetica Light"/>
                <a:cs typeface="Helvetica Light"/>
              </a:rPr>
              <a:t>  </a:t>
            </a:r>
            <a:r>
              <a:rPr lang="en-US" sz="4300" b="1" dirty="0">
                <a:solidFill>
                  <a:srgbClr val="008000"/>
                </a:solidFill>
                <a:latin typeface="Helvetica Light"/>
                <a:cs typeface="Helvetica Light"/>
              </a:rPr>
              <a:t>Santos Hernandez </a:t>
            </a:r>
            <a:r>
              <a:rPr lang="en-US" sz="4300" b="1" dirty="0" smtClean="0">
                <a:solidFill>
                  <a:srgbClr val="008000"/>
                </a:solidFill>
                <a:latin typeface="Helvetica Light"/>
                <a:cs typeface="Helvetica Light"/>
              </a:rPr>
              <a:t>  </a:t>
            </a:r>
            <a:r>
              <a:rPr lang="en-US" sz="4300" b="1" dirty="0">
                <a:solidFill>
                  <a:srgbClr val="008000"/>
                </a:solidFill>
                <a:latin typeface="Helvetica Light"/>
                <a:cs typeface="Helvetica Light"/>
              </a:rPr>
              <a:t>Minmin Hou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84924" y="3004277"/>
            <a:ext cx="13131875" cy="5454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425" tIns="27213" rIns="54425" bIns="27213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6982703"/>
            <a:ext cx="20116800" cy="73461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425" tIns="27213" rIns="54425" bIns="27213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216" y="24567806"/>
            <a:ext cx="19718553" cy="732066"/>
          </a:xfrm>
          <a:prstGeom prst="rect">
            <a:avLst/>
          </a:prstGeom>
          <a:noFill/>
        </p:spPr>
        <p:txBody>
          <a:bodyPr wrap="square" lIns="54425" tIns="27213" rIns="54425" bIns="27213" rtlCol="0">
            <a:spAutoFit/>
          </a:bodyPr>
          <a:lstStyle/>
          <a:p>
            <a:r>
              <a:rPr lang="en-US" sz="4300" dirty="0">
                <a:latin typeface="Helvetica Light"/>
                <a:cs typeface="Helvetica Light"/>
              </a:rPr>
              <a:t>Find us at:  http:/</a:t>
            </a:r>
            <a:r>
              <a:rPr lang="en-US" sz="4300" dirty="0" smtClean="0">
                <a:latin typeface="Helvetica Light"/>
                <a:cs typeface="Helvetica Light"/>
              </a:rPr>
              <a:t>/</a:t>
            </a:r>
            <a:r>
              <a:rPr lang="en-US" sz="4400" u="sng" dirty="0" err="1">
                <a:solidFill>
                  <a:srgbClr val="FFFFFF"/>
                </a:solidFill>
              </a:rPr>
              <a:t>hci.stanford.edu</a:t>
            </a:r>
            <a:r>
              <a:rPr lang="en-US" sz="4400" u="sng" dirty="0">
                <a:solidFill>
                  <a:srgbClr val="FFFFFF"/>
                </a:solidFill>
              </a:rPr>
              <a:t>/courses/cs147/2015/au/projects/learning/</a:t>
            </a:r>
            <a:r>
              <a:rPr lang="en-US" sz="4400" u="sng" dirty="0" err="1">
                <a:solidFill>
                  <a:srgbClr val="FFFFFF"/>
                </a:solidFill>
              </a:rPr>
              <a:t>helplist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 amt="64000"/>
          </a:blip>
          <a:srcRect l="8262" t="23879" b="30687"/>
          <a:stretch/>
        </p:blipFill>
        <p:spPr>
          <a:xfrm>
            <a:off x="6984923" y="3004278"/>
            <a:ext cx="13090731" cy="545420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4309155" y="4218065"/>
            <a:ext cx="5682572" cy="2847906"/>
          </a:xfrm>
          <a:prstGeom prst="wedgeEllipseCallout">
            <a:avLst>
              <a:gd name="adj1" fmla="val -41121"/>
              <a:gd name="adj2" fmla="val 81460"/>
            </a:avLst>
          </a:prstGeom>
          <a:solidFill>
            <a:srgbClr val="00800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Helvetica Light"/>
                <a:cs typeface="Helvetica Light"/>
              </a:rPr>
              <a:t>I don’t want to sound </a:t>
            </a:r>
            <a:r>
              <a:rPr lang="en-US" sz="5400" b="1" dirty="0" smtClean="0">
                <a:latin typeface="Helvetica"/>
                <a:cs typeface="Helvetica"/>
              </a:rPr>
              <a:t>dumb</a:t>
            </a:r>
            <a:r>
              <a:rPr lang="en-US" sz="5400" dirty="0" smtClean="0">
                <a:latin typeface="Helvetica Light"/>
                <a:cs typeface="Helvetica Light"/>
              </a:rPr>
              <a:t>….</a:t>
            </a:r>
            <a:endParaRPr lang="en-US" sz="5400" dirty="0">
              <a:latin typeface="Helvetica Light"/>
              <a:cs typeface="Helvetica Light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7286785" y="3338145"/>
            <a:ext cx="6727166" cy="2847906"/>
          </a:xfrm>
          <a:prstGeom prst="wedgeEllipseCallout">
            <a:avLst>
              <a:gd name="adj1" fmla="val 34184"/>
              <a:gd name="adj2" fmla="val 78129"/>
            </a:avLst>
          </a:prstGeom>
          <a:solidFill>
            <a:srgbClr val="00800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Helvetica Light"/>
                <a:cs typeface="Helvetica Light"/>
              </a:rPr>
              <a:t>anyone else have a </a:t>
            </a:r>
            <a:r>
              <a:rPr lang="en-US" sz="5400" b="1" dirty="0" smtClean="0">
                <a:latin typeface="Helvetica"/>
                <a:cs typeface="Helvetica"/>
              </a:rPr>
              <a:t>similar</a:t>
            </a:r>
            <a:r>
              <a:rPr lang="en-US" sz="5400" dirty="0" smtClean="0">
                <a:latin typeface="Helvetica Light"/>
                <a:cs typeface="Helvetica Light"/>
              </a:rPr>
              <a:t> question?</a:t>
            </a:r>
            <a:endParaRPr lang="en-US" sz="5400" dirty="0">
              <a:latin typeface="Helvetica Light"/>
              <a:cs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118" y="3133421"/>
            <a:ext cx="6664806" cy="807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i="1" dirty="0" smtClean="0">
                <a:latin typeface="Helvetica"/>
                <a:cs typeface="Helvetica"/>
              </a:rPr>
              <a:t>Our solution:</a:t>
            </a:r>
          </a:p>
          <a:p>
            <a:pPr marL="857250" indent="-857250">
              <a:buFontTx/>
              <a:buChar char="-"/>
            </a:pPr>
            <a:r>
              <a:rPr lang="en-US" sz="4000" dirty="0" smtClean="0">
                <a:latin typeface="Helvetica"/>
                <a:cs typeface="Helvetica"/>
              </a:rPr>
              <a:t>Anonymous platform to ask and answer questions</a:t>
            </a:r>
          </a:p>
          <a:p>
            <a:pPr marL="857250" indent="-857250">
              <a:buFontTx/>
              <a:buChar char="-"/>
            </a:pPr>
            <a:r>
              <a:rPr lang="en-US" sz="4000" dirty="0" smtClean="0">
                <a:latin typeface="Helvetica"/>
                <a:cs typeface="Helvetica"/>
              </a:rPr>
              <a:t>Rank questions based on relevance</a:t>
            </a:r>
          </a:p>
          <a:p>
            <a:pPr marL="857250" indent="-857250">
              <a:buFontTx/>
              <a:buChar char="-"/>
            </a:pPr>
            <a:r>
              <a:rPr lang="en-US" sz="4000" dirty="0" smtClean="0">
                <a:latin typeface="Helvetica"/>
                <a:cs typeface="Helvetica"/>
              </a:rPr>
              <a:t>Get questions answered on the spot</a:t>
            </a:r>
          </a:p>
          <a:p>
            <a:pPr marL="857250" indent="-857250">
              <a:buFontTx/>
              <a:buChar char="-"/>
            </a:pPr>
            <a:r>
              <a:rPr lang="en-US" sz="4000" dirty="0" smtClean="0">
                <a:latin typeface="Helvetica"/>
                <a:cs typeface="Helvetica"/>
              </a:rPr>
              <a:t>Easily search through old questions</a:t>
            </a:r>
          </a:p>
          <a:p>
            <a:pPr marL="857250" indent="-857250">
              <a:buFontTx/>
              <a:buChar char="-"/>
            </a:pPr>
            <a:endParaRPr lang="en-US" sz="4800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84922" y="8458480"/>
            <a:ext cx="13131877" cy="8524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rgbClr val="008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6785" y="8738880"/>
            <a:ext cx="1253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solidFill>
                  <a:srgbClr val="008000"/>
                </a:solidFill>
                <a:latin typeface="Helvetica Light"/>
                <a:cs typeface="Helvetica Light"/>
              </a:rPr>
              <a:t>Design Iterations</a:t>
            </a:r>
            <a:endParaRPr lang="en-US" sz="7200" b="1" i="1" dirty="0">
              <a:solidFill>
                <a:srgbClr val="008000"/>
              </a:solidFill>
              <a:latin typeface="Helvetica Light"/>
              <a:cs typeface="Helvetica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88915" y="10310158"/>
            <a:ext cx="13131878" cy="4439401"/>
          </a:xfrm>
          <a:prstGeom prst="rect">
            <a:avLst/>
          </a:prstGeom>
          <a:solidFill>
            <a:srgbClr val="186D8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8F7C"/>
              </a:solidFill>
            </a:endParaRPr>
          </a:p>
        </p:txBody>
      </p:sp>
      <p:pic>
        <p:nvPicPr>
          <p:cNvPr id="24" name="pasted-image.pdf"/>
          <p:cNvPicPr>
            <a:picLocks noChangeAspect="1"/>
          </p:cNvPicPr>
          <p:nvPr/>
        </p:nvPicPr>
        <p:blipFill rotWithShape="1">
          <a:blip r:embed="rId3">
            <a:extLst/>
          </a:blip>
          <a:srcRect l="2850" t="10606" r="65644" b="10364"/>
          <a:stretch/>
        </p:blipFill>
        <p:spPr>
          <a:xfrm>
            <a:off x="12176317" y="10310158"/>
            <a:ext cx="2305090" cy="443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5105" t="9232" r="53547" b="3863"/>
          <a:stretch/>
        </p:blipFill>
        <p:spPr>
          <a:xfrm>
            <a:off x="7996685" y="10310158"/>
            <a:ext cx="2271601" cy="4439401"/>
          </a:xfrm>
          <a:prstGeom prst="rect">
            <a:avLst/>
          </a:prstGeom>
        </p:spPr>
      </p:pic>
      <p:pic>
        <p:nvPicPr>
          <p:cNvPr id="27" name="HelpList.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399454" y="10310158"/>
            <a:ext cx="2432649" cy="443828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extBox 31"/>
          <p:cNvSpPr txBox="1"/>
          <p:nvPr/>
        </p:nvSpPr>
        <p:spPr>
          <a:xfrm>
            <a:off x="7542718" y="14860641"/>
            <a:ext cx="319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Helvetica Light"/>
                <a:cs typeface="Helvetica Light"/>
              </a:rPr>
              <a:t>Concept sketch</a:t>
            </a:r>
            <a:endParaRPr lang="en-US" sz="4800" b="1" dirty="0">
              <a:solidFill>
                <a:srgbClr val="008000"/>
              </a:solidFill>
              <a:latin typeface="Helvetica Light"/>
              <a:cs typeface="Helvetica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71566" y="14858911"/>
            <a:ext cx="4107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Helvetica Light"/>
                <a:cs typeface="Helvetica Light"/>
              </a:rPr>
              <a:t>Low-Fi paper prototype</a:t>
            </a:r>
            <a:endParaRPr lang="en-US" sz="4800" b="1" dirty="0">
              <a:solidFill>
                <a:srgbClr val="008000"/>
              </a:solidFill>
              <a:latin typeface="Helvetica Light"/>
              <a:cs typeface="Helvetica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21984" y="14860641"/>
            <a:ext cx="319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Helvetica Light"/>
                <a:cs typeface="Helvetica Light"/>
              </a:rPr>
              <a:t>Medium-Fi prototype</a:t>
            </a:r>
            <a:endParaRPr lang="en-US" sz="4800" b="1" dirty="0">
              <a:solidFill>
                <a:srgbClr val="008000"/>
              </a:solidFill>
              <a:latin typeface="Helvetica Light"/>
              <a:cs typeface="Helvetica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4109" y="10388855"/>
            <a:ext cx="666480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i="1" dirty="0" smtClean="0">
                <a:latin typeface="Helvetica"/>
                <a:cs typeface="Helvetica"/>
              </a:rPr>
              <a:t>Design Process:</a:t>
            </a:r>
          </a:p>
          <a:p>
            <a:pPr marL="857250" indent="-857250">
              <a:buFontTx/>
              <a:buChar char="-"/>
            </a:pPr>
            <a:r>
              <a:rPr lang="en-US" sz="4000" dirty="0" err="1" smtClean="0">
                <a:latin typeface="Helvetica"/>
                <a:cs typeface="Helvetica"/>
              </a:rPr>
              <a:t>Needfinding</a:t>
            </a:r>
            <a:r>
              <a:rPr lang="en-US" sz="4000" dirty="0" smtClean="0">
                <a:latin typeface="Helvetica"/>
                <a:cs typeface="Helvetica"/>
              </a:rPr>
              <a:t> interviews </a:t>
            </a:r>
          </a:p>
          <a:p>
            <a:pPr marL="857250" indent="-857250">
              <a:buFontTx/>
              <a:buChar char="-"/>
            </a:pPr>
            <a:r>
              <a:rPr lang="en-US" sz="4000" dirty="0" smtClean="0">
                <a:latin typeface="Helvetica"/>
                <a:cs typeface="Helvetica"/>
              </a:rPr>
              <a:t>Concept sketches</a:t>
            </a:r>
          </a:p>
          <a:p>
            <a:pPr marL="857250" indent="-857250">
              <a:buFontTx/>
              <a:buChar char="-"/>
            </a:pPr>
            <a:r>
              <a:rPr lang="en-US" sz="4000" dirty="0" smtClean="0">
                <a:latin typeface="Helvetica"/>
                <a:cs typeface="Helvetica"/>
              </a:rPr>
              <a:t>Low-fi prototype to work out task flows</a:t>
            </a:r>
          </a:p>
          <a:p>
            <a:pPr marL="857250" indent="-857250">
              <a:buFontTx/>
              <a:buChar char="-"/>
            </a:pPr>
            <a:r>
              <a:rPr lang="en-US" sz="4000" dirty="0" smtClean="0">
                <a:latin typeface="Helvetica"/>
                <a:cs typeface="Helvetica"/>
              </a:rPr>
              <a:t>Medium-fi prototype to refine flows and define user interface</a:t>
            </a:r>
          </a:p>
          <a:p>
            <a:pPr marL="857250" indent="-857250">
              <a:buFontTx/>
              <a:buChar char="-"/>
            </a:pPr>
            <a:endParaRPr lang="en-US" sz="4800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23533422"/>
            <a:ext cx="563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Helvetica Light"/>
                <a:cs typeface="Helvetica Light"/>
              </a:rPr>
              <a:t>Ask Questions</a:t>
            </a:r>
            <a:endParaRPr lang="en-US" sz="4000" b="1" dirty="0">
              <a:solidFill>
                <a:srgbClr val="008000"/>
              </a:solidFill>
              <a:latin typeface="Helvetica Light"/>
              <a:cs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42123" y="23533422"/>
            <a:ext cx="563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Helvetica Light"/>
                <a:cs typeface="Helvetica Light"/>
              </a:rPr>
              <a:t>Browse Lectures</a:t>
            </a:r>
            <a:endParaRPr lang="en-US" sz="4000" b="1" dirty="0">
              <a:solidFill>
                <a:srgbClr val="008000"/>
              </a:solidFill>
              <a:latin typeface="Helvetica Light"/>
              <a:cs typeface="Helvetica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5952" y="23533422"/>
            <a:ext cx="563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Helvetica Light"/>
                <a:cs typeface="Helvetica Light"/>
              </a:rPr>
              <a:t>Browse Questions</a:t>
            </a:r>
            <a:endParaRPr lang="en-US" sz="4000" b="1" dirty="0">
              <a:solidFill>
                <a:srgbClr val="008000"/>
              </a:solidFill>
              <a:latin typeface="Helvetica Light"/>
              <a:cs typeface="Helvetica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58223" y="23533422"/>
            <a:ext cx="563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Helvetica Light"/>
                <a:cs typeface="Helvetica Light"/>
              </a:rPr>
              <a:t>Answer Questions</a:t>
            </a:r>
            <a:endParaRPr lang="en-US" sz="4000" b="1" dirty="0">
              <a:solidFill>
                <a:srgbClr val="008000"/>
              </a:solidFill>
              <a:latin typeface="Helvetica Light"/>
              <a:cs typeface="Helvetica Light"/>
            </a:endParaRPr>
          </a:p>
        </p:txBody>
      </p:sp>
      <p:pic>
        <p:nvPicPr>
          <p:cNvPr id="44" name="Picture 43" descr="OLD answering w submitted cop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989" y="17341859"/>
            <a:ext cx="3432609" cy="61054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5" name="Picture 44" descr="previous lectur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202" y="17352481"/>
            <a:ext cx="3414536" cy="607332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6" name="Picture 45" descr="Home (1)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25" y="17298810"/>
            <a:ext cx="3432609" cy="61054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7" name="Picture 46" descr="question list upvote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9" y="17325611"/>
            <a:ext cx="3449254" cy="613507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14507657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197</TotalTime>
  <Words>129</Words>
  <Application>Microsoft Macintosh PowerPoint</Application>
  <PresentationFormat>Custom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 Black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Minmin Hou</dc:creator>
  <cp:lastModifiedBy>Minmin Hou</cp:lastModifiedBy>
  <cp:revision>18</cp:revision>
  <dcterms:created xsi:type="dcterms:W3CDTF">2015-12-01T02:54:05Z</dcterms:created>
  <dcterms:modified xsi:type="dcterms:W3CDTF">2015-12-03T17:35:55Z</dcterms:modified>
</cp:coreProperties>
</file>