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2384"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7737524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1000"/>
              </a:spcBef>
              <a:buNone/>
            </a:pPr>
            <a:r>
              <a:rPr lang="en" sz="1200">
                <a:solidFill>
                  <a:schemeClr val="dk2"/>
                </a:solidFill>
                <a:latin typeface="Calibri"/>
                <a:ea typeface="Calibri"/>
                <a:cs typeface="Calibri"/>
                <a:sym typeface="Calibri"/>
              </a:rPr>
              <a:t>A) START AT HOME PAGE</a:t>
            </a:r>
          </a:p>
          <a:p>
            <a:pPr rtl="0">
              <a:spcBef>
                <a:spcPts val="1000"/>
              </a:spcBef>
              <a:buNone/>
            </a:pPr>
            <a:r>
              <a:rPr lang="en" sz="1200">
                <a:solidFill>
                  <a:schemeClr val="dk2"/>
                </a:solidFill>
                <a:latin typeface="Calibri"/>
                <a:ea typeface="Calibri"/>
                <a:cs typeface="Calibri"/>
                <a:sym typeface="Calibri"/>
              </a:rPr>
              <a:t>b) Click on person icon</a:t>
            </a:r>
          </a:p>
          <a:p>
            <a:pPr rtl="0">
              <a:spcBef>
                <a:spcPts val="1000"/>
              </a:spcBef>
              <a:buNone/>
            </a:pPr>
            <a:r>
              <a:rPr lang="en" sz="1200">
                <a:solidFill>
                  <a:schemeClr val="dk2"/>
                </a:solidFill>
                <a:latin typeface="Calibri"/>
                <a:ea typeface="Calibri"/>
                <a:cs typeface="Calibri"/>
                <a:sym typeface="Calibri"/>
              </a:rPr>
              <a:t>c) Review current mentors</a:t>
            </a:r>
          </a:p>
          <a:p>
            <a:pPr rtl="0">
              <a:spcBef>
                <a:spcPts val="1000"/>
              </a:spcBef>
              <a:buNone/>
            </a:pPr>
            <a:r>
              <a:rPr lang="en" sz="1200">
                <a:solidFill>
                  <a:schemeClr val="dk2"/>
                </a:solidFill>
                <a:latin typeface="Calibri"/>
                <a:ea typeface="Calibri"/>
                <a:cs typeface="Calibri"/>
                <a:sym typeface="Calibri"/>
              </a:rPr>
              <a:t>D) If wants to add mentor, click on add Mentor Button</a:t>
            </a:r>
          </a:p>
          <a:p>
            <a:pPr rtl="0">
              <a:spcBef>
                <a:spcPts val="1000"/>
              </a:spcBef>
              <a:buNone/>
            </a:pPr>
            <a:r>
              <a:rPr lang="en" sz="1200">
                <a:solidFill>
                  <a:schemeClr val="dk2"/>
                </a:solidFill>
                <a:latin typeface="Calibri"/>
                <a:ea typeface="Calibri"/>
                <a:cs typeface="Calibri"/>
                <a:sym typeface="Calibri"/>
              </a:rPr>
              <a:t>E) Browse mentors and click on one to add</a:t>
            </a:r>
          </a:p>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1000"/>
              </a:spcBef>
              <a:buNone/>
            </a:pPr>
            <a:r>
              <a:rPr lang="en" sz="1200">
                <a:solidFill>
                  <a:schemeClr val="dk2"/>
                </a:solidFill>
                <a:latin typeface="Calibri"/>
                <a:ea typeface="Calibri"/>
                <a:cs typeface="Calibri"/>
                <a:sym typeface="Calibri"/>
              </a:rPr>
              <a:t>A) START AT HOME PAGE</a:t>
            </a:r>
          </a:p>
          <a:p>
            <a:pPr lvl="0" rtl="0">
              <a:spcBef>
                <a:spcPts val="1000"/>
              </a:spcBef>
              <a:buNone/>
            </a:pPr>
            <a:r>
              <a:rPr lang="en" sz="1200">
                <a:solidFill>
                  <a:schemeClr val="dk2"/>
                </a:solidFill>
                <a:latin typeface="Calibri"/>
                <a:ea typeface="Calibri"/>
                <a:cs typeface="Calibri"/>
                <a:sym typeface="Calibri"/>
              </a:rPr>
              <a:t>b) Click on person icon</a:t>
            </a:r>
          </a:p>
          <a:p>
            <a:pPr lvl="0" rtl="0">
              <a:spcBef>
                <a:spcPts val="1000"/>
              </a:spcBef>
              <a:buNone/>
            </a:pPr>
            <a:r>
              <a:rPr lang="en" sz="1200">
                <a:solidFill>
                  <a:schemeClr val="dk2"/>
                </a:solidFill>
                <a:latin typeface="Calibri"/>
                <a:ea typeface="Calibri"/>
                <a:cs typeface="Calibri"/>
                <a:sym typeface="Calibri"/>
              </a:rPr>
              <a:t>c) Review current mentors</a:t>
            </a:r>
          </a:p>
          <a:p>
            <a:pPr lvl="0" rtl="0">
              <a:spcBef>
                <a:spcPts val="1000"/>
              </a:spcBef>
              <a:buNone/>
            </a:pPr>
            <a:r>
              <a:rPr lang="en" sz="1200">
                <a:solidFill>
                  <a:schemeClr val="dk2"/>
                </a:solidFill>
                <a:latin typeface="Calibri"/>
                <a:ea typeface="Calibri"/>
                <a:cs typeface="Calibri"/>
                <a:sym typeface="Calibri"/>
              </a:rPr>
              <a:t>D) If wants to add mentor, click on add Mentor Button</a:t>
            </a:r>
          </a:p>
          <a:p>
            <a:pPr lvl="0" rtl="0">
              <a:spcBef>
                <a:spcPts val="1000"/>
              </a:spcBef>
              <a:buNone/>
            </a:pPr>
            <a:r>
              <a:rPr lang="en" sz="1200">
                <a:solidFill>
                  <a:schemeClr val="dk2"/>
                </a:solidFill>
                <a:latin typeface="Calibri"/>
                <a:ea typeface="Calibri"/>
                <a:cs typeface="Calibri"/>
                <a:sym typeface="Calibri"/>
              </a:rPr>
              <a:t>E) Browse mentors and click on one to add</a:t>
            </a:r>
          </a:p>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1000"/>
              </a:spcBef>
              <a:buNone/>
            </a:pPr>
            <a:r>
              <a:rPr lang="en" sz="1200">
                <a:solidFill>
                  <a:schemeClr val="dk2"/>
                </a:solidFill>
                <a:latin typeface="Calibri"/>
                <a:ea typeface="Calibri"/>
                <a:cs typeface="Calibri"/>
                <a:sym typeface="Calibri"/>
              </a:rPr>
              <a:t>A) START AT HOME PAGE</a:t>
            </a:r>
          </a:p>
          <a:p>
            <a:pPr lvl="0" rtl="0">
              <a:spcBef>
                <a:spcPts val="1000"/>
              </a:spcBef>
              <a:buNone/>
            </a:pPr>
            <a:r>
              <a:rPr lang="en" sz="1200">
                <a:solidFill>
                  <a:schemeClr val="dk2"/>
                </a:solidFill>
                <a:latin typeface="Calibri"/>
                <a:ea typeface="Calibri"/>
                <a:cs typeface="Calibri"/>
                <a:sym typeface="Calibri"/>
              </a:rPr>
              <a:t>b) Click on person icon</a:t>
            </a:r>
          </a:p>
          <a:p>
            <a:pPr lvl="0" rtl="0">
              <a:spcBef>
                <a:spcPts val="1000"/>
              </a:spcBef>
              <a:buNone/>
            </a:pPr>
            <a:r>
              <a:rPr lang="en" sz="1200">
                <a:solidFill>
                  <a:schemeClr val="dk2"/>
                </a:solidFill>
                <a:latin typeface="Calibri"/>
                <a:ea typeface="Calibri"/>
                <a:cs typeface="Calibri"/>
                <a:sym typeface="Calibri"/>
              </a:rPr>
              <a:t>c) Review current mentors</a:t>
            </a:r>
          </a:p>
          <a:p>
            <a:pPr lvl="0" rtl="0">
              <a:spcBef>
                <a:spcPts val="1000"/>
              </a:spcBef>
              <a:buNone/>
            </a:pPr>
            <a:r>
              <a:rPr lang="en" sz="1200">
                <a:solidFill>
                  <a:schemeClr val="dk2"/>
                </a:solidFill>
                <a:latin typeface="Calibri"/>
                <a:ea typeface="Calibri"/>
                <a:cs typeface="Calibri"/>
                <a:sym typeface="Calibri"/>
              </a:rPr>
              <a:t>D) If wants to add mentor, click on add Mentor Button</a:t>
            </a:r>
          </a:p>
          <a:p>
            <a:pPr lvl="0" rtl="0">
              <a:spcBef>
                <a:spcPts val="1000"/>
              </a:spcBef>
              <a:buNone/>
            </a:pPr>
            <a:r>
              <a:rPr lang="en" sz="1200">
                <a:solidFill>
                  <a:schemeClr val="dk2"/>
                </a:solidFill>
                <a:latin typeface="Calibri"/>
                <a:ea typeface="Calibri"/>
                <a:cs typeface="Calibri"/>
                <a:sym typeface="Calibri"/>
              </a:rPr>
              <a:t>E) Browse mentors and click on one to add</a:t>
            </a:r>
          </a:p>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1000"/>
              </a:spcBef>
              <a:buNone/>
            </a:pPr>
            <a:r>
              <a:rPr lang="en" sz="1200">
                <a:solidFill>
                  <a:schemeClr val="dk2"/>
                </a:solidFill>
                <a:latin typeface="Calibri"/>
                <a:ea typeface="Calibri"/>
                <a:cs typeface="Calibri"/>
                <a:sym typeface="Calibri"/>
              </a:rPr>
              <a:t>A) START AT HOME PAGE</a:t>
            </a:r>
          </a:p>
          <a:p>
            <a:pPr lvl="0" rtl="0">
              <a:spcBef>
                <a:spcPts val="1000"/>
              </a:spcBef>
              <a:buNone/>
            </a:pPr>
            <a:r>
              <a:rPr lang="en" sz="1200">
                <a:solidFill>
                  <a:schemeClr val="dk2"/>
                </a:solidFill>
                <a:latin typeface="Calibri"/>
                <a:ea typeface="Calibri"/>
                <a:cs typeface="Calibri"/>
                <a:sym typeface="Calibri"/>
              </a:rPr>
              <a:t>b) Click on person icon</a:t>
            </a:r>
          </a:p>
          <a:p>
            <a:pPr lvl="0" rtl="0">
              <a:spcBef>
                <a:spcPts val="1000"/>
              </a:spcBef>
              <a:buNone/>
            </a:pPr>
            <a:r>
              <a:rPr lang="en" sz="1200">
                <a:solidFill>
                  <a:schemeClr val="dk2"/>
                </a:solidFill>
                <a:latin typeface="Calibri"/>
                <a:ea typeface="Calibri"/>
                <a:cs typeface="Calibri"/>
                <a:sym typeface="Calibri"/>
              </a:rPr>
              <a:t>c) Review current mentors</a:t>
            </a:r>
          </a:p>
          <a:p>
            <a:pPr lvl="0" rtl="0">
              <a:spcBef>
                <a:spcPts val="1000"/>
              </a:spcBef>
              <a:buNone/>
            </a:pPr>
            <a:r>
              <a:rPr lang="en" sz="1200">
                <a:solidFill>
                  <a:schemeClr val="dk2"/>
                </a:solidFill>
                <a:latin typeface="Calibri"/>
                <a:ea typeface="Calibri"/>
                <a:cs typeface="Calibri"/>
                <a:sym typeface="Calibri"/>
              </a:rPr>
              <a:t>D) If wants to add mentor, click on add Mentor Button</a:t>
            </a:r>
          </a:p>
          <a:p>
            <a:pPr lvl="0" rtl="0">
              <a:spcBef>
                <a:spcPts val="1000"/>
              </a:spcBef>
              <a:buNone/>
            </a:pPr>
            <a:r>
              <a:rPr lang="en" sz="1200">
                <a:solidFill>
                  <a:schemeClr val="dk2"/>
                </a:solidFill>
                <a:latin typeface="Calibri"/>
                <a:ea typeface="Calibri"/>
                <a:cs typeface="Calibri"/>
                <a:sym typeface="Calibri"/>
              </a:rPr>
              <a:t>E) Browse mentors and click on one to add</a:t>
            </a:r>
          </a:p>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1000"/>
              </a:spcBef>
              <a:buNone/>
            </a:pPr>
            <a:r>
              <a:rPr lang="en" sz="1200">
                <a:solidFill>
                  <a:schemeClr val="dk2"/>
                </a:solidFill>
                <a:latin typeface="Calibri"/>
                <a:ea typeface="Calibri"/>
                <a:cs typeface="Calibri"/>
                <a:sym typeface="Calibri"/>
              </a:rPr>
              <a:t>A) START AT HOME PAGE</a:t>
            </a:r>
          </a:p>
          <a:p>
            <a:pPr lvl="0" rtl="0">
              <a:spcBef>
                <a:spcPts val="1000"/>
              </a:spcBef>
              <a:buNone/>
            </a:pPr>
            <a:r>
              <a:rPr lang="en" sz="1200">
                <a:solidFill>
                  <a:schemeClr val="dk2"/>
                </a:solidFill>
                <a:latin typeface="Calibri"/>
                <a:ea typeface="Calibri"/>
                <a:cs typeface="Calibri"/>
                <a:sym typeface="Calibri"/>
              </a:rPr>
              <a:t>b) Click on person icon</a:t>
            </a:r>
          </a:p>
          <a:p>
            <a:pPr lvl="0" rtl="0">
              <a:spcBef>
                <a:spcPts val="1000"/>
              </a:spcBef>
              <a:buNone/>
            </a:pPr>
            <a:r>
              <a:rPr lang="en" sz="1200">
                <a:solidFill>
                  <a:schemeClr val="dk2"/>
                </a:solidFill>
                <a:latin typeface="Calibri"/>
                <a:ea typeface="Calibri"/>
                <a:cs typeface="Calibri"/>
                <a:sym typeface="Calibri"/>
              </a:rPr>
              <a:t>c) Review current mentors</a:t>
            </a:r>
          </a:p>
          <a:p>
            <a:pPr lvl="0" rtl="0">
              <a:spcBef>
                <a:spcPts val="1000"/>
              </a:spcBef>
              <a:buNone/>
            </a:pPr>
            <a:r>
              <a:rPr lang="en" sz="1200">
                <a:solidFill>
                  <a:schemeClr val="dk2"/>
                </a:solidFill>
                <a:latin typeface="Calibri"/>
                <a:ea typeface="Calibri"/>
                <a:cs typeface="Calibri"/>
                <a:sym typeface="Calibri"/>
              </a:rPr>
              <a:t>D) If wants to add mentor, click on add Mentor Button</a:t>
            </a:r>
          </a:p>
          <a:p>
            <a:pPr lvl="0" rtl="0">
              <a:spcBef>
                <a:spcPts val="1000"/>
              </a:spcBef>
              <a:buNone/>
            </a:pPr>
            <a:r>
              <a:rPr lang="en" sz="1200">
                <a:solidFill>
                  <a:schemeClr val="dk2"/>
                </a:solidFill>
                <a:latin typeface="Calibri"/>
                <a:ea typeface="Calibri"/>
                <a:cs typeface="Calibri"/>
                <a:sym typeface="Calibri"/>
              </a:rPr>
              <a:t>E) Browse mentors and click on one to add</a:t>
            </a:r>
          </a:p>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1000"/>
              </a:spcBef>
              <a:buNone/>
            </a:pPr>
            <a:r>
              <a:rPr lang="en" sz="1200">
                <a:solidFill>
                  <a:schemeClr val="dk2"/>
                </a:solidFill>
                <a:latin typeface="Calibri"/>
                <a:ea typeface="Calibri"/>
                <a:cs typeface="Calibri"/>
                <a:sym typeface="Calibri"/>
              </a:rPr>
              <a:t>A) START AT HOME PAGE</a:t>
            </a:r>
          </a:p>
          <a:p>
            <a:pPr lvl="0" rtl="0">
              <a:spcBef>
                <a:spcPts val="1000"/>
              </a:spcBef>
              <a:buNone/>
            </a:pPr>
            <a:r>
              <a:rPr lang="en" sz="1200">
                <a:solidFill>
                  <a:schemeClr val="dk2"/>
                </a:solidFill>
                <a:latin typeface="Calibri"/>
                <a:ea typeface="Calibri"/>
                <a:cs typeface="Calibri"/>
                <a:sym typeface="Calibri"/>
              </a:rPr>
              <a:t>b) Click on person icon</a:t>
            </a:r>
          </a:p>
          <a:p>
            <a:pPr lvl="0" rtl="0">
              <a:spcBef>
                <a:spcPts val="1000"/>
              </a:spcBef>
              <a:buNone/>
            </a:pPr>
            <a:r>
              <a:rPr lang="en" sz="1200">
                <a:solidFill>
                  <a:schemeClr val="dk2"/>
                </a:solidFill>
                <a:latin typeface="Calibri"/>
                <a:ea typeface="Calibri"/>
                <a:cs typeface="Calibri"/>
                <a:sym typeface="Calibri"/>
              </a:rPr>
              <a:t>c)</a:t>
            </a:r>
          </a:p>
          <a:p>
            <a:pPr lvl="0" rtl="0">
              <a:spcBef>
                <a:spcPts val="1000"/>
              </a:spcBef>
              <a:buNone/>
            </a:pPr>
            <a:r>
              <a:rPr lang="en" sz="1200">
                <a:solidFill>
                  <a:schemeClr val="dk2"/>
                </a:solidFill>
                <a:latin typeface="Calibri"/>
                <a:ea typeface="Calibri"/>
                <a:cs typeface="Calibri"/>
                <a:sym typeface="Calibri"/>
              </a:rPr>
              <a:t>D) </a:t>
            </a:r>
          </a:p>
          <a:p>
            <a:pPr lvl="0" rtl="0">
              <a:spcBef>
                <a:spcPts val="1000"/>
              </a:spcBef>
              <a:buNone/>
            </a:pPr>
            <a:r>
              <a:rPr lang="en" sz="1200">
                <a:solidFill>
                  <a:schemeClr val="dk2"/>
                </a:solidFill>
                <a:latin typeface="Calibri"/>
                <a:ea typeface="Calibri"/>
                <a:cs typeface="Calibri"/>
                <a:sym typeface="Calibri"/>
              </a:rPr>
              <a:t>E) </a:t>
            </a:r>
          </a:p>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1000"/>
              </a:spcBef>
              <a:buNone/>
            </a:pPr>
            <a:r>
              <a:rPr lang="en" sz="1200">
                <a:solidFill>
                  <a:schemeClr val="dk2"/>
                </a:solidFill>
                <a:latin typeface="Calibri"/>
                <a:ea typeface="Calibri"/>
                <a:cs typeface="Calibri"/>
                <a:sym typeface="Calibri"/>
              </a:rPr>
              <a:t>A) START AT HOME PAGE</a:t>
            </a:r>
          </a:p>
          <a:p>
            <a:pPr lvl="0" rtl="0">
              <a:spcBef>
                <a:spcPts val="1000"/>
              </a:spcBef>
              <a:buNone/>
            </a:pPr>
            <a:r>
              <a:rPr lang="en" sz="1200">
                <a:solidFill>
                  <a:schemeClr val="dk2"/>
                </a:solidFill>
                <a:latin typeface="Calibri"/>
                <a:ea typeface="Calibri"/>
                <a:cs typeface="Calibri"/>
                <a:sym typeface="Calibri"/>
              </a:rPr>
              <a:t>b) Click on person icon</a:t>
            </a:r>
          </a:p>
          <a:p>
            <a:pPr lvl="0" rtl="0">
              <a:spcBef>
                <a:spcPts val="1000"/>
              </a:spcBef>
              <a:buNone/>
            </a:pPr>
            <a:r>
              <a:rPr lang="en" sz="1200">
                <a:solidFill>
                  <a:schemeClr val="dk2"/>
                </a:solidFill>
                <a:latin typeface="Calibri"/>
                <a:ea typeface="Calibri"/>
                <a:cs typeface="Calibri"/>
                <a:sym typeface="Calibri"/>
              </a:rPr>
              <a:t>c) Review current mentors</a:t>
            </a:r>
          </a:p>
          <a:p>
            <a:pPr lvl="0" rtl="0">
              <a:spcBef>
                <a:spcPts val="1000"/>
              </a:spcBef>
              <a:buNone/>
            </a:pPr>
            <a:r>
              <a:rPr lang="en" sz="1200">
                <a:solidFill>
                  <a:schemeClr val="dk2"/>
                </a:solidFill>
                <a:latin typeface="Calibri"/>
                <a:ea typeface="Calibri"/>
                <a:cs typeface="Calibri"/>
                <a:sym typeface="Calibri"/>
              </a:rPr>
              <a:t>D) If wants to add mentor, click on add Mentor Button</a:t>
            </a:r>
          </a:p>
          <a:p>
            <a:pPr lvl="0" rtl="0">
              <a:spcBef>
                <a:spcPts val="1000"/>
              </a:spcBef>
              <a:buNone/>
            </a:pPr>
            <a:r>
              <a:rPr lang="en" sz="1200">
                <a:solidFill>
                  <a:schemeClr val="dk2"/>
                </a:solidFill>
                <a:latin typeface="Calibri"/>
                <a:ea typeface="Calibri"/>
                <a:cs typeface="Calibri"/>
                <a:sym typeface="Calibri"/>
              </a:rPr>
              <a:t>E) Browse mentors and click on one to add</a:t>
            </a:r>
          </a:p>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1000"/>
              </a:spcBef>
              <a:buNone/>
            </a:pPr>
            <a:r>
              <a:rPr lang="en" sz="1200">
                <a:solidFill>
                  <a:schemeClr val="dk2"/>
                </a:solidFill>
                <a:latin typeface="Calibri"/>
                <a:ea typeface="Calibri"/>
                <a:cs typeface="Calibri"/>
                <a:sym typeface="Calibri"/>
              </a:rPr>
              <a:t>A) START AT HOME PAGE</a:t>
            </a:r>
          </a:p>
          <a:p>
            <a:pPr lvl="0" rtl="0">
              <a:spcBef>
                <a:spcPts val="1000"/>
              </a:spcBef>
              <a:buNone/>
            </a:pPr>
            <a:r>
              <a:rPr lang="en" sz="1200">
                <a:solidFill>
                  <a:schemeClr val="dk2"/>
                </a:solidFill>
                <a:latin typeface="Calibri"/>
                <a:ea typeface="Calibri"/>
                <a:cs typeface="Calibri"/>
                <a:sym typeface="Calibri"/>
              </a:rPr>
              <a:t>b) Click on person icon</a:t>
            </a:r>
          </a:p>
          <a:p>
            <a:pPr lvl="0" rtl="0">
              <a:spcBef>
                <a:spcPts val="1000"/>
              </a:spcBef>
              <a:buNone/>
            </a:pPr>
            <a:r>
              <a:rPr lang="en" sz="1200">
                <a:solidFill>
                  <a:schemeClr val="dk2"/>
                </a:solidFill>
                <a:latin typeface="Calibri"/>
                <a:ea typeface="Calibri"/>
                <a:cs typeface="Calibri"/>
                <a:sym typeface="Calibri"/>
              </a:rPr>
              <a:t>c) Review current mentors</a:t>
            </a:r>
          </a:p>
          <a:p>
            <a:pPr lvl="0" rtl="0">
              <a:spcBef>
                <a:spcPts val="1000"/>
              </a:spcBef>
              <a:buNone/>
            </a:pPr>
            <a:r>
              <a:rPr lang="en" sz="1200">
                <a:solidFill>
                  <a:schemeClr val="dk2"/>
                </a:solidFill>
                <a:latin typeface="Calibri"/>
                <a:ea typeface="Calibri"/>
                <a:cs typeface="Calibri"/>
                <a:sym typeface="Calibri"/>
              </a:rPr>
              <a:t>D) If wants to add mentor, click on add Mentor Button</a:t>
            </a:r>
          </a:p>
          <a:p>
            <a:pPr lvl="0" rtl="0">
              <a:spcBef>
                <a:spcPts val="1000"/>
              </a:spcBef>
              <a:buNone/>
            </a:pPr>
            <a:r>
              <a:rPr lang="en" sz="1200">
                <a:solidFill>
                  <a:schemeClr val="dk2"/>
                </a:solidFill>
                <a:latin typeface="Calibri"/>
                <a:ea typeface="Calibri"/>
                <a:cs typeface="Calibri"/>
                <a:sym typeface="Calibri"/>
              </a:rPr>
              <a:t>E) Browse mentors and click on one to add</a:t>
            </a:r>
          </a:p>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1000"/>
              </a:spcBef>
              <a:buNone/>
            </a:pPr>
            <a:r>
              <a:rPr lang="en" sz="1200">
                <a:solidFill>
                  <a:schemeClr val="dk2"/>
                </a:solidFill>
                <a:latin typeface="Calibri"/>
                <a:ea typeface="Calibri"/>
                <a:cs typeface="Calibri"/>
                <a:sym typeface="Calibri"/>
              </a:rPr>
              <a:t>A) START AT HOME PAGE</a:t>
            </a:r>
          </a:p>
          <a:p>
            <a:pPr lvl="0" rtl="0">
              <a:spcBef>
                <a:spcPts val="1000"/>
              </a:spcBef>
              <a:buNone/>
            </a:pPr>
            <a:r>
              <a:rPr lang="en" sz="1200">
                <a:solidFill>
                  <a:schemeClr val="dk2"/>
                </a:solidFill>
                <a:latin typeface="Calibri"/>
                <a:ea typeface="Calibri"/>
                <a:cs typeface="Calibri"/>
                <a:sym typeface="Calibri"/>
              </a:rPr>
              <a:t>b) Click on person icon</a:t>
            </a:r>
          </a:p>
          <a:p>
            <a:pPr lvl="0" rtl="0">
              <a:spcBef>
                <a:spcPts val="1000"/>
              </a:spcBef>
              <a:buNone/>
            </a:pPr>
            <a:r>
              <a:rPr lang="en" sz="1200">
                <a:solidFill>
                  <a:schemeClr val="dk2"/>
                </a:solidFill>
                <a:latin typeface="Calibri"/>
                <a:ea typeface="Calibri"/>
                <a:cs typeface="Calibri"/>
                <a:sym typeface="Calibri"/>
              </a:rPr>
              <a:t>c) Review current mentors</a:t>
            </a:r>
          </a:p>
          <a:p>
            <a:pPr lvl="0" rtl="0">
              <a:spcBef>
                <a:spcPts val="1000"/>
              </a:spcBef>
              <a:buNone/>
            </a:pPr>
            <a:r>
              <a:rPr lang="en" sz="1200">
                <a:solidFill>
                  <a:schemeClr val="dk2"/>
                </a:solidFill>
                <a:latin typeface="Calibri"/>
                <a:ea typeface="Calibri"/>
                <a:cs typeface="Calibri"/>
                <a:sym typeface="Calibri"/>
              </a:rPr>
              <a:t>D) If wants to add mentor, click on add Mentor Button</a:t>
            </a:r>
          </a:p>
          <a:p>
            <a:pPr lvl="0" rtl="0">
              <a:spcBef>
                <a:spcPts val="1000"/>
              </a:spcBef>
              <a:buNone/>
            </a:pPr>
            <a:r>
              <a:rPr lang="en" sz="1200">
                <a:solidFill>
                  <a:schemeClr val="dk2"/>
                </a:solidFill>
                <a:latin typeface="Calibri"/>
                <a:ea typeface="Calibri"/>
                <a:cs typeface="Calibri"/>
                <a:sym typeface="Calibri"/>
              </a:rPr>
              <a:t>E) Browse mentors and click on one to add</a:t>
            </a:r>
          </a:p>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indent="0" rtl="0">
              <a:lnSpc>
                <a:spcPct val="115000"/>
              </a:lnSpc>
              <a:spcBef>
                <a:spcPts val="0"/>
              </a:spcBef>
              <a:buNone/>
            </a:pPr>
            <a:r>
              <a:rPr lang="en" sz="1200" dirty="0">
                <a:latin typeface="Times New Roman"/>
                <a:ea typeface="Times New Roman"/>
                <a:cs typeface="Times New Roman"/>
                <a:sym typeface="Times New Roman"/>
              </a:rPr>
              <a:t>We picked the mobile web app because it will be easier for our target demographic (low income and minority high school students) to get access to computers and smartphones than more expensive, rare technologies like Apple watches or virtual reality equipment. They also have a level of familiarity with computers/tablets/smartphones that will make using the app feel more comfortable.</a:t>
            </a:r>
          </a:p>
          <a:p>
            <a:pPr rtl="0">
              <a:lnSpc>
                <a:spcPct val="115000"/>
              </a:lnSpc>
              <a:spcBef>
                <a:spcPts val="0"/>
              </a:spcBef>
              <a:spcAft>
                <a:spcPts val="1600"/>
              </a:spcAft>
              <a:buNone/>
            </a:pPr>
            <a:endParaRPr sz="3000" dirty="0">
              <a:solidFill>
                <a:schemeClr val="dk2"/>
              </a:solidFill>
              <a:latin typeface="Abadi MT Condensed Light"/>
              <a:ea typeface="Abadi MT Condensed Light"/>
              <a:cs typeface="Abadi MT Condensed Light"/>
              <a:sym typeface="Amatic SC"/>
            </a:endParaRPr>
          </a:p>
          <a:p>
            <a:pPr lvl="0" rtl="0">
              <a:spcBef>
                <a:spcPts val="0"/>
              </a:spcBef>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lnSpc>
                <a:spcPct val="115000"/>
              </a:lnSpc>
              <a:spcBef>
                <a:spcPts val="1000"/>
              </a:spcBef>
              <a:buNone/>
            </a:pPr>
            <a:r>
              <a:rPr lang="en" sz="3000" dirty="0">
                <a:solidFill>
                  <a:schemeClr val="dk2"/>
                </a:solidFill>
                <a:latin typeface="Abadi MT Condensed Light"/>
                <a:ea typeface="Abadi MT Condensed Light"/>
                <a:cs typeface="Abadi MT Condensed Light"/>
                <a:sym typeface="Amatic SC"/>
              </a:rPr>
              <a:t>a)GO TO Home PAGE</a:t>
            </a:r>
          </a:p>
          <a:p>
            <a:pPr rtl="0">
              <a:lnSpc>
                <a:spcPct val="115000"/>
              </a:lnSpc>
              <a:spcBef>
                <a:spcPts val="1000"/>
              </a:spcBef>
              <a:buNone/>
            </a:pPr>
            <a:r>
              <a:rPr lang="en" sz="3000" dirty="0">
                <a:solidFill>
                  <a:schemeClr val="dk2"/>
                </a:solidFill>
                <a:latin typeface="Abadi MT Condensed Light"/>
                <a:ea typeface="Abadi MT Condensed Light"/>
                <a:cs typeface="Abadi MT Condensed Light"/>
                <a:sym typeface="Amatic SC"/>
              </a:rPr>
              <a:t>b) Click on light bulb</a:t>
            </a:r>
          </a:p>
          <a:p>
            <a:pPr rtl="0">
              <a:lnSpc>
                <a:spcPct val="115000"/>
              </a:lnSpc>
              <a:spcBef>
                <a:spcPts val="1000"/>
              </a:spcBef>
              <a:buNone/>
            </a:pPr>
            <a:r>
              <a:rPr lang="en" sz="3000" dirty="0">
                <a:solidFill>
                  <a:schemeClr val="dk2"/>
                </a:solidFill>
                <a:latin typeface="Abadi MT Condensed Light"/>
                <a:ea typeface="Abadi MT Condensed Light"/>
                <a:cs typeface="Abadi MT Condensed Light"/>
                <a:sym typeface="Amatic SC"/>
              </a:rPr>
              <a:t>c) take the profession quiz</a:t>
            </a:r>
          </a:p>
          <a:p>
            <a:pPr rtl="0">
              <a:lnSpc>
                <a:spcPct val="115000"/>
              </a:lnSpc>
              <a:spcBef>
                <a:spcPts val="1000"/>
              </a:spcBef>
              <a:buNone/>
            </a:pPr>
            <a:r>
              <a:rPr lang="en" sz="3000" dirty="0">
                <a:solidFill>
                  <a:schemeClr val="dk2"/>
                </a:solidFill>
                <a:latin typeface="Abadi MT Condensed Light"/>
                <a:ea typeface="Abadi MT Condensed Light"/>
                <a:cs typeface="Abadi MT Condensed Light"/>
                <a:sym typeface="Amatic SC"/>
              </a:rPr>
              <a:t>D) Results are displayed</a:t>
            </a:r>
          </a:p>
          <a:p>
            <a:pPr lvl="0" rtl="0">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Shape 9"/>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sp>
        <p:nvSpPr>
          <p:cNvPr id="10" name="Shape 10"/>
          <p:cNvSpPr txBox="1">
            <a:spLocks noGrp="1"/>
          </p:cNvSpPr>
          <p:nvPr>
            <p:ph type="ctrTitle"/>
          </p:nvPr>
        </p:nvSpPr>
        <p:spPr>
          <a:xfrm>
            <a:off x="311700" y="392150"/>
            <a:ext cx="8520599" cy="2690399"/>
          </a:xfrm>
          <a:prstGeom prst="rect">
            <a:avLst/>
          </a:prstGeom>
        </p:spPr>
        <p:txBody>
          <a:bodyPr lIns="91425" tIns="91425" rIns="91425" bIns="91425" anchor="ctr" anchorCtr="0"/>
          <a:lstStyle>
            <a:lvl1pPr algn="ctr">
              <a:spcBef>
                <a:spcPts val="0"/>
              </a:spcBef>
              <a:buSzPct val="100000"/>
              <a:defRPr sz="8000">
                <a:latin typeface="Abadi MT Condensed Light"/>
                <a:ea typeface="Abadi MT Condensed Light"/>
                <a:cs typeface="Abadi MT Condensed Light"/>
              </a:defRPr>
            </a:lvl1pPr>
            <a:lvl2pPr algn="ctr">
              <a:spcBef>
                <a:spcPts val="0"/>
              </a:spcBef>
              <a:buSzPct val="100000"/>
              <a:defRPr sz="8000"/>
            </a:lvl2pPr>
            <a:lvl3pPr algn="ctr">
              <a:spcBef>
                <a:spcPts val="0"/>
              </a:spcBef>
              <a:buSzPct val="100000"/>
              <a:defRPr sz="8000"/>
            </a:lvl3pPr>
            <a:lvl4pPr algn="ctr">
              <a:spcBef>
                <a:spcPts val="0"/>
              </a:spcBef>
              <a:buSzPct val="100000"/>
              <a:defRPr sz="8000"/>
            </a:lvl4pPr>
            <a:lvl5pPr algn="ctr">
              <a:spcBef>
                <a:spcPts val="0"/>
              </a:spcBef>
              <a:buSzPct val="100000"/>
              <a:defRPr sz="8000"/>
            </a:lvl5pPr>
            <a:lvl6pPr algn="ctr">
              <a:spcBef>
                <a:spcPts val="0"/>
              </a:spcBef>
              <a:buSzPct val="100000"/>
              <a:defRPr sz="8000"/>
            </a:lvl6pPr>
            <a:lvl7pPr algn="ctr">
              <a:spcBef>
                <a:spcPts val="0"/>
              </a:spcBef>
              <a:buSzPct val="100000"/>
              <a:defRPr sz="8000"/>
            </a:lvl7pPr>
            <a:lvl8pPr algn="ctr">
              <a:spcBef>
                <a:spcPts val="0"/>
              </a:spcBef>
              <a:buSzPct val="100000"/>
              <a:defRPr sz="8000"/>
            </a:lvl8pPr>
            <a:lvl9pPr algn="ctr">
              <a:spcBef>
                <a:spcPts val="0"/>
              </a:spcBef>
              <a:buSzPct val="100000"/>
              <a:defRPr sz="8000"/>
            </a:lvl9pPr>
          </a:lstStyle>
          <a:p>
            <a:endParaRPr dirty="0"/>
          </a:p>
        </p:txBody>
      </p:sp>
      <p:sp>
        <p:nvSpPr>
          <p:cNvPr id="11" name="Shape 11"/>
          <p:cNvSpPr txBox="1">
            <a:spLocks noGrp="1"/>
          </p:cNvSpPr>
          <p:nvPr>
            <p:ph type="subTitle" idx="1"/>
          </p:nvPr>
        </p:nvSpPr>
        <p:spPr>
          <a:xfrm>
            <a:off x="311700" y="3890400"/>
            <a:ext cx="8520599" cy="706200"/>
          </a:xfrm>
          <a:prstGeom prst="rect">
            <a:avLst/>
          </a:prstGeom>
        </p:spPr>
        <p:txBody>
          <a:bodyPr lIns="91425" tIns="91425" rIns="91425" bIns="91425" anchor="ctr" anchorCtr="0"/>
          <a:lstStyle>
            <a:lvl1pPr algn="ctr">
              <a:lnSpc>
                <a:spcPct val="100000"/>
              </a:lnSpc>
              <a:spcBef>
                <a:spcPts val="0"/>
              </a:spcBef>
              <a:spcAft>
                <a:spcPts val="0"/>
              </a:spcAft>
              <a:buClr>
                <a:schemeClr val="accent1"/>
              </a:buClr>
              <a:buSzPct val="100000"/>
              <a:buNone/>
              <a:defRPr sz="2100" b="1">
                <a:solidFill>
                  <a:schemeClr val="accent1"/>
                </a:solidFill>
              </a:defRPr>
            </a:lvl1pPr>
            <a:lvl2pPr algn="ctr">
              <a:lnSpc>
                <a:spcPct val="100000"/>
              </a:lnSpc>
              <a:spcBef>
                <a:spcPts val="0"/>
              </a:spcBef>
              <a:spcAft>
                <a:spcPts val="0"/>
              </a:spcAft>
              <a:buClr>
                <a:schemeClr val="accent1"/>
              </a:buClr>
              <a:buSzPct val="100000"/>
              <a:buNone/>
              <a:defRPr sz="2100" b="1">
                <a:solidFill>
                  <a:schemeClr val="accent1"/>
                </a:solidFill>
              </a:defRPr>
            </a:lvl2pPr>
            <a:lvl3pPr algn="ctr">
              <a:lnSpc>
                <a:spcPct val="100000"/>
              </a:lnSpc>
              <a:spcBef>
                <a:spcPts val="0"/>
              </a:spcBef>
              <a:spcAft>
                <a:spcPts val="0"/>
              </a:spcAft>
              <a:buClr>
                <a:schemeClr val="accent1"/>
              </a:buClr>
              <a:buSzPct val="100000"/>
              <a:buNone/>
              <a:defRPr sz="2100" b="1">
                <a:solidFill>
                  <a:schemeClr val="accent1"/>
                </a:solidFill>
              </a:defRPr>
            </a:lvl3pPr>
            <a:lvl4pPr algn="ctr">
              <a:lnSpc>
                <a:spcPct val="100000"/>
              </a:lnSpc>
              <a:spcBef>
                <a:spcPts val="0"/>
              </a:spcBef>
              <a:spcAft>
                <a:spcPts val="0"/>
              </a:spcAft>
              <a:buClr>
                <a:schemeClr val="accent1"/>
              </a:buClr>
              <a:buSzPct val="100000"/>
              <a:buNone/>
              <a:defRPr sz="2100" b="1">
                <a:solidFill>
                  <a:schemeClr val="accent1"/>
                </a:solidFill>
              </a:defRPr>
            </a:lvl4pPr>
            <a:lvl5pPr algn="ctr">
              <a:lnSpc>
                <a:spcPct val="100000"/>
              </a:lnSpc>
              <a:spcBef>
                <a:spcPts val="0"/>
              </a:spcBef>
              <a:spcAft>
                <a:spcPts val="0"/>
              </a:spcAft>
              <a:buClr>
                <a:schemeClr val="accent1"/>
              </a:buClr>
              <a:buSzPct val="100000"/>
              <a:buNone/>
              <a:defRPr sz="2100" b="1">
                <a:solidFill>
                  <a:schemeClr val="accent1"/>
                </a:solidFill>
              </a:defRPr>
            </a:lvl5pPr>
            <a:lvl6pPr algn="ctr">
              <a:lnSpc>
                <a:spcPct val="100000"/>
              </a:lnSpc>
              <a:spcBef>
                <a:spcPts val="0"/>
              </a:spcBef>
              <a:spcAft>
                <a:spcPts val="0"/>
              </a:spcAft>
              <a:buClr>
                <a:schemeClr val="accent1"/>
              </a:buClr>
              <a:buSzPct val="100000"/>
              <a:buNone/>
              <a:defRPr sz="2100" b="1">
                <a:solidFill>
                  <a:schemeClr val="accent1"/>
                </a:solidFill>
              </a:defRPr>
            </a:lvl6pPr>
            <a:lvl7pPr algn="ctr">
              <a:lnSpc>
                <a:spcPct val="100000"/>
              </a:lnSpc>
              <a:spcBef>
                <a:spcPts val="0"/>
              </a:spcBef>
              <a:spcAft>
                <a:spcPts val="0"/>
              </a:spcAft>
              <a:buClr>
                <a:schemeClr val="accent1"/>
              </a:buClr>
              <a:buSzPct val="100000"/>
              <a:buNone/>
              <a:defRPr sz="2100" b="1">
                <a:solidFill>
                  <a:schemeClr val="accent1"/>
                </a:solidFill>
              </a:defRPr>
            </a:lvl7pPr>
            <a:lvl8pPr algn="ctr">
              <a:lnSpc>
                <a:spcPct val="100000"/>
              </a:lnSpc>
              <a:spcBef>
                <a:spcPts val="0"/>
              </a:spcBef>
              <a:spcAft>
                <a:spcPts val="0"/>
              </a:spcAft>
              <a:buClr>
                <a:schemeClr val="accent1"/>
              </a:buClr>
              <a:buSzPct val="100000"/>
              <a:buNone/>
              <a:defRPr sz="2100" b="1">
                <a:solidFill>
                  <a:schemeClr val="accent1"/>
                </a:solidFill>
              </a:defRPr>
            </a:lvl8pPr>
            <a:lvl9pPr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11700" y="1240275"/>
            <a:ext cx="8520599" cy="1981800"/>
          </a:xfrm>
          <a:prstGeom prst="rect">
            <a:avLst/>
          </a:prstGeom>
        </p:spPr>
        <p:txBody>
          <a:bodyPr lIns="91425" tIns="91425" rIns="91425" bIns="91425" anchor="b" anchorCtr="0"/>
          <a:lstStyle>
            <a:lvl1pPr algn="ctr">
              <a:spcBef>
                <a:spcPts val="0"/>
              </a:spcBef>
              <a:buClr>
                <a:schemeClr val="lt1"/>
              </a:buClr>
              <a:buSzPct val="100000"/>
              <a:defRPr sz="12000">
                <a:solidFill>
                  <a:schemeClr val="lt1"/>
                </a:solidFill>
                <a:latin typeface="Abadi MT Condensed Light"/>
                <a:ea typeface="Abadi MT Condensed Light"/>
                <a:cs typeface="Abadi MT Condensed Light"/>
              </a:defRPr>
            </a:lvl1pPr>
            <a:lvl2pPr algn="ctr">
              <a:spcBef>
                <a:spcPts val="0"/>
              </a:spcBef>
              <a:buClr>
                <a:schemeClr val="lt1"/>
              </a:buClr>
              <a:buSzPct val="100000"/>
              <a:defRPr sz="12000">
                <a:solidFill>
                  <a:schemeClr val="lt1"/>
                </a:solidFill>
              </a:defRPr>
            </a:lvl2pPr>
            <a:lvl3pPr algn="ctr">
              <a:spcBef>
                <a:spcPts val="0"/>
              </a:spcBef>
              <a:buClr>
                <a:schemeClr val="lt1"/>
              </a:buClr>
              <a:buSzPct val="100000"/>
              <a:defRPr sz="12000">
                <a:solidFill>
                  <a:schemeClr val="lt1"/>
                </a:solidFill>
              </a:defRPr>
            </a:lvl3pPr>
            <a:lvl4pPr algn="ctr">
              <a:spcBef>
                <a:spcPts val="0"/>
              </a:spcBef>
              <a:buClr>
                <a:schemeClr val="lt1"/>
              </a:buClr>
              <a:buSzPct val="100000"/>
              <a:defRPr sz="12000">
                <a:solidFill>
                  <a:schemeClr val="lt1"/>
                </a:solidFill>
              </a:defRPr>
            </a:lvl4pPr>
            <a:lvl5pPr algn="ctr">
              <a:spcBef>
                <a:spcPts val="0"/>
              </a:spcBef>
              <a:buClr>
                <a:schemeClr val="lt1"/>
              </a:buClr>
              <a:buSzPct val="100000"/>
              <a:defRPr sz="12000">
                <a:solidFill>
                  <a:schemeClr val="lt1"/>
                </a:solidFill>
              </a:defRPr>
            </a:lvl5pPr>
            <a:lvl6pPr algn="ctr">
              <a:spcBef>
                <a:spcPts val="0"/>
              </a:spcBef>
              <a:buClr>
                <a:schemeClr val="lt1"/>
              </a:buClr>
              <a:buSzPct val="100000"/>
              <a:defRPr sz="12000">
                <a:solidFill>
                  <a:schemeClr val="lt1"/>
                </a:solidFill>
              </a:defRPr>
            </a:lvl6pPr>
            <a:lvl7pPr algn="ctr">
              <a:spcBef>
                <a:spcPts val="0"/>
              </a:spcBef>
              <a:buClr>
                <a:schemeClr val="lt1"/>
              </a:buClr>
              <a:buSzPct val="100000"/>
              <a:defRPr sz="12000">
                <a:solidFill>
                  <a:schemeClr val="lt1"/>
                </a:solidFill>
              </a:defRPr>
            </a:lvl7pPr>
            <a:lvl8pPr algn="ctr">
              <a:spcBef>
                <a:spcPts val="0"/>
              </a:spcBef>
              <a:buClr>
                <a:schemeClr val="lt1"/>
              </a:buClr>
              <a:buSzPct val="100000"/>
              <a:defRPr sz="12000">
                <a:solidFill>
                  <a:schemeClr val="lt1"/>
                </a:solidFill>
              </a:defRPr>
            </a:lvl8pPr>
            <a:lvl9pPr algn="ctr">
              <a:spcBef>
                <a:spcPts val="0"/>
              </a:spcBef>
              <a:buClr>
                <a:schemeClr val="lt1"/>
              </a:buClr>
              <a:buSzPct val="100000"/>
              <a:defRPr sz="12000">
                <a:solidFill>
                  <a:schemeClr val="lt1"/>
                </a:solidFill>
              </a:defRPr>
            </a:lvl9pPr>
          </a:lstStyle>
          <a:p>
            <a:endParaRPr dirty="0"/>
          </a:p>
        </p:txBody>
      </p:sp>
      <p:sp>
        <p:nvSpPr>
          <p:cNvPr id="47" name="Shape 47"/>
          <p:cNvSpPr txBox="1">
            <a:spLocks noGrp="1"/>
          </p:cNvSpPr>
          <p:nvPr>
            <p:ph type="body" idx="1"/>
          </p:nvPr>
        </p:nvSpPr>
        <p:spPr>
          <a:xfrm>
            <a:off x="311700" y="3304625"/>
            <a:ext cx="8520599" cy="1300800"/>
          </a:xfrm>
          <a:prstGeom prst="rect">
            <a:avLst/>
          </a:prstGeom>
        </p:spPr>
        <p:txBody>
          <a:bodyPr lIns="91425" tIns="91425" rIns="91425" bIns="91425" anchor="t" anchorCtr="0"/>
          <a:lstStyle>
            <a:lvl1pPr algn="ctr">
              <a:spcBef>
                <a:spcPts val="0"/>
              </a:spcBef>
              <a:buClr>
                <a:schemeClr val="accent1"/>
              </a:buClr>
              <a:defRPr>
                <a:solidFill>
                  <a:schemeClr val="accent1"/>
                </a:solidFill>
              </a:defRPr>
            </a:lvl1pPr>
            <a:lvl2pPr algn="ctr">
              <a:spcBef>
                <a:spcPts val="0"/>
              </a:spcBef>
              <a:buClr>
                <a:schemeClr val="accent1"/>
              </a:buClr>
              <a:defRPr>
                <a:solidFill>
                  <a:schemeClr val="accent1"/>
                </a:solidFill>
              </a:defRPr>
            </a:lvl2pPr>
            <a:lvl3pPr algn="ctr">
              <a:spcBef>
                <a:spcPts val="0"/>
              </a:spcBef>
              <a:buClr>
                <a:schemeClr val="accent1"/>
              </a:buClr>
              <a:defRPr>
                <a:solidFill>
                  <a:schemeClr val="accent1"/>
                </a:solidFill>
              </a:defRPr>
            </a:lvl3pPr>
            <a:lvl4pPr algn="ctr">
              <a:spcBef>
                <a:spcPts val="0"/>
              </a:spcBef>
              <a:buClr>
                <a:schemeClr val="accent1"/>
              </a:buClr>
              <a:defRPr>
                <a:solidFill>
                  <a:schemeClr val="accent1"/>
                </a:solidFill>
              </a:defRPr>
            </a:lvl4pPr>
            <a:lvl5pPr algn="ctr">
              <a:spcBef>
                <a:spcPts val="0"/>
              </a:spcBef>
              <a:buClr>
                <a:schemeClr val="accent1"/>
              </a:buClr>
              <a:defRPr>
                <a:solidFill>
                  <a:schemeClr val="accent1"/>
                </a:solidFill>
              </a:defRPr>
            </a:lvl5pPr>
            <a:lvl6pPr algn="ctr">
              <a:spcBef>
                <a:spcPts val="0"/>
              </a:spcBef>
              <a:buClr>
                <a:schemeClr val="accent1"/>
              </a:buClr>
              <a:defRPr>
                <a:solidFill>
                  <a:schemeClr val="accent1"/>
                </a:solidFill>
              </a:defRPr>
            </a:lvl6pPr>
            <a:lvl7pPr algn="ctr">
              <a:spcBef>
                <a:spcPts val="0"/>
              </a:spcBef>
              <a:buClr>
                <a:schemeClr val="accent1"/>
              </a:buClr>
              <a:defRPr>
                <a:solidFill>
                  <a:schemeClr val="accent1"/>
                </a:solidFill>
              </a:defRPr>
            </a:lvl7pPr>
            <a:lvl8pPr algn="ctr">
              <a:spcBef>
                <a:spcPts val="0"/>
              </a:spcBef>
              <a:buClr>
                <a:schemeClr val="accent1"/>
              </a:buClr>
              <a:defRPr>
                <a:solidFill>
                  <a:schemeClr val="accent1"/>
                </a:solidFill>
              </a:defRPr>
            </a:lvl8pPr>
            <a:lvl9pPr algn="ctr">
              <a:spcBef>
                <a:spcPts val="0"/>
              </a:spcBef>
              <a:buClr>
                <a:schemeClr val="accent1"/>
              </a:buClr>
              <a:defRPr>
                <a:solidFill>
                  <a:schemeClr val="accent1"/>
                </a:solidFill>
              </a:defRPr>
            </a:lvl9pPr>
          </a:lstStyle>
          <a:p>
            <a:endParaRPr/>
          </a:p>
        </p:txBody>
      </p:sp>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2802750" y="802500"/>
            <a:ext cx="3538499" cy="3538499"/>
          </a:xfrm>
          <a:prstGeom prst="rect">
            <a:avLst/>
          </a:prstGeom>
          <a:solidFill>
            <a:srgbClr val="FFFFFF"/>
          </a:solidFill>
        </p:spPr>
        <p:txBody>
          <a:bodyPr lIns="91425" tIns="91425" rIns="91425" bIns="91425" anchor="ctr" anchorCtr="0"/>
          <a:lstStyle>
            <a:lvl1pPr algn="ctr">
              <a:spcBef>
                <a:spcPts val="0"/>
              </a:spcBef>
              <a:buSzPct val="100000"/>
              <a:defRPr sz="4800">
                <a:latin typeface="Abadi MT Condensed Light"/>
                <a:ea typeface="Abadi MT Condensed Light"/>
                <a:cs typeface="Abadi MT Condensed Light"/>
              </a:defRPr>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dirty="0"/>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292850"/>
            <a:ext cx="8520599" cy="800999"/>
          </a:xfrm>
          <a:prstGeom prst="rect">
            <a:avLst/>
          </a:prstGeom>
        </p:spPr>
        <p:txBody>
          <a:bodyPr lIns="91425" tIns="91425" rIns="91425" bIns="91425" anchor="t" anchorCtr="0"/>
          <a:lstStyle>
            <a:lvl1pPr>
              <a:spcBef>
                <a:spcPts val="0"/>
              </a:spcBef>
              <a:defRPr>
                <a:latin typeface="Abadi MT Condensed Light"/>
                <a:ea typeface="Abadi MT Condensed Light"/>
                <a:cs typeface="Abadi MT Condensed Light"/>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8" name="Shape 18"/>
          <p:cNvSpPr txBox="1">
            <a:spLocks noGrp="1"/>
          </p:cNvSpPr>
          <p:nvPr>
            <p:ph type="body" idx="1"/>
          </p:nvPr>
        </p:nvSpPr>
        <p:spPr>
          <a:xfrm>
            <a:off x="311700" y="1228675"/>
            <a:ext cx="8520599" cy="33401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292850"/>
            <a:ext cx="8520599" cy="800999"/>
          </a:xfrm>
          <a:prstGeom prst="rect">
            <a:avLst/>
          </a:prstGeom>
        </p:spPr>
        <p:txBody>
          <a:bodyPr lIns="91425" tIns="91425" rIns="91425" bIns="91425" anchor="t" anchorCtr="0"/>
          <a:lstStyle>
            <a:lvl1pPr>
              <a:spcBef>
                <a:spcPts val="0"/>
              </a:spcBef>
              <a:defRPr>
                <a:latin typeface="Abadi MT Condensed Light"/>
                <a:ea typeface="Abadi MT Condensed Light"/>
                <a:cs typeface="Abadi MT Condensed Light"/>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22" name="Shape 22"/>
          <p:cNvSpPr txBox="1">
            <a:spLocks noGrp="1"/>
          </p:cNvSpPr>
          <p:nvPr>
            <p:ph type="body" idx="1"/>
          </p:nvPr>
        </p:nvSpPr>
        <p:spPr>
          <a:xfrm>
            <a:off x="311700" y="1228675"/>
            <a:ext cx="3999899" cy="33401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body" idx="2"/>
          </p:nvPr>
        </p:nvSpPr>
        <p:spPr>
          <a:xfrm>
            <a:off x="4832400" y="1228675"/>
            <a:ext cx="3999899" cy="33401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04800" y="309350"/>
            <a:ext cx="8537700" cy="748200"/>
          </a:xfrm>
          <a:prstGeom prst="rect">
            <a:avLst/>
          </a:prstGeom>
        </p:spPr>
        <p:txBody>
          <a:bodyPr lIns="91425" tIns="91425" rIns="91425" bIns="91425" anchor="t" anchorCtr="0"/>
          <a:lstStyle>
            <a:lvl1pPr>
              <a:spcBef>
                <a:spcPts val="0"/>
              </a:spcBef>
              <a:buSzPct val="100000"/>
              <a:defRPr sz="4000">
                <a:latin typeface="Abadi MT Condensed Light"/>
                <a:ea typeface="Abadi MT Condensed Light"/>
                <a:cs typeface="Abadi MT Condensed Light"/>
              </a:defRPr>
            </a:lvl1pPr>
            <a:lvl2pPr>
              <a:spcBef>
                <a:spcPts val="0"/>
              </a:spcBef>
              <a:buSzPct val="100000"/>
              <a:defRPr sz="4000"/>
            </a:lvl2pPr>
            <a:lvl3pPr>
              <a:spcBef>
                <a:spcPts val="0"/>
              </a:spcBef>
              <a:buSzPct val="100000"/>
              <a:defRPr sz="4000"/>
            </a:lvl3pPr>
            <a:lvl4pPr>
              <a:spcBef>
                <a:spcPts val="0"/>
              </a:spcBef>
              <a:buSzPct val="100000"/>
              <a:defRPr sz="4000"/>
            </a:lvl4pPr>
            <a:lvl5pPr>
              <a:spcBef>
                <a:spcPts val="0"/>
              </a:spcBef>
              <a:buSzPct val="100000"/>
              <a:defRPr sz="4000"/>
            </a:lvl5pPr>
            <a:lvl6pPr>
              <a:spcBef>
                <a:spcPts val="0"/>
              </a:spcBef>
              <a:buSzPct val="100000"/>
              <a:defRPr sz="4000"/>
            </a:lvl6pPr>
            <a:lvl7pPr>
              <a:spcBef>
                <a:spcPts val="0"/>
              </a:spcBef>
              <a:buSzPct val="100000"/>
              <a:defRPr sz="4000"/>
            </a:lvl7pPr>
            <a:lvl8pPr>
              <a:spcBef>
                <a:spcPts val="0"/>
              </a:spcBef>
              <a:buSzPct val="100000"/>
              <a:defRPr sz="4000"/>
            </a:lvl8pPr>
            <a:lvl9pPr>
              <a:spcBef>
                <a:spcPts val="0"/>
              </a:spcBef>
              <a:buSzPct val="100000"/>
              <a:defRPr sz="4000"/>
            </a:lvl9pPr>
          </a:lstStyle>
          <a:p>
            <a:endParaRPr dirty="0"/>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3000">
                <a:latin typeface="Abadi MT Condensed Light"/>
                <a:ea typeface="Abadi MT Condensed Light"/>
                <a:cs typeface="Abadi MT Condensed Light"/>
              </a:defRPr>
            </a:lvl1pPr>
            <a:lvl2pPr>
              <a:spcBef>
                <a:spcPts val="0"/>
              </a:spcBef>
              <a:buSzPct val="100000"/>
              <a:defRPr sz="3000"/>
            </a:lvl2pPr>
            <a:lvl3pPr>
              <a:spcBef>
                <a:spcPts val="0"/>
              </a:spcBef>
              <a:buSzPct val="100000"/>
              <a:defRPr sz="3000"/>
            </a:lvl3pPr>
            <a:lvl4pPr>
              <a:spcBef>
                <a:spcPts val="0"/>
              </a:spcBef>
              <a:buSzPct val="100000"/>
              <a:defRPr sz="3000"/>
            </a:lvl4pPr>
            <a:lvl5pPr>
              <a:spcBef>
                <a:spcPts val="0"/>
              </a:spcBef>
              <a:buSzPct val="100000"/>
              <a:defRPr sz="3000"/>
            </a:lvl5pPr>
            <a:lvl6pPr>
              <a:spcBef>
                <a:spcPts val="0"/>
              </a:spcBef>
              <a:buSzPct val="100000"/>
              <a:defRPr sz="3000"/>
            </a:lvl6pPr>
            <a:lvl7pPr>
              <a:spcBef>
                <a:spcPts val="0"/>
              </a:spcBef>
              <a:buSzPct val="100000"/>
              <a:defRPr sz="3000"/>
            </a:lvl7pPr>
            <a:lvl8pPr>
              <a:spcBef>
                <a:spcPts val="0"/>
              </a:spcBef>
              <a:buSzPct val="100000"/>
              <a:defRPr sz="3000"/>
            </a:lvl8pPr>
            <a:lvl9pPr>
              <a:spcBef>
                <a:spcPts val="0"/>
              </a:spcBef>
              <a:buSzPct val="100000"/>
              <a:defRPr sz="3000"/>
            </a:lvl9pPr>
          </a:lstStyle>
          <a:p>
            <a:endParaRPr dirty="0"/>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526350"/>
            <a:ext cx="5618700" cy="4090800"/>
          </a:xfrm>
          <a:prstGeom prst="rect">
            <a:avLst/>
          </a:prstGeom>
        </p:spPr>
        <p:txBody>
          <a:bodyPr lIns="91425" tIns="91425" rIns="91425" bIns="91425" anchor="ctr" anchorCtr="0"/>
          <a:lstStyle>
            <a:lvl1pPr>
              <a:spcBef>
                <a:spcPts val="0"/>
              </a:spcBef>
              <a:buClr>
                <a:schemeClr val="lt1"/>
              </a:buClr>
              <a:buSzPct val="100000"/>
              <a:defRPr sz="6000">
                <a:solidFill>
                  <a:schemeClr val="lt1"/>
                </a:solidFill>
                <a:latin typeface="Abadi MT Condensed Light"/>
                <a:ea typeface="Abadi MT Condensed Light"/>
                <a:cs typeface="Abadi MT Condensed Light"/>
              </a:defRPr>
            </a:lvl1pPr>
            <a:lvl2pPr>
              <a:spcBef>
                <a:spcPts val="0"/>
              </a:spcBef>
              <a:buClr>
                <a:schemeClr val="lt1"/>
              </a:buClr>
              <a:buSzPct val="100000"/>
              <a:defRPr sz="6000">
                <a:solidFill>
                  <a:schemeClr val="lt1"/>
                </a:solidFill>
              </a:defRPr>
            </a:lvl2pPr>
            <a:lvl3pPr>
              <a:spcBef>
                <a:spcPts val="0"/>
              </a:spcBef>
              <a:buClr>
                <a:schemeClr val="lt1"/>
              </a:buClr>
              <a:buSzPct val="100000"/>
              <a:defRPr sz="6000">
                <a:solidFill>
                  <a:schemeClr val="lt1"/>
                </a:solidFill>
              </a:defRPr>
            </a:lvl3pPr>
            <a:lvl4pPr>
              <a:spcBef>
                <a:spcPts val="0"/>
              </a:spcBef>
              <a:buClr>
                <a:schemeClr val="lt1"/>
              </a:buClr>
              <a:buSzPct val="100000"/>
              <a:defRPr sz="6000">
                <a:solidFill>
                  <a:schemeClr val="lt1"/>
                </a:solidFill>
              </a:defRPr>
            </a:lvl4pPr>
            <a:lvl5pPr>
              <a:spcBef>
                <a:spcPts val="0"/>
              </a:spcBef>
              <a:buClr>
                <a:schemeClr val="lt1"/>
              </a:buClr>
              <a:buSzPct val="100000"/>
              <a:defRPr sz="6000">
                <a:solidFill>
                  <a:schemeClr val="lt1"/>
                </a:solidFill>
              </a:defRPr>
            </a:lvl5pPr>
            <a:lvl6pPr>
              <a:spcBef>
                <a:spcPts val="0"/>
              </a:spcBef>
              <a:buClr>
                <a:schemeClr val="lt1"/>
              </a:buClr>
              <a:buSzPct val="100000"/>
              <a:defRPr sz="6000">
                <a:solidFill>
                  <a:schemeClr val="lt1"/>
                </a:solidFill>
              </a:defRPr>
            </a:lvl6pPr>
            <a:lvl7pPr>
              <a:spcBef>
                <a:spcPts val="0"/>
              </a:spcBef>
              <a:buClr>
                <a:schemeClr val="lt1"/>
              </a:buClr>
              <a:buSzPct val="100000"/>
              <a:defRPr sz="6000">
                <a:solidFill>
                  <a:schemeClr val="lt1"/>
                </a:solidFill>
              </a:defRPr>
            </a:lvl7pPr>
            <a:lvl8pPr>
              <a:spcBef>
                <a:spcPts val="0"/>
              </a:spcBef>
              <a:buClr>
                <a:schemeClr val="lt1"/>
              </a:buClr>
              <a:buSzPct val="100000"/>
              <a:defRPr sz="6000">
                <a:solidFill>
                  <a:schemeClr val="lt1"/>
                </a:solidFill>
              </a:defRPr>
            </a:lvl8pPr>
            <a:lvl9pPr>
              <a:spcBef>
                <a:spcPts val="0"/>
              </a:spcBef>
              <a:buClr>
                <a:schemeClr val="lt1"/>
              </a:buClr>
              <a:buSzPct val="100000"/>
              <a:defRPr sz="6000">
                <a:solidFill>
                  <a:schemeClr val="lt1"/>
                </a:solidFill>
              </a:defRPr>
            </a:lvl9pPr>
          </a:lstStyle>
          <a:p>
            <a:endParaRPr dirty="0"/>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37" name="Shape 37"/>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8" name="Shape 38"/>
          <p:cNvSpPr txBox="1">
            <a:spLocks noGrp="1"/>
          </p:cNvSpPr>
          <p:nvPr>
            <p:ph type="title"/>
          </p:nvPr>
        </p:nvSpPr>
        <p:spPr>
          <a:xfrm>
            <a:off x="265500" y="1081400"/>
            <a:ext cx="4045199" cy="1710300"/>
          </a:xfrm>
          <a:prstGeom prst="rect">
            <a:avLst/>
          </a:prstGeom>
        </p:spPr>
        <p:txBody>
          <a:bodyPr lIns="91425" tIns="91425" rIns="91425" bIns="91425" anchor="b" anchorCtr="0"/>
          <a:lstStyle>
            <a:lvl1pPr algn="ctr">
              <a:spcBef>
                <a:spcPts val="0"/>
              </a:spcBef>
              <a:buSzPct val="100000"/>
              <a:defRPr sz="5400">
                <a:latin typeface="Abadi MT Condensed Light"/>
                <a:ea typeface="Abadi MT Condensed Light"/>
                <a:cs typeface="Abadi MT Condensed Light"/>
              </a:defRPr>
            </a:lvl1pPr>
            <a:lvl2pPr algn="ctr">
              <a:spcBef>
                <a:spcPts val="0"/>
              </a:spcBef>
              <a:buSzPct val="100000"/>
              <a:defRPr sz="5400"/>
            </a:lvl2pPr>
            <a:lvl3pPr algn="ctr">
              <a:spcBef>
                <a:spcPts val="0"/>
              </a:spcBef>
              <a:buSzPct val="100000"/>
              <a:defRPr sz="5400"/>
            </a:lvl3pPr>
            <a:lvl4pPr algn="ctr">
              <a:spcBef>
                <a:spcPts val="0"/>
              </a:spcBef>
              <a:buSzPct val="100000"/>
              <a:defRPr sz="5400"/>
            </a:lvl4pPr>
            <a:lvl5pPr algn="ctr">
              <a:spcBef>
                <a:spcPts val="0"/>
              </a:spcBef>
              <a:buSzPct val="100000"/>
              <a:defRPr sz="5400"/>
            </a:lvl5pPr>
            <a:lvl6pPr algn="ctr">
              <a:spcBef>
                <a:spcPts val="0"/>
              </a:spcBef>
              <a:buSzPct val="100000"/>
              <a:defRPr sz="5400"/>
            </a:lvl6pPr>
            <a:lvl7pPr algn="ctr">
              <a:spcBef>
                <a:spcPts val="0"/>
              </a:spcBef>
              <a:buSzPct val="100000"/>
              <a:defRPr sz="5400"/>
            </a:lvl7pPr>
            <a:lvl8pPr algn="ctr">
              <a:spcBef>
                <a:spcPts val="0"/>
              </a:spcBef>
              <a:buSzPct val="100000"/>
              <a:defRPr sz="5400"/>
            </a:lvl8pPr>
            <a:lvl9pPr algn="ctr">
              <a:spcBef>
                <a:spcPts val="0"/>
              </a:spcBef>
              <a:buSzPct val="100000"/>
              <a:defRPr sz="5400"/>
            </a:lvl9pPr>
          </a:lstStyle>
          <a:p>
            <a:endParaRPr dirty="0"/>
          </a:p>
        </p:txBody>
      </p:sp>
      <p:sp>
        <p:nvSpPr>
          <p:cNvPr id="39" name="Shape 39"/>
          <p:cNvSpPr txBox="1">
            <a:spLocks noGrp="1"/>
          </p:cNvSpPr>
          <p:nvPr>
            <p:ph type="subTitle" idx="1"/>
          </p:nvPr>
        </p:nvSpPr>
        <p:spPr>
          <a:xfrm>
            <a:off x="265500" y="2845222"/>
            <a:ext cx="4045199" cy="1345500"/>
          </a:xfrm>
          <a:prstGeom prst="rect">
            <a:avLst/>
          </a:prstGeom>
        </p:spPr>
        <p:txBody>
          <a:bodyPr lIns="91425" tIns="91425" rIns="91425" bIns="91425" anchor="t" anchorCtr="0"/>
          <a:lstStyle>
            <a:lvl1pPr algn="ctr">
              <a:lnSpc>
                <a:spcPct val="100000"/>
              </a:lnSpc>
              <a:spcBef>
                <a:spcPts val="0"/>
              </a:spcBef>
              <a:spcAft>
                <a:spcPts val="0"/>
              </a:spcAft>
              <a:buNone/>
              <a:defRPr/>
            </a:lvl1pPr>
            <a:lvl2pPr algn="ctr">
              <a:lnSpc>
                <a:spcPct val="100000"/>
              </a:lnSpc>
              <a:spcBef>
                <a:spcPts val="0"/>
              </a:spcBef>
              <a:spcAft>
                <a:spcPts val="0"/>
              </a:spcAft>
              <a:buSzPct val="100000"/>
              <a:buNone/>
              <a:defRPr sz="1800"/>
            </a:lvl2pPr>
            <a:lvl3pPr algn="ctr">
              <a:lnSpc>
                <a:spcPct val="100000"/>
              </a:lnSpc>
              <a:spcBef>
                <a:spcPts val="0"/>
              </a:spcBef>
              <a:spcAft>
                <a:spcPts val="0"/>
              </a:spcAft>
              <a:buSzPct val="100000"/>
              <a:buNone/>
              <a:defRPr sz="1800"/>
            </a:lvl3pPr>
            <a:lvl4pPr algn="ctr">
              <a:lnSpc>
                <a:spcPct val="100000"/>
              </a:lnSpc>
              <a:spcBef>
                <a:spcPts val="0"/>
              </a:spcBef>
              <a:spcAft>
                <a:spcPts val="0"/>
              </a:spcAft>
              <a:buSzPct val="100000"/>
              <a:buNone/>
              <a:defRPr sz="1800"/>
            </a:lvl4pPr>
            <a:lvl5pPr algn="ctr">
              <a:lnSpc>
                <a:spcPct val="100000"/>
              </a:lnSpc>
              <a:spcBef>
                <a:spcPts val="0"/>
              </a:spcBef>
              <a:spcAft>
                <a:spcPts val="0"/>
              </a:spcAft>
              <a:buSzPct val="100000"/>
              <a:buNone/>
              <a:defRPr sz="1800"/>
            </a:lvl5pPr>
            <a:lvl6pPr algn="ctr">
              <a:lnSpc>
                <a:spcPct val="100000"/>
              </a:lnSpc>
              <a:spcBef>
                <a:spcPts val="0"/>
              </a:spcBef>
              <a:spcAft>
                <a:spcPts val="0"/>
              </a:spcAft>
              <a:buSzPct val="100000"/>
              <a:buNone/>
              <a:defRPr sz="1800"/>
            </a:lvl6pPr>
            <a:lvl7pPr algn="ctr">
              <a:lnSpc>
                <a:spcPct val="100000"/>
              </a:lnSpc>
              <a:spcBef>
                <a:spcPts val="0"/>
              </a:spcBef>
              <a:spcAft>
                <a:spcPts val="0"/>
              </a:spcAft>
              <a:buSzPct val="100000"/>
              <a:buNone/>
              <a:defRPr sz="1800"/>
            </a:lvl7pPr>
            <a:lvl8pPr algn="ctr">
              <a:lnSpc>
                <a:spcPct val="100000"/>
              </a:lnSpc>
              <a:spcBef>
                <a:spcPts val="0"/>
              </a:spcBef>
              <a:spcAft>
                <a:spcPts val="0"/>
              </a:spcAft>
              <a:buSzPct val="100000"/>
              <a:buNone/>
              <a:defRPr sz="1800"/>
            </a:lvl8pPr>
            <a:lvl9pPr algn="ctr">
              <a:lnSpc>
                <a:spcPct val="100000"/>
              </a:lnSpc>
              <a:spcBef>
                <a:spcPts val="0"/>
              </a:spcBef>
              <a:spcAft>
                <a:spcPts val="0"/>
              </a:spcAft>
              <a:buSzPct val="100000"/>
              <a:buNone/>
              <a:defRPr sz="1800"/>
            </a:lvl9pPr>
          </a:lstStyle>
          <a:p>
            <a:endParaRPr/>
          </a:p>
        </p:txBody>
      </p:sp>
      <p:sp>
        <p:nvSpPr>
          <p:cNvPr id="40" name="Shape 40"/>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accent1"/>
              </a:buClr>
              <a:defRPr>
                <a:solidFill>
                  <a:schemeClr val="accent1"/>
                </a:solidFill>
              </a:defRPr>
            </a:lvl1pPr>
            <a:lvl2pPr>
              <a:spcBef>
                <a:spcPts val="0"/>
              </a:spcBef>
              <a:buClr>
                <a:schemeClr val="accent1"/>
              </a:buClr>
              <a:defRPr>
                <a:solidFill>
                  <a:schemeClr val="accent1"/>
                </a:solidFill>
              </a:defRPr>
            </a:lvl2pPr>
            <a:lvl3pPr>
              <a:spcBef>
                <a:spcPts val="0"/>
              </a:spcBef>
              <a:buClr>
                <a:schemeClr val="accent1"/>
              </a:buClr>
              <a:defRPr>
                <a:solidFill>
                  <a:schemeClr val="accent1"/>
                </a:solidFill>
              </a:defRPr>
            </a:lvl3pPr>
            <a:lvl4pPr>
              <a:spcBef>
                <a:spcPts val="0"/>
              </a:spcBef>
              <a:buClr>
                <a:schemeClr val="accent1"/>
              </a:buClr>
              <a:defRPr>
                <a:solidFill>
                  <a:schemeClr val="accent1"/>
                </a:solidFill>
              </a:defRPr>
            </a:lvl4pPr>
            <a:lvl5pPr>
              <a:spcBef>
                <a:spcPts val="0"/>
              </a:spcBef>
              <a:buClr>
                <a:schemeClr val="accent1"/>
              </a:buClr>
              <a:defRPr>
                <a:solidFill>
                  <a:schemeClr val="accent1"/>
                </a:solidFill>
              </a:defRPr>
            </a:lvl5pPr>
            <a:lvl6pPr>
              <a:spcBef>
                <a:spcPts val="0"/>
              </a:spcBef>
              <a:buClr>
                <a:schemeClr val="accent1"/>
              </a:buClr>
              <a:defRPr>
                <a:solidFill>
                  <a:schemeClr val="accent1"/>
                </a:solidFill>
              </a:defRPr>
            </a:lvl6pPr>
            <a:lvl7pPr>
              <a:spcBef>
                <a:spcPts val="0"/>
              </a:spcBef>
              <a:buClr>
                <a:schemeClr val="accent1"/>
              </a:buClr>
              <a:defRPr>
                <a:solidFill>
                  <a:schemeClr val="accent1"/>
                </a:solidFill>
              </a:defRPr>
            </a:lvl7pPr>
            <a:lvl8pPr>
              <a:spcBef>
                <a:spcPts val="0"/>
              </a:spcBef>
              <a:buClr>
                <a:schemeClr val="accent1"/>
              </a:buClr>
              <a:defRPr>
                <a:solidFill>
                  <a:schemeClr val="accent1"/>
                </a:solidFill>
              </a:defRPr>
            </a:lvl8pPr>
            <a:lvl9pPr>
              <a:spcBef>
                <a:spcPts val="0"/>
              </a:spcBef>
              <a:buClr>
                <a:schemeClr val="accent1"/>
              </a:buClr>
              <a:defRPr>
                <a:solidFill>
                  <a:schemeClr val="accent1"/>
                </a:solidFill>
              </a:defRPr>
            </a:lvl9pPr>
          </a:lstStyle>
          <a:p>
            <a:endParaRPr/>
          </a:p>
        </p:txBody>
      </p:sp>
      <p:sp>
        <p:nvSpPr>
          <p:cNvPr id="41" name="Shape 4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a:lnSpc>
                <a:spcPct val="100000"/>
              </a:lnSpc>
              <a:spcBef>
                <a:spcPts val="0"/>
              </a:spcBef>
              <a:spcAft>
                <a:spcPts val="0"/>
              </a:spcAft>
              <a:buClr>
                <a:schemeClr val="accent1"/>
              </a:buClr>
              <a:buSzPct val="100000"/>
              <a:buFont typeface="Amatic SC"/>
              <a:buNone/>
              <a:defRPr sz="2400" b="1">
                <a:solidFill>
                  <a:schemeClr val="accent1"/>
                </a:solidFill>
                <a:latin typeface="Abadi MT Condensed Light"/>
                <a:ea typeface="Abadi MT Condensed Light"/>
                <a:cs typeface="Abadi MT Condensed Light"/>
                <a:sym typeface="Amatic SC"/>
              </a:defRPr>
            </a:lvl1pPr>
          </a:lstStyle>
          <a:p>
            <a:endParaRPr dirty="0"/>
          </a:p>
        </p:txBody>
      </p:sp>
      <p:sp>
        <p:nvSpPr>
          <p:cNvPr id="44" name="Shape 4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292850"/>
            <a:ext cx="8520599" cy="800999"/>
          </a:xfrm>
          <a:prstGeom prst="rect">
            <a:avLst/>
          </a:prstGeom>
          <a:noFill/>
          <a:ln>
            <a:noFill/>
          </a:ln>
        </p:spPr>
        <p:txBody>
          <a:bodyPr lIns="91425" tIns="91425" rIns="91425" bIns="91425" anchor="t" anchorCtr="0"/>
          <a:lstStyle>
            <a:lvl1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dirty="0"/>
          </a:p>
        </p:txBody>
      </p:sp>
      <p:sp>
        <p:nvSpPr>
          <p:cNvPr id="6" name="Shape 6"/>
          <p:cNvSpPr txBox="1">
            <a:spLocks noGrp="1"/>
          </p:cNvSpPr>
          <p:nvPr>
            <p:ph type="body" idx="1"/>
          </p:nvPr>
        </p:nvSpPr>
        <p:spPr>
          <a:xfrm>
            <a:off x="311700" y="1228675"/>
            <a:ext cx="8520599" cy="3340199"/>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badi MT Condensed Light"/>
          <a:ea typeface="Abadi MT Condensed Light"/>
          <a:cs typeface="Abadi MT Condensed Light"/>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jp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3.png"/><Relationship Id="rId5"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jp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11700" y="392150"/>
            <a:ext cx="8520599" cy="2690399"/>
          </a:xfrm>
          <a:prstGeom prst="rect">
            <a:avLst/>
          </a:prstGeom>
        </p:spPr>
        <p:txBody>
          <a:bodyPr lIns="91425" tIns="91425" rIns="91425" bIns="91425" anchor="ctr" anchorCtr="0">
            <a:noAutofit/>
          </a:bodyPr>
          <a:lstStyle/>
          <a:p>
            <a:pPr lvl="0" rtl="0">
              <a:spcBef>
                <a:spcPts val="0"/>
              </a:spcBef>
              <a:buNone/>
            </a:pPr>
            <a:r>
              <a:rPr lang="en"/>
              <a:t>LiME</a:t>
            </a:r>
          </a:p>
        </p:txBody>
      </p:sp>
      <p:sp>
        <p:nvSpPr>
          <p:cNvPr id="56" name="Shape 56"/>
          <p:cNvSpPr txBox="1">
            <a:spLocks noGrp="1"/>
          </p:cNvSpPr>
          <p:nvPr>
            <p:ph type="subTitle" idx="1"/>
          </p:nvPr>
        </p:nvSpPr>
        <p:spPr>
          <a:xfrm>
            <a:off x="311700" y="3890400"/>
            <a:ext cx="8520599" cy="706200"/>
          </a:xfrm>
          <a:prstGeom prst="rect">
            <a:avLst/>
          </a:prstGeom>
        </p:spPr>
        <p:txBody>
          <a:bodyPr lIns="91425" tIns="91425" rIns="91425" bIns="91425" anchor="ctr" anchorCtr="0">
            <a:noAutofit/>
          </a:bodyPr>
          <a:lstStyle/>
          <a:p>
            <a:pPr lvl="0" rtl="0">
              <a:spcBef>
                <a:spcPts val="0"/>
              </a:spcBef>
              <a:buNone/>
            </a:pPr>
            <a:r>
              <a:rPr lang="en" sz="3600" dirty="0">
                <a:latin typeface="Abadi MT Condensed Light"/>
                <a:ea typeface="Abadi MT Condensed Light"/>
                <a:cs typeface="Abadi MT Condensed Light"/>
                <a:sym typeface="Amatic SC"/>
              </a:rPr>
              <a:t>Low Income &amp; Minorities in Education</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p:cNvPicPr preferRelativeResize="0"/>
          <p:nvPr/>
        </p:nvPicPr>
        <p:blipFill>
          <a:blip r:embed="rId3">
            <a:alphaModFix/>
          </a:blip>
          <a:stretch>
            <a:fillRect/>
          </a:stretch>
        </p:blipFill>
        <p:spPr>
          <a:xfrm>
            <a:off x="5712425" y="56750"/>
            <a:ext cx="2412599" cy="4698874"/>
          </a:xfrm>
          <a:prstGeom prst="rect">
            <a:avLst/>
          </a:prstGeom>
          <a:noFill/>
          <a:ln>
            <a:noFill/>
          </a:ln>
        </p:spPr>
      </p:pic>
      <p:sp>
        <p:nvSpPr>
          <p:cNvPr id="125" name="Shape 125"/>
          <p:cNvSpPr txBox="1">
            <a:spLocks noGrp="1"/>
          </p:cNvSpPr>
          <p:nvPr>
            <p:ph type="title"/>
          </p:nvPr>
        </p:nvSpPr>
        <p:spPr>
          <a:xfrm>
            <a:off x="265500" y="374175"/>
            <a:ext cx="4045199" cy="1710300"/>
          </a:xfrm>
          <a:prstGeom prst="rect">
            <a:avLst/>
          </a:prstGeom>
        </p:spPr>
        <p:txBody>
          <a:bodyPr lIns="91425" tIns="91425" rIns="91425" bIns="91425" anchor="b" anchorCtr="0">
            <a:noAutofit/>
          </a:bodyPr>
          <a:lstStyle/>
          <a:p>
            <a:pPr lvl="0" rtl="0">
              <a:spcBef>
                <a:spcPts val="0"/>
              </a:spcBef>
              <a:buNone/>
            </a:pPr>
            <a:r>
              <a:rPr lang="en"/>
              <a:t>TASK #1 - Discover suitable careers</a:t>
            </a:r>
          </a:p>
        </p:txBody>
      </p:sp>
      <p:sp>
        <p:nvSpPr>
          <p:cNvPr id="126" name="Shape 126"/>
          <p:cNvSpPr txBox="1">
            <a:spLocks noGrp="1"/>
          </p:cNvSpPr>
          <p:nvPr>
            <p:ph type="body" idx="1"/>
          </p:nvPr>
        </p:nvSpPr>
        <p:spPr>
          <a:xfrm>
            <a:off x="369600" y="3000300"/>
            <a:ext cx="3837000" cy="1615500"/>
          </a:xfrm>
          <a:prstGeom prst="rect">
            <a:avLst/>
          </a:prstGeom>
        </p:spPr>
        <p:txBody>
          <a:bodyPr lIns="91425" tIns="91425" rIns="91425" bIns="91425" anchor="ctr" anchorCtr="0">
            <a:noAutofit/>
          </a:bodyPr>
          <a:lstStyle/>
          <a:p>
            <a:pPr lvl="0" rtl="0">
              <a:spcBef>
                <a:spcPts val="0"/>
              </a:spcBef>
              <a:buNone/>
            </a:pPr>
            <a:r>
              <a:rPr lang="en" sz="3000" dirty="0">
                <a:latin typeface="Abadi MT Condensed Light"/>
                <a:ea typeface="Abadi MT Condensed Light"/>
                <a:cs typeface="Abadi MT Condensed Light"/>
                <a:sym typeface="Amatic SC"/>
              </a:rPr>
              <a:t>1) Students </a:t>
            </a:r>
            <a:r>
              <a:rPr lang="en" sz="3000" b="1" dirty="0">
                <a:latin typeface="Abadi MT Condensed Light"/>
                <a:ea typeface="Abadi MT Condensed Light"/>
                <a:cs typeface="Abadi MT Condensed Light"/>
                <a:sym typeface="Amatic SC"/>
              </a:rPr>
              <a:t>discover</a:t>
            </a:r>
            <a:r>
              <a:rPr lang="en" sz="3000" dirty="0">
                <a:latin typeface="Abadi MT Condensed Light"/>
                <a:ea typeface="Abadi MT Condensed Light"/>
                <a:cs typeface="Abadi MT Condensed Light"/>
                <a:sym typeface="Amatic SC"/>
              </a:rPr>
              <a:t> which </a:t>
            </a:r>
            <a:r>
              <a:rPr lang="en" sz="3000" b="1" dirty="0">
                <a:latin typeface="Abadi MT Condensed Light"/>
                <a:ea typeface="Abadi MT Condensed Light"/>
                <a:cs typeface="Abadi MT Condensed Light"/>
                <a:sym typeface="Amatic SC"/>
              </a:rPr>
              <a:t>careers </a:t>
            </a:r>
            <a:r>
              <a:rPr lang="en" sz="3000" dirty="0">
                <a:latin typeface="Abadi MT Condensed Light"/>
                <a:ea typeface="Abadi MT Condensed Light"/>
                <a:cs typeface="Abadi MT Condensed Light"/>
                <a:sym typeface="Amatic SC"/>
              </a:rPr>
              <a:t>might</a:t>
            </a:r>
            <a:r>
              <a:rPr lang="en" sz="3000" b="1" dirty="0">
                <a:latin typeface="Abadi MT Condensed Light"/>
                <a:ea typeface="Abadi MT Condensed Light"/>
                <a:cs typeface="Abadi MT Condensed Light"/>
                <a:sym typeface="Amatic SC"/>
              </a:rPr>
              <a:t> </a:t>
            </a:r>
            <a:r>
              <a:rPr lang="en" sz="3000" dirty="0">
                <a:latin typeface="Abadi MT Condensed Light"/>
                <a:ea typeface="Abadi MT Condensed Light"/>
                <a:cs typeface="Abadi MT Condensed Light"/>
                <a:sym typeface="Amatic SC"/>
              </a:rPr>
              <a:t> suit them through automatic recommendations from career quizzes. </a:t>
            </a:r>
          </a:p>
          <a:p>
            <a:pPr lvl="0" rtl="0">
              <a:spcBef>
                <a:spcPts val="0"/>
              </a:spcBef>
              <a:buNone/>
            </a:pPr>
            <a:endParaRPr sz="3000" dirty="0">
              <a:latin typeface="Abadi MT Condensed Light"/>
              <a:ea typeface="Abadi MT Condensed Light"/>
              <a:cs typeface="Abadi MT Condensed Light"/>
              <a:sym typeface="Amatic SC"/>
            </a:endParaRPr>
          </a:p>
        </p:txBody>
      </p:sp>
      <p:sp>
        <p:nvSpPr>
          <p:cNvPr id="127" name="Shape 127"/>
          <p:cNvSpPr/>
          <p:nvPr/>
        </p:nvSpPr>
        <p:spPr>
          <a:xfrm>
            <a:off x="5999375" y="3466450"/>
            <a:ext cx="1836300" cy="530399"/>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pic>
        <p:nvPicPr>
          <p:cNvPr id="128" name="Shape 128"/>
          <p:cNvPicPr preferRelativeResize="0"/>
          <p:nvPr/>
        </p:nvPicPr>
        <p:blipFill>
          <a:blip r:embed="rId4">
            <a:alphaModFix/>
          </a:blip>
          <a:stretch>
            <a:fillRect/>
          </a:stretch>
        </p:blipFill>
        <p:spPr>
          <a:xfrm>
            <a:off x="5999375" y="792050"/>
            <a:ext cx="1836300" cy="2817031"/>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Shape 133"/>
          <p:cNvPicPr preferRelativeResize="0"/>
          <p:nvPr/>
        </p:nvPicPr>
        <p:blipFill rotWithShape="1">
          <a:blip r:embed="rId3">
            <a:alphaModFix/>
          </a:blip>
          <a:srcRect t="11763" r="24789" b="19767"/>
          <a:stretch/>
        </p:blipFill>
        <p:spPr>
          <a:xfrm rot="-5400000">
            <a:off x="5282462" y="1453612"/>
            <a:ext cx="3260449" cy="1912574"/>
          </a:xfrm>
          <a:prstGeom prst="rect">
            <a:avLst/>
          </a:prstGeom>
          <a:noFill/>
          <a:ln>
            <a:noFill/>
          </a:ln>
        </p:spPr>
      </p:pic>
      <p:sp>
        <p:nvSpPr>
          <p:cNvPr id="134" name="Shape 134"/>
          <p:cNvSpPr txBox="1">
            <a:spLocks noGrp="1"/>
          </p:cNvSpPr>
          <p:nvPr>
            <p:ph type="title"/>
          </p:nvPr>
        </p:nvSpPr>
        <p:spPr>
          <a:xfrm>
            <a:off x="265500" y="374175"/>
            <a:ext cx="4045199" cy="1710300"/>
          </a:xfrm>
          <a:prstGeom prst="rect">
            <a:avLst/>
          </a:prstGeom>
        </p:spPr>
        <p:txBody>
          <a:bodyPr lIns="91425" tIns="91425" rIns="91425" bIns="91425" anchor="b" anchorCtr="0">
            <a:noAutofit/>
          </a:bodyPr>
          <a:lstStyle/>
          <a:p>
            <a:pPr lvl="0" rtl="0">
              <a:spcBef>
                <a:spcPts val="0"/>
              </a:spcBef>
              <a:buNone/>
            </a:pPr>
            <a:r>
              <a:rPr lang="en"/>
              <a:t>Task #2 - Connect to mentors</a:t>
            </a:r>
          </a:p>
        </p:txBody>
      </p:sp>
      <p:sp>
        <p:nvSpPr>
          <p:cNvPr id="135" name="Shape 135"/>
          <p:cNvSpPr txBox="1">
            <a:spLocks noGrp="1"/>
          </p:cNvSpPr>
          <p:nvPr>
            <p:ph type="body" idx="1"/>
          </p:nvPr>
        </p:nvSpPr>
        <p:spPr>
          <a:xfrm>
            <a:off x="369600" y="3076500"/>
            <a:ext cx="3837000" cy="1615500"/>
          </a:xfrm>
          <a:prstGeom prst="rect">
            <a:avLst/>
          </a:prstGeom>
        </p:spPr>
        <p:txBody>
          <a:bodyPr lIns="91425" tIns="91425" rIns="91425" bIns="91425" anchor="ctr" anchorCtr="0">
            <a:noAutofit/>
          </a:bodyPr>
          <a:lstStyle/>
          <a:p>
            <a:pPr rtl="0">
              <a:spcBef>
                <a:spcPts val="0"/>
              </a:spcBef>
              <a:buNone/>
            </a:pPr>
            <a:r>
              <a:rPr lang="en" sz="3000" dirty="0">
                <a:solidFill>
                  <a:schemeClr val="dk2"/>
                </a:solidFill>
                <a:latin typeface="Abadi MT Condensed Light"/>
                <a:ea typeface="Abadi MT Condensed Light"/>
                <a:cs typeface="Abadi MT Condensed Light"/>
                <a:sym typeface="Amatic SC"/>
              </a:rPr>
              <a:t>2) Students </a:t>
            </a:r>
            <a:r>
              <a:rPr lang="en" sz="3000" b="1" dirty="0">
                <a:solidFill>
                  <a:schemeClr val="dk2"/>
                </a:solidFill>
                <a:latin typeface="Abadi MT Condensed Light"/>
                <a:ea typeface="Abadi MT Condensed Light"/>
                <a:cs typeface="Abadi MT Condensed Light"/>
                <a:sym typeface="Amatic SC"/>
              </a:rPr>
              <a:t>connect</a:t>
            </a:r>
            <a:r>
              <a:rPr lang="en" sz="3000" dirty="0">
                <a:solidFill>
                  <a:schemeClr val="dk2"/>
                </a:solidFill>
                <a:latin typeface="Abadi MT Condensed Light"/>
                <a:ea typeface="Abadi MT Condensed Light"/>
                <a:cs typeface="Abadi MT Condensed Light"/>
                <a:sym typeface="Amatic SC"/>
              </a:rPr>
              <a:t> with </a:t>
            </a:r>
            <a:r>
              <a:rPr lang="en" sz="3000" b="1" dirty="0">
                <a:solidFill>
                  <a:schemeClr val="dk2"/>
                </a:solidFill>
                <a:latin typeface="Abadi MT Condensed Light"/>
                <a:ea typeface="Abadi MT Condensed Light"/>
                <a:cs typeface="Abadi MT Condensed Light"/>
                <a:sym typeface="Amatic SC"/>
              </a:rPr>
              <a:t>mentors</a:t>
            </a:r>
            <a:r>
              <a:rPr lang="en" sz="3000" dirty="0">
                <a:solidFill>
                  <a:schemeClr val="dk2"/>
                </a:solidFill>
                <a:latin typeface="Abadi MT Condensed Light"/>
                <a:ea typeface="Abadi MT Condensed Light"/>
                <a:cs typeface="Abadi MT Condensed Light"/>
                <a:sym typeface="Amatic SC"/>
              </a:rPr>
              <a:t> whom they can relate to (with common values and/or background) in the desired career field.</a:t>
            </a:r>
          </a:p>
          <a:p>
            <a:pPr lvl="0" rtl="0">
              <a:spcBef>
                <a:spcPts val="0"/>
              </a:spcBef>
              <a:buNone/>
            </a:pPr>
            <a:endParaRPr sz="3000" dirty="0">
              <a:latin typeface="Abadi MT Condensed Light"/>
              <a:ea typeface="Abadi MT Condensed Light"/>
              <a:cs typeface="Abadi MT Condensed Light"/>
              <a:sym typeface="Amatic SC"/>
            </a:endParaRPr>
          </a:p>
        </p:txBody>
      </p:sp>
      <p:sp>
        <p:nvSpPr>
          <p:cNvPr id="136" name="Shape 136"/>
          <p:cNvSpPr/>
          <p:nvPr/>
        </p:nvSpPr>
        <p:spPr>
          <a:xfrm>
            <a:off x="5999375" y="3466450"/>
            <a:ext cx="1836300" cy="530399"/>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pic>
        <p:nvPicPr>
          <p:cNvPr id="137" name="Shape 137"/>
          <p:cNvPicPr preferRelativeResize="0"/>
          <p:nvPr/>
        </p:nvPicPr>
        <p:blipFill>
          <a:blip r:embed="rId4">
            <a:alphaModFix/>
          </a:blip>
          <a:stretch>
            <a:fillRect/>
          </a:stretch>
        </p:blipFill>
        <p:spPr>
          <a:xfrm>
            <a:off x="5712425" y="56750"/>
            <a:ext cx="2412599" cy="4698874"/>
          </a:xfrm>
          <a:prstGeom prst="rect">
            <a:avLst/>
          </a:prstGeom>
          <a:noFill/>
          <a:ln>
            <a:noFill/>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Shape 142"/>
          <p:cNvPicPr preferRelativeResize="0"/>
          <p:nvPr/>
        </p:nvPicPr>
        <p:blipFill>
          <a:blip r:embed="rId3">
            <a:alphaModFix/>
          </a:blip>
          <a:stretch>
            <a:fillRect/>
          </a:stretch>
        </p:blipFill>
        <p:spPr>
          <a:xfrm rot="-5400000">
            <a:off x="5460649" y="1327724"/>
            <a:ext cx="2916975" cy="1839525"/>
          </a:xfrm>
          <a:prstGeom prst="rect">
            <a:avLst/>
          </a:prstGeom>
          <a:noFill/>
          <a:ln>
            <a:noFill/>
          </a:ln>
        </p:spPr>
      </p:pic>
      <p:pic>
        <p:nvPicPr>
          <p:cNvPr id="143" name="Shape 143"/>
          <p:cNvPicPr preferRelativeResize="0"/>
          <p:nvPr/>
        </p:nvPicPr>
        <p:blipFill>
          <a:blip r:embed="rId4">
            <a:alphaModFix/>
          </a:blip>
          <a:stretch>
            <a:fillRect/>
          </a:stretch>
        </p:blipFill>
        <p:spPr>
          <a:xfrm>
            <a:off x="5712425" y="56750"/>
            <a:ext cx="2412599" cy="4698874"/>
          </a:xfrm>
          <a:prstGeom prst="rect">
            <a:avLst/>
          </a:prstGeom>
          <a:noFill/>
          <a:ln>
            <a:noFill/>
          </a:ln>
        </p:spPr>
      </p:pic>
      <p:sp>
        <p:nvSpPr>
          <p:cNvPr id="144" name="Shape 144"/>
          <p:cNvSpPr txBox="1">
            <a:spLocks noGrp="1"/>
          </p:cNvSpPr>
          <p:nvPr>
            <p:ph type="title"/>
          </p:nvPr>
        </p:nvSpPr>
        <p:spPr>
          <a:xfrm>
            <a:off x="265500" y="374175"/>
            <a:ext cx="4045199" cy="1710300"/>
          </a:xfrm>
          <a:prstGeom prst="rect">
            <a:avLst/>
          </a:prstGeom>
        </p:spPr>
        <p:txBody>
          <a:bodyPr lIns="91425" tIns="91425" rIns="91425" bIns="91425" anchor="b" anchorCtr="0">
            <a:noAutofit/>
          </a:bodyPr>
          <a:lstStyle/>
          <a:p>
            <a:pPr lvl="0" rtl="0">
              <a:spcBef>
                <a:spcPts val="0"/>
              </a:spcBef>
              <a:buNone/>
            </a:pPr>
            <a:r>
              <a:rPr lang="en"/>
              <a:t>Task #2 - Connect to mentors</a:t>
            </a:r>
          </a:p>
        </p:txBody>
      </p:sp>
      <p:sp>
        <p:nvSpPr>
          <p:cNvPr id="145" name="Shape 145"/>
          <p:cNvSpPr txBox="1">
            <a:spLocks noGrp="1"/>
          </p:cNvSpPr>
          <p:nvPr>
            <p:ph type="body" idx="1"/>
          </p:nvPr>
        </p:nvSpPr>
        <p:spPr>
          <a:xfrm>
            <a:off x="369600" y="3076500"/>
            <a:ext cx="3837000" cy="1615500"/>
          </a:xfrm>
          <a:prstGeom prst="rect">
            <a:avLst/>
          </a:prstGeom>
        </p:spPr>
        <p:txBody>
          <a:bodyPr lIns="91425" tIns="91425" rIns="91425" bIns="91425" anchor="ctr" anchorCtr="0">
            <a:noAutofit/>
          </a:bodyPr>
          <a:lstStyle/>
          <a:p>
            <a:pPr lvl="0" rtl="0">
              <a:spcBef>
                <a:spcPts val="0"/>
              </a:spcBef>
              <a:buNone/>
            </a:pPr>
            <a:r>
              <a:rPr lang="en" sz="3000" dirty="0">
                <a:solidFill>
                  <a:schemeClr val="dk2"/>
                </a:solidFill>
                <a:latin typeface="Abadi MT Condensed Light"/>
                <a:ea typeface="Abadi MT Condensed Light"/>
                <a:cs typeface="Abadi MT Condensed Light"/>
                <a:sym typeface="Amatic SC"/>
              </a:rPr>
              <a:t>2) Students </a:t>
            </a:r>
            <a:r>
              <a:rPr lang="en" sz="3000" b="1" dirty="0">
                <a:solidFill>
                  <a:schemeClr val="dk2"/>
                </a:solidFill>
                <a:latin typeface="Abadi MT Condensed Light"/>
                <a:ea typeface="Abadi MT Condensed Light"/>
                <a:cs typeface="Abadi MT Condensed Light"/>
                <a:sym typeface="Amatic SC"/>
              </a:rPr>
              <a:t>connect</a:t>
            </a:r>
            <a:r>
              <a:rPr lang="en" sz="3000" dirty="0">
                <a:solidFill>
                  <a:schemeClr val="dk2"/>
                </a:solidFill>
                <a:latin typeface="Abadi MT Condensed Light"/>
                <a:ea typeface="Abadi MT Condensed Light"/>
                <a:cs typeface="Abadi MT Condensed Light"/>
                <a:sym typeface="Amatic SC"/>
              </a:rPr>
              <a:t> with </a:t>
            </a:r>
            <a:r>
              <a:rPr lang="en" sz="3000" b="1" dirty="0">
                <a:solidFill>
                  <a:schemeClr val="dk2"/>
                </a:solidFill>
                <a:latin typeface="Abadi MT Condensed Light"/>
                <a:ea typeface="Abadi MT Condensed Light"/>
                <a:cs typeface="Abadi MT Condensed Light"/>
                <a:sym typeface="Amatic SC"/>
              </a:rPr>
              <a:t>mentors</a:t>
            </a:r>
            <a:r>
              <a:rPr lang="en" sz="3000" dirty="0">
                <a:solidFill>
                  <a:schemeClr val="dk2"/>
                </a:solidFill>
                <a:latin typeface="Abadi MT Condensed Light"/>
                <a:ea typeface="Abadi MT Condensed Light"/>
                <a:cs typeface="Abadi MT Condensed Light"/>
                <a:sym typeface="Amatic SC"/>
              </a:rPr>
              <a:t> whom they can relate to (with common values and/or background) in the desired career field.</a:t>
            </a:r>
          </a:p>
          <a:p>
            <a:pPr lvl="0" rtl="0">
              <a:spcBef>
                <a:spcPts val="0"/>
              </a:spcBef>
              <a:buNone/>
            </a:pPr>
            <a:endParaRPr sz="3000" dirty="0">
              <a:latin typeface="Abadi MT Condensed Light"/>
              <a:ea typeface="Abadi MT Condensed Light"/>
              <a:cs typeface="Abadi MT Condensed Light"/>
              <a:sym typeface="Amatic SC"/>
            </a:endParaRPr>
          </a:p>
        </p:txBody>
      </p:sp>
      <p:sp>
        <p:nvSpPr>
          <p:cNvPr id="146" name="Shape 146"/>
          <p:cNvSpPr/>
          <p:nvPr/>
        </p:nvSpPr>
        <p:spPr>
          <a:xfrm>
            <a:off x="5999375" y="3466450"/>
            <a:ext cx="1836300" cy="530399"/>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Shape 151"/>
          <p:cNvPicPr preferRelativeResize="0"/>
          <p:nvPr/>
        </p:nvPicPr>
        <p:blipFill>
          <a:blip r:embed="rId3">
            <a:alphaModFix/>
          </a:blip>
          <a:stretch>
            <a:fillRect/>
          </a:stretch>
        </p:blipFill>
        <p:spPr>
          <a:xfrm rot="-5400000">
            <a:off x="5502562" y="1294462"/>
            <a:ext cx="2829975" cy="1836349"/>
          </a:xfrm>
          <a:prstGeom prst="rect">
            <a:avLst/>
          </a:prstGeom>
          <a:noFill/>
          <a:ln>
            <a:noFill/>
          </a:ln>
        </p:spPr>
      </p:pic>
      <p:pic>
        <p:nvPicPr>
          <p:cNvPr id="152" name="Shape 152"/>
          <p:cNvPicPr preferRelativeResize="0"/>
          <p:nvPr/>
        </p:nvPicPr>
        <p:blipFill>
          <a:blip r:embed="rId4">
            <a:alphaModFix/>
          </a:blip>
          <a:stretch>
            <a:fillRect/>
          </a:stretch>
        </p:blipFill>
        <p:spPr>
          <a:xfrm>
            <a:off x="5712425" y="56750"/>
            <a:ext cx="2412599" cy="4698874"/>
          </a:xfrm>
          <a:prstGeom prst="rect">
            <a:avLst/>
          </a:prstGeom>
          <a:noFill/>
          <a:ln>
            <a:noFill/>
          </a:ln>
        </p:spPr>
      </p:pic>
      <p:sp>
        <p:nvSpPr>
          <p:cNvPr id="153" name="Shape 153"/>
          <p:cNvSpPr txBox="1">
            <a:spLocks noGrp="1"/>
          </p:cNvSpPr>
          <p:nvPr>
            <p:ph type="title"/>
          </p:nvPr>
        </p:nvSpPr>
        <p:spPr>
          <a:xfrm>
            <a:off x="265500" y="374175"/>
            <a:ext cx="4045199" cy="1710300"/>
          </a:xfrm>
          <a:prstGeom prst="rect">
            <a:avLst/>
          </a:prstGeom>
        </p:spPr>
        <p:txBody>
          <a:bodyPr lIns="91425" tIns="91425" rIns="91425" bIns="91425" anchor="b" anchorCtr="0">
            <a:noAutofit/>
          </a:bodyPr>
          <a:lstStyle/>
          <a:p>
            <a:pPr lvl="0" rtl="0">
              <a:spcBef>
                <a:spcPts val="0"/>
              </a:spcBef>
              <a:buNone/>
            </a:pPr>
            <a:r>
              <a:rPr lang="en"/>
              <a:t>Task #2 - Connect to mentors</a:t>
            </a:r>
          </a:p>
        </p:txBody>
      </p:sp>
      <p:sp>
        <p:nvSpPr>
          <p:cNvPr id="154" name="Shape 154"/>
          <p:cNvSpPr txBox="1">
            <a:spLocks noGrp="1"/>
          </p:cNvSpPr>
          <p:nvPr>
            <p:ph type="body" idx="1"/>
          </p:nvPr>
        </p:nvSpPr>
        <p:spPr>
          <a:xfrm>
            <a:off x="369600" y="3076500"/>
            <a:ext cx="3837000" cy="1615500"/>
          </a:xfrm>
          <a:prstGeom prst="rect">
            <a:avLst/>
          </a:prstGeom>
        </p:spPr>
        <p:txBody>
          <a:bodyPr lIns="91425" tIns="91425" rIns="91425" bIns="91425" anchor="ctr" anchorCtr="0">
            <a:noAutofit/>
          </a:bodyPr>
          <a:lstStyle/>
          <a:p>
            <a:pPr lvl="0" rtl="0">
              <a:spcBef>
                <a:spcPts val="0"/>
              </a:spcBef>
              <a:buNone/>
            </a:pPr>
            <a:r>
              <a:rPr lang="en" sz="3000" dirty="0">
                <a:solidFill>
                  <a:schemeClr val="dk2"/>
                </a:solidFill>
                <a:latin typeface="Abadi MT Condensed Light"/>
                <a:ea typeface="Abadi MT Condensed Light"/>
                <a:cs typeface="Abadi MT Condensed Light"/>
                <a:sym typeface="Amatic SC"/>
              </a:rPr>
              <a:t>2) Students </a:t>
            </a:r>
            <a:r>
              <a:rPr lang="en" sz="3000" b="1" dirty="0">
                <a:solidFill>
                  <a:schemeClr val="dk2"/>
                </a:solidFill>
                <a:latin typeface="Abadi MT Condensed Light"/>
                <a:ea typeface="Abadi MT Condensed Light"/>
                <a:cs typeface="Abadi MT Condensed Light"/>
                <a:sym typeface="Amatic SC"/>
              </a:rPr>
              <a:t>connect</a:t>
            </a:r>
            <a:r>
              <a:rPr lang="en" sz="3000" dirty="0">
                <a:solidFill>
                  <a:schemeClr val="dk2"/>
                </a:solidFill>
                <a:latin typeface="Abadi MT Condensed Light"/>
                <a:ea typeface="Abadi MT Condensed Light"/>
                <a:cs typeface="Abadi MT Condensed Light"/>
                <a:sym typeface="Amatic SC"/>
              </a:rPr>
              <a:t> with </a:t>
            </a:r>
            <a:r>
              <a:rPr lang="en" sz="3000" b="1" dirty="0">
                <a:solidFill>
                  <a:schemeClr val="dk2"/>
                </a:solidFill>
                <a:latin typeface="Abadi MT Condensed Light"/>
                <a:ea typeface="Abadi MT Condensed Light"/>
                <a:cs typeface="Abadi MT Condensed Light"/>
                <a:sym typeface="Amatic SC"/>
              </a:rPr>
              <a:t>mentors</a:t>
            </a:r>
            <a:r>
              <a:rPr lang="en" sz="3000" dirty="0">
                <a:solidFill>
                  <a:schemeClr val="dk2"/>
                </a:solidFill>
                <a:latin typeface="Abadi MT Condensed Light"/>
                <a:ea typeface="Abadi MT Condensed Light"/>
                <a:cs typeface="Abadi MT Condensed Light"/>
                <a:sym typeface="Amatic SC"/>
              </a:rPr>
              <a:t> whom they can relate to (with common values and/or background) in the desired career field.</a:t>
            </a:r>
          </a:p>
          <a:p>
            <a:pPr lvl="0" rtl="0">
              <a:spcBef>
                <a:spcPts val="0"/>
              </a:spcBef>
              <a:buNone/>
            </a:pPr>
            <a:endParaRPr sz="3000" dirty="0">
              <a:latin typeface="Abadi MT Condensed Light"/>
              <a:ea typeface="Abadi MT Condensed Light"/>
              <a:cs typeface="Abadi MT Condensed Light"/>
              <a:sym typeface="Amatic SC"/>
            </a:endParaRPr>
          </a:p>
        </p:txBody>
      </p:sp>
      <p:sp>
        <p:nvSpPr>
          <p:cNvPr id="155" name="Shape 155"/>
          <p:cNvSpPr/>
          <p:nvPr/>
        </p:nvSpPr>
        <p:spPr>
          <a:xfrm>
            <a:off x="5999375" y="3466450"/>
            <a:ext cx="1836300" cy="530399"/>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p:cNvPicPr preferRelativeResize="0"/>
          <p:nvPr/>
        </p:nvPicPr>
        <p:blipFill>
          <a:blip r:embed="rId3">
            <a:alphaModFix/>
          </a:blip>
          <a:stretch>
            <a:fillRect/>
          </a:stretch>
        </p:blipFill>
        <p:spPr>
          <a:xfrm rot="-5400000">
            <a:off x="5510462" y="1255387"/>
            <a:ext cx="2814174" cy="1836349"/>
          </a:xfrm>
          <a:prstGeom prst="rect">
            <a:avLst/>
          </a:prstGeom>
          <a:noFill/>
          <a:ln>
            <a:noFill/>
          </a:ln>
        </p:spPr>
      </p:pic>
      <p:pic>
        <p:nvPicPr>
          <p:cNvPr id="161" name="Shape 161"/>
          <p:cNvPicPr preferRelativeResize="0"/>
          <p:nvPr/>
        </p:nvPicPr>
        <p:blipFill>
          <a:blip r:embed="rId4">
            <a:alphaModFix/>
          </a:blip>
          <a:stretch>
            <a:fillRect/>
          </a:stretch>
        </p:blipFill>
        <p:spPr>
          <a:xfrm>
            <a:off x="5712425" y="56750"/>
            <a:ext cx="2412599" cy="4698874"/>
          </a:xfrm>
          <a:prstGeom prst="rect">
            <a:avLst/>
          </a:prstGeom>
          <a:noFill/>
          <a:ln>
            <a:noFill/>
          </a:ln>
        </p:spPr>
      </p:pic>
      <p:sp>
        <p:nvSpPr>
          <p:cNvPr id="162" name="Shape 162"/>
          <p:cNvSpPr txBox="1">
            <a:spLocks noGrp="1"/>
          </p:cNvSpPr>
          <p:nvPr>
            <p:ph type="title"/>
          </p:nvPr>
        </p:nvSpPr>
        <p:spPr>
          <a:xfrm>
            <a:off x="265500" y="374175"/>
            <a:ext cx="4045199" cy="1710300"/>
          </a:xfrm>
          <a:prstGeom prst="rect">
            <a:avLst/>
          </a:prstGeom>
        </p:spPr>
        <p:txBody>
          <a:bodyPr lIns="91425" tIns="91425" rIns="91425" bIns="91425" anchor="b" anchorCtr="0">
            <a:noAutofit/>
          </a:bodyPr>
          <a:lstStyle/>
          <a:p>
            <a:pPr lvl="0" rtl="0">
              <a:spcBef>
                <a:spcPts val="0"/>
              </a:spcBef>
              <a:buNone/>
            </a:pPr>
            <a:r>
              <a:rPr lang="en"/>
              <a:t>Task #2 - Connect to mentors</a:t>
            </a:r>
          </a:p>
        </p:txBody>
      </p:sp>
      <p:sp>
        <p:nvSpPr>
          <p:cNvPr id="163" name="Shape 163"/>
          <p:cNvSpPr txBox="1">
            <a:spLocks noGrp="1"/>
          </p:cNvSpPr>
          <p:nvPr>
            <p:ph type="body" idx="1"/>
          </p:nvPr>
        </p:nvSpPr>
        <p:spPr>
          <a:xfrm>
            <a:off x="369600" y="3076500"/>
            <a:ext cx="3837000" cy="1615500"/>
          </a:xfrm>
          <a:prstGeom prst="rect">
            <a:avLst/>
          </a:prstGeom>
        </p:spPr>
        <p:txBody>
          <a:bodyPr lIns="91425" tIns="91425" rIns="91425" bIns="91425" anchor="ctr" anchorCtr="0">
            <a:noAutofit/>
          </a:bodyPr>
          <a:lstStyle/>
          <a:p>
            <a:pPr lvl="0" rtl="0">
              <a:spcBef>
                <a:spcPts val="0"/>
              </a:spcBef>
              <a:buNone/>
            </a:pPr>
            <a:r>
              <a:rPr lang="en" sz="3000" dirty="0">
                <a:solidFill>
                  <a:schemeClr val="dk2"/>
                </a:solidFill>
                <a:latin typeface="Abadi MT Condensed Light"/>
                <a:ea typeface="Abadi MT Condensed Light"/>
                <a:cs typeface="Abadi MT Condensed Light"/>
                <a:sym typeface="Amatic SC"/>
              </a:rPr>
              <a:t>2) Students </a:t>
            </a:r>
            <a:r>
              <a:rPr lang="en" sz="3000" b="1" dirty="0">
                <a:solidFill>
                  <a:schemeClr val="dk2"/>
                </a:solidFill>
                <a:latin typeface="Abadi MT Condensed Light"/>
                <a:ea typeface="Abadi MT Condensed Light"/>
                <a:cs typeface="Abadi MT Condensed Light"/>
                <a:sym typeface="Amatic SC"/>
              </a:rPr>
              <a:t>connect</a:t>
            </a:r>
            <a:r>
              <a:rPr lang="en" sz="3000" dirty="0">
                <a:solidFill>
                  <a:schemeClr val="dk2"/>
                </a:solidFill>
                <a:latin typeface="Abadi MT Condensed Light"/>
                <a:ea typeface="Abadi MT Condensed Light"/>
                <a:cs typeface="Abadi MT Condensed Light"/>
                <a:sym typeface="Amatic SC"/>
              </a:rPr>
              <a:t> with </a:t>
            </a:r>
            <a:r>
              <a:rPr lang="en" sz="3000" b="1" dirty="0">
                <a:solidFill>
                  <a:schemeClr val="dk2"/>
                </a:solidFill>
                <a:latin typeface="Abadi MT Condensed Light"/>
                <a:ea typeface="Abadi MT Condensed Light"/>
                <a:cs typeface="Abadi MT Condensed Light"/>
                <a:sym typeface="Amatic SC"/>
              </a:rPr>
              <a:t>mentors</a:t>
            </a:r>
            <a:r>
              <a:rPr lang="en" sz="3000" dirty="0">
                <a:solidFill>
                  <a:schemeClr val="dk2"/>
                </a:solidFill>
                <a:latin typeface="Abadi MT Condensed Light"/>
                <a:ea typeface="Abadi MT Condensed Light"/>
                <a:cs typeface="Abadi MT Condensed Light"/>
                <a:sym typeface="Amatic SC"/>
              </a:rPr>
              <a:t> whom they can relate to (with common values and/or background) in the desired career field.</a:t>
            </a:r>
          </a:p>
          <a:p>
            <a:pPr lvl="0" rtl="0">
              <a:spcBef>
                <a:spcPts val="0"/>
              </a:spcBef>
              <a:buNone/>
            </a:pPr>
            <a:endParaRPr sz="3000" dirty="0">
              <a:latin typeface="Abadi MT Condensed Light"/>
              <a:ea typeface="Abadi MT Condensed Light"/>
              <a:cs typeface="Abadi MT Condensed Light"/>
              <a:sym typeface="Amatic SC"/>
            </a:endParaRPr>
          </a:p>
        </p:txBody>
      </p:sp>
      <p:sp>
        <p:nvSpPr>
          <p:cNvPr id="164" name="Shape 164"/>
          <p:cNvSpPr/>
          <p:nvPr/>
        </p:nvSpPr>
        <p:spPr>
          <a:xfrm>
            <a:off x="5999375" y="3466450"/>
            <a:ext cx="1836300" cy="530399"/>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a:blip r:embed="rId3">
            <a:alphaModFix/>
          </a:blip>
          <a:stretch>
            <a:fillRect/>
          </a:stretch>
        </p:blipFill>
        <p:spPr>
          <a:xfrm rot="-5400000">
            <a:off x="5455337" y="1278337"/>
            <a:ext cx="2886450" cy="1874325"/>
          </a:xfrm>
          <a:prstGeom prst="rect">
            <a:avLst/>
          </a:prstGeom>
          <a:noFill/>
          <a:ln>
            <a:noFill/>
          </a:ln>
        </p:spPr>
      </p:pic>
      <p:pic>
        <p:nvPicPr>
          <p:cNvPr id="170" name="Shape 170"/>
          <p:cNvPicPr preferRelativeResize="0"/>
          <p:nvPr/>
        </p:nvPicPr>
        <p:blipFill>
          <a:blip r:embed="rId4">
            <a:alphaModFix/>
          </a:blip>
          <a:stretch>
            <a:fillRect/>
          </a:stretch>
        </p:blipFill>
        <p:spPr>
          <a:xfrm>
            <a:off x="5712425" y="56750"/>
            <a:ext cx="2412599" cy="4698874"/>
          </a:xfrm>
          <a:prstGeom prst="rect">
            <a:avLst/>
          </a:prstGeom>
          <a:noFill/>
          <a:ln>
            <a:noFill/>
          </a:ln>
        </p:spPr>
      </p:pic>
      <p:sp>
        <p:nvSpPr>
          <p:cNvPr id="171" name="Shape 171"/>
          <p:cNvSpPr txBox="1">
            <a:spLocks noGrp="1"/>
          </p:cNvSpPr>
          <p:nvPr>
            <p:ph type="title"/>
          </p:nvPr>
        </p:nvSpPr>
        <p:spPr>
          <a:xfrm>
            <a:off x="265500" y="374175"/>
            <a:ext cx="4045199" cy="1710300"/>
          </a:xfrm>
          <a:prstGeom prst="rect">
            <a:avLst/>
          </a:prstGeom>
        </p:spPr>
        <p:txBody>
          <a:bodyPr lIns="91425" tIns="91425" rIns="91425" bIns="91425" anchor="b" anchorCtr="0">
            <a:noAutofit/>
          </a:bodyPr>
          <a:lstStyle/>
          <a:p>
            <a:pPr lvl="0" rtl="0">
              <a:spcBef>
                <a:spcPts val="0"/>
              </a:spcBef>
              <a:buNone/>
            </a:pPr>
            <a:r>
              <a:rPr lang="en"/>
              <a:t>Task #2 - Connect to mentors</a:t>
            </a:r>
          </a:p>
        </p:txBody>
      </p:sp>
      <p:sp>
        <p:nvSpPr>
          <p:cNvPr id="172" name="Shape 172"/>
          <p:cNvSpPr txBox="1">
            <a:spLocks noGrp="1"/>
          </p:cNvSpPr>
          <p:nvPr>
            <p:ph type="body" idx="1"/>
          </p:nvPr>
        </p:nvSpPr>
        <p:spPr>
          <a:xfrm>
            <a:off x="369600" y="3076500"/>
            <a:ext cx="3837000" cy="1615500"/>
          </a:xfrm>
          <a:prstGeom prst="rect">
            <a:avLst/>
          </a:prstGeom>
        </p:spPr>
        <p:txBody>
          <a:bodyPr lIns="91425" tIns="91425" rIns="91425" bIns="91425" anchor="ctr" anchorCtr="0">
            <a:noAutofit/>
          </a:bodyPr>
          <a:lstStyle/>
          <a:p>
            <a:pPr lvl="0" rtl="0">
              <a:spcBef>
                <a:spcPts val="0"/>
              </a:spcBef>
              <a:buNone/>
            </a:pPr>
            <a:r>
              <a:rPr lang="en" sz="3000" dirty="0">
                <a:solidFill>
                  <a:schemeClr val="dk2"/>
                </a:solidFill>
                <a:latin typeface="Abadi MT Condensed Light"/>
                <a:ea typeface="Abadi MT Condensed Light"/>
                <a:cs typeface="Abadi MT Condensed Light"/>
                <a:sym typeface="Amatic SC"/>
              </a:rPr>
              <a:t>2) Students </a:t>
            </a:r>
            <a:r>
              <a:rPr lang="en" sz="3000" b="1" dirty="0">
                <a:solidFill>
                  <a:schemeClr val="dk2"/>
                </a:solidFill>
                <a:latin typeface="Abadi MT Condensed Light"/>
                <a:ea typeface="Abadi MT Condensed Light"/>
                <a:cs typeface="Abadi MT Condensed Light"/>
                <a:sym typeface="Amatic SC"/>
              </a:rPr>
              <a:t>connect</a:t>
            </a:r>
            <a:r>
              <a:rPr lang="en" sz="3000" dirty="0">
                <a:solidFill>
                  <a:schemeClr val="dk2"/>
                </a:solidFill>
                <a:latin typeface="Abadi MT Condensed Light"/>
                <a:ea typeface="Abadi MT Condensed Light"/>
                <a:cs typeface="Abadi MT Condensed Light"/>
                <a:sym typeface="Amatic SC"/>
              </a:rPr>
              <a:t> with </a:t>
            </a:r>
            <a:r>
              <a:rPr lang="en" sz="3000" b="1" dirty="0">
                <a:solidFill>
                  <a:schemeClr val="dk2"/>
                </a:solidFill>
                <a:latin typeface="Abadi MT Condensed Light"/>
                <a:ea typeface="Abadi MT Condensed Light"/>
                <a:cs typeface="Abadi MT Condensed Light"/>
                <a:sym typeface="Amatic SC"/>
              </a:rPr>
              <a:t>mentors</a:t>
            </a:r>
            <a:r>
              <a:rPr lang="en" sz="3000" dirty="0">
                <a:solidFill>
                  <a:schemeClr val="dk2"/>
                </a:solidFill>
                <a:latin typeface="Abadi MT Condensed Light"/>
                <a:ea typeface="Abadi MT Condensed Light"/>
                <a:cs typeface="Abadi MT Condensed Light"/>
                <a:sym typeface="Amatic SC"/>
              </a:rPr>
              <a:t> whom they can relate to (with common values and/or background) in the desired career field.</a:t>
            </a:r>
          </a:p>
          <a:p>
            <a:pPr lvl="0" rtl="0">
              <a:spcBef>
                <a:spcPts val="0"/>
              </a:spcBef>
              <a:buNone/>
            </a:pPr>
            <a:endParaRPr sz="3000" dirty="0">
              <a:latin typeface="Abadi MT Condensed Light"/>
              <a:ea typeface="Abadi MT Condensed Light"/>
              <a:cs typeface="Abadi MT Condensed Light"/>
              <a:sym typeface="Amatic SC"/>
            </a:endParaRPr>
          </a:p>
        </p:txBody>
      </p:sp>
      <p:sp>
        <p:nvSpPr>
          <p:cNvPr id="173" name="Shape 173"/>
          <p:cNvSpPr/>
          <p:nvPr/>
        </p:nvSpPr>
        <p:spPr>
          <a:xfrm>
            <a:off x="5999375" y="3466450"/>
            <a:ext cx="1836300" cy="530399"/>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p:cNvPicPr preferRelativeResize="0"/>
          <p:nvPr/>
        </p:nvPicPr>
        <p:blipFill rotWithShape="1">
          <a:blip r:embed="rId3">
            <a:alphaModFix/>
          </a:blip>
          <a:srcRect t="11763" r="24789" b="19767"/>
          <a:stretch/>
        </p:blipFill>
        <p:spPr>
          <a:xfrm rot="-5400000">
            <a:off x="5282462" y="1453612"/>
            <a:ext cx="3260449" cy="1912574"/>
          </a:xfrm>
          <a:prstGeom prst="rect">
            <a:avLst/>
          </a:prstGeom>
          <a:noFill/>
          <a:ln>
            <a:noFill/>
          </a:ln>
        </p:spPr>
      </p:pic>
      <p:pic>
        <p:nvPicPr>
          <p:cNvPr id="179" name="Shape 179"/>
          <p:cNvPicPr preferRelativeResize="0"/>
          <p:nvPr/>
        </p:nvPicPr>
        <p:blipFill>
          <a:blip r:embed="rId4">
            <a:alphaModFix/>
          </a:blip>
          <a:stretch>
            <a:fillRect/>
          </a:stretch>
        </p:blipFill>
        <p:spPr>
          <a:xfrm>
            <a:off x="5712425" y="56750"/>
            <a:ext cx="2412599" cy="4698874"/>
          </a:xfrm>
          <a:prstGeom prst="rect">
            <a:avLst/>
          </a:prstGeom>
          <a:noFill/>
          <a:ln>
            <a:noFill/>
          </a:ln>
        </p:spPr>
      </p:pic>
      <p:sp>
        <p:nvSpPr>
          <p:cNvPr id="180" name="Shape 180"/>
          <p:cNvSpPr txBox="1">
            <a:spLocks noGrp="1"/>
          </p:cNvSpPr>
          <p:nvPr>
            <p:ph type="title"/>
          </p:nvPr>
        </p:nvSpPr>
        <p:spPr>
          <a:xfrm>
            <a:off x="223950" y="1000875"/>
            <a:ext cx="4045199" cy="1710300"/>
          </a:xfrm>
          <a:prstGeom prst="rect">
            <a:avLst/>
          </a:prstGeom>
        </p:spPr>
        <p:txBody>
          <a:bodyPr lIns="91425" tIns="91425" rIns="91425" bIns="91425" anchor="b" anchorCtr="0">
            <a:noAutofit/>
          </a:bodyPr>
          <a:lstStyle/>
          <a:p>
            <a:pPr lvl="0" rtl="0">
              <a:spcBef>
                <a:spcPts val="0"/>
              </a:spcBef>
              <a:buNone/>
            </a:pPr>
            <a:r>
              <a:rPr lang="en" sz="5000"/>
              <a:t>Task #3-  Discover summer program opportunities </a:t>
            </a:r>
          </a:p>
        </p:txBody>
      </p:sp>
      <p:sp>
        <p:nvSpPr>
          <p:cNvPr id="181" name="Shape 181"/>
          <p:cNvSpPr txBox="1">
            <a:spLocks noGrp="1"/>
          </p:cNvSpPr>
          <p:nvPr>
            <p:ph type="body" idx="1"/>
          </p:nvPr>
        </p:nvSpPr>
        <p:spPr>
          <a:xfrm>
            <a:off x="369600" y="2701950"/>
            <a:ext cx="3837000" cy="2066100"/>
          </a:xfrm>
          <a:prstGeom prst="rect">
            <a:avLst/>
          </a:prstGeom>
        </p:spPr>
        <p:txBody>
          <a:bodyPr lIns="91425" tIns="91425" rIns="91425" bIns="91425" anchor="ctr" anchorCtr="0">
            <a:noAutofit/>
          </a:bodyPr>
          <a:lstStyle/>
          <a:p>
            <a:pPr lvl="0" rtl="0">
              <a:spcBef>
                <a:spcPts val="0"/>
              </a:spcBef>
              <a:buNone/>
            </a:pPr>
            <a:r>
              <a:rPr lang="en" sz="3000" dirty="0">
                <a:solidFill>
                  <a:schemeClr val="dk2"/>
                </a:solidFill>
                <a:latin typeface="Abadi MT Condensed Light"/>
                <a:ea typeface="Abadi MT Condensed Light"/>
                <a:cs typeface="Abadi MT Condensed Light"/>
                <a:sym typeface="Amatic SC"/>
              </a:rPr>
              <a:t>3) Students </a:t>
            </a:r>
            <a:r>
              <a:rPr lang="en" sz="3000" b="1" dirty="0">
                <a:solidFill>
                  <a:schemeClr val="dk2"/>
                </a:solidFill>
                <a:latin typeface="Abadi MT Condensed Light"/>
                <a:ea typeface="Abadi MT Condensed Light"/>
                <a:cs typeface="Abadi MT Condensed Light"/>
                <a:sym typeface="Amatic SC"/>
              </a:rPr>
              <a:t>discover</a:t>
            </a:r>
            <a:r>
              <a:rPr lang="en" sz="3000" dirty="0">
                <a:solidFill>
                  <a:schemeClr val="dk2"/>
                </a:solidFill>
                <a:latin typeface="Abadi MT Condensed Light"/>
                <a:ea typeface="Abadi MT Condensed Light"/>
                <a:cs typeface="Abadi MT Condensed Light"/>
                <a:sym typeface="Amatic SC"/>
              </a:rPr>
              <a:t> </a:t>
            </a:r>
            <a:r>
              <a:rPr lang="en" sz="3000" b="1" dirty="0">
                <a:solidFill>
                  <a:schemeClr val="dk2"/>
                </a:solidFill>
                <a:latin typeface="Abadi MT Condensed Light"/>
                <a:ea typeface="Abadi MT Condensed Light"/>
                <a:cs typeface="Abadi MT Condensed Light"/>
                <a:sym typeface="Amatic SC"/>
              </a:rPr>
              <a:t>summer internship opportunities</a:t>
            </a:r>
            <a:r>
              <a:rPr lang="en" sz="3000" dirty="0">
                <a:solidFill>
                  <a:schemeClr val="dk2"/>
                </a:solidFill>
                <a:latin typeface="Abadi MT Condensed Light"/>
                <a:ea typeface="Abadi MT Condensed Light"/>
                <a:cs typeface="Abadi MT Condensed Light"/>
                <a:sym typeface="Amatic SC"/>
              </a:rPr>
              <a:t> in the career field they are interested in.</a:t>
            </a:r>
          </a:p>
        </p:txBody>
      </p:sp>
      <p:sp>
        <p:nvSpPr>
          <p:cNvPr id="182" name="Shape 182"/>
          <p:cNvSpPr/>
          <p:nvPr/>
        </p:nvSpPr>
        <p:spPr>
          <a:xfrm>
            <a:off x="5999375" y="3466450"/>
            <a:ext cx="1836300" cy="530399"/>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Shape 187"/>
          <p:cNvPicPr preferRelativeResize="0"/>
          <p:nvPr/>
        </p:nvPicPr>
        <p:blipFill>
          <a:blip r:embed="rId3">
            <a:alphaModFix/>
          </a:blip>
          <a:stretch>
            <a:fillRect/>
          </a:stretch>
        </p:blipFill>
        <p:spPr>
          <a:xfrm rot="-5400000">
            <a:off x="5411562" y="1322212"/>
            <a:ext cx="2993674" cy="1887900"/>
          </a:xfrm>
          <a:prstGeom prst="rect">
            <a:avLst/>
          </a:prstGeom>
          <a:noFill/>
          <a:ln>
            <a:noFill/>
          </a:ln>
        </p:spPr>
      </p:pic>
      <p:pic>
        <p:nvPicPr>
          <p:cNvPr id="188" name="Shape 188"/>
          <p:cNvPicPr preferRelativeResize="0"/>
          <p:nvPr/>
        </p:nvPicPr>
        <p:blipFill>
          <a:blip r:embed="rId4">
            <a:alphaModFix/>
          </a:blip>
          <a:stretch>
            <a:fillRect/>
          </a:stretch>
        </p:blipFill>
        <p:spPr>
          <a:xfrm>
            <a:off x="5712425" y="56750"/>
            <a:ext cx="2412599" cy="4698874"/>
          </a:xfrm>
          <a:prstGeom prst="rect">
            <a:avLst/>
          </a:prstGeom>
          <a:noFill/>
          <a:ln>
            <a:noFill/>
          </a:ln>
        </p:spPr>
      </p:pic>
      <p:sp>
        <p:nvSpPr>
          <p:cNvPr id="189" name="Shape 189"/>
          <p:cNvSpPr txBox="1">
            <a:spLocks noGrp="1"/>
          </p:cNvSpPr>
          <p:nvPr>
            <p:ph type="title"/>
          </p:nvPr>
        </p:nvSpPr>
        <p:spPr>
          <a:xfrm>
            <a:off x="223950" y="1000875"/>
            <a:ext cx="4045199" cy="1710300"/>
          </a:xfrm>
          <a:prstGeom prst="rect">
            <a:avLst/>
          </a:prstGeom>
        </p:spPr>
        <p:txBody>
          <a:bodyPr lIns="91425" tIns="91425" rIns="91425" bIns="91425" anchor="b" anchorCtr="0">
            <a:noAutofit/>
          </a:bodyPr>
          <a:lstStyle/>
          <a:p>
            <a:pPr lvl="0" rtl="0">
              <a:spcBef>
                <a:spcPts val="0"/>
              </a:spcBef>
              <a:buNone/>
            </a:pPr>
            <a:r>
              <a:rPr lang="en" sz="5000"/>
              <a:t>Task #3-  Discover summer program opportunities </a:t>
            </a:r>
          </a:p>
        </p:txBody>
      </p:sp>
      <p:sp>
        <p:nvSpPr>
          <p:cNvPr id="190" name="Shape 190"/>
          <p:cNvSpPr txBox="1">
            <a:spLocks noGrp="1"/>
          </p:cNvSpPr>
          <p:nvPr>
            <p:ph type="body" idx="1"/>
          </p:nvPr>
        </p:nvSpPr>
        <p:spPr>
          <a:xfrm>
            <a:off x="369600" y="2701950"/>
            <a:ext cx="3837000" cy="2066100"/>
          </a:xfrm>
          <a:prstGeom prst="rect">
            <a:avLst/>
          </a:prstGeom>
        </p:spPr>
        <p:txBody>
          <a:bodyPr lIns="91425" tIns="91425" rIns="91425" bIns="91425" anchor="ctr" anchorCtr="0">
            <a:noAutofit/>
          </a:bodyPr>
          <a:lstStyle/>
          <a:p>
            <a:pPr lvl="0" rtl="0">
              <a:spcBef>
                <a:spcPts val="0"/>
              </a:spcBef>
              <a:buNone/>
            </a:pPr>
            <a:r>
              <a:rPr lang="en" sz="3000" dirty="0">
                <a:solidFill>
                  <a:schemeClr val="dk2"/>
                </a:solidFill>
                <a:latin typeface="Abadi MT Condensed Light"/>
                <a:ea typeface="Abadi MT Condensed Light"/>
                <a:cs typeface="Abadi MT Condensed Light"/>
                <a:sym typeface="Amatic SC"/>
              </a:rPr>
              <a:t>3) Students </a:t>
            </a:r>
            <a:r>
              <a:rPr lang="en" sz="3000" b="1" dirty="0">
                <a:solidFill>
                  <a:schemeClr val="dk2"/>
                </a:solidFill>
                <a:latin typeface="Abadi MT Condensed Light"/>
                <a:ea typeface="Abadi MT Condensed Light"/>
                <a:cs typeface="Abadi MT Condensed Light"/>
                <a:sym typeface="Amatic SC"/>
              </a:rPr>
              <a:t>discover</a:t>
            </a:r>
            <a:r>
              <a:rPr lang="en" sz="3000" dirty="0">
                <a:solidFill>
                  <a:schemeClr val="dk2"/>
                </a:solidFill>
                <a:latin typeface="Abadi MT Condensed Light"/>
                <a:ea typeface="Abadi MT Condensed Light"/>
                <a:cs typeface="Abadi MT Condensed Light"/>
                <a:sym typeface="Amatic SC"/>
              </a:rPr>
              <a:t> </a:t>
            </a:r>
            <a:r>
              <a:rPr lang="en" sz="3000" b="1" dirty="0">
                <a:solidFill>
                  <a:schemeClr val="dk2"/>
                </a:solidFill>
                <a:latin typeface="Abadi MT Condensed Light"/>
                <a:ea typeface="Abadi MT Condensed Light"/>
                <a:cs typeface="Abadi MT Condensed Light"/>
                <a:sym typeface="Amatic SC"/>
              </a:rPr>
              <a:t>summer internship opportunities</a:t>
            </a:r>
            <a:r>
              <a:rPr lang="en" sz="3000" dirty="0">
                <a:solidFill>
                  <a:schemeClr val="dk2"/>
                </a:solidFill>
                <a:latin typeface="Abadi MT Condensed Light"/>
                <a:ea typeface="Abadi MT Condensed Light"/>
                <a:cs typeface="Abadi MT Condensed Light"/>
                <a:sym typeface="Amatic SC"/>
              </a:rPr>
              <a:t> in the career field they are interested in.</a:t>
            </a:r>
          </a:p>
        </p:txBody>
      </p:sp>
      <p:sp>
        <p:nvSpPr>
          <p:cNvPr id="191" name="Shape 191"/>
          <p:cNvSpPr/>
          <p:nvPr/>
        </p:nvSpPr>
        <p:spPr>
          <a:xfrm>
            <a:off x="5999375" y="3466450"/>
            <a:ext cx="1836300" cy="530399"/>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Shape 196"/>
          <p:cNvPicPr preferRelativeResize="0"/>
          <p:nvPr/>
        </p:nvPicPr>
        <p:blipFill>
          <a:blip r:embed="rId3">
            <a:alphaModFix/>
          </a:blip>
          <a:stretch>
            <a:fillRect/>
          </a:stretch>
        </p:blipFill>
        <p:spPr>
          <a:xfrm rot="-5400000">
            <a:off x="5455725" y="1284224"/>
            <a:ext cx="2892549" cy="1884100"/>
          </a:xfrm>
          <a:prstGeom prst="rect">
            <a:avLst/>
          </a:prstGeom>
          <a:noFill/>
          <a:ln>
            <a:noFill/>
          </a:ln>
        </p:spPr>
      </p:pic>
      <p:pic>
        <p:nvPicPr>
          <p:cNvPr id="197" name="Shape 197"/>
          <p:cNvPicPr preferRelativeResize="0"/>
          <p:nvPr/>
        </p:nvPicPr>
        <p:blipFill>
          <a:blip r:embed="rId4">
            <a:alphaModFix/>
          </a:blip>
          <a:stretch>
            <a:fillRect/>
          </a:stretch>
        </p:blipFill>
        <p:spPr>
          <a:xfrm>
            <a:off x="5712425" y="56750"/>
            <a:ext cx="2412599" cy="4698874"/>
          </a:xfrm>
          <a:prstGeom prst="rect">
            <a:avLst/>
          </a:prstGeom>
          <a:noFill/>
          <a:ln>
            <a:noFill/>
          </a:ln>
        </p:spPr>
      </p:pic>
      <p:sp>
        <p:nvSpPr>
          <p:cNvPr id="198" name="Shape 198"/>
          <p:cNvSpPr txBox="1">
            <a:spLocks noGrp="1"/>
          </p:cNvSpPr>
          <p:nvPr>
            <p:ph type="title"/>
          </p:nvPr>
        </p:nvSpPr>
        <p:spPr>
          <a:xfrm>
            <a:off x="223950" y="1000875"/>
            <a:ext cx="4045199" cy="1710300"/>
          </a:xfrm>
          <a:prstGeom prst="rect">
            <a:avLst/>
          </a:prstGeom>
        </p:spPr>
        <p:txBody>
          <a:bodyPr lIns="91425" tIns="91425" rIns="91425" bIns="91425" anchor="b" anchorCtr="0">
            <a:noAutofit/>
          </a:bodyPr>
          <a:lstStyle/>
          <a:p>
            <a:pPr lvl="0" rtl="0">
              <a:spcBef>
                <a:spcPts val="0"/>
              </a:spcBef>
              <a:buNone/>
            </a:pPr>
            <a:r>
              <a:rPr lang="en" sz="5000"/>
              <a:t>Task #3-  Discover summer program opportunities </a:t>
            </a:r>
          </a:p>
        </p:txBody>
      </p:sp>
      <p:sp>
        <p:nvSpPr>
          <p:cNvPr id="199" name="Shape 199"/>
          <p:cNvSpPr txBox="1">
            <a:spLocks noGrp="1"/>
          </p:cNvSpPr>
          <p:nvPr>
            <p:ph type="body" idx="1"/>
          </p:nvPr>
        </p:nvSpPr>
        <p:spPr>
          <a:xfrm>
            <a:off x="369600" y="2701950"/>
            <a:ext cx="3837000" cy="2066100"/>
          </a:xfrm>
          <a:prstGeom prst="rect">
            <a:avLst/>
          </a:prstGeom>
        </p:spPr>
        <p:txBody>
          <a:bodyPr lIns="91425" tIns="91425" rIns="91425" bIns="91425" anchor="ctr" anchorCtr="0">
            <a:noAutofit/>
          </a:bodyPr>
          <a:lstStyle/>
          <a:p>
            <a:pPr lvl="0" rtl="0">
              <a:spcBef>
                <a:spcPts val="0"/>
              </a:spcBef>
              <a:buNone/>
            </a:pPr>
            <a:r>
              <a:rPr lang="en" sz="3000" dirty="0">
                <a:solidFill>
                  <a:schemeClr val="dk2"/>
                </a:solidFill>
                <a:latin typeface="Abadi MT Condensed Light"/>
                <a:ea typeface="Abadi MT Condensed Light"/>
                <a:cs typeface="Abadi MT Condensed Light"/>
                <a:sym typeface="Amatic SC"/>
              </a:rPr>
              <a:t>3) Students </a:t>
            </a:r>
            <a:r>
              <a:rPr lang="en" sz="3000" b="1" dirty="0">
                <a:solidFill>
                  <a:schemeClr val="dk2"/>
                </a:solidFill>
                <a:latin typeface="Abadi MT Condensed Light"/>
                <a:ea typeface="Abadi MT Condensed Light"/>
                <a:cs typeface="Abadi MT Condensed Light"/>
                <a:sym typeface="Amatic SC"/>
              </a:rPr>
              <a:t>discover</a:t>
            </a:r>
            <a:r>
              <a:rPr lang="en" sz="3000" dirty="0">
                <a:solidFill>
                  <a:schemeClr val="dk2"/>
                </a:solidFill>
                <a:latin typeface="Abadi MT Condensed Light"/>
                <a:ea typeface="Abadi MT Condensed Light"/>
                <a:cs typeface="Abadi MT Condensed Light"/>
                <a:sym typeface="Amatic SC"/>
              </a:rPr>
              <a:t> </a:t>
            </a:r>
            <a:r>
              <a:rPr lang="en" sz="3000" b="1" dirty="0">
                <a:solidFill>
                  <a:schemeClr val="dk2"/>
                </a:solidFill>
                <a:latin typeface="Abadi MT Condensed Light"/>
                <a:ea typeface="Abadi MT Condensed Light"/>
                <a:cs typeface="Abadi MT Condensed Light"/>
                <a:sym typeface="Amatic SC"/>
              </a:rPr>
              <a:t>summer internship opportunities</a:t>
            </a:r>
            <a:r>
              <a:rPr lang="en" sz="3000" dirty="0">
                <a:solidFill>
                  <a:schemeClr val="dk2"/>
                </a:solidFill>
                <a:latin typeface="Abadi MT Condensed Light"/>
                <a:ea typeface="Abadi MT Condensed Light"/>
                <a:cs typeface="Abadi MT Condensed Light"/>
                <a:sym typeface="Amatic SC"/>
              </a:rPr>
              <a:t> in the career field they are interested in.</a:t>
            </a:r>
          </a:p>
        </p:txBody>
      </p:sp>
      <p:sp>
        <p:nvSpPr>
          <p:cNvPr id="200" name="Shape 200"/>
          <p:cNvSpPr/>
          <p:nvPr/>
        </p:nvSpPr>
        <p:spPr>
          <a:xfrm>
            <a:off x="5999375" y="3466450"/>
            <a:ext cx="1836300" cy="530399"/>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p:cNvPicPr preferRelativeResize="0"/>
          <p:nvPr/>
        </p:nvPicPr>
        <p:blipFill>
          <a:blip r:embed="rId3">
            <a:alphaModFix/>
          </a:blip>
          <a:stretch>
            <a:fillRect/>
          </a:stretch>
        </p:blipFill>
        <p:spPr>
          <a:xfrm rot="-5400000">
            <a:off x="5511200" y="1260700"/>
            <a:ext cx="2804399" cy="1828050"/>
          </a:xfrm>
          <a:prstGeom prst="rect">
            <a:avLst/>
          </a:prstGeom>
          <a:noFill/>
          <a:ln>
            <a:noFill/>
          </a:ln>
        </p:spPr>
      </p:pic>
      <p:pic>
        <p:nvPicPr>
          <p:cNvPr id="206" name="Shape 206"/>
          <p:cNvPicPr preferRelativeResize="0"/>
          <p:nvPr/>
        </p:nvPicPr>
        <p:blipFill>
          <a:blip r:embed="rId4">
            <a:alphaModFix/>
          </a:blip>
          <a:stretch>
            <a:fillRect/>
          </a:stretch>
        </p:blipFill>
        <p:spPr>
          <a:xfrm>
            <a:off x="5712425" y="56750"/>
            <a:ext cx="2412599" cy="4698874"/>
          </a:xfrm>
          <a:prstGeom prst="rect">
            <a:avLst/>
          </a:prstGeom>
          <a:noFill/>
          <a:ln>
            <a:noFill/>
          </a:ln>
        </p:spPr>
      </p:pic>
      <p:sp>
        <p:nvSpPr>
          <p:cNvPr id="207" name="Shape 207"/>
          <p:cNvSpPr txBox="1">
            <a:spLocks noGrp="1"/>
          </p:cNvSpPr>
          <p:nvPr>
            <p:ph type="title"/>
          </p:nvPr>
        </p:nvSpPr>
        <p:spPr>
          <a:xfrm>
            <a:off x="223950" y="1000875"/>
            <a:ext cx="4045199" cy="1710300"/>
          </a:xfrm>
          <a:prstGeom prst="rect">
            <a:avLst/>
          </a:prstGeom>
        </p:spPr>
        <p:txBody>
          <a:bodyPr lIns="91425" tIns="91425" rIns="91425" bIns="91425" anchor="b" anchorCtr="0">
            <a:noAutofit/>
          </a:bodyPr>
          <a:lstStyle/>
          <a:p>
            <a:pPr lvl="0" rtl="0">
              <a:spcBef>
                <a:spcPts val="0"/>
              </a:spcBef>
              <a:buNone/>
            </a:pPr>
            <a:r>
              <a:rPr lang="en" sz="5000"/>
              <a:t>Task #3-  Discover summer program opportunities </a:t>
            </a:r>
          </a:p>
        </p:txBody>
      </p:sp>
      <p:sp>
        <p:nvSpPr>
          <p:cNvPr id="208" name="Shape 208"/>
          <p:cNvSpPr txBox="1">
            <a:spLocks noGrp="1"/>
          </p:cNvSpPr>
          <p:nvPr>
            <p:ph type="body" idx="1"/>
          </p:nvPr>
        </p:nvSpPr>
        <p:spPr>
          <a:xfrm>
            <a:off x="369600" y="2701950"/>
            <a:ext cx="3837000" cy="2066100"/>
          </a:xfrm>
          <a:prstGeom prst="rect">
            <a:avLst/>
          </a:prstGeom>
        </p:spPr>
        <p:txBody>
          <a:bodyPr lIns="91425" tIns="91425" rIns="91425" bIns="91425" anchor="ctr" anchorCtr="0">
            <a:noAutofit/>
          </a:bodyPr>
          <a:lstStyle/>
          <a:p>
            <a:pPr lvl="0" rtl="0">
              <a:spcBef>
                <a:spcPts val="0"/>
              </a:spcBef>
              <a:buNone/>
            </a:pPr>
            <a:r>
              <a:rPr lang="en" sz="3000" dirty="0">
                <a:solidFill>
                  <a:schemeClr val="dk2"/>
                </a:solidFill>
                <a:latin typeface="Abadi MT Condensed Light"/>
                <a:ea typeface="Abadi MT Condensed Light"/>
                <a:cs typeface="Abadi MT Condensed Light"/>
                <a:sym typeface="Amatic SC"/>
              </a:rPr>
              <a:t>3) Students </a:t>
            </a:r>
            <a:r>
              <a:rPr lang="en" sz="3000" b="1" dirty="0">
                <a:solidFill>
                  <a:schemeClr val="dk2"/>
                </a:solidFill>
                <a:latin typeface="Abadi MT Condensed Light"/>
                <a:ea typeface="Abadi MT Condensed Light"/>
                <a:cs typeface="Abadi MT Condensed Light"/>
                <a:sym typeface="Amatic SC"/>
              </a:rPr>
              <a:t>discover</a:t>
            </a:r>
            <a:r>
              <a:rPr lang="en" sz="3000" dirty="0">
                <a:solidFill>
                  <a:schemeClr val="dk2"/>
                </a:solidFill>
                <a:latin typeface="Abadi MT Condensed Light"/>
                <a:ea typeface="Abadi MT Condensed Light"/>
                <a:cs typeface="Abadi MT Condensed Light"/>
                <a:sym typeface="Amatic SC"/>
              </a:rPr>
              <a:t> </a:t>
            </a:r>
            <a:r>
              <a:rPr lang="en" sz="3000" b="1" dirty="0">
                <a:solidFill>
                  <a:schemeClr val="dk2"/>
                </a:solidFill>
                <a:latin typeface="Abadi MT Condensed Light"/>
                <a:ea typeface="Abadi MT Condensed Light"/>
                <a:cs typeface="Abadi MT Condensed Light"/>
                <a:sym typeface="Amatic SC"/>
              </a:rPr>
              <a:t>summer internship opportunities</a:t>
            </a:r>
            <a:r>
              <a:rPr lang="en" sz="3000" dirty="0">
                <a:solidFill>
                  <a:schemeClr val="dk2"/>
                </a:solidFill>
                <a:latin typeface="Abadi MT Condensed Light"/>
                <a:ea typeface="Abadi MT Condensed Light"/>
                <a:cs typeface="Abadi MT Condensed Light"/>
                <a:sym typeface="Amatic SC"/>
              </a:rPr>
              <a:t> in the career field they are interested in.</a:t>
            </a:r>
          </a:p>
        </p:txBody>
      </p:sp>
      <p:sp>
        <p:nvSpPr>
          <p:cNvPr id="209" name="Shape 209"/>
          <p:cNvSpPr/>
          <p:nvPr/>
        </p:nvSpPr>
        <p:spPr>
          <a:xfrm>
            <a:off x="5999375" y="3466450"/>
            <a:ext cx="1836300" cy="530399"/>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a:spcBef>
                <a:spcPts val="0"/>
              </a:spcBef>
              <a:buNone/>
            </a:pPr>
            <a:r>
              <a:rPr lang="en" sz="5000"/>
              <a:t>Overview</a:t>
            </a:r>
          </a:p>
        </p:txBody>
      </p:sp>
      <p:sp>
        <p:nvSpPr>
          <p:cNvPr id="62" name="Shape 62"/>
          <p:cNvSpPr txBox="1">
            <a:spLocks noGrp="1"/>
          </p:cNvSpPr>
          <p:nvPr>
            <p:ph type="body" idx="1"/>
          </p:nvPr>
        </p:nvSpPr>
        <p:spPr>
          <a:xfrm>
            <a:off x="311700" y="1365825"/>
            <a:ext cx="8520599" cy="3571800"/>
          </a:xfrm>
          <a:prstGeom prst="rect">
            <a:avLst/>
          </a:prstGeom>
        </p:spPr>
        <p:txBody>
          <a:bodyPr lIns="91425" tIns="91425" rIns="91425" bIns="91425" anchor="t" anchorCtr="0">
            <a:noAutofit/>
          </a:bodyPr>
          <a:lstStyle/>
          <a:p>
            <a:pPr rtl="0">
              <a:spcBef>
                <a:spcPts val="0"/>
              </a:spcBef>
              <a:spcAft>
                <a:spcPts val="0"/>
              </a:spcAft>
              <a:buNone/>
            </a:pPr>
            <a:r>
              <a:rPr lang="en" sz="2400" dirty="0">
                <a:latin typeface="Abadi MT Condensed Light"/>
                <a:ea typeface="Abadi MT Condensed Light"/>
                <a:cs typeface="Abadi MT Condensed Light"/>
                <a:sym typeface="Amatic SC"/>
              </a:rPr>
              <a:t>Team mission statement</a:t>
            </a:r>
          </a:p>
          <a:p>
            <a:pPr rtl="0">
              <a:spcBef>
                <a:spcPts val="0"/>
              </a:spcBef>
              <a:spcAft>
                <a:spcPts val="0"/>
              </a:spcAft>
              <a:buNone/>
            </a:pPr>
            <a:r>
              <a:rPr lang="en" sz="2400" dirty="0">
                <a:latin typeface="Abadi MT Condensed Light"/>
                <a:ea typeface="Abadi MT Condensed Light"/>
                <a:cs typeface="Abadi MT Condensed Light"/>
                <a:sym typeface="Amatic SC"/>
              </a:rPr>
              <a:t>     Selected Interface &amp; Rationale </a:t>
            </a:r>
          </a:p>
          <a:p>
            <a:pPr rtl="0">
              <a:spcBef>
                <a:spcPts val="0"/>
              </a:spcBef>
              <a:spcAft>
                <a:spcPts val="0"/>
              </a:spcAft>
              <a:buNone/>
            </a:pPr>
            <a:r>
              <a:rPr lang="en" sz="2400" dirty="0">
                <a:latin typeface="Abadi MT Condensed Light"/>
                <a:ea typeface="Abadi MT Condensed Light"/>
                <a:cs typeface="Abadi MT Condensed Light"/>
                <a:sym typeface="Amatic SC"/>
              </a:rPr>
              <a:t>          Low-fi prototype structure </a:t>
            </a:r>
          </a:p>
          <a:p>
            <a:pPr rtl="0">
              <a:spcBef>
                <a:spcPts val="0"/>
              </a:spcBef>
              <a:spcAft>
                <a:spcPts val="0"/>
              </a:spcAft>
              <a:buNone/>
            </a:pPr>
            <a:r>
              <a:rPr lang="en" sz="2400" dirty="0">
                <a:latin typeface="Abadi MT Condensed Light"/>
                <a:ea typeface="Abadi MT Condensed Light"/>
                <a:cs typeface="Abadi MT Condensed Light"/>
                <a:sym typeface="Amatic SC"/>
              </a:rPr>
              <a:t>               3 tasks &amp; task flows shown carrying out each task w/ low-fi</a:t>
            </a:r>
          </a:p>
          <a:p>
            <a:pPr rtl="0">
              <a:spcBef>
                <a:spcPts val="0"/>
              </a:spcBef>
              <a:spcAft>
                <a:spcPts val="0"/>
              </a:spcAft>
              <a:buNone/>
            </a:pPr>
            <a:r>
              <a:rPr lang="en" sz="2400" dirty="0">
                <a:latin typeface="Abadi MT Condensed Light"/>
                <a:ea typeface="Abadi MT Condensed Light"/>
                <a:cs typeface="Abadi MT Condensed Light"/>
                <a:sym typeface="Amatic SC"/>
              </a:rPr>
              <a:t>                     Experimental method </a:t>
            </a:r>
          </a:p>
          <a:p>
            <a:pPr rtl="0">
              <a:spcBef>
                <a:spcPts val="0"/>
              </a:spcBef>
              <a:spcAft>
                <a:spcPts val="0"/>
              </a:spcAft>
              <a:buNone/>
            </a:pPr>
            <a:r>
              <a:rPr lang="en" sz="2400" dirty="0">
                <a:latin typeface="Abadi MT Condensed Light"/>
                <a:ea typeface="Abadi MT Condensed Light"/>
                <a:cs typeface="Abadi MT Condensed Light"/>
                <a:sym typeface="Amatic SC"/>
              </a:rPr>
              <a:t>                           Experimental results </a:t>
            </a:r>
          </a:p>
          <a:p>
            <a:pPr rtl="0">
              <a:spcBef>
                <a:spcPts val="0"/>
              </a:spcBef>
              <a:spcAft>
                <a:spcPts val="0"/>
              </a:spcAft>
              <a:buNone/>
            </a:pPr>
            <a:r>
              <a:rPr lang="en" sz="2400" dirty="0">
                <a:latin typeface="Abadi MT Condensed Light"/>
                <a:ea typeface="Abadi MT Condensed Light"/>
                <a:cs typeface="Abadi MT Condensed Light"/>
                <a:sym typeface="Amatic SC"/>
              </a:rPr>
              <a:t>                                  Suggested UI changes</a:t>
            </a:r>
          </a:p>
          <a:p>
            <a:pPr>
              <a:spcBef>
                <a:spcPts val="0"/>
              </a:spcBef>
              <a:spcAft>
                <a:spcPts val="0"/>
              </a:spcAft>
              <a:buNone/>
            </a:pPr>
            <a:r>
              <a:rPr lang="en" sz="2400" dirty="0">
                <a:latin typeface="Abadi MT Condensed Light"/>
                <a:ea typeface="Abadi MT Condensed Light"/>
                <a:cs typeface="Abadi MT Condensed Light"/>
                <a:sym typeface="Amatic SC"/>
              </a:rPr>
              <a:t>                                         Summary of talk </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11700" y="292850"/>
            <a:ext cx="8520599" cy="1313700"/>
          </a:xfrm>
          <a:prstGeom prst="rect">
            <a:avLst/>
          </a:prstGeom>
        </p:spPr>
        <p:txBody>
          <a:bodyPr lIns="91425" tIns="91425" rIns="91425" bIns="91425" anchor="t" anchorCtr="0">
            <a:noAutofit/>
          </a:bodyPr>
          <a:lstStyle/>
          <a:p>
            <a:pPr>
              <a:spcBef>
                <a:spcPts val="0"/>
              </a:spcBef>
              <a:buNone/>
            </a:pPr>
            <a:r>
              <a:rPr lang="en"/>
              <a:t>Lo-fi prototype structure </a:t>
            </a:r>
          </a:p>
        </p:txBody>
      </p:sp>
      <p:pic>
        <p:nvPicPr>
          <p:cNvPr id="215" name="Shape 215"/>
          <p:cNvPicPr preferRelativeResize="0"/>
          <p:nvPr/>
        </p:nvPicPr>
        <p:blipFill rotWithShape="1">
          <a:blip r:embed="rId3">
            <a:alphaModFix/>
          </a:blip>
          <a:srcRect l="1895" t="1604" r="3782" b="3474"/>
          <a:stretch/>
        </p:blipFill>
        <p:spPr>
          <a:xfrm>
            <a:off x="2589537" y="1082850"/>
            <a:ext cx="3964925" cy="3654825"/>
          </a:xfrm>
          <a:prstGeom prst="rect">
            <a:avLst/>
          </a:prstGeom>
          <a:noFill/>
          <a:ln w="25400" cap="flat" cmpd="sng">
            <a:solidFill>
              <a:srgbClr val="3C78D8"/>
            </a:solidFill>
            <a:prstDash val="solid"/>
            <a:miter/>
            <a:headEnd type="none" w="med" len="med"/>
            <a:tailEnd type="none" w="med" len="med"/>
          </a:ln>
        </p:spPr>
      </p:pic>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Shape 220"/>
          <p:cNvPicPr preferRelativeResize="0"/>
          <p:nvPr/>
        </p:nvPicPr>
        <p:blipFill>
          <a:blip r:embed="rId3">
            <a:alphaModFix/>
          </a:blip>
          <a:stretch>
            <a:fillRect/>
          </a:stretch>
        </p:blipFill>
        <p:spPr>
          <a:xfrm rot="-5400000">
            <a:off x="4786650" y="1414799"/>
            <a:ext cx="2892549" cy="1884100"/>
          </a:xfrm>
          <a:prstGeom prst="rect">
            <a:avLst/>
          </a:prstGeom>
          <a:noFill/>
          <a:ln>
            <a:noFill/>
          </a:ln>
        </p:spPr>
      </p:pic>
      <p:pic>
        <p:nvPicPr>
          <p:cNvPr id="221" name="Shape 221"/>
          <p:cNvPicPr preferRelativeResize="0"/>
          <p:nvPr/>
        </p:nvPicPr>
        <p:blipFill>
          <a:blip r:embed="rId4">
            <a:alphaModFix/>
          </a:blip>
          <a:stretch>
            <a:fillRect/>
          </a:stretch>
        </p:blipFill>
        <p:spPr>
          <a:xfrm>
            <a:off x="5035350" y="158737"/>
            <a:ext cx="2412599" cy="4698874"/>
          </a:xfrm>
          <a:prstGeom prst="rect">
            <a:avLst/>
          </a:prstGeom>
          <a:noFill/>
          <a:ln>
            <a:noFill/>
          </a:ln>
        </p:spPr>
      </p:pic>
      <p:pic>
        <p:nvPicPr>
          <p:cNvPr id="222" name="Shape 222"/>
          <p:cNvPicPr preferRelativeResize="0"/>
          <p:nvPr/>
        </p:nvPicPr>
        <p:blipFill rotWithShape="1">
          <a:blip r:embed="rId5">
            <a:alphaModFix/>
          </a:blip>
          <a:srcRect t="11763" r="24789" b="19767"/>
          <a:stretch/>
        </p:blipFill>
        <p:spPr>
          <a:xfrm rot="-5400000">
            <a:off x="1547687" y="1551887"/>
            <a:ext cx="3260449" cy="1912574"/>
          </a:xfrm>
          <a:prstGeom prst="rect">
            <a:avLst/>
          </a:prstGeom>
          <a:noFill/>
          <a:ln>
            <a:noFill/>
          </a:ln>
        </p:spPr>
      </p:pic>
      <p:pic>
        <p:nvPicPr>
          <p:cNvPr id="223" name="Shape 223"/>
          <p:cNvPicPr preferRelativeResize="0"/>
          <p:nvPr/>
        </p:nvPicPr>
        <p:blipFill>
          <a:blip r:embed="rId4">
            <a:alphaModFix/>
          </a:blip>
          <a:stretch>
            <a:fillRect/>
          </a:stretch>
        </p:blipFill>
        <p:spPr>
          <a:xfrm>
            <a:off x="1895412" y="234937"/>
            <a:ext cx="2412599" cy="4698874"/>
          </a:xfrm>
          <a:prstGeom prst="rect">
            <a:avLst/>
          </a:prstGeom>
          <a:noFill/>
          <a:ln>
            <a:noFill/>
          </a:ln>
        </p:spPr>
      </p:pic>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11700" y="292850"/>
            <a:ext cx="8520599" cy="1313700"/>
          </a:xfrm>
          <a:prstGeom prst="rect">
            <a:avLst/>
          </a:prstGeom>
        </p:spPr>
        <p:txBody>
          <a:bodyPr lIns="91425" tIns="91425" rIns="91425" bIns="91425" anchor="t" anchorCtr="0">
            <a:noAutofit/>
          </a:bodyPr>
          <a:lstStyle/>
          <a:p>
            <a:pPr lvl="0" rtl="0">
              <a:spcBef>
                <a:spcPts val="0"/>
              </a:spcBef>
              <a:buNone/>
            </a:pPr>
            <a:r>
              <a:rPr lang="en"/>
              <a:t>Experimental method </a:t>
            </a:r>
          </a:p>
        </p:txBody>
      </p:sp>
      <p:sp>
        <p:nvSpPr>
          <p:cNvPr id="229" name="Shape 229"/>
          <p:cNvSpPr txBox="1"/>
          <p:nvPr/>
        </p:nvSpPr>
        <p:spPr>
          <a:xfrm>
            <a:off x="246725" y="1115600"/>
            <a:ext cx="8742600" cy="3847200"/>
          </a:xfrm>
          <a:prstGeom prst="rect">
            <a:avLst/>
          </a:prstGeom>
          <a:noFill/>
          <a:ln>
            <a:noFill/>
          </a:ln>
        </p:spPr>
        <p:txBody>
          <a:bodyPr lIns="91425" tIns="91425" rIns="91425" bIns="91425" anchor="t" anchorCtr="0">
            <a:noAutofit/>
          </a:bodyPr>
          <a:lstStyle/>
          <a:p>
            <a:pPr marL="457200" lvl="0" indent="-381000" rtl="0">
              <a:spcBef>
                <a:spcPts val="0"/>
              </a:spcBef>
              <a:buSzPct val="100000"/>
              <a:buFont typeface="Amatic SC"/>
              <a:buChar char="-"/>
            </a:pPr>
            <a:r>
              <a:rPr lang="en" sz="2400" dirty="0">
                <a:latin typeface="Abadi MT Condensed Light"/>
                <a:ea typeface="Abadi MT Condensed Light"/>
                <a:cs typeface="Abadi MT Condensed Light"/>
                <a:sym typeface="Amatic SC"/>
              </a:rPr>
              <a:t>interviewed five users in quiet &amp; diverse environments</a:t>
            </a:r>
          </a:p>
          <a:p>
            <a:pPr marL="457200" lvl="0" indent="-381000" rtl="0">
              <a:spcBef>
                <a:spcPts val="0"/>
              </a:spcBef>
              <a:buSzPct val="100000"/>
              <a:buFont typeface="Amatic SC"/>
              <a:buChar char="-"/>
            </a:pPr>
            <a:r>
              <a:rPr lang="en" sz="2400" dirty="0">
                <a:latin typeface="Abadi MT Condensed Light"/>
                <a:ea typeface="Abadi MT Condensed Light"/>
                <a:cs typeface="Abadi MT Condensed Light"/>
                <a:sym typeface="Amatic SC"/>
              </a:rPr>
              <a:t>separate tasks and task flows for different users</a:t>
            </a:r>
          </a:p>
          <a:p>
            <a:pPr marL="457200" lvl="0" indent="-381000" rtl="0">
              <a:spcBef>
                <a:spcPts val="0"/>
              </a:spcBef>
              <a:buSzPct val="100000"/>
              <a:buFont typeface="Amatic SC"/>
              <a:buChar char="-"/>
            </a:pPr>
            <a:r>
              <a:rPr lang="en" sz="2400" dirty="0">
                <a:latin typeface="Abadi MT Condensed Light"/>
                <a:ea typeface="Abadi MT Condensed Light"/>
                <a:cs typeface="Abadi MT Condensed Light"/>
                <a:sym typeface="Amatic SC"/>
              </a:rPr>
              <a:t>procedure :</a:t>
            </a:r>
          </a:p>
          <a:p>
            <a:pPr marL="914400" lvl="1" indent="-381000" rtl="0">
              <a:spcBef>
                <a:spcPts val="0"/>
              </a:spcBef>
              <a:buSzPct val="100000"/>
              <a:buFont typeface="Amatic SC"/>
              <a:buChar char="-"/>
            </a:pPr>
            <a:r>
              <a:rPr lang="en" sz="2400" dirty="0">
                <a:latin typeface="Abadi MT Condensed Light"/>
                <a:ea typeface="Abadi MT Condensed Light"/>
                <a:cs typeface="Abadi MT Condensed Light"/>
                <a:sym typeface="Amatic SC"/>
              </a:rPr>
              <a:t>facilitator intro</a:t>
            </a:r>
          </a:p>
          <a:p>
            <a:pPr marL="914400" lvl="1" indent="-381000" rtl="0">
              <a:spcBef>
                <a:spcPts val="0"/>
              </a:spcBef>
              <a:buSzPct val="100000"/>
              <a:buFont typeface="Amatic SC"/>
              <a:buChar char="-"/>
            </a:pPr>
            <a:r>
              <a:rPr lang="en" sz="2400" dirty="0">
                <a:latin typeface="Abadi MT Condensed Light"/>
                <a:ea typeface="Abadi MT Condensed Light"/>
                <a:cs typeface="Abadi MT Condensed Light"/>
                <a:sym typeface="Amatic SC"/>
              </a:rPr>
              <a:t>user monologue</a:t>
            </a:r>
          </a:p>
          <a:p>
            <a:pPr marL="914400" lvl="1" indent="-381000" rtl="0">
              <a:spcBef>
                <a:spcPts val="0"/>
              </a:spcBef>
              <a:buSzPct val="100000"/>
              <a:buFont typeface="Amatic SC"/>
              <a:buChar char="-"/>
            </a:pPr>
            <a:r>
              <a:rPr lang="en" sz="2400" dirty="0">
                <a:latin typeface="Abadi MT Condensed Light"/>
                <a:ea typeface="Abadi MT Condensed Light"/>
                <a:cs typeface="Abadi MT Condensed Light"/>
                <a:sym typeface="Amatic SC"/>
              </a:rPr>
              <a:t>simulate computer</a:t>
            </a:r>
          </a:p>
          <a:p>
            <a:pPr marL="914400" lvl="1" indent="-381000" rtl="0">
              <a:spcBef>
                <a:spcPts val="0"/>
              </a:spcBef>
              <a:buSzPct val="100000"/>
              <a:buFont typeface="Amatic SC"/>
              <a:buChar char="-"/>
            </a:pPr>
            <a:r>
              <a:rPr lang="en" sz="2400" dirty="0">
                <a:latin typeface="Abadi MT Condensed Light"/>
                <a:ea typeface="Abadi MT Condensed Light"/>
                <a:cs typeface="Abadi MT Condensed Light"/>
                <a:sym typeface="Amatic SC"/>
              </a:rPr>
              <a:t>note taking</a:t>
            </a:r>
          </a:p>
          <a:p>
            <a:pPr marL="457200" lvl="0" indent="-381000" rtl="0">
              <a:spcBef>
                <a:spcPts val="0"/>
              </a:spcBef>
              <a:buSzPct val="100000"/>
              <a:buFont typeface="Amatic SC"/>
              <a:buChar char="-"/>
            </a:pPr>
            <a:r>
              <a:rPr lang="en" sz="2400" dirty="0">
                <a:latin typeface="Abadi MT Condensed Light"/>
                <a:ea typeface="Abadi MT Condensed Light"/>
                <a:cs typeface="Abadi MT Condensed Light"/>
                <a:sym typeface="Amatic SC"/>
              </a:rPr>
              <a:t>test measures</a:t>
            </a:r>
          </a:p>
          <a:p>
            <a:pPr marL="914400" lvl="1" indent="-381000" rtl="0">
              <a:spcBef>
                <a:spcPts val="0"/>
              </a:spcBef>
              <a:buSzPct val="100000"/>
              <a:buFont typeface="Amatic SC"/>
              <a:buChar char="-"/>
            </a:pPr>
            <a:r>
              <a:rPr lang="en" sz="2400" dirty="0">
                <a:latin typeface="Abadi MT Condensed Light"/>
                <a:ea typeface="Abadi MT Condensed Light"/>
                <a:cs typeface="Abadi MT Condensed Light"/>
                <a:sym typeface="Amatic SC"/>
              </a:rPr>
              <a:t>number of errors</a:t>
            </a:r>
          </a:p>
          <a:p>
            <a:pPr marL="914400" lvl="1" indent="-381000" rtl="0">
              <a:spcBef>
                <a:spcPts val="0"/>
              </a:spcBef>
              <a:buSzPct val="100000"/>
              <a:buFont typeface="Amatic SC"/>
              <a:buChar char="-"/>
            </a:pPr>
            <a:r>
              <a:rPr lang="en" sz="2400" dirty="0">
                <a:latin typeface="Abadi MT Condensed Light"/>
                <a:ea typeface="Abadi MT Condensed Light"/>
                <a:cs typeface="Abadi MT Condensed Light"/>
                <a:sym typeface="Amatic SC"/>
              </a:rPr>
              <a:t>ease of use</a:t>
            </a: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311700" y="292850"/>
            <a:ext cx="8520599" cy="1313700"/>
          </a:xfrm>
          <a:prstGeom prst="rect">
            <a:avLst/>
          </a:prstGeom>
        </p:spPr>
        <p:txBody>
          <a:bodyPr lIns="91425" tIns="91425" rIns="91425" bIns="91425" anchor="t" anchorCtr="0">
            <a:noAutofit/>
          </a:bodyPr>
          <a:lstStyle/>
          <a:p>
            <a:pPr lvl="0" rtl="0">
              <a:spcBef>
                <a:spcPts val="0"/>
              </a:spcBef>
              <a:buNone/>
            </a:pPr>
            <a:r>
              <a:rPr lang="en"/>
              <a:t>Experimental results #1 - SMART USERS</a:t>
            </a:r>
          </a:p>
        </p:txBody>
      </p:sp>
      <p:sp>
        <p:nvSpPr>
          <p:cNvPr id="235" name="Shape 235"/>
          <p:cNvSpPr txBox="1">
            <a:spLocks noGrp="1"/>
          </p:cNvSpPr>
          <p:nvPr>
            <p:ph type="body" idx="1"/>
          </p:nvPr>
        </p:nvSpPr>
        <p:spPr>
          <a:xfrm>
            <a:off x="311700" y="1228675"/>
            <a:ext cx="3645300" cy="3340199"/>
          </a:xfrm>
          <a:prstGeom prst="rect">
            <a:avLst/>
          </a:prstGeom>
        </p:spPr>
        <p:txBody>
          <a:bodyPr lIns="91425" tIns="91425" rIns="91425" bIns="91425" anchor="t" anchorCtr="0">
            <a:noAutofit/>
          </a:bodyPr>
          <a:lstStyle/>
          <a:p>
            <a:pPr rtl="0">
              <a:spcBef>
                <a:spcPts val="0"/>
              </a:spcBef>
              <a:buNone/>
            </a:pPr>
            <a:r>
              <a:rPr lang="en" sz="3000" dirty="0">
                <a:latin typeface="Abadi MT Condensed Light"/>
                <a:ea typeface="Abadi MT Condensed Light"/>
                <a:cs typeface="Abadi MT Condensed Light"/>
                <a:sym typeface="Amatic SC"/>
              </a:rPr>
              <a:t>Participant one and participant two found the app intuitive and easy to use</a:t>
            </a:r>
          </a:p>
          <a:p>
            <a:pPr lvl="0" rtl="0">
              <a:spcBef>
                <a:spcPts val="0"/>
              </a:spcBef>
              <a:buNone/>
            </a:pPr>
            <a:r>
              <a:rPr lang="en" sz="3000" dirty="0">
                <a:latin typeface="Abadi MT Condensed Light"/>
                <a:ea typeface="Abadi MT Condensed Light"/>
                <a:cs typeface="Abadi MT Condensed Light"/>
                <a:sym typeface="Amatic SC"/>
              </a:rPr>
              <a:t>they made only one error</a:t>
            </a:r>
          </a:p>
        </p:txBody>
      </p:sp>
      <p:pic>
        <p:nvPicPr>
          <p:cNvPr id="236" name="Shape 236"/>
          <p:cNvPicPr preferRelativeResize="0"/>
          <p:nvPr/>
        </p:nvPicPr>
        <p:blipFill>
          <a:blip r:embed="rId3">
            <a:alphaModFix/>
          </a:blip>
          <a:stretch>
            <a:fillRect/>
          </a:stretch>
        </p:blipFill>
        <p:spPr>
          <a:xfrm>
            <a:off x="6182075" y="1013024"/>
            <a:ext cx="2439023" cy="1829275"/>
          </a:xfrm>
          <a:prstGeom prst="rect">
            <a:avLst/>
          </a:prstGeom>
          <a:noFill/>
          <a:ln>
            <a:noFill/>
          </a:ln>
        </p:spPr>
      </p:pic>
      <p:pic>
        <p:nvPicPr>
          <p:cNvPr id="237" name="Shape 237"/>
          <p:cNvPicPr preferRelativeResize="0"/>
          <p:nvPr/>
        </p:nvPicPr>
        <p:blipFill>
          <a:blip r:embed="rId4">
            <a:alphaModFix/>
          </a:blip>
          <a:stretch>
            <a:fillRect/>
          </a:stretch>
        </p:blipFill>
        <p:spPr>
          <a:xfrm>
            <a:off x="6182075" y="2906150"/>
            <a:ext cx="2439024" cy="1829274"/>
          </a:xfrm>
          <a:prstGeom prst="rect">
            <a:avLst/>
          </a:prstGeom>
          <a:noFill/>
          <a:ln>
            <a:noFill/>
          </a:ln>
        </p:spPr>
      </p:pic>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311700" y="292850"/>
            <a:ext cx="8520599" cy="1313700"/>
          </a:xfrm>
          <a:prstGeom prst="rect">
            <a:avLst/>
          </a:prstGeom>
        </p:spPr>
        <p:txBody>
          <a:bodyPr lIns="91425" tIns="91425" rIns="91425" bIns="91425" anchor="t" anchorCtr="0">
            <a:noAutofit/>
          </a:bodyPr>
          <a:lstStyle/>
          <a:p>
            <a:pPr lvl="0" rtl="0">
              <a:spcBef>
                <a:spcPts val="0"/>
              </a:spcBef>
              <a:buNone/>
            </a:pPr>
            <a:r>
              <a:rPr lang="en"/>
              <a:t>Experimental results #2 - USERS WITH DIFFICULTIES</a:t>
            </a:r>
          </a:p>
        </p:txBody>
      </p:sp>
      <p:sp>
        <p:nvSpPr>
          <p:cNvPr id="243" name="Shape 243"/>
          <p:cNvSpPr txBox="1">
            <a:spLocks noGrp="1"/>
          </p:cNvSpPr>
          <p:nvPr>
            <p:ph type="body" idx="1"/>
          </p:nvPr>
        </p:nvSpPr>
        <p:spPr>
          <a:xfrm>
            <a:off x="311700" y="1228675"/>
            <a:ext cx="3645300" cy="3340199"/>
          </a:xfrm>
          <a:prstGeom prst="rect">
            <a:avLst/>
          </a:prstGeom>
        </p:spPr>
        <p:txBody>
          <a:bodyPr lIns="91425" tIns="91425" rIns="91425" bIns="91425" anchor="t" anchorCtr="0">
            <a:noAutofit/>
          </a:bodyPr>
          <a:lstStyle/>
          <a:p>
            <a:pPr rtl="0">
              <a:spcBef>
                <a:spcPts val="0"/>
              </a:spcBef>
              <a:buNone/>
            </a:pPr>
            <a:r>
              <a:rPr lang="en" sz="3000" dirty="0">
                <a:latin typeface="Abadi MT Condensed Light"/>
                <a:ea typeface="Abadi MT Condensed Light"/>
                <a:cs typeface="Abadi MT Condensed Light"/>
                <a:sym typeface="Amatic SC"/>
              </a:rPr>
              <a:t>Participant THREE and participant FOUR found the application confusing and had major difficulties in using it </a:t>
            </a:r>
          </a:p>
          <a:p>
            <a:pPr rtl="0">
              <a:spcBef>
                <a:spcPts val="0"/>
              </a:spcBef>
              <a:buNone/>
            </a:pPr>
            <a:r>
              <a:rPr lang="en" sz="3000" dirty="0">
                <a:latin typeface="Abadi MT Condensed Light"/>
                <a:ea typeface="Abadi MT Condensed Light"/>
                <a:cs typeface="Abadi MT Condensed Light"/>
                <a:sym typeface="Amatic SC"/>
              </a:rPr>
              <a:t>4 errors each</a:t>
            </a:r>
          </a:p>
          <a:p>
            <a:pPr lvl="0" rtl="0">
              <a:spcBef>
                <a:spcPts val="0"/>
              </a:spcBef>
              <a:buNone/>
            </a:pPr>
            <a:endParaRPr sz="3000" dirty="0">
              <a:latin typeface="Abadi MT Condensed Light"/>
              <a:ea typeface="Abadi MT Condensed Light"/>
              <a:cs typeface="Abadi MT Condensed Light"/>
              <a:sym typeface="Amatic SC"/>
            </a:endParaRPr>
          </a:p>
        </p:txBody>
      </p:sp>
      <p:pic>
        <p:nvPicPr>
          <p:cNvPr id="244" name="Shape 244"/>
          <p:cNvPicPr preferRelativeResize="0"/>
          <p:nvPr/>
        </p:nvPicPr>
        <p:blipFill>
          <a:blip r:embed="rId3">
            <a:alphaModFix/>
          </a:blip>
          <a:stretch>
            <a:fillRect/>
          </a:stretch>
        </p:blipFill>
        <p:spPr>
          <a:xfrm>
            <a:off x="5713675" y="1167875"/>
            <a:ext cx="2530452" cy="1423373"/>
          </a:xfrm>
          <a:prstGeom prst="rect">
            <a:avLst/>
          </a:prstGeom>
          <a:noFill/>
          <a:ln>
            <a:noFill/>
          </a:ln>
        </p:spPr>
      </p:pic>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311700" y="292850"/>
            <a:ext cx="8520599" cy="1313700"/>
          </a:xfrm>
          <a:prstGeom prst="rect">
            <a:avLst/>
          </a:prstGeom>
        </p:spPr>
        <p:txBody>
          <a:bodyPr lIns="91425" tIns="91425" rIns="91425" bIns="91425" anchor="t" anchorCtr="0">
            <a:noAutofit/>
          </a:bodyPr>
          <a:lstStyle/>
          <a:p>
            <a:pPr lvl="0" rtl="0">
              <a:spcBef>
                <a:spcPts val="0"/>
              </a:spcBef>
              <a:buNone/>
            </a:pPr>
            <a:r>
              <a:rPr lang="en"/>
              <a:t>Suggested UI changes</a:t>
            </a:r>
          </a:p>
        </p:txBody>
      </p:sp>
      <p:sp>
        <p:nvSpPr>
          <p:cNvPr id="250" name="Shape 250"/>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marL="457200" lvl="0" indent="-419100" rtl="0">
              <a:spcBef>
                <a:spcPts val="0"/>
              </a:spcBef>
              <a:buSzPct val="100000"/>
              <a:buFont typeface="Amatic SC"/>
              <a:buChar char="-"/>
            </a:pPr>
            <a:r>
              <a:rPr lang="en" sz="3000" dirty="0">
                <a:latin typeface="Abadi MT Condensed Light"/>
                <a:ea typeface="Abadi MT Condensed Light"/>
                <a:cs typeface="Abadi MT Condensed Light"/>
                <a:sym typeface="Amatic SC"/>
              </a:rPr>
              <a:t>have </a:t>
            </a:r>
            <a:r>
              <a:rPr lang="en" sz="3000" b="1" dirty="0">
                <a:latin typeface="Abadi MT Condensed Light"/>
                <a:ea typeface="Abadi MT Condensed Light"/>
                <a:cs typeface="Abadi MT Condensed Light"/>
                <a:sym typeface="Amatic SC"/>
              </a:rPr>
              <a:t>different buttons/functionality</a:t>
            </a:r>
            <a:r>
              <a:rPr lang="en" sz="3000" dirty="0">
                <a:latin typeface="Abadi MT Condensed Light"/>
                <a:ea typeface="Abadi MT Condensed Light"/>
                <a:cs typeface="Abadi MT Condensed Light"/>
                <a:sym typeface="Amatic SC"/>
              </a:rPr>
              <a:t> for Mentors vs Mentees (e.g., don’t let mentors access the ‘Take quiz’ view)</a:t>
            </a:r>
          </a:p>
          <a:p>
            <a:pPr marL="457200" lvl="0" indent="-419100" rtl="0">
              <a:spcBef>
                <a:spcPts val="0"/>
              </a:spcBef>
              <a:buSzPct val="100000"/>
              <a:buFont typeface="Amatic SC"/>
              <a:buChar char="-"/>
            </a:pPr>
            <a:r>
              <a:rPr lang="en" sz="3000" b="1" dirty="0">
                <a:latin typeface="Abadi MT Condensed Light"/>
                <a:ea typeface="Abadi MT Condensed Light"/>
                <a:cs typeface="Abadi MT Condensed Light"/>
                <a:sym typeface="Amatic SC"/>
              </a:rPr>
              <a:t>CHANGE</a:t>
            </a:r>
            <a:r>
              <a:rPr lang="en" sz="3000" dirty="0">
                <a:latin typeface="Abadi MT Condensed Light"/>
                <a:ea typeface="Abadi MT Condensed Light"/>
                <a:cs typeface="Abadi MT Condensed Light"/>
                <a:sym typeface="Amatic SC"/>
              </a:rPr>
              <a:t> the </a:t>
            </a:r>
            <a:r>
              <a:rPr lang="en" sz="3000" b="1" dirty="0">
                <a:latin typeface="Abadi MT Condensed Light"/>
                <a:ea typeface="Abadi MT Condensed Light"/>
                <a:cs typeface="Abadi MT Condensed Light"/>
                <a:sym typeface="Amatic SC"/>
              </a:rPr>
              <a:t>icons</a:t>
            </a:r>
            <a:r>
              <a:rPr lang="en" sz="3000" dirty="0">
                <a:latin typeface="Abadi MT Condensed Light"/>
                <a:ea typeface="Abadi MT Condensed Light"/>
                <a:cs typeface="Abadi MT Condensed Light"/>
                <a:sym typeface="Amatic SC"/>
              </a:rPr>
              <a:t> that are not intuitive</a:t>
            </a:r>
          </a:p>
          <a:p>
            <a:pPr marL="457200" lvl="0" indent="-419100" rtl="0">
              <a:spcBef>
                <a:spcPts val="0"/>
              </a:spcBef>
              <a:buSzPct val="100000"/>
              <a:buFont typeface="Amatic SC"/>
              <a:buChar char="-"/>
            </a:pPr>
            <a:r>
              <a:rPr lang="en" sz="3000" b="1" dirty="0">
                <a:latin typeface="Abadi MT Condensed Light"/>
                <a:ea typeface="Abadi MT Condensed Light"/>
                <a:cs typeface="Abadi MT Condensed Light"/>
                <a:sym typeface="Amatic SC"/>
              </a:rPr>
              <a:t>search mentors</a:t>
            </a:r>
            <a:r>
              <a:rPr lang="en" sz="3000" dirty="0">
                <a:latin typeface="Abadi MT Condensed Light"/>
                <a:ea typeface="Abadi MT Condensed Light"/>
                <a:cs typeface="Abadi MT Condensed Light"/>
                <a:sym typeface="Amatic SC"/>
              </a:rPr>
              <a:t> by name</a:t>
            </a:r>
          </a:p>
          <a:p>
            <a:pPr marL="457200" lvl="0" indent="-419100" rtl="0">
              <a:spcBef>
                <a:spcPts val="0"/>
              </a:spcBef>
              <a:buSzPct val="100000"/>
              <a:buFont typeface="Amatic SC"/>
              <a:buChar char="-"/>
            </a:pPr>
            <a:r>
              <a:rPr lang="en" sz="3000" dirty="0">
                <a:latin typeface="Abadi MT Condensed Light"/>
                <a:ea typeface="Abadi MT Condensed Light"/>
                <a:cs typeface="Abadi MT Condensed Light"/>
                <a:sym typeface="Amatic SC"/>
              </a:rPr>
              <a:t>ADD map </a:t>
            </a:r>
            <a:r>
              <a:rPr lang="en" sz="3000" b="1" dirty="0">
                <a:latin typeface="Abadi MT Condensed Light"/>
                <a:ea typeface="Abadi MT Condensed Light"/>
                <a:cs typeface="Abadi MT Condensed Light"/>
                <a:sym typeface="Amatic SC"/>
              </a:rPr>
              <a:t>zoom</a:t>
            </a:r>
            <a:r>
              <a:rPr lang="en" sz="3000" dirty="0">
                <a:latin typeface="Abadi MT Condensed Light"/>
                <a:ea typeface="Abadi MT Condensed Light"/>
                <a:cs typeface="Abadi MT Condensed Light"/>
                <a:sym typeface="Amatic SC"/>
              </a:rPr>
              <a:t> functionality</a:t>
            </a:r>
          </a:p>
          <a:p>
            <a:pPr marL="457200" lvl="0" indent="-419100" rtl="0">
              <a:spcBef>
                <a:spcPts val="0"/>
              </a:spcBef>
              <a:spcAft>
                <a:spcPts val="0"/>
              </a:spcAft>
              <a:buSzPct val="100000"/>
              <a:buFont typeface="Amatic SC"/>
              <a:buChar char="-"/>
            </a:pPr>
            <a:r>
              <a:rPr lang="en" sz="3000" dirty="0">
                <a:latin typeface="Abadi MT Condensed Light"/>
                <a:ea typeface="Abadi MT Condensed Light"/>
                <a:cs typeface="Abadi MT Condensed Light"/>
                <a:sym typeface="Amatic SC"/>
              </a:rPr>
              <a:t> giving mentors the ability to </a:t>
            </a:r>
            <a:r>
              <a:rPr lang="en" sz="3000" b="1" dirty="0">
                <a:latin typeface="Abadi MT Condensed Light"/>
                <a:ea typeface="Abadi MT Condensed Light"/>
                <a:cs typeface="Abadi MT Condensed Light"/>
                <a:sym typeface="Amatic SC"/>
              </a:rPr>
              <a:t>edit their answers</a:t>
            </a:r>
            <a:r>
              <a:rPr lang="en" sz="3000" dirty="0">
                <a:latin typeface="Abadi MT Condensed Light"/>
                <a:ea typeface="Abadi MT Condensed Light"/>
                <a:cs typeface="Abadi MT Condensed Light"/>
                <a:sym typeface="Amatic SC"/>
              </a:rPr>
              <a:t> to questions after posting them</a:t>
            </a:r>
          </a:p>
        </p:txBody>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11700" y="292850"/>
            <a:ext cx="8520599" cy="1313700"/>
          </a:xfrm>
          <a:prstGeom prst="rect">
            <a:avLst/>
          </a:prstGeom>
        </p:spPr>
        <p:txBody>
          <a:bodyPr lIns="91425" tIns="91425" rIns="91425" bIns="91425" anchor="t" anchorCtr="0">
            <a:noAutofit/>
          </a:bodyPr>
          <a:lstStyle/>
          <a:p>
            <a:pPr lvl="0" rtl="0">
              <a:spcBef>
                <a:spcPts val="0"/>
              </a:spcBef>
              <a:buNone/>
            </a:pPr>
            <a:r>
              <a:rPr lang="en"/>
              <a:t>Summary of talk </a:t>
            </a:r>
          </a:p>
        </p:txBody>
      </p:sp>
      <p:sp>
        <p:nvSpPr>
          <p:cNvPr id="256" name="Shape 256"/>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marL="457200" lvl="0" indent="-419100" rtl="0">
              <a:spcBef>
                <a:spcPts val="0"/>
              </a:spcBef>
              <a:buSzPct val="100000"/>
              <a:buFont typeface="Amatic SC"/>
              <a:buChar char="-"/>
            </a:pPr>
            <a:r>
              <a:rPr lang="en" sz="3000" dirty="0">
                <a:latin typeface="Abadi MT Condensed Light"/>
                <a:ea typeface="Abadi MT Condensed Light"/>
                <a:cs typeface="Abadi MT Condensed Light"/>
                <a:sym typeface="Amatic SC"/>
              </a:rPr>
              <a:t>chose Mobile web app (FAMILIAR AND ACCESSIBLE TO TARGET DEMOGRAPHIC)</a:t>
            </a:r>
          </a:p>
          <a:p>
            <a:pPr marL="457200" lvl="0" indent="-419100" rtl="0">
              <a:spcBef>
                <a:spcPts val="0"/>
              </a:spcBef>
              <a:buSzPct val="100000"/>
              <a:buFont typeface="Amatic SC"/>
              <a:buChar char="-"/>
            </a:pPr>
            <a:r>
              <a:rPr lang="en" sz="3000" dirty="0">
                <a:latin typeface="Abadi MT Condensed Light"/>
                <a:ea typeface="Abadi MT Condensed Light"/>
                <a:cs typeface="Abadi MT Condensed Light"/>
                <a:sym typeface="Amatic SC"/>
              </a:rPr>
              <a:t>TESTED 3 tasks with 4 users</a:t>
            </a:r>
          </a:p>
          <a:p>
            <a:pPr marL="457200" lvl="0" indent="-419100" rtl="0">
              <a:spcBef>
                <a:spcPts val="0"/>
              </a:spcBef>
              <a:buSzPct val="100000"/>
              <a:buFont typeface="Amatic SC"/>
              <a:buChar char="-"/>
            </a:pPr>
            <a:r>
              <a:rPr lang="en" sz="3000" dirty="0">
                <a:latin typeface="Abadi MT Condensed Light"/>
                <a:ea typeface="Abadi MT Condensed Light"/>
                <a:cs typeface="Abadi MT Condensed Light"/>
                <a:sym typeface="Amatic SC"/>
              </a:rPr>
              <a:t>contradictory FEEDBACK FROM USERS -</a:t>
            </a:r>
          </a:p>
          <a:p>
            <a:pPr marL="914400" lvl="1" indent="-419100" rtl="0">
              <a:spcBef>
                <a:spcPts val="0"/>
              </a:spcBef>
              <a:buSzPct val="100000"/>
              <a:buFont typeface="Amatic SC"/>
              <a:buChar char="-"/>
            </a:pPr>
            <a:r>
              <a:rPr lang="en" sz="3000" dirty="0">
                <a:latin typeface="Abadi MT Condensed Light"/>
                <a:ea typeface="Abadi MT Condensed Light"/>
                <a:cs typeface="Abadi MT Condensed Light"/>
                <a:sym typeface="Amatic SC"/>
              </a:rPr>
              <a:t>some found app intuitive</a:t>
            </a:r>
          </a:p>
          <a:p>
            <a:pPr marL="914400" lvl="1" indent="-419100" rtl="0">
              <a:spcBef>
                <a:spcPts val="0"/>
              </a:spcBef>
              <a:buSzPct val="100000"/>
              <a:buFont typeface="Amatic SC"/>
              <a:buChar char="-"/>
            </a:pPr>
            <a:r>
              <a:rPr lang="en" sz="3000" dirty="0">
                <a:latin typeface="Abadi MT Condensed Light"/>
                <a:ea typeface="Abadi MT Condensed Light"/>
                <a:cs typeface="Abadi MT Condensed Light"/>
                <a:sym typeface="Amatic SC"/>
              </a:rPr>
              <a:t>some found it confusing</a:t>
            </a:r>
          </a:p>
          <a:p>
            <a:pPr marL="457200" lvl="0" indent="-419100" rtl="0">
              <a:spcBef>
                <a:spcPts val="0"/>
              </a:spcBef>
              <a:buSzPct val="100000"/>
              <a:buFont typeface="Amatic SC"/>
              <a:buChar char="-"/>
            </a:pPr>
            <a:r>
              <a:rPr lang="en" sz="3000" dirty="0">
                <a:latin typeface="Abadi MT Condensed Light"/>
                <a:ea typeface="Abadi MT Condensed Light"/>
                <a:cs typeface="Abadi MT Condensed Light"/>
                <a:sym typeface="Amatic SC"/>
              </a:rPr>
              <a:t>suggestions to change ui elements and add functionality</a:t>
            </a:r>
          </a:p>
          <a:p>
            <a:pPr marL="457200" lvl="0" indent="-419100" rtl="0">
              <a:spcBef>
                <a:spcPts val="0"/>
              </a:spcBef>
              <a:buFont typeface="Amatic SC"/>
              <a:buChar char="-"/>
            </a:pPr>
            <a:endParaRPr sz="3000" dirty="0">
              <a:latin typeface="Abadi MT Condensed Light"/>
              <a:ea typeface="Abadi MT Condensed Light"/>
              <a:cs typeface="Abadi MT Condensed Light"/>
              <a:sym typeface="Amatic SC"/>
            </a:endParaRP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rtl="0">
              <a:spcBef>
                <a:spcPts val="0"/>
              </a:spcBef>
              <a:buNone/>
            </a:pPr>
            <a:r>
              <a:rPr lang="en" sz="5000"/>
              <a:t>Team mission statement</a:t>
            </a:r>
          </a:p>
        </p:txBody>
      </p:sp>
      <p:sp>
        <p:nvSpPr>
          <p:cNvPr id="68" name="Shape 68"/>
          <p:cNvSpPr txBox="1">
            <a:spLocks noGrp="1"/>
          </p:cNvSpPr>
          <p:nvPr>
            <p:ph type="body" idx="1"/>
          </p:nvPr>
        </p:nvSpPr>
        <p:spPr>
          <a:xfrm>
            <a:off x="311700" y="1806375"/>
            <a:ext cx="8520599" cy="1817699"/>
          </a:xfrm>
          <a:prstGeom prst="rect">
            <a:avLst/>
          </a:prstGeom>
        </p:spPr>
        <p:txBody>
          <a:bodyPr lIns="91425" tIns="91425" rIns="91425" bIns="91425" anchor="t" anchorCtr="0">
            <a:noAutofit/>
          </a:bodyPr>
          <a:lstStyle/>
          <a:p>
            <a:pPr lvl="0" rtl="0">
              <a:spcBef>
                <a:spcPts val="0"/>
              </a:spcBef>
              <a:buNone/>
            </a:pPr>
            <a:r>
              <a:rPr lang="en" sz="5000" dirty="0">
                <a:latin typeface="Abadi MT Condensed Light"/>
                <a:ea typeface="Abadi MT Condensed Light"/>
                <a:cs typeface="Abadi MT Condensed Light"/>
                <a:sym typeface="Amatic SC"/>
              </a:rPr>
              <a:t>Making stem accessible FOR LOW INCOME AND/OR MINORITY HIGH-SCHOOLERS</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216650"/>
            <a:ext cx="8520599" cy="800999"/>
          </a:xfrm>
          <a:prstGeom prst="rect">
            <a:avLst/>
          </a:prstGeom>
        </p:spPr>
        <p:txBody>
          <a:bodyPr lIns="91425" tIns="91425" rIns="91425" bIns="91425" anchor="t" anchorCtr="0">
            <a:noAutofit/>
          </a:bodyPr>
          <a:lstStyle/>
          <a:p>
            <a:pPr lvl="0" rtl="0">
              <a:spcBef>
                <a:spcPts val="0"/>
              </a:spcBef>
              <a:buNone/>
            </a:pPr>
            <a:r>
              <a:rPr lang="en" sz="5000"/>
              <a:t>Selected interface and rationale</a:t>
            </a:r>
          </a:p>
        </p:txBody>
      </p:sp>
      <p:sp>
        <p:nvSpPr>
          <p:cNvPr id="74" name="Shape 74"/>
          <p:cNvSpPr txBox="1">
            <a:spLocks noGrp="1"/>
          </p:cNvSpPr>
          <p:nvPr>
            <p:ph type="body" idx="1"/>
          </p:nvPr>
        </p:nvSpPr>
        <p:spPr>
          <a:xfrm>
            <a:off x="311700" y="1200850"/>
            <a:ext cx="4164600" cy="3575700"/>
          </a:xfrm>
          <a:prstGeom prst="rect">
            <a:avLst/>
          </a:prstGeom>
        </p:spPr>
        <p:txBody>
          <a:bodyPr lIns="91425" tIns="91425" rIns="91425" bIns="91425" anchor="t" anchorCtr="0">
            <a:noAutofit/>
          </a:bodyPr>
          <a:lstStyle/>
          <a:p>
            <a:pPr marL="457200" lvl="0" indent="-228600" rtl="0">
              <a:spcBef>
                <a:spcPts val="0"/>
              </a:spcBef>
              <a:buSzPct val="100000"/>
              <a:buFont typeface="Amatic SC"/>
            </a:pPr>
            <a:r>
              <a:rPr lang="en" sz="3000" dirty="0">
                <a:latin typeface="Abadi MT Condensed Light"/>
                <a:ea typeface="Abadi MT Condensed Light"/>
                <a:cs typeface="Abadi MT Condensed Light"/>
                <a:sym typeface="Amatic SC"/>
              </a:rPr>
              <a:t>Mobile/web app</a:t>
            </a:r>
          </a:p>
          <a:p>
            <a:pPr marL="457200" lvl="0" indent="-228600" rtl="0">
              <a:spcBef>
                <a:spcPts val="0"/>
              </a:spcBef>
              <a:buSzPct val="100000"/>
              <a:buFont typeface="Amatic SC"/>
            </a:pPr>
            <a:r>
              <a:rPr lang="en" sz="3000" dirty="0">
                <a:latin typeface="Abadi MT Condensed Light"/>
                <a:ea typeface="Abadi MT Condensed Light"/>
                <a:cs typeface="Abadi MT Condensed Light"/>
                <a:sym typeface="Amatic SC"/>
              </a:rPr>
              <a:t>Rationale: </a:t>
            </a:r>
          </a:p>
          <a:p>
            <a:pPr marL="914400" lvl="1" indent="-228600" rtl="0">
              <a:spcBef>
                <a:spcPts val="0"/>
              </a:spcBef>
              <a:buSzPct val="100000"/>
              <a:buFont typeface="Amatic SC"/>
            </a:pPr>
            <a:r>
              <a:rPr lang="en" sz="3000" dirty="0">
                <a:latin typeface="Abadi MT Condensed Light"/>
                <a:ea typeface="Abadi MT Condensed Light"/>
                <a:cs typeface="Abadi MT Condensed Light"/>
                <a:sym typeface="Amatic SC"/>
              </a:rPr>
              <a:t>easy and accessible for target demographic; </a:t>
            </a:r>
          </a:p>
          <a:p>
            <a:pPr marL="914400" lvl="1" indent="-228600" rtl="0">
              <a:spcBef>
                <a:spcPts val="0"/>
              </a:spcBef>
              <a:buSzPct val="100000"/>
              <a:buFont typeface="Amatic SC"/>
            </a:pPr>
            <a:r>
              <a:rPr lang="en" sz="3000" dirty="0">
                <a:latin typeface="Abadi MT Condensed Light"/>
                <a:ea typeface="Abadi MT Condensed Light"/>
                <a:cs typeface="Abadi MT Condensed Light"/>
                <a:sym typeface="Amatic SC"/>
              </a:rPr>
              <a:t>familiarity with computers and mobile devices</a:t>
            </a:r>
          </a:p>
        </p:txBody>
      </p:sp>
      <p:pic>
        <p:nvPicPr>
          <p:cNvPr id="75" name="Shape 75"/>
          <p:cNvPicPr preferRelativeResize="0"/>
          <p:nvPr/>
        </p:nvPicPr>
        <p:blipFill rotWithShape="1">
          <a:blip r:embed="rId3">
            <a:alphaModFix/>
          </a:blip>
          <a:srcRect b="35769"/>
          <a:stretch/>
        </p:blipFill>
        <p:spPr>
          <a:xfrm>
            <a:off x="4667825" y="1200850"/>
            <a:ext cx="4164475" cy="3575550"/>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265500" y="374175"/>
            <a:ext cx="4045199" cy="1710300"/>
          </a:xfrm>
          <a:prstGeom prst="rect">
            <a:avLst/>
          </a:prstGeom>
        </p:spPr>
        <p:txBody>
          <a:bodyPr lIns="91425" tIns="91425" rIns="91425" bIns="91425" anchor="b" anchorCtr="0">
            <a:noAutofit/>
          </a:bodyPr>
          <a:lstStyle/>
          <a:p>
            <a:pPr lvl="0" rtl="0">
              <a:spcBef>
                <a:spcPts val="0"/>
              </a:spcBef>
              <a:buNone/>
            </a:pPr>
            <a:r>
              <a:rPr lang="en"/>
              <a:t>TASK #1 - Discover suitable careers</a:t>
            </a:r>
          </a:p>
        </p:txBody>
      </p:sp>
      <p:sp>
        <p:nvSpPr>
          <p:cNvPr id="81" name="Shape 81"/>
          <p:cNvSpPr txBox="1">
            <a:spLocks noGrp="1"/>
          </p:cNvSpPr>
          <p:nvPr>
            <p:ph type="body" idx="1"/>
          </p:nvPr>
        </p:nvSpPr>
        <p:spPr>
          <a:xfrm>
            <a:off x="369600" y="3000300"/>
            <a:ext cx="3837000" cy="1615500"/>
          </a:xfrm>
          <a:prstGeom prst="rect">
            <a:avLst/>
          </a:prstGeom>
        </p:spPr>
        <p:txBody>
          <a:bodyPr lIns="91425" tIns="91425" rIns="91425" bIns="91425" anchor="ctr" anchorCtr="0">
            <a:noAutofit/>
          </a:bodyPr>
          <a:lstStyle/>
          <a:p>
            <a:pPr lvl="0" rtl="0">
              <a:spcBef>
                <a:spcPts val="0"/>
              </a:spcBef>
              <a:buNone/>
            </a:pPr>
            <a:r>
              <a:rPr lang="en" sz="3000" dirty="0">
                <a:latin typeface="Abadi MT Condensed Light"/>
                <a:ea typeface="Abadi MT Condensed Light"/>
                <a:cs typeface="Abadi MT Condensed Light"/>
                <a:sym typeface="Amatic SC"/>
              </a:rPr>
              <a:t>1) Students </a:t>
            </a:r>
            <a:r>
              <a:rPr lang="en" sz="3000" b="1" dirty="0">
                <a:latin typeface="Abadi MT Condensed Light"/>
                <a:ea typeface="Abadi MT Condensed Light"/>
                <a:cs typeface="Abadi MT Condensed Light"/>
                <a:sym typeface="Amatic SC"/>
              </a:rPr>
              <a:t>discover</a:t>
            </a:r>
            <a:r>
              <a:rPr lang="en" sz="3000" dirty="0">
                <a:latin typeface="Abadi MT Condensed Light"/>
                <a:ea typeface="Abadi MT Condensed Light"/>
                <a:cs typeface="Abadi MT Condensed Light"/>
                <a:sym typeface="Amatic SC"/>
              </a:rPr>
              <a:t> which </a:t>
            </a:r>
            <a:r>
              <a:rPr lang="en" sz="3000" b="1" dirty="0">
                <a:latin typeface="Abadi MT Condensed Light"/>
                <a:ea typeface="Abadi MT Condensed Light"/>
                <a:cs typeface="Abadi MT Condensed Light"/>
                <a:sym typeface="Amatic SC"/>
              </a:rPr>
              <a:t>careers </a:t>
            </a:r>
            <a:r>
              <a:rPr lang="en" sz="3000" dirty="0">
                <a:latin typeface="Abadi MT Condensed Light"/>
                <a:ea typeface="Abadi MT Condensed Light"/>
                <a:cs typeface="Abadi MT Condensed Light"/>
                <a:sym typeface="Amatic SC"/>
              </a:rPr>
              <a:t>might</a:t>
            </a:r>
            <a:r>
              <a:rPr lang="en" sz="3000" b="1" dirty="0">
                <a:latin typeface="Abadi MT Condensed Light"/>
                <a:ea typeface="Abadi MT Condensed Light"/>
                <a:cs typeface="Abadi MT Condensed Light"/>
                <a:sym typeface="Amatic SC"/>
              </a:rPr>
              <a:t> </a:t>
            </a:r>
            <a:r>
              <a:rPr lang="en" sz="3000" dirty="0">
                <a:latin typeface="Abadi MT Condensed Light"/>
                <a:ea typeface="Abadi MT Condensed Light"/>
                <a:cs typeface="Abadi MT Condensed Light"/>
                <a:sym typeface="Amatic SC"/>
              </a:rPr>
              <a:t> suit them through automatic recommendations from career quizzes. </a:t>
            </a:r>
          </a:p>
          <a:p>
            <a:pPr lvl="0" rtl="0">
              <a:spcBef>
                <a:spcPts val="0"/>
              </a:spcBef>
              <a:buNone/>
            </a:pPr>
            <a:endParaRPr sz="3000" dirty="0">
              <a:latin typeface="Abadi MT Condensed Light"/>
              <a:ea typeface="Abadi MT Condensed Light"/>
              <a:cs typeface="Abadi MT Condensed Light"/>
              <a:sym typeface="Amatic SC"/>
            </a:endParaRPr>
          </a:p>
        </p:txBody>
      </p:sp>
      <p:pic>
        <p:nvPicPr>
          <p:cNvPr id="82" name="Shape 82"/>
          <p:cNvPicPr preferRelativeResize="0"/>
          <p:nvPr/>
        </p:nvPicPr>
        <p:blipFill rotWithShape="1">
          <a:blip r:embed="rId3">
            <a:alphaModFix/>
          </a:blip>
          <a:srcRect t="11763" r="24789" b="19767"/>
          <a:stretch/>
        </p:blipFill>
        <p:spPr>
          <a:xfrm rot="-5400000">
            <a:off x="5282462" y="1453612"/>
            <a:ext cx="3260449" cy="1912574"/>
          </a:xfrm>
          <a:prstGeom prst="rect">
            <a:avLst/>
          </a:prstGeom>
          <a:noFill/>
          <a:ln>
            <a:noFill/>
          </a:ln>
        </p:spPr>
      </p:pic>
      <p:pic>
        <p:nvPicPr>
          <p:cNvPr id="83" name="Shape 83"/>
          <p:cNvPicPr preferRelativeResize="0"/>
          <p:nvPr/>
        </p:nvPicPr>
        <p:blipFill>
          <a:blip r:embed="rId4">
            <a:alphaModFix/>
          </a:blip>
          <a:stretch>
            <a:fillRect/>
          </a:stretch>
        </p:blipFill>
        <p:spPr>
          <a:xfrm>
            <a:off x="5712425" y="56750"/>
            <a:ext cx="2412599" cy="4698874"/>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p:cNvPicPr preferRelativeResize="0"/>
          <p:nvPr/>
        </p:nvPicPr>
        <p:blipFill>
          <a:blip r:embed="rId3">
            <a:alphaModFix/>
          </a:blip>
          <a:stretch>
            <a:fillRect/>
          </a:stretch>
        </p:blipFill>
        <p:spPr>
          <a:xfrm>
            <a:off x="5712425" y="56750"/>
            <a:ext cx="2412599" cy="4698874"/>
          </a:xfrm>
          <a:prstGeom prst="rect">
            <a:avLst/>
          </a:prstGeom>
          <a:noFill/>
          <a:ln>
            <a:noFill/>
          </a:ln>
        </p:spPr>
      </p:pic>
      <p:sp>
        <p:nvSpPr>
          <p:cNvPr id="89" name="Shape 89"/>
          <p:cNvSpPr txBox="1">
            <a:spLocks noGrp="1"/>
          </p:cNvSpPr>
          <p:nvPr>
            <p:ph type="title"/>
          </p:nvPr>
        </p:nvSpPr>
        <p:spPr>
          <a:xfrm>
            <a:off x="265500" y="374175"/>
            <a:ext cx="4045199" cy="1710300"/>
          </a:xfrm>
          <a:prstGeom prst="rect">
            <a:avLst/>
          </a:prstGeom>
        </p:spPr>
        <p:txBody>
          <a:bodyPr lIns="91425" tIns="91425" rIns="91425" bIns="91425" anchor="b" anchorCtr="0">
            <a:noAutofit/>
          </a:bodyPr>
          <a:lstStyle/>
          <a:p>
            <a:pPr lvl="0" rtl="0">
              <a:spcBef>
                <a:spcPts val="0"/>
              </a:spcBef>
              <a:buNone/>
            </a:pPr>
            <a:r>
              <a:rPr lang="en"/>
              <a:t>TASK #1 - Discover suitable careers</a:t>
            </a:r>
          </a:p>
        </p:txBody>
      </p:sp>
      <p:sp>
        <p:nvSpPr>
          <p:cNvPr id="90" name="Shape 90"/>
          <p:cNvSpPr txBox="1">
            <a:spLocks noGrp="1"/>
          </p:cNvSpPr>
          <p:nvPr>
            <p:ph type="body" idx="1"/>
          </p:nvPr>
        </p:nvSpPr>
        <p:spPr>
          <a:xfrm>
            <a:off x="369600" y="3000300"/>
            <a:ext cx="3837000" cy="1615500"/>
          </a:xfrm>
          <a:prstGeom prst="rect">
            <a:avLst/>
          </a:prstGeom>
        </p:spPr>
        <p:txBody>
          <a:bodyPr lIns="91425" tIns="91425" rIns="91425" bIns="91425" anchor="ctr" anchorCtr="0">
            <a:noAutofit/>
          </a:bodyPr>
          <a:lstStyle/>
          <a:p>
            <a:pPr lvl="0" rtl="0">
              <a:spcBef>
                <a:spcPts val="0"/>
              </a:spcBef>
              <a:buNone/>
            </a:pPr>
            <a:r>
              <a:rPr lang="en" sz="3000" dirty="0">
                <a:latin typeface="Abadi MT Condensed Light"/>
                <a:ea typeface="Abadi MT Condensed Light"/>
                <a:cs typeface="Abadi MT Condensed Light"/>
                <a:sym typeface="Amatic SC"/>
              </a:rPr>
              <a:t>1) Students </a:t>
            </a:r>
            <a:r>
              <a:rPr lang="en" sz="3000" b="1" dirty="0">
                <a:latin typeface="Abadi MT Condensed Light"/>
                <a:ea typeface="Abadi MT Condensed Light"/>
                <a:cs typeface="Abadi MT Condensed Light"/>
                <a:sym typeface="Amatic SC"/>
              </a:rPr>
              <a:t>discover</a:t>
            </a:r>
            <a:r>
              <a:rPr lang="en" sz="3000" dirty="0">
                <a:latin typeface="Abadi MT Condensed Light"/>
                <a:ea typeface="Abadi MT Condensed Light"/>
                <a:cs typeface="Abadi MT Condensed Light"/>
                <a:sym typeface="Amatic SC"/>
              </a:rPr>
              <a:t> which </a:t>
            </a:r>
            <a:r>
              <a:rPr lang="en" sz="3000" b="1" dirty="0">
                <a:latin typeface="Abadi MT Condensed Light"/>
                <a:ea typeface="Abadi MT Condensed Light"/>
                <a:cs typeface="Abadi MT Condensed Light"/>
                <a:sym typeface="Amatic SC"/>
              </a:rPr>
              <a:t>careers </a:t>
            </a:r>
            <a:r>
              <a:rPr lang="en" sz="3000" dirty="0">
                <a:latin typeface="Abadi MT Condensed Light"/>
                <a:ea typeface="Abadi MT Condensed Light"/>
                <a:cs typeface="Abadi MT Condensed Light"/>
                <a:sym typeface="Amatic SC"/>
              </a:rPr>
              <a:t>might</a:t>
            </a:r>
            <a:r>
              <a:rPr lang="en" sz="3000" b="1" dirty="0">
                <a:latin typeface="Abadi MT Condensed Light"/>
                <a:ea typeface="Abadi MT Condensed Light"/>
                <a:cs typeface="Abadi MT Condensed Light"/>
                <a:sym typeface="Amatic SC"/>
              </a:rPr>
              <a:t> </a:t>
            </a:r>
            <a:r>
              <a:rPr lang="en" sz="3000" dirty="0">
                <a:latin typeface="Abadi MT Condensed Light"/>
                <a:ea typeface="Abadi MT Condensed Light"/>
                <a:cs typeface="Abadi MT Condensed Light"/>
                <a:sym typeface="Amatic SC"/>
              </a:rPr>
              <a:t> suit them through automatic recommendations from career quizzes. </a:t>
            </a:r>
          </a:p>
          <a:p>
            <a:pPr lvl="0" rtl="0">
              <a:spcBef>
                <a:spcPts val="0"/>
              </a:spcBef>
              <a:buNone/>
            </a:pPr>
            <a:endParaRPr sz="3000" dirty="0">
              <a:latin typeface="Abadi MT Condensed Light"/>
              <a:ea typeface="Abadi MT Condensed Light"/>
              <a:cs typeface="Abadi MT Condensed Light"/>
              <a:sym typeface="Amatic SC"/>
            </a:endParaRPr>
          </a:p>
        </p:txBody>
      </p:sp>
      <p:pic>
        <p:nvPicPr>
          <p:cNvPr id="91" name="Shape 91"/>
          <p:cNvPicPr preferRelativeResize="0"/>
          <p:nvPr/>
        </p:nvPicPr>
        <p:blipFill>
          <a:blip r:embed="rId4">
            <a:alphaModFix/>
          </a:blip>
          <a:stretch>
            <a:fillRect/>
          </a:stretch>
        </p:blipFill>
        <p:spPr>
          <a:xfrm rot="-5400000">
            <a:off x="5464175" y="1331025"/>
            <a:ext cx="2899774" cy="1832374"/>
          </a:xfrm>
          <a:prstGeom prst="rect">
            <a:avLst/>
          </a:prstGeom>
          <a:noFill/>
          <a:ln>
            <a:noFill/>
          </a:ln>
        </p:spPr>
      </p:pic>
      <p:sp>
        <p:nvSpPr>
          <p:cNvPr id="92" name="Shape 92"/>
          <p:cNvSpPr/>
          <p:nvPr/>
        </p:nvSpPr>
        <p:spPr>
          <a:xfrm>
            <a:off x="5999375" y="3589650"/>
            <a:ext cx="1836300" cy="398699"/>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p:nvPr/>
        </p:nvPicPr>
        <p:blipFill>
          <a:blip r:embed="rId3">
            <a:alphaModFix/>
          </a:blip>
          <a:stretch>
            <a:fillRect/>
          </a:stretch>
        </p:blipFill>
        <p:spPr>
          <a:xfrm>
            <a:off x="5712425" y="56750"/>
            <a:ext cx="2412599" cy="4698874"/>
          </a:xfrm>
          <a:prstGeom prst="rect">
            <a:avLst/>
          </a:prstGeom>
          <a:noFill/>
          <a:ln>
            <a:noFill/>
          </a:ln>
        </p:spPr>
      </p:pic>
      <p:sp>
        <p:nvSpPr>
          <p:cNvPr id="98" name="Shape 98"/>
          <p:cNvSpPr txBox="1">
            <a:spLocks noGrp="1"/>
          </p:cNvSpPr>
          <p:nvPr>
            <p:ph type="title"/>
          </p:nvPr>
        </p:nvSpPr>
        <p:spPr>
          <a:xfrm>
            <a:off x="265500" y="374175"/>
            <a:ext cx="4045199" cy="1710300"/>
          </a:xfrm>
          <a:prstGeom prst="rect">
            <a:avLst/>
          </a:prstGeom>
        </p:spPr>
        <p:txBody>
          <a:bodyPr lIns="91425" tIns="91425" rIns="91425" bIns="91425" anchor="b" anchorCtr="0">
            <a:noAutofit/>
          </a:bodyPr>
          <a:lstStyle/>
          <a:p>
            <a:pPr lvl="0" rtl="0">
              <a:spcBef>
                <a:spcPts val="0"/>
              </a:spcBef>
              <a:buNone/>
            </a:pPr>
            <a:r>
              <a:rPr lang="en"/>
              <a:t>TASK #1 - Discover suitable careers</a:t>
            </a:r>
          </a:p>
        </p:txBody>
      </p:sp>
      <p:sp>
        <p:nvSpPr>
          <p:cNvPr id="99" name="Shape 99"/>
          <p:cNvSpPr txBox="1">
            <a:spLocks noGrp="1"/>
          </p:cNvSpPr>
          <p:nvPr>
            <p:ph type="body" idx="1"/>
          </p:nvPr>
        </p:nvSpPr>
        <p:spPr>
          <a:xfrm>
            <a:off x="369600" y="3000300"/>
            <a:ext cx="3837000" cy="1615500"/>
          </a:xfrm>
          <a:prstGeom prst="rect">
            <a:avLst/>
          </a:prstGeom>
        </p:spPr>
        <p:txBody>
          <a:bodyPr lIns="91425" tIns="91425" rIns="91425" bIns="91425" anchor="ctr" anchorCtr="0">
            <a:noAutofit/>
          </a:bodyPr>
          <a:lstStyle/>
          <a:p>
            <a:pPr lvl="0" rtl="0">
              <a:spcBef>
                <a:spcPts val="0"/>
              </a:spcBef>
              <a:buNone/>
            </a:pPr>
            <a:r>
              <a:rPr lang="en" sz="3000" dirty="0">
                <a:latin typeface="Abadi MT Condensed Light"/>
                <a:ea typeface="Abadi MT Condensed Light"/>
                <a:cs typeface="Abadi MT Condensed Light"/>
                <a:sym typeface="Amatic SC"/>
              </a:rPr>
              <a:t>1) Students </a:t>
            </a:r>
            <a:r>
              <a:rPr lang="en" sz="3000" b="1" dirty="0">
                <a:latin typeface="Abadi MT Condensed Light"/>
                <a:ea typeface="Abadi MT Condensed Light"/>
                <a:cs typeface="Abadi MT Condensed Light"/>
                <a:sym typeface="Amatic SC"/>
              </a:rPr>
              <a:t>discover</a:t>
            </a:r>
            <a:r>
              <a:rPr lang="en" sz="3000" dirty="0">
                <a:latin typeface="Abadi MT Condensed Light"/>
                <a:ea typeface="Abadi MT Condensed Light"/>
                <a:cs typeface="Abadi MT Condensed Light"/>
                <a:sym typeface="Amatic SC"/>
              </a:rPr>
              <a:t> which </a:t>
            </a:r>
            <a:r>
              <a:rPr lang="en" sz="3000" b="1" dirty="0">
                <a:latin typeface="Abadi MT Condensed Light"/>
                <a:ea typeface="Abadi MT Condensed Light"/>
                <a:cs typeface="Abadi MT Condensed Light"/>
                <a:sym typeface="Amatic SC"/>
              </a:rPr>
              <a:t>careers </a:t>
            </a:r>
            <a:r>
              <a:rPr lang="en" sz="3000" dirty="0">
                <a:latin typeface="Abadi MT Condensed Light"/>
                <a:ea typeface="Abadi MT Condensed Light"/>
                <a:cs typeface="Abadi MT Condensed Light"/>
                <a:sym typeface="Amatic SC"/>
              </a:rPr>
              <a:t>might</a:t>
            </a:r>
            <a:r>
              <a:rPr lang="en" sz="3000" b="1" dirty="0">
                <a:latin typeface="Abadi MT Condensed Light"/>
                <a:ea typeface="Abadi MT Condensed Light"/>
                <a:cs typeface="Abadi MT Condensed Light"/>
                <a:sym typeface="Amatic SC"/>
              </a:rPr>
              <a:t> </a:t>
            </a:r>
            <a:r>
              <a:rPr lang="en" sz="3000" dirty="0">
                <a:latin typeface="Abadi MT Condensed Light"/>
                <a:ea typeface="Abadi MT Condensed Light"/>
                <a:cs typeface="Abadi MT Condensed Light"/>
                <a:sym typeface="Amatic SC"/>
              </a:rPr>
              <a:t> suit them through automatic recommendations from career quizzes. </a:t>
            </a:r>
          </a:p>
          <a:p>
            <a:pPr lvl="0" rtl="0">
              <a:spcBef>
                <a:spcPts val="0"/>
              </a:spcBef>
              <a:buNone/>
            </a:pPr>
            <a:endParaRPr sz="3000" dirty="0">
              <a:latin typeface="Abadi MT Condensed Light"/>
              <a:ea typeface="Abadi MT Condensed Light"/>
              <a:cs typeface="Abadi MT Condensed Light"/>
              <a:sym typeface="Amatic SC"/>
            </a:endParaRPr>
          </a:p>
        </p:txBody>
      </p:sp>
      <p:sp>
        <p:nvSpPr>
          <p:cNvPr id="100" name="Shape 100"/>
          <p:cNvSpPr/>
          <p:nvPr/>
        </p:nvSpPr>
        <p:spPr>
          <a:xfrm>
            <a:off x="5999375" y="3589650"/>
            <a:ext cx="1836300" cy="407100"/>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pic>
        <p:nvPicPr>
          <p:cNvPr id="101" name="Shape 101"/>
          <p:cNvPicPr preferRelativeResize="0"/>
          <p:nvPr/>
        </p:nvPicPr>
        <p:blipFill>
          <a:blip r:embed="rId4">
            <a:alphaModFix/>
          </a:blip>
          <a:stretch>
            <a:fillRect/>
          </a:stretch>
        </p:blipFill>
        <p:spPr>
          <a:xfrm>
            <a:off x="5999375" y="795875"/>
            <a:ext cx="1836300" cy="2830259"/>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Shape 106"/>
          <p:cNvPicPr preferRelativeResize="0"/>
          <p:nvPr/>
        </p:nvPicPr>
        <p:blipFill rotWithShape="1">
          <a:blip r:embed="rId3">
            <a:alphaModFix/>
          </a:blip>
          <a:srcRect t="1205"/>
          <a:stretch/>
        </p:blipFill>
        <p:spPr>
          <a:xfrm>
            <a:off x="5999375" y="781075"/>
            <a:ext cx="1836299" cy="2685362"/>
          </a:xfrm>
          <a:prstGeom prst="rect">
            <a:avLst/>
          </a:prstGeom>
          <a:noFill/>
          <a:ln>
            <a:noFill/>
          </a:ln>
        </p:spPr>
      </p:pic>
      <p:pic>
        <p:nvPicPr>
          <p:cNvPr id="107" name="Shape 107"/>
          <p:cNvPicPr preferRelativeResize="0"/>
          <p:nvPr/>
        </p:nvPicPr>
        <p:blipFill>
          <a:blip r:embed="rId4">
            <a:alphaModFix/>
          </a:blip>
          <a:stretch>
            <a:fillRect/>
          </a:stretch>
        </p:blipFill>
        <p:spPr>
          <a:xfrm>
            <a:off x="5712425" y="56750"/>
            <a:ext cx="2412599" cy="4698874"/>
          </a:xfrm>
          <a:prstGeom prst="rect">
            <a:avLst/>
          </a:prstGeom>
          <a:noFill/>
          <a:ln>
            <a:noFill/>
          </a:ln>
        </p:spPr>
      </p:pic>
      <p:sp>
        <p:nvSpPr>
          <p:cNvPr id="108" name="Shape 108"/>
          <p:cNvSpPr txBox="1">
            <a:spLocks noGrp="1"/>
          </p:cNvSpPr>
          <p:nvPr>
            <p:ph type="title"/>
          </p:nvPr>
        </p:nvSpPr>
        <p:spPr>
          <a:xfrm>
            <a:off x="265500" y="374175"/>
            <a:ext cx="4045199" cy="1710300"/>
          </a:xfrm>
          <a:prstGeom prst="rect">
            <a:avLst/>
          </a:prstGeom>
        </p:spPr>
        <p:txBody>
          <a:bodyPr lIns="91425" tIns="91425" rIns="91425" bIns="91425" anchor="b" anchorCtr="0">
            <a:noAutofit/>
          </a:bodyPr>
          <a:lstStyle/>
          <a:p>
            <a:pPr lvl="0" rtl="0">
              <a:spcBef>
                <a:spcPts val="0"/>
              </a:spcBef>
              <a:buNone/>
            </a:pPr>
            <a:r>
              <a:rPr lang="en"/>
              <a:t>TASK #1 - Discover suitable careers</a:t>
            </a:r>
          </a:p>
        </p:txBody>
      </p:sp>
      <p:sp>
        <p:nvSpPr>
          <p:cNvPr id="109" name="Shape 109"/>
          <p:cNvSpPr txBox="1">
            <a:spLocks noGrp="1"/>
          </p:cNvSpPr>
          <p:nvPr>
            <p:ph type="body" idx="1"/>
          </p:nvPr>
        </p:nvSpPr>
        <p:spPr>
          <a:xfrm>
            <a:off x="369600" y="3000300"/>
            <a:ext cx="3837000" cy="1615500"/>
          </a:xfrm>
          <a:prstGeom prst="rect">
            <a:avLst/>
          </a:prstGeom>
        </p:spPr>
        <p:txBody>
          <a:bodyPr lIns="91425" tIns="91425" rIns="91425" bIns="91425" anchor="ctr" anchorCtr="0">
            <a:noAutofit/>
          </a:bodyPr>
          <a:lstStyle/>
          <a:p>
            <a:pPr lvl="0" rtl="0">
              <a:spcBef>
                <a:spcPts val="0"/>
              </a:spcBef>
              <a:buNone/>
            </a:pPr>
            <a:r>
              <a:rPr lang="en" sz="3000" dirty="0">
                <a:latin typeface="Abadi MT Condensed Light"/>
                <a:ea typeface="Abadi MT Condensed Light"/>
                <a:cs typeface="Abadi MT Condensed Light"/>
                <a:sym typeface="Amatic SC"/>
              </a:rPr>
              <a:t>1) Students </a:t>
            </a:r>
            <a:r>
              <a:rPr lang="en" sz="3000" b="1" dirty="0">
                <a:latin typeface="Abadi MT Condensed Light"/>
                <a:ea typeface="Abadi MT Condensed Light"/>
                <a:cs typeface="Abadi MT Condensed Light"/>
                <a:sym typeface="Amatic SC"/>
              </a:rPr>
              <a:t>discover</a:t>
            </a:r>
            <a:r>
              <a:rPr lang="en" sz="3000" dirty="0">
                <a:latin typeface="Abadi MT Condensed Light"/>
                <a:ea typeface="Abadi MT Condensed Light"/>
                <a:cs typeface="Abadi MT Condensed Light"/>
                <a:sym typeface="Amatic SC"/>
              </a:rPr>
              <a:t> which </a:t>
            </a:r>
            <a:r>
              <a:rPr lang="en" sz="3000" b="1" dirty="0">
                <a:latin typeface="Abadi MT Condensed Light"/>
                <a:ea typeface="Abadi MT Condensed Light"/>
                <a:cs typeface="Abadi MT Condensed Light"/>
                <a:sym typeface="Amatic SC"/>
              </a:rPr>
              <a:t>careers </a:t>
            </a:r>
            <a:r>
              <a:rPr lang="en" sz="3000" dirty="0">
                <a:latin typeface="Abadi MT Condensed Light"/>
                <a:ea typeface="Abadi MT Condensed Light"/>
                <a:cs typeface="Abadi MT Condensed Light"/>
                <a:sym typeface="Amatic SC"/>
              </a:rPr>
              <a:t>might</a:t>
            </a:r>
            <a:r>
              <a:rPr lang="en" sz="3000" b="1" dirty="0">
                <a:latin typeface="Abadi MT Condensed Light"/>
                <a:ea typeface="Abadi MT Condensed Light"/>
                <a:cs typeface="Abadi MT Condensed Light"/>
                <a:sym typeface="Amatic SC"/>
              </a:rPr>
              <a:t> </a:t>
            </a:r>
            <a:r>
              <a:rPr lang="en" sz="3000" dirty="0">
                <a:latin typeface="Abadi MT Condensed Light"/>
                <a:ea typeface="Abadi MT Condensed Light"/>
                <a:cs typeface="Abadi MT Condensed Light"/>
                <a:sym typeface="Amatic SC"/>
              </a:rPr>
              <a:t> suit them through automatic recommendations from career quizzes. </a:t>
            </a:r>
          </a:p>
          <a:p>
            <a:pPr lvl="0" rtl="0">
              <a:spcBef>
                <a:spcPts val="0"/>
              </a:spcBef>
              <a:buNone/>
            </a:pPr>
            <a:endParaRPr sz="3000" dirty="0">
              <a:latin typeface="Abadi MT Condensed Light"/>
              <a:ea typeface="Abadi MT Condensed Light"/>
              <a:cs typeface="Abadi MT Condensed Light"/>
              <a:sym typeface="Amatic SC"/>
            </a:endParaRPr>
          </a:p>
        </p:txBody>
      </p:sp>
      <p:sp>
        <p:nvSpPr>
          <p:cNvPr id="110" name="Shape 110"/>
          <p:cNvSpPr/>
          <p:nvPr/>
        </p:nvSpPr>
        <p:spPr>
          <a:xfrm>
            <a:off x="5999375" y="3466450"/>
            <a:ext cx="1836300" cy="530399"/>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Shape 115"/>
          <p:cNvPicPr preferRelativeResize="0"/>
          <p:nvPr/>
        </p:nvPicPr>
        <p:blipFill>
          <a:blip r:embed="rId3">
            <a:alphaModFix/>
          </a:blip>
          <a:stretch>
            <a:fillRect/>
          </a:stretch>
        </p:blipFill>
        <p:spPr>
          <a:xfrm>
            <a:off x="5999375" y="779376"/>
            <a:ext cx="1836299" cy="2764525"/>
          </a:xfrm>
          <a:prstGeom prst="rect">
            <a:avLst/>
          </a:prstGeom>
          <a:noFill/>
          <a:ln>
            <a:noFill/>
          </a:ln>
        </p:spPr>
      </p:pic>
      <p:pic>
        <p:nvPicPr>
          <p:cNvPr id="116" name="Shape 116"/>
          <p:cNvPicPr preferRelativeResize="0"/>
          <p:nvPr/>
        </p:nvPicPr>
        <p:blipFill>
          <a:blip r:embed="rId4">
            <a:alphaModFix/>
          </a:blip>
          <a:stretch>
            <a:fillRect/>
          </a:stretch>
        </p:blipFill>
        <p:spPr>
          <a:xfrm>
            <a:off x="5712425" y="56750"/>
            <a:ext cx="2412599" cy="4698874"/>
          </a:xfrm>
          <a:prstGeom prst="rect">
            <a:avLst/>
          </a:prstGeom>
          <a:noFill/>
          <a:ln>
            <a:noFill/>
          </a:ln>
        </p:spPr>
      </p:pic>
      <p:sp>
        <p:nvSpPr>
          <p:cNvPr id="117" name="Shape 117"/>
          <p:cNvSpPr txBox="1">
            <a:spLocks noGrp="1"/>
          </p:cNvSpPr>
          <p:nvPr>
            <p:ph type="title"/>
          </p:nvPr>
        </p:nvSpPr>
        <p:spPr>
          <a:xfrm>
            <a:off x="265500" y="374175"/>
            <a:ext cx="4045199" cy="1710300"/>
          </a:xfrm>
          <a:prstGeom prst="rect">
            <a:avLst/>
          </a:prstGeom>
        </p:spPr>
        <p:txBody>
          <a:bodyPr lIns="91425" tIns="91425" rIns="91425" bIns="91425" anchor="b" anchorCtr="0">
            <a:noAutofit/>
          </a:bodyPr>
          <a:lstStyle/>
          <a:p>
            <a:pPr lvl="0" rtl="0">
              <a:spcBef>
                <a:spcPts val="0"/>
              </a:spcBef>
              <a:buNone/>
            </a:pPr>
            <a:r>
              <a:rPr lang="en"/>
              <a:t>TASK #1 - Discover suitable careers</a:t>
            </a:r>
          </a:p>
        </p:txBody>
      </p:sp>
      <p:sp>
        <p:nvSpPr>
          <p:cNvPr id="118" name="Shape 118"/>
          <p:cNvSpPr txBox="1">
            <a:spLocks noGrp="1"/>
          </p:cNvSpPr>
          <p:nvPr>
            <p:ph type="body" idx="1"/>
          </p:nvPr>
        </p:nvSpPr>
        <p:spPr>
          <a:xfrm>
            <a:off x="369600" y="3000300"/>
            <a:ext cx="3837000" cy="1615500"/>
          </a:xfrm>
          <a:prstGeom prst="rect">
            <a:avLst/>
          </a:prstGeom>
        </p:spPr>
        <p:txBody>
          <a:bodyPr lIns="91425" tIns="91425" rIns="91425" bIns="91425" anchor="ctr" anchorCtr="0">
            <a:noAutofit/>
          </a:bodyPr>
          <a:lstStyle/>
          <a:p>
            <a:pPr lvl="0" rtl="0">
              <a:spcBef>
                <a:spcPts val="0"/>
              </a:spcBef>
              <a:buNone/>
            </a:pPr>
            <a:r>
              <a:rPr lang="en" sz="3000" dirty="0">
                <a:latin typeface="Abadi MT Condensed Light"/>
                <a:ea typeface="Abadi MT Condensed Light"/>
                <a:cs typeface="Abadi MT Condensed Light"/>
                <a:sym typeface="Amatic SC"/>
              </a:rPr>
              <a:t>1) Students </a:t>
            </a:r>
            <a:r>
              <a:rPr lang="en" sz="3000" b="1" dirty="0">
                <a:latin typeface="Abadi MT Condensed Light"/>
                <a:ea typeface="Abadi MT Condensed Light"/>
                <a:cs typeface="Abadi MT Condensed Light"/>
                <a:sym typeface="Amatic SC"/>
              </a:rPr>
              <a:t>discover</a:t>
            </a:r>
            <a:r>
              <a:rPr lang="en" sz="3000" dirty="0">
                <a:latin typeface="Abadi MT Condensed Light"/>
                <a:ea typeface="Abadi MT Condensed Light"/>
                <a:cs typeface="Abadi MT Condensed Light"/>
                <a:sym typeface="Amatic SC"/>
              </a:rPr>
              <a:t> which </a:t>
            </a:r>
            <a:r>
              <a:rPr lang="en" sz="3000" b="1" dirty="0">
                <a:latin typeface="Abadi MT Condensed Light"/>
                <a:ea typeface="Abadi MT Condensed Light"/>
                <a:cs typeface="Abadi MT Condensed Light"/>
                <a:sym typeface="Amatic SC"/>
              </a:rPr>
              <a:t>careers </a:t>
            </a:r>
            <a:r>
              <a:rPr lang="en" sz="3000" dirty="0">
                <a:latin typeface="Abadi MT Condensed Light"/>
                <a:ea typeface="Abadi MT Condensed Light"/>
                <a:cs typeface="Abadi MT Condensed Light"/>
                <a:sym typeface="Amatic SC"/>
              </a:rPr>
              <a:t>might</a:t>
            </a:r>
            <a:r>
              <a:rPr lang="en" sz="3000" b="1" dirty="0">
                <a:latin typeface="Abadi MT Condensed Light"/>
                <a:ea typeface="Abadi MT Condensed Light"/>
                <a:cs typeface="Abadi MT Condensed Light"/>
                <a:sym typeface="Amatic SC"/>
              </a:rPr>
              <a:t> </a:t>
            </a:r>
            <a:r>
              <a:rPr lang="en" sz="3000" dirty="0">
                <a:latin typeface="Abadi MT Condensed Light"/>
                <a:ea typeface="Abadi MT Condensed Light"/>
                <a:cs typeface="Abadi MT Condensed Light"/>
                <a:sym typeface="Amatic SC"/>
              </a:rPr>
              <a:t> suit them through automatic recommendations from career quizzes. </a:t>
            </a:r>
          </a:p>
          <a:p>
            <a:pPr lvl="0" rtl="0">
              <a:spcBef>
                <a:spcPts val="0"/>
              </a:spcBef>
              <a:buNone/>
            </a:pPr>
            <a:endParaRPr sz="3000" dirty="0">
              <a:latin typeface="Abadi MT Condensed Light"/>
              <a:ea typeface="Abadi MT Condensed Light"/>
              <a:cs typeface="Abadi MT Condensed Light"/>
              <a:sym typeface="Amatic SC"/>
            </a:endParaRPr>
          </a:p>
        </p:txBody>
      </p:sp>
      <p:sp>
        <p:nvSpPr>
          <p:cNvPr id="119" name="Shape 119"/>
          <p:cNvSpPr/>
          <p:nvPr/>
        </p:nvSpPr>
        <p:spPr>
          <a:xfrm>
            <a:off x="5999375" y="3466450"/>
            <a:ext cx="1836300" cy="530399"/>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1075</Words>
  <Application>Microsoft Macintosh PowerPoint</Application>
  <PresentationFormat>On-screen Show (16:9)</PresentationFormat>
  <Paragraphs>129</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Amatic SC</vt:lpstr>
      <vt:lpstr>Source Code Pro</vt:lpstr>
      <vt:lpstr>beach-day</vt:lpstr>
      <vt:lpstr>LiME</vt:lpstr>
      <vt:lpstr>Overview</vt:lpstr>
      <vt:lpstr>Team mission statement</vt:lpstr>
      <vt:lpstr>Selected interface and rationale</vt:lpstr>
      <vt:lpstr>TASK #1 - Discover suitable careers</vt:lpstr>
      <vt:lpstr>TASK #1 - Discover suitable careers</vt:lpstr>
      <vt:lpstr>TASK #1 - Discover suitable careers</vt:lpstr>
      <vt:lpstr>TASK #1 - Discover suitable careers</vt:lpstr>
      <vt:lpstr>TASK #1 - Discover suitable careers</vt:lpstr>
      <vt:lpstr>TASK #1 - Discover suitable careers</vt:lpstr>
      <vt:lpstr>Task #2 - Connect to mentors</vt:lpstr>
      <vt:lpstr>Task #2 - Connect to mentors</vt:lpstr>
      <vt:lpstr>Task #2 - Connect to mentors</vt:lpstr>
      <vt:lpstr>Task #2 - Connect to mentors</vt:lpstr>
      <vt:lpstr>Task #2 - Connect to mentors</vt:lpstr>
      <vt:lpstr>Task #3-  Discover summer program opportunities </vt:lpstr>
      <vt:lpstr>Task #3-  Discover summer program opportunities </vt:lpstr>
      <vt:lpstr>Task #3-  Discover summer program opportunities </vt:lpstr>
      <vt:lpstr>Task #3-  Discover summer program opportunities </vt:lpstr>
      <vt:lpstr>Lo-fi prototype structure </vt:lpstr>
      <vt:lpstr>PowerPoint Presentation</vt:lpstr>
      <vt:lpstr>Experimental method </vt:lpstr>
      <vt:lpstr>Experimental results #1 - SMART USERS</vt:lpstr>
      <vt:lpstr>Experimental results #2 - USERS WITH DIFFICULTIES</vt:lpstr>
      <vt:lpstr>Suggested UI changes</vt:lpstr>
      <vt:lpstr>Summary of talk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LiME</dc:title>
  <cp:lastModifiedBy>Academic Computing Services</cp:lastModifiedBy>
  <cp:revision>1</cp:revision>
  <dcterms:modified xsi:type="dcterms:W3CDTF">2015-12-11T03:31:57Z</dcterms:modified>
</cp:coreProperties>
</file>