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F895A88-DDC6-4D2D-8676-3E27FA8E5719}">
  <a:tblStyle styleId="{0F895A88-DDC6-4D2D-8676-3E27FA8E5719}" styleName="Table_0">
    <a:wholeTbl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696" y="-12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723313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badi MT Condensed Ligh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Notes: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Small Sample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Support Teachers and Students than Help (Teachers already have a lot on their plate)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Emphasize diversity of interviews not individual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000"/>
              <a:t>Say: </a:t>
            </a:r>
          </a:p>
          <a:p>
            <a:pPr rtl="0">
              <a:spcBef>
                <a:spcPts val="0"/>
              </a:spcBef>
              <a:buNone/>
            </a:pPr>
            <a:r>
              <a:rPr lang="en" sz="1000"/>
              <a:t>Engineering is not as popular as gaming, sports, art science can be cool when it is understood. Online classes are lame. Gaming is popular.</a:t>
            </a:r>
          </a:p>
          <a:p>
            <a:pPr rtl="0">
              <a:spcBef>
                <a:spcPts val="0"/>
              </a:spcBef>
              <a:buNone/>
            </a:pPr>
            <a:endParaRPr sz="1000"/>
          </a:p>
          <a:p>
            <a:pPr rtl="0">
              <a:spcBef>
                <a:spcPts val="0"/>
              </a:spcBef>
              <a:buNone/>
            </a:pPr>
            <a:r>
              <a:rPr lang="en" sz="1000"/>
              <a:t>Gender is a bigger issue than race or class</a:t>
            </a:r>
          </a:p>
          <a:p>
            <a:pPr rtl="0">
              <a:spcBef>
                <a:spcPts val="0"/>
              </a:spcBef>
              <a:buNone/>
            </a:pPr>
            <a:endParaRPr sz="1000"/>
          </a:p>
          <a:p>
            <a:pPr rtl="0">
              <a:spcBef>
                <a:spcPts val="0"/>
              </a:spcBef>
              <a:buNone/>
            </a:pPr>
            <a:r>
              <a:rPr lang="en" sz="1000"/>
              <a:t>No required engineering classes like in Malaysia</a:t>
            </a:r>
          </a:p>
          <a:p>
            <a:pPr rtl="0">
              <a:spcBef>
                <a:spcPts val="0"/>
              </a:spcBef>
              <a:buNone/>
            </a:pPr>
            <a:endParaRPr sz="1000"/>
          </a:p>
          <a:p>
            <a:pPr rtl="0">
              <a:spcBef>
                <a:spcPts val="0"/>
              </a:spcBef>
              <a:buNone/>
            </a:pPr>
            <a:r>
              <a:rPr lang="en" sz="1000"/>
              <a:t>Think: Minorities are not as involved in STEM due to lack of exposure</a:t>
            </a:r>
          </a:p>
          <a:p>
            <a:pPr rtl="0">
              <a:spcBef>
                <a:spcPts val="0"/>
              </a:spcBef>
              <a:buNone/>
            </a:pPr>
            <a:endParaRPr sz="1000"/>
          </a:p>
          <a:p>
            <a:pPr rtl="0">
              <a:spcBef>
                <a:spcPts val="0"/>
              </a:spcBef>
              <a:buNone/>
            </a:pPr>
            <a:r>
              <a:rPr lang="en" sz="1000"/>
              <a:t>Do: Works harder when a subject seems approachable </a:t>
            </a:r>
          </a:p>
          <a:p>
            <a:pPr rtl="0">
              <a:spcBef>
                <a:spcPts val="0"/>
              </a:spcBef>
              <a:buNone/>
            </a:pPr>
            <a:r>
              <a:rPr lang="en" sz="1000"/>
              <a:t>Codes in free time</a:t>
            </a:r>
          </a:p>
          <a:p>
            <a:pPr rtl="0">
              <a:spcBef>
                <a:spcPts val="0"/>
              </a:spcBef>
              <a:buNone/>
            </a:pPr>
            <a:endParaRPr sz="1000"/>
          </a:p>
          <a:p>
            <a:pPr rtl="0">
              <a:spcBef>
                <a:spcPts val="0"/>
              </a:spcBef>
              <a:buNone/>
            </a:pPr>
            <a:r>
              <a:rPr lang="en" sz="1000"/>
              <a:t>Feel: Embarrassment that underrepresented minorities are less interested in STEM. K misses some elements of his Malaysian education. K is unsure of all of his career options in the U.S.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000" dirty="0">
                <a:ea typeface="Abadi MT Condensed Light"/>
                <a:cs typeface="Abadi MT Condensed Light"/>
                <a:sym typeface="Calibri"/>
              </a:rPr>
              <a:t>Say: Technology has impacted student patience. Students work well alone and get distracted in groups.</a:t>
            </a:r>
          </a:p>
          <a:p>
            <a:pPr rtl="0">
              <a:spcBef>
                <a:spcPts val="0"/>
              </a:spcBef>
              <a:buNone/>
            </a:pPr>
            <a:endParaRPr sz="1000" dirty="0">
              <a:ea typeface="Abadi MT Condensed Light"/>
              <a:cs typeface="Abadi MT Condensed Light"/>
              <a:sym typeface="Calibri"/>
            </a:endParaRPr>
          </a:p>
          <a:p>
            <a:pPr rtl="0">
              <a:spcBef>
                <a:spcPts val="0"/>
              </a:spcBef>
              <a:buNone/>
            </a:pPr>
            <a:r>
              <a:rPr lang="en" sz="1000" dirty="0">
                <a:ea typeface="Abadi MT Condensed Light"/>
                <a:cs typeface="Abadi MT Condensed Light"/>
                <a:sym typeface="Calibri"/>
              </a:rPr>
              <a:t>Think: Teachers are crucial in integrating technology into classrooms. Some classrooms don’t have that so ed tech widens the gap between those have/don’t have.</a:t>
            </a:r>
          </a:p>
          <a:p>
            <a:pPr rtl="0">
              <a:spcBef>
                <a:spcPts val="0"/>
              </a:spcBef>
              <a:buNone/>
            </a:pPr>
            <a:endParaRPr sz="1000" dirty="0">
              <a:ea typeface="Abadi MT Condensed Light"/>
              <a:cs typeface="Abadi MT Condensed Light"/>
              <a:sym typeface="Calibri"/>
            </a:endParaRPr>
          </a:p>
          <a:p>
            <a:pPr rtl="0">
              <a:spcBef>
                <a:spcPts val="0"/>
              </a:spcBef>
              <a:buNone/>
            </a:pPr>
            <a:r>
              <a:rPr lang="en" sz="1000" dirty="0">
                <a:ea typeface="Abadi MT Condensed Light"/>
                <a:cs typeface="Abadi MT Condensed Light"/>
                <a:sym typeface="Calibri"/>
              </a:rPr>
              <a:t>Do: A lot of discussion about knowing how each classroom functions and individualized learning.</a:t>
            </a:r>
          </a:p>
          <a:p>
            <a:pPr rtl="0">
              <a:spcBef>
                <a:spcPts val="0"/>
              </a:spcBef>
              <a:buNone/>
            </a:pPr>
            <a:endParaRPr sz="1000" dirty="0">
              <a:ea typeface="Abadi MT Condensed Light"/>
              <a:cs typeface="Abadi MT Condensed Light"/>
              <a:sym typeface="Calibri"/>
            </a:endParaRPr>
          </a:p>
          <a:p>
            <a:pPr>
              <a:spcBef>
                <a:spcPts val="0"/>
              </a:spcBef>
              <a:buNone/>
            </a:pPr>
            <a:r>
              <a:rPr lang="en" sz="1000" dirty="0">
                <a:ea typeface="Abadi MT Condensed Light"/>
                <a:cs typeface="Abadi MT Condensed Light"/>
                <a:sym typeface="Calibri"/>
              </a:rPr>
              <a:t>Feel: Enthusiasm and excitement about working with students. Nervous about the inclusion of ed tech.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1 - 2.5 -1.5 -3 -1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</a:pPr>
            <a:r>
              <a:rPr lang="en" sz="1000" dirty="0">
                <a:solidFill>
                  <a:schemeClr val="dk2"/>
                </a:solidFill>
                <a:ea typeface="Abadi MT Condensed Light"/>
                <a:cs typeface="Abadi MT Condensed Light"/>
                <a:sym typeface="Source Code Pro"/>
              </a:rPr>
              <a:t>Low income black Male Junior Female Sophomore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</a:pPr>
            <a:r>
              <a:rPr lang="en" sz="1000" dirty="0">
                <a:solidFill>
                  <a:schemeClr val="dk2"/>
                </a:solidFill>
                <a:latin typeface="Abadi MT Condensed Light"/>
                <a:ea typeface="Abadi MT Condensed Light"/>
                <a:cs typeface="Abadi MT Condensed Light"/>
                <a:sym typeface="Source Code Pro"/>
              </a:rPr>
              <a:t>Diverse and not diverse schools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</a:pPr>
            <a:r>
              <a:rPr lang="en" sz="1000" dirty="0">
                <a:solidFill>
                  <a:schemeClr val="dk2"/>
                </a:solidFill>
                <a:latin typeface="Abadi MT Condensed Light"/>
                <a:ea typeface="Abadi MT Condensed Light"/>
                <a:cs typeface="Abadi MT Condensed Light"/>
                <a:sym typeface="Source Code Pro"/>
              </a:rPr>
              <a:t>2nd Most diverse private high school in US </a:t>
            </a:r>
          </a:p>
          <a:p>
            <a:pPr marL="1371600" lvl="2" indent="-228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</a:pPr>
            <a:r>
              <a:rPr lang="en" sz="1000" dirty="0">
                <a:solidFill>
                  <a:schemeClr val="dk2"/>
                </a:solidFill>
                <a:latin typeface="Abadi MT Condensed Light"/>
                <a:ea typeface="Abadi MT Condensed Light"/>
                <a:cs typeface="Abadi MT Condensed Light"/>
                <a:sym typeface="Source Code Pro"/>
              </a:rPr>
              <a:t>Almost all the teachers are white 36% white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</a:pPr>
            <a:r>
              <a:rPr lang="en" sz="1000" dirty="0">
                <a:solidFill>
                  <a:schemeClr val="dk2"/>
                </a:solidFill>
                <a:ea typeface="Abadi MT Condensed Light"/>
                <a:cs typeface="Abadi MT Condensed Light"/>
                <a:sym typeface="Source Code Pro"/>
              </a:rPr>
              <a:t>98% Latino 100% free lunch 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</a:pPr>
            <a:r>
              <a:rPr lang="en" sz="1000" dirty="0">
                <a:solidFill>
                  <a:schemeClr val="dk2"/>
                </a:solidFill>
                <a:ea typeface="Abadi MT Condensed Light"/>
                <a:cs typeface="Abadi MT Condensed Light"/>
                <a:sym typeface="Source Code Pro"/>
              </a:rPr>
              <a:t>An enrichment program for low-income minority students.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dirty="0">
                <a:solidFill>
                  <a:schemeClr val="dk2"/>
                </a:solidFill>
                <a:ea typeface="Abadi MT Condensed Light"/>
                <a:cs typeface="Abadi MT Condensed Light"/>
                <a:sym typeface="Source Code Pro"/>
              </a:rPr>
              <a:t>Although not huge sample offers diverse perspectives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During interviews we took detailed notes in a shared drive and went over each others notes to see if there were any gems missed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>
              <a:latin typeface="Abadi MT Condensed Light"/>
              <a:ea typeface="Abadi MT Condensed Light"/>
              <a:cs typeface="Abadi MT Condensed Light"/>
            </a:endParaRPr>
          </a:p>
        </p:txBody>
      </p:sp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599" cy="26903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8000">
                <a:latin typeface="Abadi MT Condensed Light"/>
                <a:ea typeface="Abadi MT Condensed Light"/>
                <a:cs typeface="Abadi MT Condensed Light"/>
              </a:defRPr>
            </a:lvl1pPr>
            <a:lvl2pPr algn="ctr">
              <a:spcBef>
                <a:spcPts val="0"/>
              </a:spcBef>
              <a:buSzPct val="100000"/>
              <a:defRPr sz="8000"/>
            </a:lvl2pPr>
            <a:lvl3pPr algn="ctr">
              <a:spcBef>
                <a:spcPts val="0"/>
              </a:spcBef>
              <a:buSzPct val="100000"/>
              <a:defRPr sz="8000"/>
            </a:lvl3pPr>
            <a:lvl4pPr algn="ctr">
              <a:spcBef>
                <a:spcPts val="0"/>
              </a:spcBef>
              <a:buSzPct val="100000"/>
              <a:defRPr sz="8000"/>
            </a:lvl4pPr>
            <a:lvl5pPr algn="ctr">
              <a:spcBef>
                <a:spcPts val="0"/>
              </a:spcBef>
              <a:buSzPct val="100000"/>
              <a:defRPr sz="8000"/>
            </a:lvl5pPr>
            <a:lvl6pPr algn="ctr">
              <a:spcBef>
                <a:spcPts val="0"/>
              </a:spcBef>
              <a:buSzPct val="100000"/>
              <a:defRPr sz="8000"/>
            </a:lvl6pPr>
            <a:lvl7pPr algn="ctr">
              <a:spcBef>
                <a:spcPts val="0"/>
              </a:spcBef>
              <a:buSzPct val="100000"/>
              <a:defRPr sz="8000"/>
            </a:lvl7pPr>
            <a:lvl8pPr algn="ctr">
              <a:spcBef>
                <a:spcPts val="0"/>
              </a:spcBef>
              <a:buSzPct val="100000"/>
              <a:defRPr sz="8000"/>
            </a:lvl8pPr>
            <a:lvl9pPr algn="ctr">
              <a:spcBef>
                <a:spcPts val="0"/>
              </a:spcBef>
              <a:buSzPct val="100000"/>
              <a:defRPr sz="8000"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599" cy="70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  <a:latin typeface="Abadi MT Condensed Light"/>
                <a:ea typeface="Abadi MT Condensed Light"/>
                <a:cs typeface="Abadi MT Condensed Light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defRPr>
                <a:latin typeface="Abadi MT Condensed Light"/>
                <a:ea typeface="Abadi MT Condensed Light"/>
                <a:cs typeface="Abadi MT Condensed Ligh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11700" y="1240275"/>
            <a:ext cx="8520599" cy="1981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  <a:latin typeface="Abadi MT Condensed Light"/>
                <a:ea typeface="Abadi MT Condensed Light"/>
                <a:cs typeface="Abadi MT Condensed Light"/>
              </a:defRPr>
            </a:lvl1pPr>
            <a:lvl2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599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  <a:latin typeface="Abadi MT Condensed Light"/>
                <a:ea typeface="Abadi MT Condensed Light"/>
                <a:cs typeface="Abadi MT Condensed Light"/>
              </a:defRPr>
            </a:lvl1pPr>
            <a:lvl2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defRPr>
                <a:latin typeface="Abadi MT Condensed Light"/>
                <a:ea typeface="Abadi MT Condensed Light"/>
                <a:cs typeface="Abadi MT Condensed Ligh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defRPr>
                <a:latin typeface="Abadi MT Condensed Light"/>
                <a:ea typeface="Abadi MT Condensed Light"/>
                <a:cs typeface="Abadi MT Condensed Ligh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499" cy="3538499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4800">
                <a:latin typeface="Abadi MT Condensed Light"/>
                <a:ea typeface="Abadi MT Condensed Light"/>
                <a:cs typeface="Abadi MT Condensed Light"/>
              </a:defRPr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defRPr>
                <a:latin typeface="Abadi MT Condensed Light"/>
                <a:ea typeface="Abadi MT Condensed Light"/>
                <a:cs typeface="Abadi MT Condensed Ligh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>
                <a:latin typeface="Abadi MT Condensed Light"/>
                <a:ea typeface="Abadi MT Condensed Light"/>
                <a:cs typeface="Abadi MT Condensed Light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599" cy="334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>
                <a:latin typeface="Abadi MT Condensed Light"/>
                <a:ea typeface="Abadi MT Condensed Light"/>
                <a:cs typeface="Abadi MT Condensed Light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defRPr>
                <a:latin typeface="Abadi MT Condensed Light"/>
                <a:ea typeface="Abadi MT Condensed Light"/>
                <a:cs typeface="Abadi MT Condensed Ligh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>
                <a:latin typeface="Abadi MT Condensed Light"/>
                <a:ea typeface="Abadi MT Condensed Light"/>
                <a:cs typeface="Abadi MT Condensed Light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899" cy="334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>
                <a:latin typeface="Abadi MT Condensed Light"/>
                <a:ea typeface="Abadi MT Condensed Light"/>
                <a:cs typeface="Abadi MT Condensed Light"/>
              </a:defRPr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899" cy="334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>
                <a:latin typeface="Abadi MT Condensed Light"/>
                <a:ea typeface="Abadi MT Condensed Light"/>
                <a:cs typeface="Abadi MT Condensed Light"/>
              </a:defRPr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defRPr>
                <a:latin typeface="Abadi MT Condensed Light"/>
                <a:ea typeface="Abadi MT Condensed Light"/>
                <a:cs typeface="Abadi MT Condensed Ligh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4000">
                <a:latin typeface="Abadi MT Condensed Light"/>
                <a:ea typeface="Abadi MT Condensed Light"/>
                <a:cs typeface="Abadi MT Condensed Light"/>
              </a:defRPr>
            </a:lvl1pPr>
            <a:lvl2pPr>
              <a:spcBef>
                <a:spcPts val="0"/>
              </a:spcBef>
              <a:buSzPct val="100000"/>
              <a:defRPr sz="4000"/>
            </a:lvl2pPr>
            <a:lvl3pPr>
              <a:spcBef>
                <a:spcPts val="0"/>
              </a:spcBef>
              <a:buSzPct val="100000"/>
              <a:defRPr sz="4000"/>
            </a:lvl3pPr>
            <a:lvl4pPr>
              <a:spcBef>
                <a:spcPts val="0"/>
              </a:spcBef>
              <a:buSzPct val="100000"/>
              <a:defRPr sz="4000"/>
            </a:lvl4pPr>
            <a:lvl5pPr>
              <a:spcBef>
                <a:spcPts val="0"/>
              </a:spcBef>
              <a:buSzPct val="100000"/>
              <a:defRPr sz="4000"/>
            </a:lvl5pPr>
            <a:lvl6pPr>
              <a:spcBef>
                <a:spcPts val="0"/>
              </a:spcBef>
              <a:buSzPct val="100000"/>
              <a:defRPr sz="4000"/>
            </a:lvl6pPr>
            <a:lvl7pPr>
              <a:spcBef>
                <a:spcPts val="0"/>
              </a:spcBef>
              <a:buSzPct val="100000"/>
              <a:defRPr sz="4000"/>
            </a:lvl7pPr>
            <a:lvl8pPr>
              <a:spcBef>
                <a:spcPts val="0"/>
              </a:spcBef>
              <a:buSzPct val="100000"/>
              <a:defRPr sz="4000"/>
            </a:lvl8pPr>
            <a:lvl9pPr>
              <a:spcBef>
                <a:spcPts val="0"/>
              </a:spcBef>
              <a:buSzPct val="100000"/>
              <a:defRPr sz="4000"/>
            </a:lvl9pPr>
          </a:lstStyle>
          <a:p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defRPr>
                <a:latin typeface="Abadi MT Condensed Light"/>
                <a:ea typeface="Abadi MT Condensed Light"/>
                <a:cs typeface="Abadi MT Condensed Ligh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3000">
                <a:latin typeface="Abadi MT Condensed Light"/>
                <a:ea typeface="Abadi MT Condensed Light"/>
                <a:cs typeface="Abadi MT Condensed Light"/>
              </a:defRPr>
            </a:lvl1pPr>
            <a:lvl2pPr>
              <a:spcBef>
                <a:spcPts val="0"/>
              </a:spcBef>
              <a:buSzPct val="100000"/>
              <a:defRPr sz="3000"/>
            </a:lvl2pPr>
            <a:lvl3pPr>
              <a:spcBef>
                <a:spcPts val="0"/>
              </a:spcBef>
              <a:buSzPct val="100000"/>
              <a:defRPr sz="3000"/>
            </a:lvl3pPr>
            <a:lvl4pPr>
              <a:spcBef>
                <a:spcPts val="0"/>
              </a:spcBef>
              <a:buSzPct val="100000"/>
              <a:defRPr sz="3000"/>
            </a:lvl4pPr>
            <a:lvl5pPr>
              <a:spcBef>
                <a:spcPts val="0"/>
              </a:spcBef>
              <a:buSzPct val="100000"/>
              <a:defRPr sz="3000"/>
            </a:lvl5pPr>
            <a:lvl6pPr>
              <a:spcBef>
                <a:spcPts val="0"/>
              </a:spcBef>
              <a:buSzPct val="100000"/>
              <a:defRPr sz="3000"/>
            </a:lvl6pPr>
            <a:lvl7pPr>
              <a:spcBef>
                <a:spcPts val="0"/>
              </a:spcBef>
              <a:buSzPct val="100000"/>
              <a:defRPr sz="3000"/>
            </a:lvl7pPr>
            <a:lvl8pPr>
              <a:spcBef>
                <a:spcPts val="0"/>
              </a:spcBef>
              <a:buSzPct val="100000"/>
              <a:defRPr sz="3000"/>
            </a:lvl8pPr>
            <a:lvl9pPr>
              <a:spcBef>
                <a:spcPts val="0"/>
              </a:spcBef>
              <a:buSzPct val="100000"/>
              <a:defRPr sz="3000"/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>
                <a:latin typeface="Abadi MT Condensed Light"/>
                <a:ea typeface="Abadi MT Condensed Light"/>
                <a:cs typeface="Abadi MT Condensed Light"/>
              </a:defRPr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defRPr>
                <a:latin typeface="Abadi MT Condensed Light"/>
                <a:ea typeface="Abadi MT Condensed Light"/>
                <a:cs typeface="Abadi MT Condensed Ligh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  <a:latin typeface="Abadi MT Condensed Light"/>
                <a:ea typeface="Abadi MT Condensed Light"/>
                <a:cs typeface="Abadi MT Condensed Light"/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defRPr>
                <a:latin typeface="Abadi MT Condensed Light"/>
                <a:ea typeface="Abadi MT Condensed Light"/>
                <a:cs typeface="Abadi MT Condensed Light"/>
              </a:defRPr>
            </a:lvl1pPr>
          </a:lstStyle>
          <a:p>
            <a:fld id="{00000000-1234-1234-1234-123412341234}" type="slidenum">
              <a:rPr lang="en" smtClean="0">
                <a:solidFill>
                  <a:schemeClr val="lt1"/>
                </a:solidFill>
              </a:rPr>
              <a:pPr/>
              <a:t>‹#›</a:t>
            </a:fld>
            <a:endParaRPr lang="en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2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>
              <a:latin typeface="Abadi MT Condensed Light"/>
              <a:ea typeface="Abadi MT Condensed Light"/>
              <a:cs typeface="Abadi MT Condensed Light"/>
            </a:endParaRPr>
          </a:p>
        </p:txBody>
      </p:sp>
      <p:cxnSp>
        <p:nvCxnSpPr>
          <p:cNvPr id="37" name="Shape 3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199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5400">
                <a:latin typeface="Abadi MT Condensed Light"/>
                <a:ea typeface="Abadi MT Condensed Light"/>
                <a:cs typeface="Abadi MT Condensed Light"/>
              </a:defRPr>
            </a:lvl1pPr>
            <a:lvl2pPr algn="ctr">
              <a:spcBef>
                <a:spcPts val="0"/>
              </a:spcBef>
              <a:buSzPct val="100000"/>
              <a:defRPr sz="5400"/>
            </a:lvl2pPr>
            <a:lvl3pPr algn="ctr">
              <a:spcBef>
                <a:spcPts val="0"/>
              </a:spcBef>
              <a:buSzPct val="100000"/>
              <a:defRPr sz="5400"/>
            </a:lvl3pPr>
            <a:lvl4pPr algn="ctr">
              <a:spcBef>
                <a:spcPts val="0"/>
              </a:spcBef>
              <a:buSzPct val="100000"/>
              <a:defRPr sz="5400"/>
            </a:lvl4pPr>
            <a:lvl5pPr algn="ctr">
              <a:spcBef>
                <a:spcPts val="0"/>
              </a:spcBef>
              <a:buSzPct val="100000"/>
              <a:defRPr sz="5400"/>
            </a:lvl5pPr>
            <a:lvl6pPr algn="ctr">
              <a:spcBef>
                <a:spcPts val="0"/>
              </a:spcBef>
              <a:buSzPct val="100000"/>
              <a:defRPr sz="5400"/>
            </a:lvl6pPr>
            <a:lvl7pPr algn="ctr">
              <a:spcBef>
                <a:spcPts val="0"/>
              </a:spcBef>
              <a:buSzPct val="100000"/>
              <a:defRPr sz="5400"/>
            </a:lvl7pPr>
            <a:lvl8pPr algn="ctr">
              <a:spcBef>
                <a:spcPts val="0"/>
              </a:spcBef>
              <a:buSzPct val="100000"/>
              <a:defRPr sz="5400"/>
            </a:lvl8pPr>
            <a:lvl9pPr algn="ctr">
              <a:spcBef>
                <a:spcPts val="0"/>
              </a:spcBef>
              <a:buSzPct val="100000"/>
              <a:defRPr sz="5400"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265500" y="2845222"/>
            <a:ext cx="4045199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badi MT Condensed Light"/>
                <a:ea typeface="Abadi MT Condensed Light"/>
                <a:cs typeface="Abadi MT Condensed Light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>
            <a:endParaRPr dirty="0"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  <a:latin typeface="Abadi MT Condensed Light"/>
                <a:ea typeface="Abadi MT Condensed Light"/>
                <a:cs typeface="Abadi MT Condensed Light"/>
              </a:defRPr>
            </a:lvl1pPr>
            <a:lvl2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defRPr>
                <a:latin typeface="Abadi MT Condensed Light"/>
                <a:ea typeface="Abadi MT Condensed Light"/>
                <a:cs typeface="Abadi MT Condensed Ligh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sz="2400" b="1">
                <a:solidFill>
                  <a:schemeClr val="accent1"/>
                </a:solidFill>
                <a:latin typeface="Abadi MT Condensed Light"/>
                <a:ea typeface="Abadi MT Condensed Light"/>
                <a:cs typeface="Abadi MT Condensed Light"/>
                <a:sym typeface="Amatic SC"/>
              </a:defRPr>
            </a:lvl1pPr>
          </a:lstStyle>
          <a:p>
            <a:endParaRPr dirty="0"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defRPr>
                <a:latin typeface="Abadi MT Condensed Light"/>
                <a:ea typeface="Abadi MT Condensed Light"/>
                <a:cs typeface="Abadi MT Condensed Ligh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 dirty="0"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599" cy="334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>
              <a:defRPr>
                <a:latin typeface="Abadi MT Condensed Light"/>
                <a:ea typeface="Abadi MT Condensed Light"/>
                <a:cs typeface="Abadi MT Condensed Light"/>
              </a:defRPr>
            </a:lvl1pPr>
          </a:lstStyle>
          <a:p>
            <a:pPr algn="r"/>
            <a:fld id="{00000000-1234-1234-1234-123412341234}" type="slidenum">
              <a:rPr lang="en" sz="1000" smtClean="0">
                <a:solidFill>
                  <a:schemeClr val="accent1"/>
                </a:solidFill>
                <a:sym typeface="Source Code Pro"/>
              </a:rPr>
              <a:pPr algn="r"/>
              <a:t>‹#›</a:t>
            </a:fld>
            <a:endParaRPr lang="en" sz="1000" dirty="0">
              <a:solidFill>
                <a:schemeClr val="accent1"/>
              </a:solidFill>
              <a:sym typeface="Source Code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badi MT Condensed Light"/>
          <a:ea typeface="Abadi MT Condensed Light"/>
          <a:cs typeface="Abadi MT Condensed Light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badi MT Condensed Light"/>
          <a:ea typeface="Abadi MT Condensed Light"/>
          <a:cs typeface="Abadi MT Condensed Light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5" Type="http://schemas.openxmlformats.org/officeDocument/2006/relationships/image" Target="../media/image10.pn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docs.google.com/document/d/1VDYccX6cdQbvcRf8RFpOmq23NJIE105mon7b44K1dD8/edit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599" cy="26903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L</a:t>
            </a:r>
            <a:r>
              <a:rPr lang="en-US" dirty="0" smtClean="0"/>
              <a:t>I</a:t>
            </a:r>
            <a:r>
              <a:rPr lang="en" dirty="0" smtClean="0"/>
              <a:t>ME</a:t>
            </a:r>
            <a:endParaRPr lang="en" dirty="0"/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599" cy="70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Low Income Minorities in Education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latin typeface="Abadi MT Condensed Light"/>
                <a:ea typeface="Abadi MT Condensed Light"/>
                <a:cs typeface="Abadi MT Condensed Light"/>
                <a:sym typeface="Amatic SC"/>
              </a:rPr>
              <a:t>“I like science when I understand what’s going on.”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524" y="359575"/>
            <a:ext cx="3318251" cy="4424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4923450" y="302950"/>
            <a:ext cx="3837000" cy="489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Abadi MT Condensed Light"/>
                <a:ea typeface="Abadi MT Condensed Light"/>
                <a:cs typeface="Abadi MT Condensed Light"/>
                <a:sym typeface="Amatic SC"/>
              </a:rPr>
              <a:t>“Teachers need to know how to use tech. If teachers don’t know, then students won’t know.”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 l="2965" t="4791" r="2597" b="-806"/>
          <a:stretch/>
        </p:blipFill>
        <p:spPr>
          <a:xfrm>
            <a:off x="501612" y="788337"/>
            <a:ext cx="3557574" cy="361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660900" y="545400"/>
            <a:ext cx="4381500" cy="4764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 dirty="0">
                <a:latin typeface="Abadi MT Condensed Light"/>
                <a:ea typeface="Abadi MT Condensed Light"/>
                <a:cs typeface="Abadi MT Condensed Light"/>
                <a:sym typeface="Amatic SC"/>
              </a:rPr>
              <a:t>“The best way to keep kids with different levels of proficiency motivated is to have well prepared lectures.”</a:t>
            </a:r>
          </a:p>
          <a:p>
            <a:pPr>
              <a:spcBef>
                <a:spcPts val="0"/>
              </a:spcBef>
              <a:buNone/>
            </a:pPr>
            <a:endParaRPr sz="4800" dirty="0"/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 l="7702" t="7178" r="43796" b="19566"/>
          <a:stretch/>
        </p:blipFill>
        <p:spPr>
          <a:xfrm>
            <a:off x="171925" y="671900"/>
            <a:ext cx="4190725" cy="363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499" cy="3538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Analysis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/>
              <a:t>Analysis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599" cy="3826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EdTech may enhance education but also increase social divide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Students excited by STEM if they understand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Students sometimes distracted while working in groups and/or with mobile devices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Combat distraction with tailored curriculum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Students are not familiar with STEM careers</a:t>
            </a:r>
          </a:p>
          <a:p>
            <a:pPr lvl="0" rtl="0">
              <a:spcBef>
                <a:spcPts val="0"/>
              </a:spcBef>
              <a:buNone/>
            </a:pPr>
            <a:endParaRPr sz="2400"/>
          </a:p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311700" y="-117225"/>
            <a:ext cx="8520599" cy="44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Empathy Map - student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graphicFrame>
        <p:nvGraphicFramePr>
          <p:cNvPr id="140" name="Shape 140"/>
          <p:cNvGraphicFramePr/>
          <p:nvPr/>
        </p:nvGraphicFramePr>
        <p:xfrm>
          <a:off x="191650" y="619925"/>
          <a:ext cx="8791600" cy="4452775"/>
        </p:xfrm>
        <a:graphic>
          <a:graphicData uri="http://schemas.openxmlformats.org/drawingml/2006/table">
            <a:tbl>
              <a:tblPr>
                <a:noFill/>
                <a:tableStyleId>{0F895A88-DDC6-4D2D-8676-3E27FA8E5719}</a:tableStyleId>
              </a:tblPr>
              <a:tblGrid>
                <a:gridCol w="4395800"/>
                <a:gridCol w="4395800"/>
              </a:tblGrid>
              <a:tr h="228535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Say: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“I like science when I understand it” -C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“Gender is a bigger obstacle than race or class” -C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“I hate online classes” - C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“No one pays attention in class because they’re on their iPads” - C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“Engineering is not advertised as a source of income” -K</a:t>
                      </a: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Think: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Minorities are less interested in STEM -C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You work harder in a class you understand -C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Engineering classes should be mandatory and applicable -K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STEM subjects underemphasized in US-K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Engineering is a “new” field -K</a:t>
                      </a:r>
                    </a:p>
                  </a:txBody>
                  <a:tcPr marL="63500" marR="63500" marT="63500" marB="63500">
                    <a:solidFill>
                      <a:srgbClr val="FF9900"/>
                    </a:solidFill>
                  </a:tcPr>
                </a:tc>
              </a:tr>
              <a:tr h="21674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Do: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C lit up with joy when talking about subjects she understood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When studying: C more on her phone than actually studying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C’s iPad is old so she spends a lot of time troubleshooting it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K responded quickly about being interviewed</a:t>
                      </a:r>
                    </a:p>
                  </a:txBody>
                  <a:tcPr marL="63500" marR="63500" marT="63500" marB="635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Feel: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C- Happy when with friends in class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C- Intimidated when she doesn’t understand something in class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K is disappointed by the lack of diversity at his private school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K thankful teacher in Malaysia inspired him to code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K- enthusiastic about learning about his career options in STEM</a:t>
                      </a:r>
                    </a:p>
                  </a:txBody>
                  <a:tcPr marL="63500" marR="63500" marT="63500" marB="63500"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" name="Shape 145"/>
          <p:cNvCxnSpPr/>
          <p:nvPr/>
        </p:nvCxnSpPr>
        <p:spPr>
          <a:xfrm>
            <a:off x="4572000" y="264300"/>
            <a:ext cx="0" cy="4614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ot"/>
            <a:round/>
            <a:headEnd type="none" w="lg" len="lg"/>
            <a:tailEnd type="none" w="lg" len="lg"/>
          </a:ln>
        </p:spPr>
      </p:cxnSp>
      <p:cxnSp>
        <p:nvCxnSpPr>
          <p:cNvPr id="146" name="Shape 146"/>
          <p:cNvCxnSpPr/>
          <p:nvPr/>
        </p:nvCxnSpPr>
        <p:spPr>
          <a:xfrm>
            <a:off x="442950" y="2571750"/>
            <a:ext cx="82581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ot"/>
            <a:round/>
            <a:headEnd type="none" w="lg" len="lg"/>
            <a:tailEnd type="none" w="lg" len="lg"/>
          </a:ln>
        </p:spPr>
      </p:cxnSp>
      <p:sp>
        <p:nvSpPr>
          <p:cNvPr id="147" name="Shape 147"/>
          <p:cNvSpPr txBox="1">
            <a:spLocks noGrp="1"/>
          </p:cNvSpPr>
          <p:nvPr>
            <p:ph type="title" idx="4294967295"/>
          </p:nvPr>
        </p:nvSpPr>
        <p:spPr>
          <a:xfrm>
            <a:off x="4687025" y="1583750"/>
            <a:ext cx="1165324" cy="79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dirty="0">
                <a:latin typeface="Abadi MT Condensed Light"/>
                <a:ea typeface="Abadi MT Condensed Light"/>
                <a:cs typeface="Abadi MT Condensed Light"/>
              </a:rPr>
              <a:t>Think</a:t>
            </a:r>
          </a:p>
          <a:p>
            <a:pPr lvl="0" algn="ctr" rtl="0">
              <a:spcBef>
                <a:spcPts val="0"/>
              </a:spcBef>
              <a:buNone/>
            </a:pPr>
            <a:endParaRPr dirty="0">
              <a:latin typeface="Abadi MT Condensed Light"/>
              <a:ea typeface="Abadi MT Condensed Light"/>
              <a:cs typeface="Abadi MT Condensed Light"/>
            </a:endParaRPr>
          </a:p>
          <a:p>
            <a:pPr lvl="0" algn="ctr" rtl="0">
              <a:spcBef>
                <a:spcPts val="0"/>
              </a:spcBef>
              <a:buNone/>
            </a:pPr>
            <a:endParaRPr dirty="0">
              <a:latin typeface="Abadi MT Condensed Light"/>
              <a:ea typeface="Abadi MT Condensed Light"/>
              <a:cs typeface="Abadi MT Condensed Light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title" idx="4294967295"/>
          </p:nvPr>
        </p:nvSpPr>
        <p:spPr>
          <a:xfrm>
            <a:off x="3521675" y="1583750"/>
            <a:ext cx="833999" cy="79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dirty="0">
                <a:latin typeface="Abadi MT Condensed Light"/>
                <a:ea typeface="Abadi MT Condensed Light"/>
                <a:cs typeface="Abadi MT Condensed Light"/>
              </a:rPr>
              <a:t>Say</a:t>
            </a:r>
          </a:p>
          <a:p>
            <a:pPr algn="ctr" rtl="0">
              <a:spcBef>
                <a:spcPts val="0"/>
              </a:spcBef>
              <a:buNone/>
            </a:pPr>
            <a:endParaRPr dirty="0">
              <a:latin typeface="Abadi MT Condensed Light"/>
              <a:ea typeface="Abadi MT Condensed Light"/>
              <a:cs typeface="Abadi MT Condensed Light"/>
            </a:endParaRPr>
          </a:p>
          <a:p>
            <a:pPr algn="ctr" rtl="0">
              <a:spcBef>
                <a:spcPts val="0"/>
              </a:spcBef>
              <a:buNone/>
            </a:pPr>
            <a:endParaRPr dirty="0">
              <a:latin typeface="Abadi MT Condensed Light"/>
              <a:ea typeface="Abadi MT Condensed Light"/>
              <a:cs typeface="Abadi MT Condensed Light"/>
            </a:endParaRPr>
          </a:p>
          <a:p>
            <a:pPr lvl="0" algn="ctr" rtl="0">
              <a:spcBef>
                <a:spcPts val="0"/>
              </a:spcBef>
              <a:buNone/>
            </a:pPr>
            <a:endParaRPr dirty="0">
              <a:latin typeface="Abadi MT Condensed Light"/>
              <a:ea typeface="Abadi MT Condensed Light"/>
              <a:cs typeface="Abadi MT Condensed Light"/>
            </a:endParaRPr>
          </a:p>
          <a:p>
            <a:pPr lvl="0" algn="ctr" rtl="0">
              <a:spcBef>
                <a:spcPts val="0"/>
              </a:spcBef>
              <a:buNone/>
            </a:pPr>
            <a:endParaRPr dirty="0">
              <a:latin typeface="Abadi MT Condensed Light"/>
              <a:ea typeface="Abadi MT Condensed Light"/>
              <a:cs typeface="Abadi MT Condensed Light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4826875" y="2842050"/>
            <a:ext cx="924899" cy="79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4200" b="1" dirty="0">
                <a:solidFill>
                  <a:schemeClr val="accent1"/>
                </a:solidFill>
                <a:latin typeface="Abadi MT Condensed Light"/>
                <a:ea typeface="Abadi MT Condensed Light"/>
                <a:cs typeface="Abadi MT Condensed Light"/>
                <a:sym typeface="Amatic SC"/>
              </a:rPr>
              <a:t>Feel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3560225" y="2842050"/>
            <a:ext cx="756899" cy="66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4200" b="1" dirty="0">
                <a:solidFill>
                  <a:schemeClr val="accent1"/>
                </a:solidFill>
                <a:latin typeface="Abadi MT Condensed Light"/>
                <a:ea typeface="Abadi MT Condensed Light"/>
                <a:cs typeface="Abadi MT Condensed Light"/>
                <a:sym typeface="Amatic SC"/>
              </a:rPr>
              <a:t>Do</a:t>
            </a:r>
          </a:p>
          <a:p>
            <a:pPr>
              <a:spcBef>
                <a:spcPts val="0"/>
              </a:spcBef>
              <a:buNone/>
            </a:pPr>
            <a:endParaRPr dirty="0">
              <a:latin typeface="Abadi MT Condensed Light"/>
              <a:ea typeface="Abadi MT Condensed Light"/>
              <a:cs typeface="Abadi MT Condensed Light"/>
            </a:endParaRP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5375" y="2852275"/>
            <a:ext cx="1276300" cy="196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349" y="264300"/>
            <a:ext cx="1276300" cy="20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1775" y="2786398"/>
            <a:ext cx="1050300" cy="210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1850" y="264297"/>
            <a:ext cx="1419813" cy="196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Empathy Map - Teacher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graphicFrame>
        <p:nvGraphicFramePr>
          <p:cNvPr id="160" name="Shape 160"/>
          <p:cNvGraphicFramePr/>
          <p:nvPr/>
        </p:nvGraphicFramePr>
        <p:xfrm>
          <a:off x="131525" y="839725"/>
          <a:ext cx="8880950" cy="4140350"/>
        </p:xfrm>
        <a:graphic>
          <a:graphicData uri="http://schemas.openxmlformats.org/drawingml/2006/table">
            <a:tbl>
              <a:tblPr>
                <a:noFill/>
                <a:tableStyleId>{0F895A88-DDC6-4D2D-8676-3E27FA8E5719}</a:tableStyleId>
              </a:tblPr>
              <a:tblGrid>
                <a:gridCol w="4440475"/>
                <a:gridCol w="4440475"/>
              </a:tblGrid>
              <a:tr h="234185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Say: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“iPads encourage little wait time, but in the classroom they won’t get everything immediately” - L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“Tech brings more info into the classroom” - L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“Tech widens the social gap” - L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“Kids work well by themselves but get distracted in a group” - M</a:t>
                      </a: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Think: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have high faculty to kids ratio! - M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kids focus with good content - M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teachers need to know how to use tech - L 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ed tech is for rich students - L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Tech can enhance classrooms but also widens the gap between those who have/don’t have - L</a:t>
                      </a:r>
                    </a:p>
                  </a:txBody>
                  <a:tcPr marL="63500" marR="63500" marT="63500" marB="63500">
                    <a:solidFill>
                      <a:srgbClr val="FF9900"/>
                    </a:solidFill>
                  </a:tcPr>
                </a:tc>
              </a:tr>
              <a:tr h="17985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Do: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Insisted on integrating tech with classroom’s curriculum - Lesley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Talked more about Lumosity than other ed tech products - L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Prepared curriculum designed for different levels of coding proficiency - M</a:t>
                      </a:r>
                    </a:p>
                  </a:txBody>
                  <a:tcPr marL="63500" marR="63500" marT="63500" marB="635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Feel: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enthusiasm to help kids through Streetcode - M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excitement about Lumosity because of the mind games - L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ct val="100000"/>
                        <a:buFont typeface="Source Code Pro"/>
                        <a:buChar char="●"/>
                      </a:pPr>
                      <a:r>
                        <a:rPr lang="en" dirty="0">
                          <a:latin typeface="Abadi MT Condensed Light"/>
                          <a:ea typeface="Abadi MT Condensed Light"/>
                          <a:cs typeface="Abadi MT Condensed Light"/>
                          <a:sym typeface="Source Code Pro"/>
                        </a:rPr>
                        <a:t>nervous about the gap tech creates - L</a:t>
                      </a:r>
                    </a:p>
                  </a:txBody>
                  <a:tcPr marL="63500" marR="63500" marT="63500" marB="63500"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5" name="Shape 165"/>
          <p:cNvCxnSpPr/>
          <p:nvPr/>
        </p:nvCxnSpPr>
        <p:spPr>
          <a:xfrm>
            <a:off x="4572000" y="264300"/>
            <a:ext cx="0" cy="4614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ot"/>
            <a:round/>
            <a:headEnd type="none" w="lg" len="lg"/>
            <a:tailEnd type="none" w="lg" len="lg"/>
          </a:ln>
        </p:spPr>
      </p:cxnSp>
      <p:cxnSp>
        <p:nvCxnSpPr>
          <p:cNvPr id="166" name="Shape 166"/>
          <p:cNvCxnSpPr/>
          <p:nvPr/>
        </p:nvCxnSpPr>
        <p:spPr>
          <a:xfrm>
            <a:off x="442950" y="2571750"/>
            <a:ext cx="82581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ot"/>
            <a:round/>
            <a:headEnd type="none" w="lg" len="lg"/>
            <a:tailEnd type="none" w="lg" len="lg"/>
          </a:ln>
        </p:spPr>
      </p:cxn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1048" y="64899"/>
            <a:ext cx="2614624" cy="22878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>
            <a:spLocks noGrp="1"/>
          </p:cNvSpPr>
          <p:nvPr>
            <p:ph type="title" idx="4294967295"/>
          </p:nvPr>
        </p:nvSpPr>
        <p:spPr>
          <a:xfrm>
            <a:off x="4382225" y="1707325"/>
            <a:ext cx="1751999" cy="79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dirty="0">
                <a:latin typeface="Abadi MT Condensed Light"/>
                <a:ea typeface="Abadi MT Condensed Light"/>
                <a:cs typeface="Abadi MT Condensed Light"/>
              </a:rPr>
              <a:t>think</a:t>
            </a:r>
          </a:p>
          <a:p>
            <a:pPr lvl="0" algn="ctr" rtl="0">
              <a:spcBef>
                <a:spcPts val="0"/>
              </a:spcBef>
              <a:buNone/>
            </a:pPr>
            <a:endParaRPr dirty="0">
              <a:latin typeface="Abadi MT Condensed Light"/>
              <a:ea typeface="Abadi MT Condensed Light"/>
              <a:cs typeface="Abadi MT Condensed Light"/>
            </a:endParaRPr>
          </a:p>
          <a:p>
            <a:pPr lvl="0" algn="ctr" rtl="0">
              <a:spcBef>
                <a:spcPts val="0"/>
              </a:spcBef>
              <a:buNone/>
            </a:pPr>
            <a:endParaRPr dirty="0">
              <a:latin typeface="Abadi MT Condensed Light"/>
              <a:ea typeface="Abadi MT Condensed Light"/>
              <a:cs typeface="Abadi MT Condensed Light"/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title" idx="4294967295"/>
          </p:nvPr>
        </p:nvSpPr>
        <p:spPr>
          <a:xfrm>
            <a:off x="3009775" y="1707325"/>
            <a:ext cx="1751999" cy="79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latin typeface="Abadi MT Condensed Light"/>
                <a:ea typeface="Abadi MT Condensed Light"/>
                <a:cs typeface="Abadi MT Condensed Light"/>
              </a:rPr>
              <a:t>say</a:t>
            </a:r>
          </a:p>
          <a:p>
            <a:pPr lvl="0" algn="ctr" rtl="0">
              <a:spcBef>
                <a:spcPts val="0"/>
              </a:spcBef>
              <a:buNone/>
            </a:pPr>
            <a:endParaRPr dirty="0">
              <a:latin typeface="Abadi MT Condensed Light"/>
              <a:ea typeface="Abadi MT Condensed Light"/>
              <a:cs typeface="Abadi MT Condensed Light"/>
            </a:endParaRPr>
          </a:p>
          <a:p>
            <a:pPr lvl="0" algn="ctr" rtl="0">
              <a:spcBef>
                <a:spcPts val="0"/>
              </a:spcBef>
              <a:buNone/>
            </a:pPr>
            <a:endParaRPr dirty="0">
              <a:latin typeface="Abadi MT Condensed Light"/>
              <a:ea typeface="Abadi MT Condensed Light"/>
              <a:cs typeface="Abadi MT Condensed Light"/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title" idx="4294967295"/>
          </p:nvPr>
        </p:nvSpPr>
        <p:spPr>
          <a:xfrm>
            <a:off x="3009775" y="2683625"/>
            <a:ext cx="1751999" cy="79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latin typeface="Abadi MT Condensed Light"/>
                <a:ea typeface="Abadi MT Condensed Light"/>
                <a:cs typeface="Abadi MT Condensed Light"/>
              </a:rPr>
              <a:t>do</a:t>
            </a:r>
          </a:p>
          <a:p>
            <a:pPr lvl="0" algn="ctr" rtl="0">
              <a:spcBef>
                <a:spcPts val="0"/>
              </a:spcBef>
              <a:buNone/>
            </a:pPr>
            <a:endParaRPr dirty="0">
              <a:latin typeface="Abadi MT Condensed Light"/>
              <a:ea typeface="Abadi MT Condensed Light"/>
              <a:cs typeface="Abadi MT Condensed Light"/>
            </a:endParaRPr>
          </a:p>
          <a:p>
            <a:pPr lvl="0" algn="ctr" rtl="0">
              <a:spcBef>
                <a:spcPts val="0"/>
              </a:spcBef>
              <a:buNone/>
            </a:pPr>
            <a:endParaRPr dirty="0">
              <a:latin typeface="Abadi MT Condensed Light"/>
              <a:ea typeface="Abadi MT Condensed Light"/>
              <a:cs typeface="Abadi MT Condensed Light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title" idx="4294967295"/>
          </p:nvPr>
        </p:nvSpPr>
        <p:spPr>
          <a:xfrm>
            <a:off x="4443837" y="2683625"/>
            <a:ext cx="1751999" cy="79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latin typeface="Abadi MT Condensed Light"/>
                <a:ea typeface="Abadi MT Condensed Light"/>
                <a:cs typeface="Abadi MT Condensed Light"/>
              </a:rPr>
              <a:t>feel</a:t>
            </a:r>
          </a:p>
          <a:p>
            <a:pPr lvl="0" algn="ctr" rtl="0">
              <a:spcBef>
                <a:spcPts val="0"/>
              </a:spcBef>
              <a:buNone/>
            </a:pPr>
            <a:endParaRPr dirty="0">
              <a:latin typeface="Abadi MT Condensed Light"/>
              <a:ea typeface="Abadi MT Condensed Light"/>
              <a:cs typeface="Abadi MT Condensed Light"/>
            </a:endParaRPr>
          </a:p>
          <a:p>
            <a:pPr lvl="0" algn="ctr" rtl="0">
              <a:spcBef>
                <a:spcPts val="0"/>
              </a:spcBef>
              <a:buNone/>
            </a:pPr>
            <a:endParaRPr dirty="0">
              <a:latin typeface="Abadi MT Condensed Light"/>
              <a:ea typeface="Abadi MT Condensed Light"/>
              <a:cs typeface="Abadi MT Condensed Light"/>
            </a:endParaRPr>
          </a:p>
        </p:txBody>
      </p:sp>
      <p:pic>
        <p:nvPicPr>
          <p:cNvPr id="172" name="Shape 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525" y="3061975"/>
            <a:ext cx="2614624" cy="18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5824" y="3061975"/>
            <a:ext cx="1862625" cy="186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5946" y="433125"/>
            <a:ext cx="2360199" cy="17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needs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380625" y="1044875"/>
            <a:ext cx="8520599" cy="1264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Kids need to focus in class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Students need to be able to understand materials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Students need to know their career options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title" idx="2"/>
          </p:nvPr>
        </p:nvSpPr>
        <p:spPr>
          <a:xfrm>
            <a:off x="144505" y="2597225"/>
            <a:ext cx="1208213" cy="4911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Insights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body" idx="3"/>
          </p:nvPr>
        </p:nvSpPr>
        <p:spPr>
          <a:xfrm>
            <a:off x="452625" y="2997725"/>
            <a:ext cx="8520599" cy="1628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dirty="0">
                <a:latin typeface="Abadi MT Condensed Light"/>
                <a:ea typeface="Abadi MT Condensed Light"/>
                <a:cs typeface="Abadi MT Condensed Light"/>
              </a:rPr>
              <a:t>Engineering is not seen as “cool” 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dirty="0">
                <a:latin typeface="Abadi MT Condensed Light"/>
                <a:ea typeface="Abadi MT Condensed Light"/>
                <a:cs typeface="Abadi MT Condensed Light"/>
              </a:rPr>
              <a:t>Web classes are not enjoyable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dirty="0">
                <a:latin typeface="Abadi MT Condensed Light"/>
                <a:ea typeface="Abadi MT Condensed Light"/>
                <a:cs typeface="Abadi MT Condensed Light"/>
              </a:rPr>
              <a:t>Technology is distracting and useful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dirty="0">
                <a:latin typeface="Abadi MT Condensed Light"/>
                <a:ea typeface="Abadi MT Condensed Light"/>
                <a:cs typeface="Abadi MT Condensed Light"/>
              </a:rPr>
              <a:t>Technology can further increase the social divide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dirty="0">
                <a:latin typeface="Abadi MT Condensed Light"/>
                <a:ea typeface="Abadi MT Condensed Light"/>
                <a:cs typeface="Abadi MT Condensed Light"/>
              </a:rPr>
              <a:t>Students only get interested in STEM once exposed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499" cy="3538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About Us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and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Our Project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499" cy="3538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ctrTitle"/>
          </p:nvPr>
        </p:nvSpPr>
        <p:spPr>
          <a:xfrm>
            <a:off x="1074900" y="224600"/>
            <a:ext cx="6994199" cy="1090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 Multifaceted Problem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599" cy="70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One Solution Cannot Fix Everything</a:t>
            </a:r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87" y="1698341"/>
            <a:ext cx="1309240" cy="1252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3823" y="1511524"/>
            <a:ext cx="1463988" cy="162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1648" y="1561606"/>
            <a:ext cx="1240611" cy="1525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8031" y="1698353"/>
            <a:ext cx="1590811" cy="125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09507" y="1616644"/>
            <a:ext cx="1173455" cy="1415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APPENDIX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599" cy="33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Detailed Empathy Maps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/>
              <a:t>Sage, Betsy, Jasmine, Cristian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4097400"/>
            <a:ext cx="8520599" cy="501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expose low-income minority students to STEM education</a:t>
            </a:r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3">
            <a:alphaModFix/>
          </a:blip>
          <a:srcRect t="25237" b="17301"/>
          <a:stretch/>
        </p:blipFill>
        <p:spPr>
          <a:xfrm>
            <a:off x="1694004" y="1228675"/>
            <a:ext cx="5589951" cy="240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2615255" y="802500"/>
            <a:ext cx="4073186" cy="3538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Needfinding Methodology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WHO and Why? 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041350" y="1583450"/>
            <a:ext cx="4436999" cy="1274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High school students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Pre-K teacher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Street Code Leaders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796" y="1526000"/>
            <a:ext cx="1621774" cy="227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How and Where?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11700" y="1017650"/>
            <a:ext cx="7744500" cy="33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000"/>
              <a:t>Street Code information session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000"/>
              <a:t>Reaching out to a black high school junior attending The Bay School in the Precidia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000"/>
              <a:t>Phoning César Chavez Elementary School Teacher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000"/>
              <a:t>Google Hangout with high school sophomore at Saint Mary’s College High School </a:t>
            </a:r>
          </a:p>
          <a:p>
            <a:pPr rtl="0">
              <a:spcBef>
                <a:spcPts val="0"/>
              </a:spcBef>
              <a:buNone/>
            </a:pPr>
            <a:endParaRPr sz="2000"/>
          </a:p>
          <a:p>
            <a:pPr rtl="0">
              <a:spcBef>
                <a:spcPts val="0"/>
              </a:spcBef>
              <a:buNone/>
            </a:pPr>
            <a:endParaRPr sz="2000"/>
          </a:p>
          <a:p>
            <a:pPr>
              <a:spcBef>
                <a:spcPts val="0"/>
              </a:spcBef>
              <a:buNone/>
            </a:pPr>
            <a:endParaRPr sz="2000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What?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2377900" y="1221075"/>
            <a:ext cx="6454499" cy="33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2000"/>
              <a:t>Process of being in school 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2000"/>
              <a:t>Impact of technology on classroom 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2000"/>
              <a:t>Needs of minority low-income students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2000"/>
              <a:t>What is the benefit of enrichment programs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2000"/>
              <a:t>Are students’ needs being met in STEM classes/programs</a:t>
            </a:r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299" y="1388487"/>
            <a:ext cx="2113823" cy="2113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499" cy="3538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Abadi MT Condensed Light"/>
                <a:cs typeface="Abadi MT Condensed Light"/>
              </a:rPr>
              <a:t>Interview  Results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subTitle" idx="1"/>
          </p:nvPr>
        </p:nvSpPr>
        <p:spPr>
          <a:xfrm>
            <a:off x="265500" y="2845222"/>
            <a:ext cx="4045199" cy="1345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K photo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latin typeface="Abadi MT Condensed Light"/>
                <a:ea typeface="Abadi MT Condensed Light"/>
                <a:cs typeface="Abadi MT Condensed Light"/>
                <a:sym typeface="Amatic SC"/>
              </a:rPr>
              <a:t>“Popular things are sports, art, and drama, but not so much technology.”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adi MT Condensed Light"/>
              <a:cs typeface="Abadi MT Condensed Light"/>
            </a:endParaRPr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800" y="906700"/>
            <a:ext cx="3512599" cy="351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theme/theme1.xml><?xml version="1.0" encoding="utf-8"?>
<a:theme xmlns:a="http://schemas.openxmlformats.org/drawingml/2006/main" name="beach-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978</Words>
  <Application>Microsoft Macintosh PowerPoint</Application>
  <PresentationFormat>On-screen Show (16:9)</PresentationFormat>
  <Paragraphs>146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Amatic SC</vt:lpstr>
      <vt:lpstr>Source Code Pro</vt:lpstr>
      <vt:lpstr>beach-day</vt:lpstr>
      <vt:lpstr>LIME</vt:lpstr>
      <vt:lpstr>About Us  and  Our Project</vt:lpstr>
      <vt:lpstr>Sage, Betsy, Jasmine, Cristian</vt:lpstr>
      <vt:lpstr>Needfinding Methodology</vt:lpstr>
      <vt:lpstr>WHO and Why? </vt:lpstr>
      <vt:lpstr>How and Where?</vt:lpstr>
      <vt:lpstr>What?</vt:lpstr>
      <vt:lpstr>Interview  Results</vt:lpstr>
      <vt:lpstr>PowerPoint Presentation</vt:lpstr>
      <vt:lpstr>PowerPoint Presentation</vt:lpstr>
      <vt:lpstr>PowerPoint Presentation</vt:lpstr>
      <vt:lpstr>PowerPoint Presentation</vt:lpstr>
      <vt:lpstr>Analysis</vt:lpstr>
      <vt:lpstr>Analysis </vt:lpstr>
      <vt:lpstr>Empathy Map - student </vt:lpstr>
      <vt:lpstr>Think  </vt:lpstr>
      <vt:lpstr>Empathy Map - Teacher </vt:lpstr>
      <vt:lpstr>think  </vt:lpstr>
      <vt:lpstr>needs</vt:lpstr>
      <vt:lpstr>Summary</vt:lpstr>
      <vt:lpstr>A Multifaceted Problem</vt:lpstr>
      <vt:lpstr>APPENDIX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LIME</dc:title>
  <cp:lastModifiedBy>Academic Computing Services</cp:lastModifiedBy>
  <cp:revision>1</cp:revision>
  <dcterms:modified xsi:type="dcterms:W3CDTF">2015-12-11T01:51:04Z</dcterms:modified>
</cp:coreProperties>
</file>