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y="5143500" cx="9144000"/>
  <p:notesSz cx="6858000" cy="9144000"/>
  <p:embeddedFontLst>
    <p:embeddedFont>
      <p:font typeface="Average"/>
      <p:regular r:id="rId87"/>
    </p:embeddedFont>
    <p:embeddedFont>
      <p:font typeface="Oswald"/>
      <p:regular r:id="rId88"/>
      <p:bold r:id="rId8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Oswald-regular.fntdata"/><Relationship Id="rId43" Type="http://schemas.openxmlformats.org/officeDocument/2006/relationships/slide" Target="slides/slide37.xml"/><Relationship Id="rId87" Type="http://schemas.openxmlformats.org/officeDocument/2006/relationships/font" Target="fonts/Average-regular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Oswald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7" name="Shape 6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2" name="Shape 7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7" name="Shape 7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3" name="Shape 8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0" name="Shape 8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2" name="Shape 9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8" name="Shape 9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5" name="Shape 9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3" name="Shape 9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9" name="Shape 9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6" name="Shape 10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7" name="Shape 10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9" name="Shape 10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6" name="Shape 10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4" name="Shape 10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3" name="Shape 1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0" name="Shape 1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8" name="Shape 1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7" name="Shape 1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6" name="Shape 1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3" name="Shape 1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0" name="Shape 1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0" name="Shape 1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hape 65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66" name="Shape 66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Shape 69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0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0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Relationship Id="rId6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Relationship Id="rId6" Type="http://schemas.openxmlformats.org/officeDocument/2006/relationships/image" Target="../media/image1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1.png"/><Relationship Id="rId13" Type="http://schemas.openxmlformats.org/officeDocument/2006/relationships/image" Target="../media/image2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1.png"/><Relationship Id="rId13" Type="http://schemas.openxmlformats.org/officeDocument/2006/relationships/image" Target="../media/image2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1.png"/><Relationship Id="rId13" Type="http://schemas.openxmlformats.org/officeDocument/2006/relationships/image" Target="../media/image2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1.png"/><Relationship Id="rId13" Type="http://schemas.openxmlformats.org/officeDocument/2006/relationships/image" Target="../media/image29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9.png"/><Relationship Id="rId13" Type="http://schemas.openxmlformats.org/officeDocument/2006/relationships/image" Target="../media/image3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9.png"/><Relationship Id="rId13" Type="http://schemas.openxmlformats.org/officeDocument/2006/relationships/image" Target="../media/image3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5" Type="http://schemas.openxmlformats.org/officeDocument/2006/relationships/image" Target="../media/image09.png"/><Relationship Id="rId6" Type="http://schemas.openxmlformats.org/officeDocument/2006/relationships/image" Target="../media/image1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51775" y="2419725"/>
            <a:ext cx="91440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Medium-Fi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723025" y="3242000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</a:t>
            </a:r>
            <a:r>
              <a:rPr b="1" lang="en" sz="3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Gordon D.    Michael K.    Jake M.   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Krister J.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Overview: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need to alert their teacher when they are confused in class.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Moderate: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need to effectively read the classroom to determine student understanding during a lecture.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Complex: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Overview: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need to alert their teacher when they are confused in class.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Moderate: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need to effectively read the classroom to determine student understanding during a lecture.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Complex: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Teachers need to update their next lesson after class based on what happened during class that day.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#1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71619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intuitive “All Clear” screen, prompting teacher to begin teaching.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2898700" y="2574687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#1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71619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intuitive “All Clear” screen, prompting teacher to begin teaching.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8052" l="12685" r="19911" t="15471"/>
          <a:stretch/>
        </p:blipFill>
        <p:spPr>
          <a:xfrm>
            <a:off x="220050" y="1859925"/>
            <a:ext cx="2582349" cy="22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2898700" y="2574687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#1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74033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intuitive “All Clear” screen, prompting teacher to begin teaching.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8052" l="12685" r="19911" t="15471"/>
          <a:stretch/>
        </p:blipFill>
        <p:spPr>
          <a:xfrm>
            <a:off x="220050" y="1859925"/>
            <a:ext cx="2582349" cy="22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2898700" y="2574687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38879" l="2727" r="13618" t="0"/>
          <a:stretch/>
        </p:blipFill>
        <p:spPr>
          <a:xfrm>
            <a:off x="3874900" y="1603165"/>
            <a:ext cx="2582352" cy="251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#1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78093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intuitive “All Clear” screen, prompting teacher to begin teaching.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8052" l="12685" r="19911" t="15471"/>
          <a:stretch/>
        </p:blipFill>
        <p:spPr>
          <a:xfrm>
            <a:off x="220050" y="1859925"/>
            <a:ext cx="2582349" cy="22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2898700" y="2574687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38879" l="2727" r="13618" t="0"/>
          <a:stretch/>
        </p:blipFill>
        <p:spPr>
          <a:xfrm>
            <a:off x="3874900" y="1603165"/>
            <a:ext cx="2582352" cy="251573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4116525" y="2321475"/>
            <a:ext cx="2010900" cy="2010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#1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1111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intuitive “All Clear” screen, prompting teacher to begin teaching.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8052" l="12685" r="19911" t="15471"/>
          <a:stretch/>
        </p:blipFill>
        <p:spPr>
          <a:xfrm>
            <a:off x="220050" y="1859925"/>
            <a:ext cx="2582349" cy="22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898700" y="2574687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38516" l="26179" r="3688" t="4294"/>
          <a:stretch/>
        </p:blipFill>
        <p:spPr>
          <a:xfrm>
            <a:off x="6573750" y="1603165"/>
            <a:ext cx="2313825" cy="25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 b="38879" l="2727" r="13618" t="0"/>
          <a:stretch/>
        </p:blipFill>
        <p:spPr>
          <a:xfrm>
            <a:off x="3874900" y="1603165"/>
            <a:ext cx="2582352" cy="251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4116525" y="2321475"/>
            <a:ext cx="2010900" cy="2010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#1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2577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intuitive “All Clear” screen, prompting teacher to begin teaching.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8052" l="12685" r="19911" t="15471"/>
          <a:stretch/>
        </p:blipFill>
        <p:spPr>
          <a:xfrm>
            <a:off x="220050" y="1859925"/>
            <a:ext cx="2582349" cy="22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2898700" y="2574687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38516" l="26179" r="3688" t="4294"/>
          <a:stretch/>
        </p:blipFill>
        <p:spPr>
          <a:xfrm>
            <a:off x="6573750" y="1603165"/>
            <a:ext cx="2313825" cy="25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 b="38879" l="2727" r="13618" t="0"/>
          <a:stretch/>
        </p:blipFill>
        <p:spPr>
          <a:xfrm>
            <a:off x="3874900" y="1603165"/>
            <a:ext cx="2582352" cy="251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4116525" y="2321475"/>
            <a:ext cx="2010900" cy="2010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465350" y="1934177"/>
            <a:ext cx="2398199" cy="23981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#2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599" cy="45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Login Screen so as to identify students in teacher’s after-class summary.</a:t>
            </a:r>
          </a:p>
        </p:txBody>
      </p:sp>
      <p:sp>
        <p:nvSpPr>
          <p:cNvPr id="229" name="Shape 229"/>
          <p:cNvSpPr/>
          <p:nvPr/>
        </p:nvSpPr>
        <p:spPr>
          <a:xfrm>
            <a:off x="3100512" y="266162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#2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599" cy="45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Login Screen so as to identify students in teacher’s after-class summary.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11453" l="3827" r="3045" t="6914"/>
          <a:stretch/>
        </p:blipFill>
        <p:spPr>
          <a:xfrm>
            <a:off x="311700" y="2079150"/>
            <a:ext cx="2640474" cy="17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3100512" y="266162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Mission Statement: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#2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152475"/>
            <a:ext cx="8520599" cy="45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Login Screen so as to identify students in teacher’s after-class summary.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11453" l="3827" r="3045" t="6914"/>
          <a:stretch/>
        </p:blipFill>
        <p:spPr>
          <a:xfrm>
            <a:off x="311700" y="2079150"/>
            <a:ext cx="2640474" cy="17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3100512" y="266162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10273" l="17375" r="34601" t="49612"/>
          <a:stretch/>
        </p:blipFill>
        <p:spPr>
          <a:xfrm>
            <a:off x="6450400" y="1843850"/>
            <a:ext cx="2309100" cy="257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11453" l="3827" r="3045" t="6914"/>
          <a:stretch/>
        </p:blipFill>
        <p:spPr>
          <a:xfrm>
            <a:off x="4167975" y="2258675"/>
            <a:ext cx="2094874" cy="137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#2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1700" y="1152475"/>
            <a:ext cx="8520599" cy="45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Login Screen so as to identify students in teacher’s after-class summary.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11453" l="3827" r="3045" t="6914"/>
          <a:stretch/>
        </p:blipFill>
        <p:spPr>
          <a:xfrm>
            <a:off x="311700" y="2079150"/>
            <a:ext cx="2640474" cy="17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3100512" y="266162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10273" l="17375" r="34601" t="49612"/>
          <a:stretch/>
        </p:blipFill>
        <p:spPr>
          <a:xfrm>
            <a:off x="6450400" y="1843850"/>
            <a:ext cx="2309100" cy="257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11453" l="3827" r="3045" t="6914"/>
          <a:stretch/>
        </p:blipFill>
        <p:spPr>
          <a:xfrm>
            <a:off x="4167975" y="2258675"/>
            <a:ext cx="2094874" cy="137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6481150" y="2261075"/>
            <a:ext cx="2217900" cy="11996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3019" l="22937" r="4382" t="2613"/>
          <a:stretch/>
        </p:blipFill>
        <p:spPr>
          <a:xfrm>
            <a:off x="3656137" y="1729700"/>
            <a:ext cx="1552188" cy="26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89" name="Shape 289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290" name="Shape 290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Shape 291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Shape 292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33037" l="22937" r="4382" t="24449"/>
          <a:stretch/>
        </p:blipFill>
        <p:spPr>
          <a:xfrm>
            <a:off x="1578187" y="237037"/>
            <a:ext cx="5987624" cy="46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5" name="Shape 305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306" name="Shape 306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Shape 307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Shape 308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317" name="Shape 317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Shape 318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 b="0" l="17276" r="5699" t="0"/>
          <a:stretch/>
        </p:blipFill>
        <p:spPr>
          <a:xfrm>
            <a:off x="5508812" y="1729700"/>
            <a:ext cx="1552200" cy="26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5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28" name="Shape 328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329" name="Shape 329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Shape 330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Shape 331"/>
          <p:cNvGrpSpPr/>
          <p:nvPr/>
        </p:nvGrpSpPr>
        <p:grpSpPr>
          <a:xfrm>
            <a:off x="5508812" y="1729700"/>
            <a:ext cx="1552200" cy="2686900"/>
            <a:chOff x="3667950" y="1729700"/>
            <a:chExt cx="1552200" cy="2686900"/>
          </a:xfrm>
        </p:grpSpPr>
        <p:pic>
          <p:nvPicPr>
            <p:cNvPr id="332" name="Shape 332"/>
            <p:cNvPicPr preferRelativeResize="0"/>
            <p:nvPr/>
          </p:nvPicPr>
          <p:blipFill rotWithShape="1">
            <a:blip r:embed="rId4">
              <a:alphaModFix/>
            </a:blip>
            <a:srcRect b="0" l="17276" r="5699" t="0"/>
            <a:stretch/>
          </p:blipFill>
          <p:spPr>
            <a:xfrm>
              <a:off x="3667950" y="1729700"/>
              <a:ext cx="1552200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/>
            <p:nvPr/>
          </p:nvSpPr>
          <p:spPr>
            <a:xfrm>
              <a:off x="3849350" y="2856775"/>
              <a:ext cx="1162499" cy="5726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Shape 334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5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Mission Statement: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613825"/>
            <a:ext cx="8520599" cy="295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“Never Leave Class Confused.”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25096" l="17276" r="5699" t="27995"/>
          <a:stretch/>
        </p:blipFill>
        <p:spPr>
          <a:xfrm>
            <a:off x="1601425" y="159649"/>
            <a:ext cx="5941149" cy="48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47" name="Shape 347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348" name="Shape 348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Shape 349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Shape 350"/>
          <p:cNvGrpSpPr/>
          <p:nvPr/>
        </p:nvGrpSpPr>
        <p:grpSpPr>
          <a:xfrm>
            <a:off x="5508812" y="1729700"/>
            <a:ext cx="1552200" cy="2686900"/>
            <a:chOff x="3667950" y="1729700"/>
            <a:chExt cx="1552200" cy="2686900"/>
          </a:xfrm>
        </p:grpSpPr>
        <p:pic>
          <p:nvPicPr>
            <p:cNvPr id="351" name="Shape 351"/>
            <p:cNvPicPr preferRelativeResize="0"/>
            <p:nvPr/>
          </p:nvPicPr>
          <p:blipFill rotWithShape="1">
            <a:blip r:embed="rId4">
              <a:alphaModFix/>
            </a:blip>
            <a:srcRect b="0" l="17276" r="5699" t="0"/>
            <a:stretch/>
          </p:blipFill>
          <p:spPr>
            <a:xfrm>
              <a:off x="3667950" y="1729700"/>
              <a:ext cx="1552200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Shape 352"/>
            <p:cNvSpPr/>
            <p:nvPr/>
          </p:nvSpPr>
          <p:spPr>
            <a:xfrm>
              <a:off x="3849350" y="2856775"/>
              <a:ext cx="1162499" cy="5726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Shape 353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61" name="Shape 361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362" name="Shape 362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Shape 363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Shape 364"/>
          <p:cNvGrpSpPr/>
          <p:nvPr/>
        </p:nvGrpSpPr>
        <p:grpSpPr>
          <a:xfrm>
            <a:off x="5508812" y="1729700"/>
            <a:ext cx="1552200" cy="2686900"/>
            <a:chOff x="3667950" y="1729700"/>
            <a:chExt cx="1552200" cy="2686900"/>
          </a:xfrm>
        </p:grpSpPr>
        <p:pic>
          <p:nvPicPr>
            <p:cNvPr id="365" name="Shape 365"/>
            <p:cNvPicPr preferRelativeResize="0"/>
            <p:nvPr/>
          </p:nvPicPr>
          <p:blipFill rotWithShape="1">
            <a:blip r:embed="rId4">
              <a:alphaModFix/>
            </a:blip>
            <a:srcRect b="0" l="17276" r="5699" t="0"/>
            <a:stretch/>
          </p:blipFill>
          <p:spPr>
            <a:xfrm>
              <a:off x="3667950" y="1729700"/>
              <a:ext cx="1552200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Shape 366"/>
            <p:cNvSpPr/>
            <p:nvPr/>
          </p:nvSpPr>
          <p:spPr>
            <a:xfrm>
              <a:off x="3849350" y="2856775"/>
              <a:ext cx="1162499" cy="5726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Shape 367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5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6">
            <a:alphaModFix/>
          </a:blip>
          <a:srcRect b="4329" l="18260" r="11697" t="7486"/>
          <a:stretch/>
        </p:blipFill>
        <p:spPr>
          <a:xfrm>
            <a:off x="7349667" y="1729700"/>
            <a:ext cx="1600728" cy="26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76" name="Shape 376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377" name="Shape 377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Shape 378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Shape 379"/>
          <p:cNvGrpSpPr/>
          <p:nvPr/>
        </p:nvGrpSpPr>
        <p:grpSpPr>
          <a:xfrm>
            <a:off x="5508812" y="1729700"/>
            <a:ext cx="1552200" cy="2686900"/>
            <a:chOff x="3667950" y="1729700"/>
            <a:chExt cx="1552200" cy="2686900"/>
          </a:xfrm>
        </p:grpSpPr>
        <p:pic>
          <p:nvPicPr>
            <p:cNvPr id="380" name="Shape 380"/>
            <p:cNvPicPr preferRelativeResize="0"/>
            <p:nvPr/>
          </p:nvPicPr>
          <p:blipFill rotWithShape="1">
            <a:blip r:embed="rId4">
              <a:alphaModFix/>
            </a:blip>
            <a:srcRect b="0" l="17276" r="5699" t="0"/>
            <a:stretch/>
          </p:blipFill>
          <p:spPr>
            <a:xfrm>
              <a:off x="3667950" y="1729700"/>
              <a:ext cx="1552200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Shape 381"/>
            <p:cNvSpPr/>
            <p:nvPr/>
          </p:nvSpPr>
          <p:spPr>
            <a:xfrm>
              <a:off x="3849350" y="2856775"/>
              <a:ext cx="1162499" cy="5726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2" name="Shape 382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Shape 384"/>
          <p:cNvGrpSpPr/>
          <p:nvPr/>
        </p:nvGrpSpPr>
        <p:grpSpPr>
          <a:xfrm>
            <a:off x="7349667" y="1729700"/>
            <a:ext cx="1600806" cy="2686900"/>
            <a:chOff x="7349667" y="1729700"/>
            <a:chExt cx="1600806" cy="2686900"/>
          </a:xfrm>
        </p:grpSpPr>
        <p:pic>
          <p:nvPicPr>
            <p:cNvPr id="385" name="Shape 385"/>
            <p:cNvPicPr preferRelativeResize="0"/>
            <p:nvPr/>
          </p:nvPicPr>
          <p:blipFill rotWithShape="1">
            <a:blip r:embed="rId6">
              <a:alphaModFix/>
            </a:blip>
            <a:srcRect b="4329" l="18260" r="11697" t="7486"/>
            <a:stretch/>
          </p:blipFill>
          <p:spPr>
            <a:xfrm>
              <a:off x="7349667" y="1729700"/>
              <a:ext cx="160072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Shape 386"/>
            <p:cNvSpPr/>
            <p:nvPr/>
          </p:nvSpPr>
          <p:spPr>
            <a:xfrm>
              <a:off x="7349675" y="3233250"/>
              <a:ext cx="1600799" cy="9308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Shape 391"/>
          <p:cNvGrpSpPr/>
          <p:nvPr/>
        </p:nvGrpSpPr>
        <p:grpSpPr>
          <a:xfrm>
            <a:off x="3064519" y="41488"/>
            <a:ext cx="3014959" cy="5060507"/>
            <a:chOff x="7349667" y="1729700"/>
            <a:chExt cx="1600806" cy="2686900"/>
          </a:xfrm>
        </p:grpSpPr>
        <p:pic>
          <p:nvPicPr>
            <p:cNvPr id="392" name="Shape 392"/>
            <p:cNvPicPr preferRelativeResize="0"/>
            <p:nvPr/>
          </p:nvPicPr>
          <p:blipFill rotWithShape="1">
            <a:blip r:embed="rId3">
              <a:alphaModFix/>
            </a:blip>
            <a:srcRect b="4329" l="18260" r="11697" t="7486"/>
            <a:stretch/>
          </p:blipFill>
          <p:spPr>
            <a:xfrm>
              <a:off x="7349667" y="1729700"/>
              <a:ext cx="160072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Shape 393"/>
            <p:cNvSpPr/>
            <p:nvPr/>
          </p:nvSpPr>
          <p:spPr>
            <a:xfrm>
              <a:off x="7349675" y="3233250"/>
              <a:ext cx="1600799" cy="9308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Low-fi Prototype Edit #3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349050" y="1123825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specific feedback than just “I don’t understand.”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00" name="Shape 400"/>
          <p:cNvGrpSpPr/>
          <p:nvPr/>
        </p:nvGrpSpPr>
        <p:grpSpPr>
          <a:xfrm>
            <a:off x="3656137" y="1729699"/>
            <a:ext cx="1552188" cy="2686900"/>
            <a:chOff x="7196512" y="967699"/>
            <a:chExt cx="1552188" cy="2686900"/>
          </a:xfrm>
        </p:grpSpPr>
        <p:pic>
          <p:nvPicPr>
            <p:cNvPr id="401" name="Shape 401"/>
            <p:cNvPicPr preferRelativeResize="0"/>
            <p:nvPr/>
          </p:nvPicPr>
          <p:blipFill rotWithShape="1">
            <a:blip r:embed="rId3">
              <a:alphaModFix/>
            </a:blip>
            <a:srcRect b="3019" l="22937" r="4382" t="2613"/>
            <a:stretch/>
          </p:blipFill>
          <p:spPr>
            <a:xfrm>
              <a:off x="7196512" y="967699"/>
              <a:ext cx="155218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Shape 402"/>
            <p:cNvSpPr/>
            <p:nvPr/>
          </p:nvSpPr>
          <p:spPr>
            <a:xfrm>
              <a:off x="7404825" y="1613650"/>
              <a:ext cx="1082700" cy="1150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Shape 403"/>
          <p:cNvGrpSpPr/>
          <p:nvPr/>
        </p:nvGrpSpPr>
        <p:grpSpPr>
          <a:xfrm>
            <a:off x="5508812" y="1729700"/>
            <a:ext cx="1552200" cy="2686900"/>
            <a:chOff x="3667950" y="1729700"/>
            <a:chExt cx="1552200" cy="2686900"/>
          </a:xfrm>
        </p:grpSpPr>
        <p:pic>
          <p:nvPicPr>
            <p:cNvPr id="404" name="Shape 404"/>
            <p:cNvPicPr preferRelativeResize="0"/>
            <p:nvPr/>
          </p:nvPicPr>
          <p:blipFill rotWithShape="1">
            <a:blip r:embed="rId4">
              <a:alphaModFix/>
            </a:blip>
            <a:srcRect b="0" l="17276" r="5699" t="0"/>
            <a:stretch/>
          </p:blipFill>
          <p:spPr>
            <a:xfrm>
              <a:off x="3667950" y="1729700"/>
              <a:ext cx="1552200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Shape 405"/>
            <p:cNvSpPr/>
            <p:nvPr/>
          </p:nvSpPr>
          <p:spPr>
            <a:xfrm>
              <a:off x="3849350" y="2856775"/>
              <a:ext cx="1162499" cy="5726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Shape 406"/>
          <p:cNvSpPr/>
          <p:nvPr/>
        </p:nvSpPr>
        <p:spPr>
          <a:xfrm>
            <a:off x="2602650" y="2806275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5">
            <a:alphaModFix/>
          </a:blip>
          <a:srcRect b="15051" l="0" r="2789" t="5601"/>
          <a:stretch/>
        </p:blipFill>
        <p:spPr>
          <a:xfrm>
            <a:off x="349050" y="2302175"/>
            <a:ext cx="2080024" cy="1541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Shape 408"/>
          <p:cNvGrpSpPr/>
          <p:nvPr/>
        </p:nvGrpSpPr>
        <p:grpSpPr>
          <a:xfrm>
            <a:off x="7349667" y="1729700"/>
            <a:ext cx="1600806" cy="2686900"/>
            <a:chOff x="7349667" y="1729700"/>
            <a:chExt cx="1600806" cy="2686900"/>
          </a:xfrm>
        </p:grpSpPr>
        <p:pic>
          <p:nvPicPr>
            <p:cNvPr id="409" name="Shape 409"/>
            <p:cNvPicPr preferRelativeResize="0"/>
            <p:nvPr/>
          </p:nvPicPr>
          <p:blipFill rotWithShape="1">
            <a:blip r:embed="rId6">
              <a:alphaModFix/>
            </a:blip>
            <a:srcRect b="4329" l="18260" r="11697" t="7486"/>
            <a:stretch/>
          </p:blipFill>
          <p:spPr>
            <a:xfrm>
              <a:off x="7349667" y="1729700"/>
              <a:ext cx="1600728" cy="268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Shape 410"/>
            <p:cNvSpPr/>
            <p:nvPr/>
          </p:nvSpPr>
          <p:spPr>
            <a:xfrm>
              <a:off x="7349675" y="3233250"/>
              <a:ext cx="1600799" cy="9308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999" y="1363565"/>
            <a:ext cx="1737849" cy="30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0" name="Shape 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999" y="1363565"/>
            <a:ext cx="1737849" cy="30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1" name="Shape 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3710925" y="2778875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999" y="1363565"/>
            <a:ext cx="1737849" cy="30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3" name="Shape 4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3710925" y="2778875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6720625" y="3194700"/>
            <a:ext cx="1374299" cy="32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6" name="Shape 4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Problem/Solution Overview: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3" name="Shape 4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1" name="Shape 4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3628700" y="2622000"/>
            <a:ext cx="936600" cy="22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10" name="Shape 5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3628700" y="2622000"/>
            <a:ext cx="936600" cy="22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7551275" y="2847900"/>
            <a:ext cx="547800" cy="329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Shape 5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9" name="Shape 5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Shape 5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Shape 5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5"/>
            <a:ext cx="1737849" cy="30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9675" y="1374142"/>
            <a:ext cx="1737849" cy="308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2" name="Shape 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5"/>
            <a:ext cx="1737849" cy="30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9675" y="1374142"/>
            <a:ext cx="1737849" cy="308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/>
          <p:nvPr/>
        </p:nvSpPr>
        <p:spPr>
          <a:xfrm>
            <a:off x="559350" y="2036700"/>
            <a:ext cx="1737899" cy="293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Shape 5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6" name="Shape 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5"/>
            <a:ext cx="1737849" cy="30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9675" y="1374142"/>
            <a:ext cx="1737849" cy="308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3358800" y="1662675"/>
            <a:ext cx="2139599" cy="1478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559350" y="2036700"/>
            <a:ext cx="1737899" cy="293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0" name="Shape 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8"/>
            <a:ext cx="1737849" cy="308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4" y="1363565"/>
            <a:ext cx="1737849" cy="308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0" name="Shape 5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8"/>
            <a:ext cx="1737849" cy="308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4" y="1363565"/>
            <a:ext cx="1737849" cy="308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517800" y="1777800"/>
            <a:ext cx="673199" cy="8888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8"/>
            <a:ext cx="1737849" cy="308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4" y="1363565"/>
            <a:ext cx="1737849" cy="308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/>
          <p:nvPr/>
        </p:nvSpPr>
        <p:spPr>
          <a:xfrm>
            <a:off x="3535325" y="2463900"/>
            <a:ext cx="1737899" cy="8888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517800" y="1777800"/>
            <a:ext cx="673199" cy="8888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8"/>
            <a:ext cx="1737849" cy="308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Shape 6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4" y="1363565"/>
            <a:ext cx="1737849" cy="308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/>
          <p:nvPr/>
        </p:nvSpPr>
        <p:spPr>
          <a:xfrm>
            <a:off x="517800" y="1777800"/>
            <a:ext cx="673199" cy="8888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3535325" y="2463900"/>
            <a:ext cx="1737899" cy="8888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7836075" y="4127925"/>
            <a:ext cx="517800" cy="4028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Problem/Solution Overview: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Embarrassment -&gt;</a:t>
            </a: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Students’ fear to admit that they don’t understand</a:t>
            </a: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1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999" y="1363565"/>
            <a:ext cx="1737849" cy="30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8" name="Shape 6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Shape 6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Shape 6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Shape 6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999" y="1363565"/>
            <a:ext cx="1737849" cy="30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9" name="Shape 6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3710925" y="3296676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Shape 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9999" y="1363565"/>
            <a:ext cx="1737849" cy="308952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1" name="Shape 6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Shape 64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6720625" y="3194700"/>
            <a:ext cx="1374299" cy="326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3710925" y="3296676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Shape 6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4" name="Shape 6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Shape 6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Shape 6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Shape 6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Shape 6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9" name="Shape 6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3" name="Shape 6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Shape 6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Shape 6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Shape 6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2" name="Shape 6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Shape 6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Shape 69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3" name="Shape 6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Shape 6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Shape 6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Shape 6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Shape 6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Shape 6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Shape 701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2" name="Shape 7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/>
          <p:nvPr/>
        </p:nvSpPr>
        <p:spPr>
          <a:xfrm>
            <a:off x="3628700" y="2341500"/>
            <a:ext cx="1229999" cy="359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Shape 7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Shape 7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4" name="Shape 7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Shape 7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Shape 7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Shape 7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Shape 7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Shape 7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Shape 7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Shape 7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3" name="Shape 7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Shape 7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/>
          <p:nvPr/>
        </p:nvSpPr>
        <p:spPr>
          <a:xfrm>
            <a:off x="4400400" y="2761600"/>
            <a:ext cx="879900" cy="49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3628700" y="2341500"/>
            <a:ext cx="1229999" cy="359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Shape 7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Shape 7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Shape 734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6" name="Shape 7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Shape 7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Shape 7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Shape 7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Shape 7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Shape 7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Shape 744"/>
          <p:cNvSpPr/>
          <p:nvPr/>
        </p:nvSpPr>
        <p:spPr>
          <a:xfrm>
            <a:off x="719975" y="3805850"/>
            <a:ext cx="1416600" cy="5726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5" name="Shape 7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Shape 7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Shape 747"/>
          <p:cNvSpPr/>
          <p:nvPr/>
        </p:nvSpPr>
        <p:spPr>
          <a:xfrm>
            <a:off x="4400400" y="2761600"/>
            <a:ext cx="879900" cy="49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3628700" y="2341500"/>
            <a:ext cx="1229999" cy="359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6498425" y="1631075"/>
            <a:ext cx="1860300" cy="3194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5" name="Shape 7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Shape 7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9" name="Shape 7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Shape 7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Shape 7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Shape 7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Shape 7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Shape 7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Shape 7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349" y="1364557"/>
            <a:ext cx="1737849" cy="309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Shape 7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Shape 772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3" name="Shape 77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9350" y="1364545"/>
            <a:ext cx="1737849" cy="312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Shape 77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59675" y="1344390"/>
            <a:ext cx="1737849" cy="310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Shape 7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4" name="Shape 7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Shape 7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Shape 7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Shape 7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Shape 7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Shape 7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349" y="1364557"/>
            <a:ext cx="1737849" cy="309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8" name="Shape 79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9350" y="1364545"/>
            <a:ext cx="1737849" cy="31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0" name="Shape 80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59675" y="1344390"/>
            <a:ext cx="1737849" cy="310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Problem/Solution Overview: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Embarrassment -&gt;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Students’ fear to admit that they don’t understand</a:t>
            </a: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Anonymity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Shape 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0" name="Shape 8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Shape 8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349" y="1364557"/>
            <a:ext cx="1737849" cy="309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Shape 8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Shape 823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4" name="Shape 8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9350" y="1364545"/>
            <a:ext cx="1737849" cy="31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Shape 825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6" name="Shape 8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59675" y="1344390"/>
            <a:ext cx="1737849" cy="3108708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Shape 827"/>
          <p:cNvSpPr/>
          <p:nvPr/>
        </p:nvSpPr>
        <p:spPr>
          <a:xfrm>
            <a:off x="3720300" y="3975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3" name="Shape 8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Shape 8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Shape 835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6" name="Shape 836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7" name="Shape 8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Shape 8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349" y="1364557"/>
            <a:ext cx="1737849" cy="309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Shape 8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Shape 850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6651550" y="21948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2" name="Shape 85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9350" y="1364545"/>
            <a:ext cx="1737849" cy="31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Shape 853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4" name="Shape 85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59675" y="1344390"/>
            <a:ext cx="1737849" cy="3108708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Shape 855"/>
          <p:cNvSpPr/>
          <p:nvPr/>
        </p:nvSpPr>
        <p:spPr>
          <a:xfrm>
            <a:off x="3720300" y="3975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Shape 8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Shape 863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5" name="Shape 8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349" y="1364557"/>
            <a:ext cx="1737849" cy="309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6651550" y="21948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7318275" y="3313775"/>
            <a:ext cx="7500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1" name="Shape 88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9350" y="1364545"/>
            <a:ext cx="1737849" cy="31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Shape 882"/>
          <p:cNvSpPr/>
          <p:nvPr/>
        </p:nvSpPr>
        <p:spPr>
          <a:xfrm>
            <a:off x="685450" y="3253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3" name="Shape 88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59675" y="1344390"/>
            <a:ext cx="1737849" cy="3108708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Shape 884"/>
          <p:cNvSpPr/>
          <p:nvPr/>
        </p:nvSpPr>
        <p:spPr>
          <a:xfrm>
            <a:off x="3720300" y="39755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Shape 8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Shape 89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4" name="Shape 8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Shape 9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Shape 9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/>
          <p:nvPr/>
        </p:nvSpPr>
        <p:spPr>
          <a:xfrm>
            <a:off x="3633975" y="3932375"/>
            <a:ext cx="1575299" cy="35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7" name="Shape 90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349" y="1361955"/>
            <a:ext cx="1737850" cy="30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Shape 90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59675" y="1352888"/>
            <a:ext cx="1737849" cy="309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Shape 90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60000" y="1333492"/>
            <a:ext cx="1737850" cy="311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5" name="Shape 9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9" name="Shape 9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Shape 9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Shape 9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Shape 9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Shape 9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Shape 9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Shape 9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Shape 931"/>
          <p:cNvSpPr/>
          <p:nvPr/>
        </p:nvSpPr>
        <p:spPr>
          <a:xfrm>
            <a:off x="3633975" y="3932375"/>
            <a:ext cx="1575299" cy="35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2" name="Shape 9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349" y="1361955"/>
            <a:ext cx="1737850" cy="30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59675" y="1352888"/>
            <a:ext cx="1737849" cy="309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60000" y="1333492"/>
            <a:ext cx="1737850" cy="3118782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Shape 935"/>
          <p:cNvSpPr/>
          <p:nvPr/>
        </p:nvSpPr>
        <p:spPr>
          <a:xfrm>
            <a:off x="685450" y="29187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1" name="Shape 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Shape 9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Shape 943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5" name="Shape 9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Shape 9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Shape 9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Shape 9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Shape 9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Shape 9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Shape 9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Shape 9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Shape 9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Shape 9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Shape 9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Shape 9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Shape 957"/>
          <p:cNvSpPr/>
          <p:nvPr/>
        </p:nvSpPr>
        <p:spPr>
          <a:xfrm>
            <a:off x="3633975" y="3932375"/>
            <a:ext cx="1575299" cy="35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8" name="Shape 9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349" y="1361955"/>
            <a:ext cx="1737850" cy="30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Shape 95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59675" y="1352888"/>
            <a:ext cx="1737849" cy="309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Shape 96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60000" y="1333492"/>
            <a:ext cx="1737850" cy="3118782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Shape 961"/>
          <p:cNvSpPr/>
          <p:nvPr/>
        </p:nvSpPr>
        <p:spPr>
          <a:xfrm>
            <a:off x="685450" y="29187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3863700" y="24337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8" name="Shape 9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Shape 9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Shape 970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2" name="Shape 9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Shape 9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Shape 9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Shape 9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0000" y="1363575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Shape 9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Shape 9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000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Shape 9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0000" y="1352750"/>
            <a:ext cx="1737849" cy="311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Shape 9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Shape 98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60000" y="1352737"/>
            <a:ext cx="1737849" cy="3111187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Shape 984"/>
          <p:cNvSpPr/>
          <p:nvPr/>
        </p:nvSpPr>
        <p:spPr>
          <a:xfrm>
            <a:off x="3633975" y="3932375"/>
            <a:ext cx="1575299" cy="35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5" name="Shape 98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349" y="1361955"/>
            <a:ext cx="1737850" cy="30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Shape 98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59675" y="1352888"/>
            <a:ext cx="1737849" cy="309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Shape 98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60000" y="1333492"/>
            <a:ext cx="1737850" cy="3118782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Shape 988"/>
          <p:cNvSpPr/>
          <p:nvPr/>
        </p:nvSpPr>
        <p:spPr>
          <a:xfrm>
            <a:off x="685450" y="29187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3863700" y="243375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0" name="Shape 990"/>
          <p:cNvSpPr/>
          <p:nvPr/>
        </p:nvSpPr>
        <p:spPr>
          <a:xfrm>
            <a:off x="6639625" y="3250675"/>
            <a:ext cx="1575299" cy="201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Shape 996"/>
          <p:cNvSpPr txBox="1"/>
          <p:nvPr>
            <p:ph idx="2" type="title"/>
          </p:nvPr>
        </p:nvSpPr>
        <p:spPr>
          <a:xfrm>
            <a:off x="363475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Wizard of Oz technique!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>
            <p:ph idx="2" type="title"/>
          </p:nvPr>
        </p:nvSpPr>
        <p:spPr>
          <a:xfrm>
            <a:off x="363475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Wizard of Oz technique!</a:t>
            </a:r>
          </a:p>
        </p:txBody>
      </p:sp>
      <p:sp>
        <p:nvSpPr>
          <p:cNvPr id="1003" name="Shape 1003"/>
          <p:cNvSpPr txBox="1"/>
          <p:nvPr>
            <p:ph idx="1" type="body"/>
          </p:nvPr>
        </p:nvSpPr>
        <p:spPr>
          <a:xfrm>
            <a:off x="1048100" y="2858100"/>
            <a:ext cx="6546300" cy="4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After 5 seconds, a timer prompts Marvel to transition to the “Threshold Exceeded - 28 students confused” screen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9" name="Shape 10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Shape 10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Shape 101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2" name="Shape 10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Shape 10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Shape 10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Shape 10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Shape 10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Shape 10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Shape 10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Shape 10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Shape 1020"/>
          <p:cNvSpPr/>
          <p:nvPr/>
        </p:nvSpPr>
        <p:spPr>
          <a:xfrm>
            <a:off x="3633975" y="3932375"/>
            <a:ext cx="1575299" cy="35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1" name="Shape 10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349" y="1361955"/>
            <a:ext cx="1737850" cy="30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Shape 10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9675" y="1352888"/>
            <a:ext cx="1737849" cy="309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Shape 10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5" y="13431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Shape 10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350" y="1363575"/>
            <a:ext cx="1737849" cy="310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Problem/Solution Overview: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Embarrassment -&gt;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Students’ fear to admit that they don’t understand</a:t>
            </a: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Anonymity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(Teacher can know who you are after class)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2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Shape 10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Shape 103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3" name="Shape 10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Shape 10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Shape 10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Shape 10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9675" y="1363600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Shape 10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08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Shape 10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4" y="1346995"/>
            <a:ext cx="1737849" cy="311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Shape 1041"/>
          <p:cNvSpPr/>
          <p:nvPr/>
        </p:nvSpPr>
        <p:spPr>
          <a:xfrm>
            <a:off x="3633975" y="3932375"/>
            <a:ext cx="1575299" cy="35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2" name="Shape 10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349" y="1361955"/>
            <a:ext cx="1737850" cy="30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Shape 10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9675" y="1352888"/>
            <a:ext cx="1737849" cy="309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Shape 10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59675" y="13431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Shape 10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9350" y="1363575"/>
            <a:ext cx="1737849" cy="310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Shape 1046"/>
          <p:cNvSpPr/>
          <p:nvPr/>
        </p:nvSpPr>
        <p:spPr>
          <a:xfrm>
            <a:off x="676800" y="4126925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hape 10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2" name="Shape 10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Shape 10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Shape 1054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6" name="Shape 10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Shape 10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Shape 10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Shape 10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Shape 10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Shape 10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Shape 10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Shape 10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7386"/>
            <a:ext cx="1737849" cy="311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9" name="Shape 10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Shape 10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Shape 1071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2" name="Shape 1072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3" name="Shape 10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Shape 10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Shape 10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Shape 10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Shape 10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Shape 10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Shape 10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Shape 1080"/>
          <p:cNvSpPr/>
          <p:nvPr/>
        </p:nvSpPr>
        <p:spPr>
          <a:xfrm>
            <a:off x="491900" y="1451600"/>
            <a:ext cx="3885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1" name="Shape 10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7386"/>
            <a:ext cx="1737849" cy="311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7" name="Shape 10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Shape 10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Shape 1089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5527625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1" name="Shape 10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Shape 10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Shape 10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Shape 10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Shape 10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Shape 10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Shape 10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Shape 1098"/>
          <p:cNvSpPr/>
          <p:nvPr/>
        </p:nvSpPr>
        <p:spPr>
          <a:xfrm>
            <a:off x="491900" y="1451600"/>
            <a:ext cx="3885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9" name="Shape 10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9675" y="1367386"/>
            <a:ext cx="1737849" cy="31111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Shape 1100"/>
          <p:cNvSpPr/>
          <p:nvPr/>
        </p:nvSpPr>
        <p:spPr>
          <a:xfrm>
            <a:off x="3559675" y="2770350"/>
            <a:ext cx="1737899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6" name="Shape 1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Shape 1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Shape 1108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9" name="Shape 1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Shape 1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Shape 1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Shape 1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Shape 1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Shape 1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Shape 11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Shape 11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349" y="1372375"/>
            <a:ext cx="1737850" cy="310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Shape 1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9675" y="1363575"/>
            <a:ext cx="1737850" cy="313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3" name="Shape 1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Shape 1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Shape 1125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6" name="Shape 1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Shape 1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Shape 1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Shape 1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Shape 1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Shape 1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Shape 1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349" y="1372375"/>
            <a:ext cx="1737850" cy="310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9675" y="1363575"/>
            <a:ext cx="1737850" cy="313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/>
          <p:nvPr/>
        </p:nvSpPr>
        <p:spPr>
          <a:xfrm>
            <a:off x="559350" y="1708850"/>
            <a:ext cx="1737899" cy="10697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Shape 1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4" name="Shape 1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Shape 1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Shape 1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Shape 1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Shape 11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Shape 1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349" y="1372375"/>
            <a:ext cx="1737850" cy="310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9675" y="1363575"/>
            <a:ext cx="1737850" cy="313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Shape 1153"/>
          <p:cNvSpPr/>
          <p:nvPr/>
        </p:nvSpPr>
        <p:spPr>
          <a:xfrm>
            <a:off x="616375" y="31947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559350" y="1708850"/>
            <a:ext cx="1737899" cy="10697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3 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0" name="Shape 1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49" y="1363574"/>
            <a:ext cx="1737849" cy="3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81"/>
            <a:ext cx="1737849" cy="308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/>
          <p:nvPr/>
        </p:nvSpPr>
        <p:spPr>
          <a:xfrm>
            <a:off x="2523000" y="2622000"/>
            <a:ext cx="879900" cy="57269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3" name="Shape 1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671" y="1363593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Shape 1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46" y="1363568"/>
            <a:ext cx="1737849" cy="308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Shape 1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9674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Shape 1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349" y="1363590"/>
            <a:ext cx="1737849" cy="308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Shape 1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350" y="1363574"/>
            <a:ext cx="1737849" cy="30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350" y="1363592"/>
            <a:ext cx="1737850" cy="311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Shape 11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9675" y="1363600"/>
            <a:ext cx="1737849" cy="31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Shape 11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349" y="1372375"/>
            <a:ext cx="1737850" cy="310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Shape 11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9675" y="1363575"/>
            <a:ext cx="1737850" cy="313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Shape 1172"/>
          <p:cNvSpPr/>
          <p:nvPr/>
        </p:nvSpPr>
        <p:spPr>
          <a:xfrm>
            <a:off x="616375" y="3194700"/>
            <a:ext cx="1416600" cy="27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559350" y="1708850"/>
            <a:ext cx="1737899" cy="10697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Prototyping Tools</a:t>
            </a:r>
          </a:p>
        </p:txBody>
      </p:sp>
      <p:pic>
        <p:nvPicPr>
          <p:cNvPr id="1179" name="Shape 1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850" y="1566862"/>
            <a:ext cx="27051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Shape 1180"/>
          <p:cNvSpPr txBox="1"/>
          <p:nvPr/>
        </p:nvSpPr>
        <p:spPr>
          <a:xfrm>
            <a:off x="4004350" y="2714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Sketch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Prototyping Tools</a:t>
            </a:r>
          </a:p>
        </p:txBody>
      </p:sp>
      <p:sp>
        <p:nvSpPr>
          <p:cNvPr id="1186" name="Shape 1186"/>
          <p:cNvSpPr txBox="1"/>
          <p:nvPr/>
        </p:nvSpPr>
        <p:spPr>
          <a:xfrm>
            <a:off x="3072000" y="2688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Marvel</a:t>
            </a:r>
          </a:p>
        </p:txBody>
      </p:sp>
      <p:pic>
        <p:nvPicPr>
          <p:cNvPr id="1187" name="Shape 1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650" y="1889375"/>
            <a:ext cx="2676700" cy="18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Overview: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Moderate: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Complex: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 txBox="1"/>
          <p:nvPr>
            <p:ph type="title"/>
          </p:nvPr>
        </p:nvSpPr>
        <p:spPr>
          <a:xfrm>
            <a:off x="0" y="445025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Prototyping Tools</a:t>
            </a:r>
          </a:p>
        </p:txBody>
      </p:sp>
      <p:pic>
        <p:nvPicPr>
          <p:cNvPr id="1193" name="Shape 1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050" y="1566862"/>
            <a:ext cx="27051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Shape 1194"/>
          <p:cNvSpPr txBox="1"/>
          <p:nvPr/>
        </p:nvSpPr>
        <p:spPr>
          <a:xfrm>
            <a:off x="1760550" y="2714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Sketch</a:t>
            </a:r>
          </a:p>
        </p:txBody>
      </p:sp>
      <p:sp>
        <p:nvSpPr>
          <p:cNvPr id="1195" name="Shape 1195"/>
          <p:cNvSpPr txBox="1"/>
          <p:nvPr/>
        </p:nvSpPr>
        <p:spPr>
          <a:xfrm>
            <a:off x="5238150" y="2688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Marvel</a:t>
            </a:r>
          </a:p>
        </p:txBody>
      </p:sp>
      <p:pic>
        <p:nvPicPr>
          <p:cNvPr id="1196" name="Shape 1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800" y="1889375"/>
            <a:ext cx="2676700" cy="18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Shape 1197"/>
          <p:cNvSpPr txBox="1"/>
          <p:nvPr/>
        </p:nvSpPr>
        <p:spPr>
          <a:xfrm>
            <a:off x="3072000" y="1566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+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Task Overview: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Students need to alert their teacher when they are confused in class.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Moderate:</a:t>
            </a:r>
            <a:r>
              <a:rPr b="1" lang="en" sz="20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Complex:</a:t>
            </a: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