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5143500" cx="9144000"/>
  <p:notesSz cx="6858000" cy="9144000"/>
  <p:embeddedFontLst>
    <p:embeddedFont>
      <p:font typeface="Average"/>
      <p:regular r:id="rId30"/>
    </p:embeddedFont>
    <p:embeddedFont>
      <p:font typeface="Oswald"/>
      <p:regular r:id="rId31"/>
      <p:bold r:id="rId32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swald-regular.fntdata"/><Relationship Id="rId30" Type="http://schemas.openxmlformats.org/officeDocument/2006/relationships/font" Target="fonts/Average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Oswald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hape 9"/>
          <p:cNvGrpSpPr/>
          <p:nvPr/>
        </p:nvGrpSpPr>
        <p:grpSpPr>
          <a:xfrm>
            <a:off x="4350278" y="2855377"/>
            <a:ext cx="443588" cy="105632"/>
            <a:chOff x="4137525" y="2915950"/>
            <a:chExt cx="869099" cy="206999"/>
          </a:xfrm>
        </p:grpSpPr>
        <p:sp>
          <p:nvSpPr>
            <p:cNvPr id="10" name="Shape 10"/>
            <p:cNvSpPr/>
            <p:nvPr/>
          </p:nvSpPr>
          <p:spPr>
            <a:xfrm>
              <a:off x="446857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479962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13752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3" name="Shape 13"/>
          <p:cNvSpPr txBox="1"/>
          <p:nvPr>
            <p:ph type="ctrTitle"/>
          </p:nvPr>
        </p:nvSpPr>
        <p:spPr>
          <a:xfrm>
            <a:off x="671257" y="990800"/>
            <a:ext cx="7801500" cy="17300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311700" y="1255275"/>
            <a:ext cx="8520599" cy="1890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12000"/>
            </a:lvl1pPr>
            <a:lvl2pPr algn="ctr">
              <a:spcBef>
                <a:spcPts val="0"/>
              </a:spcBef>
              <a:buSzPct val="100000"/>
              <a:defRPr sz="12000"/>
            </a:lvl2pPr>
            <a:lvl3pPr algn="ctr">
              <a:spcBef>
                <a:spcPts val="0"/>
              </a:spcBef>
              <a:buSzPct val="100000"/>
              <a:defRPr sz="12000"/>
            </a:lvl3pPr>
            <a:lvl4pPr algn="ctr">
              <a:spcBef>
                <a:spcPts val="0"/>
              </a:spcBef>
              <a:buSzPct val="100000"/>
              <a:defRPr sz="12000"/>
            </a:lvl4pPr>
            <a:lvl5pPr algn="ctr">
              <a:spcBef>
                <a:spcPts val="0"/>
              </a:spcBef>
              <a:buSzPct val="100000"/>
              <a:defRPr sz="12000"/>
            </a:lvl5pPr>
            <a:lvl6pPr algn="ctr">
              <a:spcBef>
                <a:spcPts val="0"/>
              </a:spcBef>
              <a:buSzPct val="100000"/>
              <a:defRPr sz="12000"/>
            </a:lvl6pPr>
            <a:lvl7pPr algn="ctr">
              <a:spcBef>
                <a:spcPts val="0"/>
              </a:spcBef>
              <a:buSzPct val="100000"/>
              <a:defRPr sz="12000"/>
            </a:lvl7pPr>
            <a:lvl8pPr algn="ctr">
              <a:spcBef>
                <a:spcPts val="0"/>
              </a:spcBef>
              <a:buSzPct val="100000"/>
              <a:defRPr sz="12000"/>
            </a:lvl8pPr>
            <a:lvl9pPr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311700" y="32284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671250" y="2141250"/>
            <a:ext cx="7852199" cy="861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SzPct val="100000"/>
              <a:defRPr sz="3600"/>
            </a:lvl1pPr>
            <a:lvl2pPr algn="ctr">
              <a:spcBef>
                <a:spcPts val="0"/>
              </a:spcBef>
              <a:buSzPct val="100000"/>
              <a:defRPr sz="3600"/>
            </a:lvl2pPr>
            <a:lvl3pPr algn="ctr">
              <a:spcBef>
                <a:spcPts val="0"/>
              </a:spcBef>
              <a:buSzPct val="100000"/>
              <a:defRPr sz="3600"/>
            </a:lvl3pPr>
            <a:lvl4pPr algn="ctr">
              <a:spcBef>
                <a:spcPts val="0"/>
              </a:spcBef>
              <a:buSzPct val="100000"/>
              <a:defRPr sz="3600"/>
            </a:lvl4pPr>
            <a:lvl5pPr algn="ctr">
              <a:spcBef>
                <a:spcPts val="0"/>
              </a:spcBef>
              <a:buSzPct val="100000"/>
              <a:defRPr sz="3600"/>
            </a:lvl5pPr>
            <a:lvl6pPr algn="ctr">
              <a:spcBef>
                <a:spcPts val="0"/>
              </a:spcBef>
              <a:buSzPct val="100000"/>
              <a:defRPr sz="3600"/>
            </a:lvl6pPr>
            <a:lvl7pPr algn="ctr">
              <a:spcBef>
                <a:spcPts val="0"/>
              </a:spcBef>
              <a:buSzPct val="100000"/>
              <a:defRPr sz="3600"/>
            </a:lvl7pPr>
            <a:lvl8pPr algn="ctr">
              <a:spcBef>
                <a:spcPts val="0"/>
              </a:spcBef>
              <a:buSzPct val="100000"/>
              <a:defRPr sz="3600"/>
            </a:lvl8pPr>
            <a:lvl9pPr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0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265500" y="1081400"/>
            <a:ext cx="4045199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265500" y="2845200"/>
            <a:ext cx="4045199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4.jpg"/><Relationship Id="rId4" Type="http://schemas.openxmlformats.org/officeDocument/2006/relationships/image" Target="../media/image0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7.jpg"/><Relationship Id="rId4" Type="http://schemas.openxmlformats.org/officeDocument/2006/relationships/image" Target="../media/image1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0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00.jpg"/><Relationship Id="rId4" Type="http://schemas.openxmlformats.org/officeDocument/2006/relationships/image" Target="../media/image0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06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ctrTitle"/>
          </p:nvPr>
        </p:nvSpPr>
        <p:spPr>
          <a:xfrm>
            <a:off x="0" y="1368050"/>
            <a:ext cx="9144000" cy="1537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Experience Prototypes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Shape 56"/>
          <p:cNvSpPr txBox="1"/>
          <p:nvPr>
            <p:ph idx="1" type="subTitle"/>
          </p:nvPr>
        </p:nvSpPr>
        <p:spPr>
          <a:xfrm>
            <a:off x="671250" y="3555875"/>
            <a:ext cx="78015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Click Education</a:t>
            </a:r>
          </a:p>
        </p:txBody>
      </p:sp>
      <p:pic>
        <p:nvPicPr>
          <p:cNvPr id="57" name="Shape 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2400" y="1702062"/>
            <a:ext cx="2319202" cy="1739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idx="1" type="body"/>
          </p:nvPr>
        </p:nvSpPr>
        <p:spPr>
          <a:xfrm>
            <a:off x="311700" y="863550"/>
            <a:ext cx="82890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Solution #1: </a:t>
            </a:r>
            <a:r>
              <a:rPr lang="en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Read students’ minds every time the students think something is going well in class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B7B7B7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Solution #2: </a:t>
            </a:r>
            <a:r>
              <a:rPr lang="en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Peer Instruction app that pairs up students who understand with those who don’t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B7B7B7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Solution #3: </a:t>
            </a:r>
            <a:r>
              <a:rPr lang="en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Heat-map of what days the students have the most exams/assignments scheduled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Prototype #1</a:t>
            </a:r>
          </a:p>
        </p:txBody>
      </p:sp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3000" y="0"/>
            <a:ext cx="3857607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3350" y="1296575"/>
            <a:ext cx="4531925" cy="339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Results</a:t>
            </a:r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n" sz="2400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Things that worked: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</a:pPr>
            <a:r>
              <a:rPr lang="en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scenario gave the teacher an accurate representation of what it would be like to receive feedback in real time</a:t>
            </a:r>
          </a:p>
          <a:p>
            <a:pPr rtl="0">
              <a:spcBef>
                <a:spcPts val="0"/>
              </a:spcBef>
              <a:buNone/>
            </a:pPr>
            <a:r>
              <a:rPr b="1" lang="en" sz="2400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Things that didn’t work: 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</a:pPr>
            <a:r>
              <a:rPr lang="en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teacher found the feedback during the lecture to be distracting</a:t>
            </a:r>
          </a:p>
          <a:p>
            <a:pPr indent="-228600" lvl="0" marL="457200">
              <a:spcBef>
                <a:spcPts val="0"/>
              </a:spcBef>
              <a:buClr>
                <a:srgbClr val="FFFFFF"/>
              </a:buClr>
              <a:buSzPct val="100000"/>
              <a:buFont typeface="Arial"/>
            </a:pPr>
            <a:r>
              <a:rPr lang="en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Because it was one teacher to one student, we were not able to simulate demand from multiple students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Results</a:t>
            </a:r>
          </a:p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n" sz="2400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Surprises: 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</a:pPr>
            <a:r>
              <a:rPr lang="en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Despite indicating that she wanted feedback, she was visibly discouraged by the “Too fast” and “I’m confused” notes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New learnings: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</a:pPr>
            <a:r>
              <a:rPr lang="en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She wouldn’t stop the lecture if just one student was confused, but if there were three or more she would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</a:pPr>
            <a:r>
              <a:rPr lang="en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Although she didn’t want all the notifications mid-lecture, she definitely wanted the data to consult after class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Validity</a:t>
            </a:r>
          </a:p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Initial Assumption: 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</a:pPr>
            <a:r>
              <a:rPr lang="en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Even though our original assumption was shown to be incorrect, the teacher indicated that the data used in a slightly different context would be incredibly helpful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New Assumptions: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</a:pPr>
            <a:r>
              <a:rPr lang="en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That students would actually be comfortable providing feedback or indicating that they don’t understand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</a:pPr>
            <a:r>
              <a:rPr lang="en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And that students and teachers would not be distracted 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4987" y="0"/>
            <a:ext cx="38576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Prototype #2</a:t>
            </a:r>
          </a:p>
        </p:txBody>
      </p:sp>
      <p:pic>
        <p:nvPicPr>
          <p:cNvPr id="153" name="Shape 1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0475" y="1181500"/>
            <a:ext cx="4766647" cy="3574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Results</a:t>
            </a:r>
          </a:p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311700" y="1152475"/>
            <a:ext cx="47097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Things that worked: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</a:pPr>
            <a:r>
              <a:rPr lang="en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3D stacks did a great job of making the visual impact we wanted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Things that didn’t work: 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</a:pPr>
            <a:r>
              <a:rPr lang="en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Students thought that there needed to be more variability in point values for different assignments</a:t>
            </a:r>
          </a:p>
        </p:txBody>
      </p:sp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6362" y="0"/>
            <a:ext cx="38576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Results</a:t>
            </a:r>
          </a:p>
        </p:txBody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Surprises: 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</a:pPr>
            <a:r>
              <a:rPr lang="en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Students did not plan more than one day ahead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</a:pPr>
            <a:r>
              <a:rPr lang="en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Students felt uncomfortable asking for extensions or to reschedule tests when they had conflicts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New learnings: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</a:pPr>
            <a:r>
              <a:rPr lang="en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Students were frustrated with their parents nagging them about what they had to do for homework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Validity</a:t>
            </a:r>
          </a:p>
        </p:txBody>
      </p:sp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6362" y="0"/>
            <a:ext cx="38576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 txBox="1"/>
          <p:nvPr>
            <p:ph idx="1" type="body"/>
          </p:nvPr>
        </p:nvSpPr>
        <p:spPr>
          <a:xfrm>
            <a:off x="0" y="1152475"/>
            <a:ext cx="52353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Initial Assumption: 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</a:pPr>
            <a:r>
              <a:rPr lang="en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 confirmed that the physical representation of work made the students more aware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New Assumption: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</a:pPr>
            <a:r>
              <a:rPr lang="en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That students would be willing to put in the work themselves to fill this out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x="70850" y="231150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Prototype  #3</a:t>
            </a:r>
          </a:p>
        </p:txBody>
      </p:sp>
      <p:pic>
        <p:nvPicPr>
          <p:cNvPr id="179" name="Shape 179"/>
          <p:cNvPicPr preferRelativeResize="0"/>
          <p:nvPr/>
        </p:nvPicPr>
        <p:blipFill rotWithShape="1">
          <a:blip r:embed="rId3">
            <a:alphaModFix/>
          </a:blip>
          <a:srcRect b="0" l="-11335" r="7244" t="0"/>
          <a:stretch/>
        </p:blipFill>
        <p:spPr>
          <a:xfrm>
            <a:off x="2743200" y="0"/>
            <a:ext cx="641212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5347" y="987950"/>
            <a:ext cx="2971523" cy="3962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0" y="445025"/>
            <a:ext cx="9144000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Problem Domain</a:t>
            </a:r>
          </a:p>
        </p:txBody>
      </p:sp>
      <p:sp>
        <p:nvSpPr>
          <p:cNvPr id="63" name="Shape 63"/>
          <p:cNvSpPr txBox="1"/>
          <p:nvPr/>
        </p:nvSpPr>
        <p:spPr>
          <a:xfrm>
            <a:off x="-75" y="1275750"/>
            <a:ext cx="9144000" cy="25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000">
                <a:solidFill>
                  <a:srgbClr val="FFFFFF"/>
                </a:solidFill>
              </a:rPr>
              <a:t>Education</a:t>
            </a:r>
            <a:r>
              <a:rPr lang="en" sz="2000">
                <a:solidFill>
                  <a:srgbClr val="FFFFFF"/>
                </a:solidFill>
              </a:rPr>
              <a:t>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2000">
                <a:solidFill>
                  <a:srgbClr val="FFFFFF"/>
                </a:solidFill>
              </a:rPr>
              <a:t>↓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" sz="2500">
                <a:solidFill>
                  <a:srgbClr val="FFFFFF"/>
                </a:solidFill>
              </a:rPr>
              <a:t>K-12</a:t>
            </a:r>
            <a:r>
              <a:rPr b="1" lang="en" sz="2000">
                <a:solidFill>
                  <a:srgbClr val="FFFFFF"/>
                </a:solidFill>
              </a:rPr>
              <a:t>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2000">
                <a:solidFill>
                  <a:srgbClr val="FFFFFF"/>
                </a:solidFill>
              </a:rPr>
              <a:t>↓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" sz="3000">
                <a:solidFill>
                  <a:srgbClr val="FFFFFF"/>
                </a:solidFill>
              </a:rPr>
              <a:t>High School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Results</a:t>
            </a:r>
          </a:p>
        </p:txBody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Things that worked: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</a:pPr>
            <a:r>
              <a:rPr lang="en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process wasn’t distracting to the third-party participant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</a:pPr>
            <a:r>
              <a:rPr lang="en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Despite the awkward group size, the ping pong balls effectively conveyed the random pairing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Things that didn’t work: 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</a:pPr>
            <a:r>
              <a:rPr lang="en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Both the “asker” and the “answerer” were distracted while writing out their questions and answers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Results</a:t>
            </a:r>
          </a:p>
        </p:txBody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Surprises: 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</a:pPr>
            <a:r>
              <a:rPr lang="en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Even though the students confirmed that people ask each other questions during class, the current method wasn’t distracting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New learnings: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</a:pPr>
            <a:r>
              <a:rPr lang="en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 had assumed that anonymity would be prefered, but the students thought that the responses would be better if the “answerer” could receive recognition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Shape 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8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Validity</a:t>
            </a:r>
          </a:p>
        </p:txBody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Initial Assumption: 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</a:pPr>
            <a:r>
              <a:rPr lang="en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Our solution turned out to be more distracting than the status quo because the act of reading and writing the questions and answers took too much time and attention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New Assumption: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</a:pPr>
            <a:r>
              <a:rPr lang="en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Any in-class pairing or additional inter-student communication would be too distracting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Shape 2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74075" y="-471725"/>
            <a:ext cx="7332172" cy="6110149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Shape 209"/>
          <p:cNvSpPr txBox="1"/>
          <p:nvPr>
            <p:ph type="title"/>
          </p:nvPr>
        </p:nvSpPr>
        <p:spPr>
          <a:xfrm>
            <a:off x="235500" y="1992200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clickED</a:t>
            </a:r>
          </a:p>
          <a:p>
            <a:pPr algn="ctr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Instant Student Feedback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Initial POV</a:t>
            </a:r>
          </a:p>
        </p:txBody>
      </p:sp>
      <p:sp>
        <p:nvSpPr>
          <p:cNvPr id="69" name="Shape 69"/>
          <p:cNvSpPr txBox="1"/>
          <p:nvPr/>
        </p:nvSpPr>
        <p:spPr>
          <a:xfrm>
            <a:off x="138950" y="1199400"/>
            <a:ext cx="9144000" cy="3867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 algn="l">
              <a:spcBef>
                <a:spcPts val="0"/>
              </a:spcBef>
              <a:buNone/>
            </a:pPr>
            <a:r>
              <a:rPr b="1" lang="en" sz="2400">
                <a:solidFill>
                  <a:srgbClr val="B7B7B7"/>
                </a:solidFill>
              </a:rPr>
              <a:t>We met:</a:t>
            </a:r>
            <a:r>
              <a:rPr b="1" lang="en" sz="2000">
                <a:solidFill>
                  <a:srgbClr val="FFFFFF"/>
                </a:solidFill>
              </a:rPr>
              <a:t> </a:t>
            </a:r>
            <a:r>
              <a:rPr lang="en" sz="2000">
                <a:solidFill>
                  <a:srgbClr val="FFFFFF"/>
                </a:solidFill>
              </a:rPr>
              <a:t>honors high school students</a:t>
            </a:r>
          </a:p>
          <a:p>
            <a:pPr rtl="0" algn="l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CCCCCC"/>
              </a:solidFill>
            </a:endParaRPr>
          </a:p>
          <a:p>
            <a:pPr rtl="0" algn="l">
              <a:spcBef>
                <a:spcPts val="0"/>
              </a:spcBef>
              <a:buNone/>
            </a:pPr>
            <a:r>
              <a:rPr b="1" lang="en" sz="2400">
                <a:solidFill>
                  <a:srgbClr val="B7B7B7"/>
                </a:solidFill>
              </a:rPr>
              <a:t>We were amazed to find that:</a:t>
            </a:r>
            <a:r>
              <a:rPr b="1" lang="en" sz="2000">
                <a:solidFill>
                  <a:srgbClr val="FFFFFF"/>
                </a:solidFill>
              </a:rPr>
              <a:t> </a:t>
            </a:r>
            <a:r>
              <a:rPr lang="en" sz="2000">
                <a:solidFill>
                  <a:srgbClr val="FFFFFF"/>
                </a:solidFill>
              </a:rPr>
              <a:t>their success did not stem from any interest in learning but rather from their ability to “play” school well</a:t>
            </a:r>
          </a:p>
          <a:p>
            <a:pPr rtl="0" algn="l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FFFFFF"/>
              </a:solidFill>
            </a:endParaRPr>
          </a:p>
          <a:p>
            <a:pPr lvl="0" rtl="0" algn="l">
              <a:spcBef>
                <a:spcPts val="0"/>
              </a:spcBef>
              <a:buNone/>
            </a:pPr>
            <a:r>
              <a:rPr b="1" lang="en" sz="2400">
                <a:solidFill>
                  <a:srgbClr val="B7B7B7"/>
                </a:solidFill>
              </a:rPr>
              <a:t>It would be game changing if</a:t>
            </a:r>
            <a:r>
              <a:rPr lang="en" sz="2400">
                <a:solidFill>
                  <a:srgbClr val="B7B7B7"/>
                </a:solidFill>
              </a:rPr>
              <a:t>:</a:t>
            </a:r>
            <a:r>
              <a:rPr lang="en" sz="2000">
                <a:solidFill>
                  <a:srgbClr val="FFFFFF"/>
                </a:solidFill>
              </a:rPr>
              <a:t> we could instill legitimate intellectual curiosity in these students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712425" y="0"/>
            <a:ext cx="6857998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 txBox="1"/>
          <p:nvPr>
            <p:ph idx="1" type="body"/>
          </p:nvPr>
        </p:nvSpPr>
        <p:spPr>
          <a:xfrm>
            <a:off x="3249050" y="198800"/>
            <a:ext cx="5895000" cy="4613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Who we interviewed: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</a:pPr>
            <a:r>
              <a:rPr lang="en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Four additional high school students and teachers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What we found out: 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</a:pPr>
            <a:r>
              <a:rPr lang="en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“The iPad has the potential to cultivate connection, but it currently does the opposite.”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</a:pPr>
            <a:r>
              <a:rPr lang="en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Students currently don’t have a means to give feedback to teachers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</a:pPr>
            <a:r>
              <a:rPr lang="en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Students are frustrated when they have too many tests and papers scheduled for the same day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0" y="445025"/>
            <a:ext cx="9144000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Problem Domain</a:t>
            </a:r>
          </a:p>
        </p:txBody>
      </p:sp>
      <p:sp>
        <p:nvSpPr>
          <p:cNvPr id="81" name="Shape 81"/>
          <p:cNvSpPr txBox="1"/>
          <p:nvPr/>
        </p:nvSpPr>
        <p:spPr>
          <a:xfrm>
            <a:off x="-75" y="1275750"/>
            <a:ext cx="9144000" cy="25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000">
                <a:solidFill>
                  <a:srgbClr val="FFFFFF"/>
                </a:solidFill>
              </a:rPr>
              <a:t>Education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" sz="2000">
                <a:solidFill>
                  <a:srgbClr val="FFFFFF"/>
                </a:solidFill>
              </a:rPr>
              <a:t>↓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" sz="2500">
                <a:solidFill>
                  <a:srgbClr val="FFFFFF"/>
                </a:solidFill>
              </a:rPr>
              <a:t>K-12</a:t>
            </a:r>
            <a:r>
              <a:rPr b="1" lang="en" sz="2000">
                <a:solidFill>
                  <a:srgbClr val="FFFFFF"/>
                </a:solidFill>
              </a:rPr>
              <a:t>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" sz="2000">
                <a:solidFill>
                  <a:srgbClr val="FFFFFF"/>
                </a:solidFill>
              </a:rPr>
              <a:t>↓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" sz="3000">
                <a:solidFill>
                  <a:srgbClr val="FFFFFF"/>
                </a:solidFill>
              </a:rPr>
              <a:t>High School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" sz="2000">
                <a:solidFill>
                  <a:srgbClr val="FFFFFF"/>
                </a:solidFill>
              </a:rPr>
              <a:t>↓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" sz="3500">
                <a:solidFill>
                  <a:srgbClr val="FFFFFF"/>
                </a:solidFill>
              </a:rPr>
              <a:t>Improving Student - Teacher Interaction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idx="1" type="body"/>
          </p:nvPr>
        </p:nvSpPr>
        <p:spPr>
          <a:xfrm>
            <a:off x="2436212" y="1003125"/>
            <a:ext cx="1512300" cy="63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POV #1</a:t>
            </a:r>
          </a:p>
        </p:txBody>
      </p:sp>
      <p:sp>
        <p:nvSpPr>
          <p:cNvPr id="87" name="Shape 87"/>
          <p:cNvSpPr txBox="1"/>
          <p:nvPr>
            <p:ph idx="2" type="body"/>
          </p:nvPr>
        </p:nvSpPr>
        <p:spPr>
          <a:xfrm>
            <a:off x="6325562" y="1013750"/>
            <a:ext cx="1512300" cy="63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POV #2</a:t>
            </a:r>
          </a:p>
        </p:txBody>
      </p:sp>
      <p:sp>
        <p:nvSpPr>
          <p:cNvPr id="88" name="Shape 88"/>
          <p:cNvSpPr txBox="1"/>
          <p:nvPr>
            <p:ph idx="3" type="body"/>
          </p:nvPr>
        </p:nvSpPr>
        <p:spPr>
          <a:xfrm>
            <a:off x="1306137" y="2251800"/>
            <a:ext cx="1512300" cy="63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HMW #1</a:t>
            </a:r>
          </a:p>
        </p:txBody>
      </p:sp>
      <p:sp>
        <p:nvSpPr>
          <p:cNvPr id="89" name="Shape 89"/>
          <p:cNvSpPr txBox="1"/>
          <p:nvPr>
            <p:ph idx="4" type="body"/>
          </p:nvPr>
        </p:nvSpPr>
        <p:spPr>
          <a:xfrm>
            <a:off x="3480062" y="2273000"/>
            <a:ext cx="1512300" cy="63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HMW #2</a:t>
            </a:r>
          </a:p>
        </p:txBody>
      </p:sp>
      <p:sp>
        <p:nvSpPr>
          <p:cNvPr id="90" name="Shape 90"/>
          <p:cNvSpPr txBox="1"/>
          <p:nvPr>
            <p:ph idx="5" type="body"/>
          </p:nvPr>
        </p:nvSpPr>
        <p:spPr>
          <a:xfrm>
            <a:off x="6325562" y="2273000"/>
            <a:ext cx="1512300" cy="63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HMW #3</a:t>
            </a:r>
          </a:p>
        </p:txBody>
      </p:sp>
      <p:sp>
        <p:nvSpPr>
          <p:cNvPr id="91" name="Shape 91"/>
          <p:cNvSpPr txBox="1"/>
          <p:nvPr>
            <p:ph idx="6" type="body"/>
          </p:nvPr>
        </p:nvSpPr>
        <p:spPr>
          <a:xfrm>
            <a:off x="1196787" y="3500475"/>
            <a:ext cx="1731000" cy="63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Solution #1</a:t>
            </a:r>
          </a:p>
        </p:txBody>
      </p:sp>
      <p:sp>
        <p:nvSpPr>
          <p:cNvPr id="92" name="Shape 92"/>
          <p:cNvSpPr txBox="1"/>
          <p:nvPr>
            <p:ph idx="7" type="body"/>
          </p:nvPr>
        </p:nvSpPr>
        <p:spPr>
          <a:xfrm>
            <a:off x="3370712" y="3500475"/>
            <a:ext cx="1731000" cy="63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Solution #2</a:t>
            </a:r>
          </a:p>
        </p:txBody>
      </p:sp>
      <p:sp>
        <p:nvSpPr>
          <p:cNvPr id="93" name="Shape 93"/>
          <p:cNvSpPr txBox="1"/>
          <p:nvPr>
            <p:ph idx="8" type="body"/>
          </p:nvPr>
        </p:nvSpPr>
        <p:spPr>
          <a:xfrm>
            <a:off x="6216212" y="3500475"/>
            <a:ext cx="1731000" cy="63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Solution #3</a:t>
            </a:r>
          </a:p>
        </p:txBody>
      </p:sp>
      <p:cxnSp>
        <p:nvCxnSpPr>
          <p:cNvPr id="94" name="Shape 94"/>
          <p:cNvCxnSpPr>
            <a:stCxn id="86" idx="2"/>
            <a:endCxn id="88" idx="0"/>
          </p:cNvCxnSpPr>
          <p:nvPr/>
        </p:nvCxnSpPr>
        <p:spPr>
          <a:xfrm flipH="1">
            <a:off x="2062262" y="1643025"/>
            <a:ext cx="1130100" cy="608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95" name="Shape 95"/>
          <p:cNvCxnSpPr>
            <a:stCxn id="86" idx="2"/>
            <a:endCxn id="89" idx="0"/>
          </p:cNvCxnSpPr>
          <p:nvPr/>
        </p:nvCxnSpPr>
        <p:spPr>
          <a:xfrm>
            <a:off x="3192362" y="1643025"/>
            <a:ext cx="1044000" cy="63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96" name="Shape 96"/>
          <p:cNvCxnSpPr>
            <a:stCxn id="88" idx="2"/>
            <a:endCxn id="91" idx="0"/>
          </p:cNvCxnSpPr>
          <p:nvPr/>
        </p:nvCxnSpPr>
        <p:spPr>
          <a:xfrm>
            <a:off x="2062287" y="2891700"/>
            <a:ext cx="0" cy="608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97" name="Shape 97"/>
          <p:cNvCxnSpPr>
            <a:stCxn id="89" idx="2"/>
            <a:endCxn id="92" idx="0"/>
          </p:cNvCxnSpPr>
          <p:nvPr/>
        </p:nvCxnSpPr>
        <p:spPr>
          <a:xfrm>
            <a:off x="4236212" y="2912900"/>
            <a:ext cx="0" cy="58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98" name="Shape 98"/>
          <p:cNvCxnSpPr>
            <a:endCxn id="90" idx="0"/>
          </p:cNvCxnSpPr>
          <p:nvPr/>
        </p:nvCxnSpPr>
        <p:spPr>
          <a:xfrm>
            <a:off x="7081712" y="1653500"/>
            <a:ext cx="0" cy="619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99" name="Shape 99"/>
          <p:cNvCxnSpPr>
            <a:stCxn id="90" idx="2"/>
            <a:endCxn id="93" idx="0"/>
          </p:cNvCxnSpPr>
          <p:nvPr/>
        </p:nvCxnSpPr>
        <p:spPr>
          <a:xfrm>
            <a:off x="7081712" y="2912900"/>
            <a:ext cx="0" cy="58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POV #1</a:t>
            </a:r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We met</a:t>
            </a:r>
            <a:r>
              <a:rPr lang="en" sz="2400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Mrs. Woodward, a teacher who constantly updated her lectures to make them more relevant and engaging.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We were amazed to find that:</a:t>
            </a:r>
            <a:r>
              <a:rPr b="1" lang="en" sz="2000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Mrs. Woodward chose to sacrifice teaching time to engage her students because she considered student attention to be the most important factor in her students’ learning.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It would be game-changing we:</a:t>
            </a:r>
            <a:r>
              <a:rPr lang="en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could give teachers immediate feedback on how engaging they were being.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POV #2</a:t>
            </a:r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We met:</a:t>
            </a:r>
            <a:r>
              <a:rPr b="1" lang="en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Elizabeth, a student who was incredibly frustrated about having too many tests and papers due on the same day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We were amazed to find that:</a:t>
            </a:r>
            <a:r>
              <a:rPr lang="en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even though a tool exists to help teachers plan around student conflicts, the tool added so much time to the scheduling process that teachers didn’t actually use it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It would be game-changing if:</a:t>
            </a:r>
            <a:r>
              <a:rPr b="1" lang="en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 could shift this burden from teachers and onto students who have the most at stake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idx="1" type="body"/>
          </p:nvPr>
        </p:nvSpPr>
        <p:spPr>
          <a:xfrm>
            <a:off x="311700" y="863550"/>
            <a:ext cx="8520599" cy="3416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HMW #1: </a:t>
            </a:r>
            <a:r>
              <a:rPr lang="en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How might we turn negative feedback on lectures into positive feedback?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B7B7B7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HMW #2: </a:t>
            </a:r>
            <a:r>
              <a:rPr lang="en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How might we push the </a:t>
            </a:r>
            <a:r>
              <a:rPr i="1" lang="en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students</a:t>
            </a:r>
            <a:r>
              <a:rPr lang="en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to be the ones who are making the class engaging?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B7B7B7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HMW #3: </a:t>
            </a:r>
            <a:r>
              <a:rPr lang="en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How might we give students a voice in scheduling exams and large assignments?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