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mov" ContentType="video/unknown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rgbClr val="375A7D"/>
          </a:solidFill>
        </a:fill>
      </a:tcStyle>
    </a:wholeTbl>
    <a:band2H>
      <a:tcTxStyle/>
      <a:tcStyle>
        <a:tcBdr/>
        <a:fill>
          <a:solidFill>
            <a:srgbClr val="3B7499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rgbClr val="53D5FD"/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450000"/>
              <a:satOff val="-18071"/>
              <a:lumOff val="-14609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rgbClr val="53D5FD"/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450000"/>
              <a:satOff val="-18071"/>
              <a:lumOff val="-14609"/>
            </a:scheme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53D5FD"/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450000"/>
              <a:satOff val="-18071"/>
              <a:lumOff val="-14609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venir Medium"/>
          <a:ea typeface="Avenir Medium"/>
          <a:cs typeface="Avenir Medium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381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A0A0A">
              <a:alpha val="92000"/>
            </a:srgbClr>
          </a:solidFill>
        </a:fill>
      </a:tcStyle>
    </a:band2H>
    <a:firstCol>
      <a:tcTxStyle b="off" i="off">
        <a:font>
          <a:latin typeface="Avenir Medium"/>
          <a:ea typeface="Avenir Medium"/>
          <a:cs typeface="Avenir Medium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635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381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Avenir Medium"/>
          <a:ea typeface="Avenir Medium"/>
          <a:cs typeface="Avenir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Avenir Medium"/>
          <a:ea typeface="Avenir Medium"/>
          <a:cs typeface="Avenir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635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EDFF">
              <a:alpha val="24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2">
              <a:satOff val="-5186"/>
              <a:lumOff val="-12389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919C">
                  <a:alpha val="79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919C">
                  <a:alpha val="79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>
              <a:satOff val="-5186"/>
              <a:lumOff val="-28409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D6D6D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080">
              <a:alpha val="32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41B00">
              <a:alpha val="8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D2600">
              <a:alpha val="80000"/>
            </a:srgb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4F4F"/>
              </a:solidFill>
              <a:prstDash val="solid"/>
              <a:miter lim="400000"/>
            </a:ln>
          </a:top>
          <a:bottom>
            <a:ln w="12700" cap="flat">
              <a:solidFill>
                <a:srgbClr val="4F4F4F"/>
              </a:solidFill>
              <a:prstDash val="solid"/>
              <a:miter lim="400000"/>
            </a:ln>
          </a:bottom>
          <a:insideH>
            <a:ln w="12700" cap="flat">
              <a:solidFill>
                <a:srgbClr val="4F4F4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4F4F"/>
              </a:solidFill>
              <a:prstDash val="solid"/>
              <a:miter lim="400000"/>
            </a:ln>
          </a:top>
          <a:bottom>
            <a:ln w="12700" cap="flat">
              <a:solidFill>
                <a:srgbClr val="4F4F4F"/>
              </a:solidFill>
              <a:prstDash val="solid"/>
              <a:miter lim="400000"/>
            </a:ln>
          </a:bottom>
          <a:insideH>
            <a:ln w="12700" cap="flat">
              <a:solidFill>
                <a:srgbClr val="4F4F4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79797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chemeClr val="accent2">
            <a:satOff val="44164"/>
            <a:lumOff val="14231"/>
          </a:schemeClr>
        </a:fontRef>
        <a:schemeClr val="accent2">
          <a:satOff val="44164"/>
          <a:lumOff val="14231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79797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1" d="100"/>
          <a:sy n="71" d="100"/>
        </p:scale>
        <p:origin x="-1320" y="-120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052205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660400" y="4292600"/>
            <a:ext cx="11684000" cy="2222500"/>
          </a:xfrm>
          <a:prstGeom prst="rect">
            <a:avLst/>
          </a:prstGeom>
        </p:spPr>
        <p:txBody>
          <a:bodyPr/>
          <a:lstStyle>
            <a:lvl1pPr>
              <a:defRPr sz="6200" spc="992"/>
            </a:lvl1pPr>
          </a:lstStyle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660400" y="3416300"/>
            <a:ext cx="11684000" cy="88900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22860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45720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68580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91440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pic" sz="half" idx="13"/>
          </p:nvPr>
        </p:nvSpPr>
        <p:spPr>
          <a:xfrm>
            <a:off x="6502400" y="4879052"/>
            <a:ext cx="6502400" cy="48768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4" name="Shape 94"/>
          <p:cNvSpPr>
            <a:spLocks noGrp="1"/>
          </p:cNvSpPr>
          <p:nvPr>
            <p:ph type="pic" sz="half" idx="14"/>
          </p:nvPr>
        </p:nvSpPr>
        <p:spPr>
          <a:xfrm>
            <a:off x="6502400" y="0"/>
            <a:ext cx="6502400" cy="4876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5" name="Shape 95"/>
          <p:cNvSpPr>
            <a:spLocks noGrp="1"/>
          </p:cNvSpPr>
          <p:nvPr>
            <p:ph type="pic" idx="15"/>
          </p:nvPr>
        </p:nvSpPr>
        <p:spPr>
          <a:xfrm>
            <a:off x="0" y="0"/>
            <a:ext cx="65024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6" name="Shape 9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5207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104" name="Shape 104"/>
          <p:cNvSpPr>
            <a:spLocks noGrp="1"/>
          </p:cNvSpPr>
          <p:nvPr>
            <p:ph type="body" sz="quarter" idx="14"/>
          </p:nvPr>
        </p:nvSpPr>
        <p:spPr>
          <a:xfrm>
            <a:off x="1270000" y="4248150"/>
            <a:ext cx="10464800" cy="723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105" name="Shape 10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/>
          </p:cNvSpPr>
          <p:nvPr>
            <p:ph type="body" sz="quarter" idx="13"/>
          </p:nvPr>
        </p:nvSpPr>
        <p:spPr>
          <a:xfrm>
            <a:off x="1270000" y="2959100"/>
            <a:ext cx="10464800" cy="5207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113" name="Shape 113"/>
          <p:cNvSpPr>
            <a:spLocks noGrp="1"/>
          </p:cNvSpPr>
          <p:nvPr>
            <p:ph type="body" sz="quarter" idx="14"/>
          </p:nvPr>
        </p:nvSpPr>
        <p:spPr>
          <a:xfrm>
            <a:off x="1270000" y="1346200"/>
            <a:ext cx="10464800" cy="723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114" name="Shape 114"/>
          <p:cNvSpPr>
            <a:spLocks noGrp="1"/>
          </p:cNvSpPr>
          <p:nvPr>
            <p:ph type="pic" idx="15"/>
          </p:nvPr>
        </p:nvSpPr>
        <p:spPr>
          <a:xfrm>
            <a:off x="-19050" y="3613150"/>
            <a:ext cx="13004800" cy="613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5" name="Shape 11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23" name="Shape 1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/>
        </p:nvSpPr>
        <p:spPr>
          <a:xfrm>
            <a:off x="11677226" y="401882"/>
            <a:ext cx="913206" cy="2275841"/>
          </a:xfrm>
          <a:prstGeom prst="rect">
            <a:avLst/>
          </a:prstGeom>
          <a:solidFill>
            <a:srgbClr val="663366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1300480">
              <a:defRPr sz="2400">
                <a:latin typeface="Rockwell"/>
                <a:ea typeface="Rockwell"/>
                <a:cs typeface="Rockwell"/>
                <a:sym typeface="Rockwell"/>
              </a:defRPr>
            </a:pPr>
            <a:endParaRPr/>
          </a:p>
        </p:txBody>
      </p:sp>
      <p:sp>
        <p:nvSpPr>
          <p:cNvPr id="138" name="Shape 138"/>
          <p:cNvSpPr>
            <a:spLocks noGrp="1"/>
          </p:cNvSpPr>
          <p:nvPr>
            <p:ph type="title"/>
          </p:nvPr>
        </p:nvSpPr>
        <p:spPr>
          <a:xfrm>
            <a:off x="708940" y="688489"/>
            <a:ext cx="10746758" cy="1587351"/>
          </a:xfrm>
          <a:prstGeom prst="rect">
            <a:avLst/>
          </a:prstGeom>
        </p:spPr>
        <p:txBody>
          <a:bodyPr lIns="65023" tIns="65023" rIns="65023" bIns="65023"/>
          <a:lstStyle>
            <a:lvl1pPr defTabSz="1300480">
              <a:defRPr sz="5000" cap="none" spc="0">
                <a:solidFill>
                  <a:srgbClr val="663366"/>
                </a:solidFill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r>
              <a:t>Title Text</a:t>
            </a:r>
          </a:p>
        </p:txBody>
      </p:sp>
      <p:sp>
        <p:nvSpPr>
          <p:cNvPr id="139" name="Shape 139"/>
          <p:cNvSpPr>
            <a:spLocks noGrp="1"/>
          </p:cNvSpPr>
          <p:nvPr>
            <p:ph type="body" idx="1"/>
          </p:nvPr>
        </p:nvSpPr>
        <p:spPr>
          <a:xfrm>
            <a:off x="708940" y="2817706"/>
            <a:ext cx="10746758" cy="5895060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320039" indent="-320039" defTabSz="1300480">
              <a:spcBef>
                <a:spcPts val="2800"/>
              </a:spcBef>
              <a:buClr>
                <a:srgbClr val="663366"/>
              </a:buClr>
              <a:buSzPct val="75000"/>
              <a:buFont typeface="Wingdings"/>
              <a:buChar char="■"/>
              <a:defRPr sz="2800">
                <a:solidFill>
                  <a:srgbClr val="595959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584200" indent="-355600" defTabSz="1300480">
              <a:spcBef>
                <a:spcPts val="2800"/>
              </a:spcBef>
              <a:buClr>
                <a:srgbClr val="663366"/>
              </a:buClr>
              <a:buSzPct val="75000"/>
              <a:buFont typeface="Wingdings"/>
              <a:buChar char="■"/>
              <a:defRPr sz="2800">
                <a:solidFill>
                  <a:srgbClr val="595959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812800" indent="-355600" defTabSz="1300480">
              <a:spcBef>
                <a:spcPts val="2800"/>
              </a:spcBef>
              <a:buClr>
                <a:srgbClr val="663366"/>
              </a:buClr>
              <a:buSzPct val="75000"/>
              <a:buFont typeface="Wingdings"/>
              <a:buChar char="■"/>
              <a:defRPr sz="2800">
                <a:solidFill>
                  <a:srgbClr val="595959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1041400" indent="-355600" defTabSz="1300480">
              <a:spcBef>
                <a:spcPts val="2800"/>
              </a:spcBef>
              <a:buClr>
                <a:srgbClr val="663366"/>
              </a:buClr>
              <a:buSzPct val="75000"/>
              <a:buFont typeface="Wingdings"/>
              <a:buChar char="■"/>
              <a:defRPr sz="2800">
                <a:solidFill>
                  <a:srgbClr val="595959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1270000" indent="-355600" defTabSz="1300480">
              <a:spcBef>
                <a:spcPts val="2800"/>
              </a:spcBef>
              <a:buClr>
                <a:srgbClr val="663366"/>
              </a:buClr>
              <a:buSzPct val="75000"/>
              <a:buFont typeface="Wingdings"/>
              <a:buChar char="■"/>
              <a:defRPr sz="2800">
                <a:solidFill>
                  <a:srgbClr val="595959"/>
                </a:solidFill>
                <a:latin typeface="Rockwell"/>
                <a:ea typeface="Rockwell"/>
                <a:cs typeface="Rockwell"/>
                <a:sym typeface="Rockwel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0" name="Shape 140"/>
          <p:cNvSpPr/>
          <p:nvPr/>
        </p:nvSpPr>
        <p:spPr>
          <a:xfrm>
            <a:off x="317418" y="325119"/>
            <a:ext cx="37107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1300480">
              <a:defRPr sz="5000" b="1">
                <a:solidFill>
                  <a:srgbClr val="B870B8"/>
                </a:solidFill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r>
              <a:t>+</a:t>
            </a:r>
          </a:p>
        </p:txBody>
      </p:sp>
      <p:sp>
        <p:nvSpPr>
          <p:cNvPr id="141" name="Shape 141"/>
          <p:cNvSpPr/>
          <p:nvPr/>
        </p:nvSpPr>
        <p:spPr>
          <a:xfrm>
            <a:off x="11474822" y="401882"/>
            <a:ext cx="130049" cy="2275841"/>
          </a:xfrm>
          <a:prstGeom prst="rect">
            <a:avLst/>
          </a:prstGeom>
          <a:solidFill>
            <a:srgbClr val="666699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1300480">
              <a:defRPr sz="2400">
                <a:latin typeface="Rockwell"/>
                <a:ea typeface="Rockwell"/>
                <a:cs typeface="Rockwell"/>
                <a:sym typeface="Rockwell"/>
              </a:defRPr>
            </a:pPr>
            <a:endParaRPr/>
          </a:p>
        </p:txBody>
      </p:sp>
      <p:sp>
        <p:nvSpPr>
          <p:cNvPr id="142" name="Shape 142"/>
          <p:cNvSpPr>
            <a:spLocks noGrp="1"/>
          </p:cNvSpPr>
          <p:nvPr>
            <p:ph type="sldNum" sz="quarter" idx="2"/>
          </p:nvPr>
        </p:nvSpPr>
        <p:spPr>
          <a:xfrm>
            <a:off x="12210111" y="405780"/>
            <a:ext cx="390548" cy="396749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1300480">
              <a:defRPr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660400" y="1003300"/>
            <a:ext cx="11684000" cy="1460500"/>
          </a:xfrm>
          <a:prstGeom prst="rect">
            <a:avLst/>
          </a:prstGeom>
        </p:spPr>
        <p:txBody>
          <a:bodyPr/>
          <a:lstStyle>
            <a:lvl1pPr>
              <a:defRPr sz="6200" spc="992"/>
            </a:lvl1pPr>
          </a:lstStyle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660400" y="508000"/>
            <a:ext cx="11684000" cy="50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2286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4572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6858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9144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pic" idx="13"/>
          </p:nvPr>
        </p:nvSpPr>
        <p:spPr>
          <a:xfrm>
            <a:off x="0" y="2717800"/>
            <a:ext cx="13004800" cy="7035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xfrm>
            <a:off x="660400" y="1003300"/>
            <a:ext cx="11684000" cy="1460500"/>
          </a:xfrm>
          <a:prstGeom prst="rect">
            <a:avLst/>
          </a:prstGeom>
        </p:spPr>
        <p:txBody>
          <a:bodyPr/>
          <a:lstStyle>
            <a:lvl1pPr>
              <a:defRPr sz="6200" spc="992"/>
            </a:lvl1pPr>
          </a:lstStyle>
          <a:p>
            <a:r>
              <a:t>Title Text</a:t>
            </a:r>
          </a:p>
        </p:txBody>
      </p:sp>
      <p:sp>
        <p:nvSpPr>
          <p:cNvPr id="32" name="Shape 32"/>
          <p:cNvSpPr>
            <a:spLocks noGrp="1"/>
          </p:cNvSpPr>
          <p:nvPr>
            <p:ph type="body" sz="quarter" idx="1"/>
          </p:nvPr>
        </p:nvSpPr>
        <p:spPr>
          <a:xfrm>
            <a:off x="660400" y="508000"/>
            <a:ext cx="11684000" cy="50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2286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4572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6858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9144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" name="Shape 3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/>
          </p:cNvSpPr>
          <p:nvPr>
            <p:ph type="title"/>
          </p:nvPr>
        </p:nvSpPr>
        <p:spPr>
          <a:xfrm>
            <a:off x="660400" y="3759200"/>
            <a:ext cx="11684000" cy="2222500"/>
          </a:xfrm>
          <a:prstGeom prst="rect">
            <a:avLst/>
          </a:prstGeom>
        </p:spPr>
        <p:txBody>
          <a:bodyPr anchor="ctr"/>
          <a:lstStyle>
            <a:lvl1pPr>
              <a:defRPr sz="6200" spc="992"/>
            </a:lvl1pPr>
          </a:lstStyle>
          <a:p>
            <a:r>
              <a:t>Title Text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pic" idx="13"/>
          </p:nvPr>
        </p:nvSpPr>
        <p:spPr>
          <a:xfrm>
            <a:off x="6496050" y="6350"/>
            <a:ext cx="65024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49" name="Shape 49"/>
          <p:cNvSpPr>
            <a:spLocks noGrp="1"/>
          </p:cNvSpPr>
          <p:nvPr>
            <p:ph type="title"/>
          </p:nvPr>
        </p:nvSpPr>
        <p:spPr>
          <a:xfrm>
            <a:off x="546100" y="4305300"/>
            <a:ext cx="5410200" cy="29845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0" name="Shape 50"/>
          <p:cNvSpPr>
            <a:spLocks noGrp="1"/>
          </p:cNvSpPr>
          <p:nvPr>
            <p:ph type="body" sz="quarter" idx="1"/>
          </p:nvPr>
        </p:nvSpPr>
        <p:spPr>
          <a:xfrm>
            <a:off x="546100" y="3429000"/>
            <a:ext cx="5410200" cy="889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22860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45720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68580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91440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" name="Shape 5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9" name="Shape 5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pic" idx="13"/>
          </p:nvPr>
        </p:nvSpPr>
        <p:spPr>
          <a:xfrm>
            <a:off x="6502400" y="0"/>
            <a:ext cx="65024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76" name="Shape 76"/>
          <p:cNvSpPr>
            <a:spLocks noGrp="1"/>
          </p:cNvSpPr>
          <p:nvPr>
            <p:ph type="title"/>
          </p:nvPr>
        </p:nvSpPr>
        <p:spPr>
          <a:xfrm>
            <a:off x="660400" y="609600"/>
            <a:ext cx="5080000" cy="1854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7" name="Shape 77"/>
          <p:cNvSpPr>
            <a:spLocks noGrp="1"/>
          </p:cNvSpPr>
          <p:nvPr>
            <p:ph type="body" sz="half" idx="1"/>
          </p:nvPr>
        </p:nvSpPr>
        <p:spPr>
          <a:xfrm>
            <a:off x="660400" y="2819400"/>
            <a:ext cx="5080000" cy="6057900"/>
          </a:xfrm>
          <a:prstGeom prst="rect">
            <a:avLst/>
          </a:prstGeom>
        </p:spPr>
        <p:txBody>
          <a:bodyPr/>
          <a:lstStyle>
            <a:lvl1pPr marL="393700" indent="-393700">
              <a:spcBef>
                <a:spcPts val="3200"/>
              </a:spcBef>
              <a:defRPr sz="3000"/>
            </a:lvl1pPr>
            <a:lvl2pPr marL="787400" indent="-393700">
              <a:spcBef>
                <a:spcPts val="3200"/>
              </a:spcBef>
              <a:defRPr sz="3000"/>
            </a:lvl2pPr>
            <a:lvl3pPr marL="1181100" indent="-393700">
              <a:spcBef>
                <a:spcPts val="3200"/>
              </a:spcBef>
              <a:defRPr sz="3000"/>
            </a:lvl3pPr>
            <a:lvl4pPr marL="1574800" indent="-393700">
              <a:spcBef>
                <a:spcPts val="3200"/>
              </a:spcBef>
              <a:defRPr sz="3000"/>
            </a:lvl4pPr>
            <a:lvl5pPr marL="1968500" indent="-393700">
              <a:spcBef>
                <a:spcPts val="3200"/>
              </a:spcBef>
              <a:defRPr sz="3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" name="Shape 7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/>
          </p:cNvSpPr>
          <p:nvPr>
            <p:ph type="body" idx="1"/>
          </p:nvPr>
        </p:nvSpPr>
        <p:spPr>
          <a:xfrm>
            <a:off x="660400" y="1511300"/>
            <a:ext cx="11684000" cy="67183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660400" y="609600"/>
            <a:ext cx="11684000" cy="1422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660400" y="2019300"/>
            <a:ext cx="11684000" cy="671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311897" y="9258300"/>
            <a:ext cx="352045" cy="4191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xmlns:p14="http://schemas.microsoft.com/office/powerpoint/2010/main" spd="med"/>
  <p:txStyles>
    <p:titleStyle>
      <a:lvl1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1pPr>
      <a:lvl2pPr marL="0" marR="0" indent="228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2pPr>
      <a:lvl3pPr marL="0" marR="0" indent="457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3pPr>
      <a:lvl4pPr marL="0" marR="0" indent="6858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4pPr>
      <a:lvl5pPr marL="0" marR="0" indent="9144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5pPr>
      <a:lvl6pPr marL="0" marR="0" indent="11430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6pPr>
      <a:lvl7pPr marL="0" marR="0" indent="1371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7pPr>
      <a:lvl8pPr marL="0" marR="0" indent="1600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8pPr>
      <a:lvl9pPr marL="0" marR="0" indent="18288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9pPr>
    </p:titleStyle>
    <p:bodyStyle>
      <a:lvl1pPr marL="4699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1pPr>
      <a:lvl2pPr marL="9398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2pPr>
      <a:lvl3pPr marL="14097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3pPr>
      <a:lvl4pPr marL="18796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4pPr>
      <a:lvl5pPr marL="23495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5pPr>
      <a:lvl6pPr marL="28194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6pPr>
      <a:lvl7pPr marL="32893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7pPr>
      <a:lvl8pPr marL="37592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8pPr>
      <a:lvl9pPr marL="42291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image" Target="../media/image23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image" Target="../media/image24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Relationship Id="rId3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>
            <a:spLocks noGrp="1"/>
          </p:cNvSpPr>
          <p:nvPr>
            <p:ph type="ctrTitle"/>
          </p:nvPr>
        </p:nvSpPr>
        <p:spPr>
          <a:xfrm>
            <a:off x="4741333" y="3950625"/>
            <a:ext cx="5450351" cy="1852349"/>
          </a:xfrm>
          <a:prstGeom prst="rect">
            <a:avLst/>
          </a:prstGeom>
        </p:spPr>
        <p:txBody>
          <a:bodyPr/>
          <a:lstStyle/>
          <a:p>
            <a:pPr>
              <a:defRPr cap="none"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solidFill>
                  <a:srgbClr val="000000"/>
                </a:solidFill>
              </a:rPr>
              <a:t>Can</a:t>
            </a:r>
            <a:r>
              <a:rPr>
                <a:solidFill>
                  <a:srgbClr val="919191"/>
                </a:solidFill>
              </a:rPr>
              <a:t>Tour</a:t>
            </a:r>
          </a:p>
        </p:txBody>
      </p:sp>
      <p:sp>
        <p:nvSpPr>
          <p:cNvPr id="152" name="Shape 152"/>
          <p:cNvSpPr>
            <a:spLocks noGrp="1"/>
          </p:cNvSpPr>
          <p:nvPr>
            <p:ph type="subTitle" sz="quarter" idx="1"/>
          </p:nvPr>
        </p:nvSpPr>
        <p:spPr>
          <a:xfrm>
            <a:off x="2912533" y="4965700"/>
            <a:ext cx="11684001" cy="889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Personalize your cantor experience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/>
          </p:cNvSpPr>
          <p:nvPr>
            <p:ph type="body" idx="14"/>
          </p:nvPr>
        </p:nvSpPr>
        <p:spPr>
          <a:xfrm>
            <a:off x="1270000" y="1871133"/>
            <a:ext cx="10464800" cy="723901"/>
          </a:xfrm>
          <a:prstGeom prst="rect">
            <a:avLst/>
          </a:prstGeom>
        </p:spPr>
        <p:txBody>
          <a:bodyPr/>
          <a:lstStyle/>
          <a:p>
            <a:r>
              <a:t>“Swipe to Discover Your Preferences” </a:t>
            </a:r>
          </a:p>
        </p:txBody>
      </p:sp>
      <p:sp>
        <p:nvSpPr>
          <p:cNvPr id="206" name="Shape 206"/>
          <p:cNvSpPr>
            <a:spLocks noGrp="1"/>
          </p:cNvSpPr>
          <p:nvPr>
            <p:ph type="title" idx="4294967295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3B7A6"/>
                </a:solidFill>
              </a:defRPr>
            </a:lvl1pPr>
          </a:lstStyle>
          <a:p>
            <a:r>
              <a:t>Art Preferences Quiz</a:t>
            </a:r>
          </a:p>
        </p:txBody>
      </p:sp>
      <p:pic>
        <p:nvPicPr>
          <p:cNvPr id="207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3831" y="3280608"/>
            <a:ext cx="3510503" cy="62060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225766" y="3281824"/>
            <a:ext cx="3510503" cy="62036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0198" y="3394908"/>
            <a:ext cx="3469804" cy="6134116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Shape 210"/>
          <p:cNvSpPr/>
          <p:nvPr/>
        </p:nvSpPr>
        <p:spPr>
          <a:xfrm>
            <a:off x="5490065" y="5050366"/>
            <a:ext cx="2177853" cy="153914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 cap="all" spc="384"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pic>
        <p:nvPicPr>
          <p:cNvPr id="211" name="pasted-image.png"/>
          <p:cNvPicPr>
            <a:picLocks noChangeAspect="1"/>
          </p:cNvPicPr>
          <p:nvPr/>
        </p:nvPicPr>
        <p:blipFill>
          <a:blip r:embed="rId2">
            <a:extLst/>
          </a:blip>
          <a:srcRect l="20830" t="30233" r="42679" b="49576"/>
          <a:stretch>
            <a:fillRect/>
          </a:stretch>
        </p:blipFill>
        <p:spPr>
          <a:xfrm>
            <a:off x="6953944" y="5320473"/>
            <a:ext cx="1280992" cy="1253001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Shape 212"/>
          <p:cNvSpPr/>
          <p:nvPr/>
        </p:nvSpPr>
        <p:spPr>
          <a:xfrm>
            <a:off x="3820303" y="5824114"/>
            <a:ext cx="941339" cy="517923"/>
          </a:xfrm>
          <a:prstGeom prst="rightArrow">
            <a:avLst>
              <a:gd name="adj1" fmla="val 27076"/>
              <a:gd name="adj2" fmla="val 79438"/>
            </a:avLst>
          </a:prstGeom>
          <a:ln w="25400">
            <a:solidFill>
              <a:srgbClr val="63B7A6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 cap="all" spc="384"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213" name="Shape 213"/>
          <p:cNvSpPr/>
          <p:nvPr/>
        </p:nvSpPr>
        <p:spPr>
          <a:xfrm>
            <a:off x="8273770" y="5824114"/>
            <a:ext cx="941339" cy="517923"/>
          </a:xfrm>
          <a:prstGeom prst="rightArrow">
            <a:avLst>
              <a:gd name="adj1" fmla="val 27076"/>
              <a:gd name="adj2" fmla="val 79438"/>
            </a:avLst>
          </a:prstGeom>
          <a:ln w="25400">
            <a:solidFill>
              <a:srgbClr val="63B7A6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 cap="all" spc="384"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>
            <a:spLocks noGrp="1"/>
          </p:cNvSpPr>
          <p:nvPr>
            <p:ph type="body" idx="14"/>
          </p:nvPr>
        </p:nvSpPr>
        <p:spPr>
          <a:xfrm>
            <a:off x="1270000" y="1871133"/>
            <a:ext cx="10464800" cy="723901"/>
          </a:xfrm>
          <a:prstGeom prst="rect">
            <a:avLst/>
          </a:prstGeom>
        </p:spPr>
        <p:txBody>
          <a:bodyPr/>
          <a:lstStyle/>
          <a:p>
            <a:r>
              <a:t>“Follow a Curated Tour” </a:t>
            </a:r>
          </a:p>
        </p:txBody>
      </p:sp>
      <p:sp>
        <p:nvSpPr>
          <p:cNvPr id="216" name="Shape 216"/>
          <p:cNvSpPr>
            <a:spLocks noGrp="1"/>
          </p:cNvSpPr>
          <p:nvPr>
            <p:ph type="title" idx="4294967295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3B7A6"/>
                </a:solidFill>
              </a:defRPr>
            </a:lvl1pPr>
          </a:lstStyle>
          <a:p>
            <a:r>
              <a:t>Museum navigation</a:t>
            </a:r>
          </a:p>
        </p:txBody>
      </p:sp>
      <p:pic>
        <p:nvPicPr>
          <p:cNvPr id="217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5332" y="3311420"/>
            <a:ext cx="3510503" cy="6280839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Shape 218"/>
          <p:cNvSpPr/>
          <p:nvPr/>
        </p:nvSpPr>
        <p:spPr>
          <a:xfrm>
            <a:off x="3794081" y="6192878"/>
            <a:ext cx="941339" cy="517923"/>
          </a:xfrm>
          <a:prstGeom prst="rightArrow">
            <a:avLst>
              <a:gd name="adj1" fmla="val 27076"/>
              <a:gd name="adj2" fmla="val 79438"/>
            </a:avLst>
          </a:prstGeom>
          <a:ln w="25400">
            <a:solidFill>
              <a:srgbClr val="63B7A6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 cap="all" spc="384"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219" name="Shape 219"/>
          <p:cNvSpPr/>
          <p:nvPr/>
        </p:nvSpPr>
        <p:spPr>
          <a:xfrm>
            <a:off x="8284557" y="6192878"/>
            <a:ext cx="941339" cy="517923"/>
          </a:xfrm>
          <a:prstGeom prst="rightArrow">
            <a:avLst>
              <a:gd name="adj1" fmla="val 27076"/>
              <a:gd name="adj2" fmla="val 79438"/>
            </a:avLst>
          </a:prstGeom>
          <a:ln w="25400">
            <a:solidFill>
              <a:srgbClr val="63B7A6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 cap="all" spc="384"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pic>
        <p:nvPicPr>
          <p:cNvPr id="220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265283" y="3346715"/>
            <a:ext cx="3517403" cy="62102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774808" y="3346715"/>
            <a:ext cx="3481503" cy="62102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>
            <a:spLocks noGrp="1"/>
          </p:cNvSpPr>
          <p:nvPr>
            <p:ph type="body" idx="14"/>
          </p:nvPr>
        </p:nvSpPr>
        <p:spPr>
          <a:xfrm>
            <a:off x="1270000" y="1871133"/>
            <a:ext cx="10464800" cy="723901"/>
          </a:xfrm>
          <a:prstGeom prst="rect">
            <a:avLst/>
          </a:prstGeom>
        </p:spPr>
        <p:txBody>
          <a:bodyPr/>
          <a:lstStyle/>
          <a:p>
            <a:r>
              <a:t>“Tap to Learn More” </a:t>
            </a:r>
          </a:p>
        </p:txBody>
      </p:sp>
      <p:sp>
        <p:nvSpPr>
          <p:cNvPr id="224" name="Shape 224"/>
          <p:cNvSpPr>
            <a:spLocks noGrp="1"/>
          </p:cNvSpPr>
          <p:nvPr>
            <p:ph type="title" idx="4294967295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3B7A6"/>
                </a:solidFill>
              </a:defRPr>
            </a:lvl1pPr>
          </a:lstStyle>
          <a:p>
            <a:r>
              <a:t>seek further information</a:t>
            </a:r>
          </a:p>
        </p:txBody>
      </p:sp>
      <p:sp>
        <p:nvSpPr>
          <p:cNvPr id="225" name="Shape 225"/>
          <p:cNvSpPr/>
          <p:nvPr/>
        </p:nvSpPr>
        <p:spPr>
          <a:xfrm>
            <a:off x="3794081" y="6192878"/>
            <a:ext cx="941340" cy="517923"/>
          </a:xfrm>
          <a:prstGeom prst="rightArrow">
            <a:avLst>
              <a:gd name="adj1" fmla="val 27076"/>
              <a:gd name="adj2" fmla="val 79438"/>
            </a:avLst>
          </a:prstGeom>
          <a:ln w="25400">
            <a:solidFill>
              <a:srgbClr val="63B7A6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 cap="all" spc="384"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226" name="Shape 226"/>
          <p:cNvSpPr/>
          <p:nvPr/>
        </p:nvSpPr>
        <p:spPr>
          <a:xfrm>
            <a:off x="8284557" y="6192878"/>
            <a:ext cx="941340" cy="517923"/>
          </a:xfrm>
          <a:prstGeom prst="rightArrow">
            <a:avLst>
              <a:gd name="adj1" fmla="val 27076"/>
              <a:gd name="adj2" fmla="val 79438"/>
            </a:avLst>
          </a:prstGeom>
          <a:ln w="25400">
            <a:solidFill>
              <a:srgbClr val="63B7A6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 cap="all" spc="384"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pic>
        <p:nvPicPr>
          <p:cNvPr id="227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0541" y="3346715"/>
            <a:ext cx="3481504" cy="62102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75899" y="3386794"/>
            <a:ext cx="3481504" cy="61939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281257" y="3418459"/>
            <a:ext cx="3453002" cy="61306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>
            <a:spLocks noGrp="1"/>
          </p:cNvSpPr>
          <p:nvPr>
            <p:ph type="title"/>
          </p:nvPr>
        </p:nvSpPr>
        <p:spPr>
          <a:xfrm>
            <a:off x="660400" y="609600"/>
            <a:ext cx="8698376" cy="1854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9B60"/>
                </a:solidFill>
              </a:defRPr>
            </a:lvl1pPr>
          </a:lstStyle>
          <a:p>
            <a:r>
              <a:t>Prototype overview</a:t>
            </a:r>
          </a:p>
        </p:txBody>
      </p:sp>
      <p:pic>
        <p:nvPicPr>
          <p:cNvPr id="232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92120" y="1950508"/>
            <a:ext cx="3620560" cy="362055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39433" y="6024033"/>
            <a:ext cx="9017001" cy="3175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>
            <a:spLocks noGrp="1"/>
          </p:cNvSpPr>
          <p:nvPr>
            <p:ph type="title"/>
          </p:nvPr>
        </p:nvSpPr>
        <p:spPr>
          <a:xfrm>
            <a:off x="660400" y="609600"/>
            <a:ext cx="8698376" cy="1854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9B60"/>
                </a:solidFill>
              </a:defRPr>
            </a:lvl1pPr>
          </a:lstStyle>
          <a:p>
            <a:r>
              <a:t>Prototype overview</a:t>
            </a:r>
          </a:p>
        </p:txBody>
      </p:sp>
      <p:pic>
        <p:nvPicPr>
          <p:cNvPr id="236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2120" y="2881510"/>
            <a:ext cx="1160133" cy="1160133"/>
          </a:xfrm>
          <a:prstGeom prst="rect">
            <a:avLst/>
          </a:prstGeom>
          <a:ln w="12700">
            <a:miter lim="400000"/>
          </a:ln>
        </p:spPr>
      </p:pic>
      <p:sp>
        <p:nvSpPr>
          <p:cNvPr id="237" name="Shape 237"/>
          <p:cNvSpPr/>
          <p:nvPr/>
        </p:nvSpPr>
        <p:spPr>
          <a:xfrm>
            <a:off x="2453301" y="3061526"/>
            <a:ext cx="8741665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Mimicked user actions fairly accurately</a:t>
            </a:r>
          </a:p>
        </p:txBody>
      </p:sp>
      <p:pic>
        <p:nvPicPr>
          <p:cNvPr id="238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2120" y="5005172"/>
            <a:ext cx="1160133" cy="1160133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Shape 239"/>
          <p:cNvSpPr/>
          <p:nvPr/>
        </p:nvSpPr>
        <p:spPr>
          <a:xfrm>
            <a:off x="2404787" y="5185188"/>
            <a:ext cx="7721093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Phone features could not be used</a:t>
            </a:r>
          </a:p>
        </p:txBody>
      </p:sp>
      <p:pic>
        <p:nvPicPr>
          <p:cNvPr id="240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3654" y="7128834"/>
            <a:ext cx="1160133" cy="1160133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Shape 241"/>
          <p:cNvSpPr/>
          <p:nvPr/>
        </p:nvSpPr>
        <p:spPr>
          <a:xfrm>
            <a:off x="2355850" y="7308850"/>
            <a:ext cx="10071101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Limited backend database, just to convey UI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>
            <a:spLocks noGrp="1"/>
          </p:cNvSpPr>
          <p:nvPr>
            <p:ph type="title"/>
          </p:nvPr>
        </p:nvSpPr>
        <p:spPr>
          <a:xfrm>
            <a:off x="660400" y="609600"/>
            <a:ext cx="11476633" cy="1854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9B60"/>
                </a:solidFill>
              </a:defRPr>
            </a:lvl1pPr>
          </a:lstStyle>
          <a:p>
            <a:r>
              <a:t>wizard of oz techniques</a:t>
            </a:r>
          </a:p>
        </p:txBody>
      </p:sp>
      <p:sp>
        <p:nvSpPr>
          <p:cNvPr id="244" name="Shape 244"/>
          <p:cNvSpPr>
            <a:spLocks noGrp="1"/>
          </p:cNvSpPr>
          <p:nvPr>
            <p:ph type="body" sz="half" idx="1"/>
          </p:nvPr>
        </p:nvSpPr>
        <p:spPr>
          <a:xfrm>
            <a:off x="5534818" y="1924050"/>
            <a:ext cx="6657183" cy="6718301"/>
          </a:xfrm>
          <a:prstGeom prst="rect">
            <a:avLst/>
          </a:prstGeom>
        </p:spPr>
        <p:txBody>
          <a:bodyPr/>
          <a:lstStyle/>
          <a:p>
            <a:pPr marL="469900" indent="-469900">
              <a:spcBef>
                <a:spcPts val="4200"/>
              </a:spcBef>
              <a:defRPr sz="3600"/>
            </a:pPr>
            <a:r>
              <a:t>Quiz Results - limited set of pictures and no backend processing</a:t>
            </a:r>
          </a:p>
          <a:p>
            <a:pPr marL="469900" indent="-469900">
              <a:spcBef>
                <a:spcPts val="4200"/>
              </a:spcBef>
              <a:defRPr sz="3600"/>
            </a:pPr>
            <a:r>
              <a:t>Tour Routes - one finalized option behind the scenes</a:t>
            </a:r>
          </a:p>
          <a:p>
            <a:pPr marL="469900" indent="-469900">
              <a:spcBef>
                <a:spcPts val="4200"/>
              </a:spcBef>
              <a:defRPr sz="3600"/>
            </a:pPr>
            <a:r>
              <a:t>GPS Tracking - animated map (see video)</a:t>
            </a:r>
          </a:p>
        </p:txBody>
      </p:sp>
      <p:pic>
        <p:nvPicPr>
          <p:cNvPr id="245" name="Map Workflow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05366" y="1511300"/>
            <a:ext cx="4241801" cy="7543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00000" fill="hold"/>
                                        <p:tgtEl>
                                          <p:spTgt spid="2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4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>
            <a:spLocks noGrp="1"/>
          </p:cNvSpPr>
          <p:nvPr>
            <p:ph type="title" idx="4294967295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9B60"/>
                </a:solidFill>
              </a:defRPr>
            </a:lvl1pPr>
          </a:lstStyle>
          <a:p>
            <a:r>
              <a:t>Hard coded results</a:t>
            </a:r>
          </a:p>
        </p:txBody>
      </p:sp>
      <p:pic>
        <p:nvPicPr>
          <p:cNvPr id="248" name="Quiz Workflow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4647603" y="2228062"/>
            <a:ext cx="3709594" cy="66323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00000" fill="hold"/>
                                        <p:tgtEl>
                                          <p:spTgt spid="2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48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pasted-image.pn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t="9945" b="9945"/>
          <a:stretch>
            <a:fillRect/>
          </a:stretch>
        </p:blipFill>
        <p:spPr>
          <a:xfrm>
            <a:off x="-341857" y="2477422"/>
            <a:ext cx="13790967" cy="7461128"/>
          </a:xfrm>
          <a:prstGeom prst="rect">
            <a:avLst/>
          </a:prstGeom>
        </p:spPr>
      </p:pic>
      <p:sp>
        <p:nvSpPr>
          <p:cNvPr id="251" name="Shape 251"/>
          <p:cNvSpPr>
            <a:spLocks noGrp="1"/>
          </p:cNvSpPr>
          <p:nvPr>
            <p:ph type="title"/>
          </p:nvPr>
        </p:nvSpPr>
        <p:spPr>
          <a:xfrm>
            <a:off x="711648" y="732366"/>
            <a:ext cx="11684001" cy="14605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3B7A6"/>
                </a:solidFill>
              </a:defRPr>
            </a:lvl1pPr>
          </a:lstStyle>
          <a:p>
            <a:r>
              <a:t>Questions?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pasted-image.pn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l="35654" r="21309" b="4331"/>
          <a:stretch>
            <a:fillRect/>
          </a:stretch>
        </p:blipFill>
        <p:spPr>
          <a:xfrm>
            <a:off x="7349493" y="-66151"/>
            <a:ext cx="6662648" cy="9886320"/>
          </a:xfrm>
          <a:prstGeom prst="rect">
            <a:avLst/>
          </a:prstGeom>
        </p:spPr>
      </p:pic>
      <p:sp>
        <p:nvSpPr>
          <p:cNvPr id="155" name="Shape 15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9B60"/>
                </a:solidFill>
              </a:defRPr>
            </a:lvl1pPr>
          </a:lstStyle>
          <a:p>
            <a:r>
              <a:t>Problem &amp; Solution</a:t>
            </a:r>
          </a:p>
        </p:txBody>
      </p:sp>
      <p:sp>
        <p:nvSpPr>
          <p:cNvPr id="156" name="Shape 156"/>
          <p:cNvSpPr>
            <a:spLocks noGrp="1"/>
          </p:cNvSpPr>
          <p:nvPr>
            <p:ph type="body" sz="half" idx="1"/>
          </p:nvPr>
        </p:nvSpPr>
        <p:spPr>
          <a:xfrm>
            <a:off x="479094" y="1915517"/>
            <a:ext cx="6662738" cy="6919450"/>
          </a:xfrm>
          <a:prstGeom prst="rect">
            <a:avLst/>
          </a:prstGeom>
        </p:spPr>
        <p:txBody>
          <a:bodyPr/>
          <a:lstStyle/>
          <a:p>
            <a:r>
              <a:t>Visitors experience museum fatigue and overwhelming options</a:t>
            </a:r>
          </a:p>
          <a:p>
            <a:r>
              <a:t>CanTour proposes to personalize and curate your museum experience at the Cantor Arts Center 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496570">
              <a:defRPr sz="3825" spc="612">
                <a:solidFill>
                  <a:srgbClr val="63B7A6"/>
                </a:solidFill>
              </a:defRPr>
            </a:pPr>
            <a:r>
              <a:t>task 1: art preferences quiz</a:t>
            </a:r>
          </a:p>
          <a:p>
            <a:pPr defTabSz="496570">
              <a:defRPr sz="3825" spc="612">
                <a:solidFill>
                  <a:srgbClr val="63B7A6"/>
                </a:solidFill>
              </a:defRPr>
            </a:pPr>
            <a:r>
              <a:t>(Medium)</a:t>
            </a:r>
          </a:p>
        </p:txBody>
      </p:sp>
      <p:sp>
        <p:nvSpPr>
          <p:cNvPr id="159" name="Shape 159"/>
          <p:cNvSpPr>
            <a:spLocks noGrp="1"/>
          </p:cNvSpPr>
          <p:nvPr>
            <p:ph type="body" sz="quarter" idx="1"/>
          </p:nvPr>
        </p:nvSpPr>
        <p:spPr>
          <a:xfrm>
            <a:off x="4622800" y="689834"/>
            <a:ext cx="3862388" cy="4854973"/>
          </a:xfrm>
          <a:prstGeom prst="rect">
            <a:avLst/>
          </a:prstGeom>
        </p:spPr>
        <p:txBody>
          <a:bodyPr/>
          <a:lstStyle/>
          <a:p>
            <a:pPr lvl="1"/>
            <a:r>
              <a:t>Info Button</a:t>
            </a:r>
          </a:p>
        </p:txBody>
      </p:sp>
      <p:pic>
        <p:nvPicPr>
          <p:cNvPr id="160" name="image7.jpg" descr="IMG_289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5400000">
            <a:off x="1552802" y="5966026"/>
            <a:ext cx="3142347" cy="21904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image8.jpg" descr="IMG_2897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5400000">
            <a:off x="4426479" y="6002740"/>
            <a:ext cx="3142347" cy="21170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image9.jpg" descr="IMG_2898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5400000">
            <a:off x="7799797" y="5456173"/>
            <a:ext cx="3142349" cy="3210140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Shape 163"/>
          <p:cNvSpPr/>
          <p:nvPr/>
        </p:nvSpPr>
        <p:spPr>
          <a:xfrm>
            <a:off x="449938" y="689834"/>
            <a:ext cx="3921655" cy="48549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marL="939800" lvl="1" indent="-469900" algn="l">
              <a:spcBef>
                <a:spcPts val="4200"/>
              </a:spcBef>
              <a:buClr>
                <a:srgbClr val="646464"/>
              </a:buClr>
              <a:buSzPct val="90000"/>
              <a:buChar char="•"/>
              <a:defRPr sz="3600"/>
            </a:pPr>
            <a:r>
              <a:t>Directions</a:t>
            </a:r>
          </a:p>
        </p:txBody>
      </p:sp>
      <p:sp>
        <p:nvSpPr>
          <p:cNvPr id="164" name="Shape 164"/>
          <p:cNvSpPr/>
          <p:nvPr/>
        </p:nvSpPr>
        <p:spPr>
          <a:xfrm>
            <a:off x="8737600" y="640953"/>
            <a:ext cx="3400889" cy="49527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marL="939800" lvl="1" indent="-469900" algn="l">
              <a:spcBef>
                <a:spcPts val="4200"/>
              </a:spcBef>
              <a:buClr>
                <a:srgbClr val="646464"/>
              </a:buClr>
              <a:buSzPct val="90000"/>
              <a:buChar char="•"/>
              <a:defRPr sz="3600"/>
            </a:pPr>
            <a:r>
              <a:t>Tap Action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496570">
              <a:defRPr sz="3825" spc="612">
                <a:solidFill>
                  <a:srgbClr val="63B7A6"/>
                </a:solidFill>
              </a:defRPr>
            </a:pPr>
            <a:r>
              <a:t>task 2: MUSEUM NAVIGATION</a:t>
            </a:r>
          </a:p>
          <a:p>
            <a:pPr defTabSz="496570">
              <a:defRPr sz="3825" spc="612">
                <a:solidFill>
                  <a:srgbClr val="63B7A6"/>
                </a:solidFill>
              </a:defRPr>
            </a:pPr>
            <a:r>
              <a:t>(Hard)</a:t>
            </a:r>
          </a:p>
        </p:txBody>
      </p:sp>
      <p:sp>
        <p:nvSpPr>
          <p:cNvPr id="167" name="Shape 167"/>
          <p:cNvSpPr>
            <a:spLocks noGrp="1"/>
          </p:cNvSpPr>
          <p:nvPr>
            <p:ph type="body" sz="quarter" idx="1"/>
          </p:nvPr>
        </p:nvSpPr>
        <p:spPr>
          <a:xfrm>
            <a:off x="5886932" y="1403446"/>
            <a:ext cx="4858875" cy="3393883"/>
          </a:xfrm>
          <a:prstGeom prst="rect">
            <a:avLst/>
          </a:prstGeom>
        </p:spPr>
        <p:txBody>
          <a:bodyPr/>
          <a:lstStyle/>
          <a:p>
            <a:pPr lvl="1"/>
            <a:r>
              <a:t>Navigation Zoom</a:t>
            </a:r>
          </a:p>
        </p:txBody>
      </p:sp>
      <p:sp>
        <p:nvSpPr>
          <p:cNvPr id="168" name="Shape 168"/>
          <p:cNvSpPr/>
          <p:nvPr/>
        </p:nvSpPr>
        <p:spPr>
          <a:xfrm>
            <a:off x="2258992" y="672901"/>
            <a:ext cx="3921655" cy="48549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marL="939800" lvl="1" indent="-469900" algn="l">
              <a:spcBef>
                <a:spcPts val="4200"/>
              </a:spcBef>
              <a:buClr>
                <a:srgbClr val="646464"/>
              </a:buClr>
              <a:buSzPct val="90000"/>
              <a:buChar char="•"/>
              <a:defRPr sz="3600"/>
            </a:pPr>
            <a:r>
              <a:t>Tour Results</a:t>
            </a:r>
          </a:p>
        </p:txBody>
      </p:sp>
      <p:pic>
        <p:nvPicPr>
          <p:cNvPr id="169" name="image10.jpg" descr="IMG_2921.JPG"/>
          <p:cNvPicPr>
            <a:picLocks noChangeAspect="1"/>
          </p:cNvPicPr>
          <p:nvPr/>
        </p:nvPicPr>
        <p:blipFill>
          <a:blip r:embed="rId2">
            <a:extLst/>
          </a:blip>
          <a:srcRect b="7689"/>
          <a:stretch>
            <a:fillRect/>
          </a:stretch>
        </p:blipFill>
        <p:spPr>
          <a:xfrm rot="5400000">
            <a:off x="1483461" y="4067995"/>
            <a:ext cx="2445774" cy="38269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image11.jpeg" descr="IMG_2922.JPG"/>
          <p:cNvPicPr>
            <a:picLocks noChangeAspect="1"/>
          </p:cNvPicPr>
          <p:nvPr/>
        </p:nvPicPr>
        <p:blipFill>
          <a:blip r:embed="rId3">
            <a:extLst/>
          </a:blip>
          <a:srcRect t="7382" b="9387"/>
          <a:stretch>
            <a:fillRect/>
          </a:stretch>
        </p:blipFill>
        <p:spPr>
          <a:xfrm rot="5400000">
            <a:off x="8196320" y="4372545"/>
            <a:ext cx="4280134" cy="3483519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Shape 171"/>
          <p:cNvSpPr/>
          <p:nvPr/>
        </p:nvSpPr>
        <p:spPr>
          <a:xfrm>
            <a:off x="5042813" y="5568827"/>
            <a:ext cx="3116324" cy="825501"/>
          </a:xfrm>
          <a:prstGeom prst="rightArrow">
            <a:avLst>
              <a:gd name="adj1" fmla="val 22156"/>
              <a:gd name="adj2" fmla="val 86466"/>
            </a:avLst>
          </a:prstGeom>
          <a:ln w="25400">
            <a:solidFill>
              <a:srgbClr val="63B7A6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 cap="all" spc="384"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496570">
              <a:defRPr sz="3825" spc="612">
                <a:solidFill>
                  <a:srgbClr val="63B7A6"/>
                </a:solidFill>
              </a:defRPr>
            </a:pPr>
            <a:r>
              <a:t>task 3:seek further information</a:t>
            </a:r>
          </a:p>
          <a:p>
            <a:pPr defTabSz="496570">
              <a:defRPr sz="3825" spc="612">
                <a:solidFill>
                  <a:srgbClr val="63B7A6"/>
                </a:solidFill>
              </a:defRPr>
            </a:pPr>
            <a:r>
              <a:t>(simple)</a:t>
            </a:r>
          </a:p>
        </p:txBody>
      </p:sp>
      <p:sp>
        <p:nvSpPr>
          <p:cNvPr id="174" name="Shape 174"/>
          <p:cNvSpPr/>
          <p:nvPr/>
        </p:nvSpPr>
        <p:spPr>
          <a:xfrm>
            <a:off x="2804748" y="2351782"/>
            <a:ext cx="7395304" cy="14972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marL="939800" lvl="1" indent="-469900" algn="l">
              <a:spcBef>
                <a:spcPts val="4200"/>
              </a:spcBef>
              <a:buClr>
                <a:srgbClr val="646464"/>
              </a:buClr>
              <a:buSzPct val="90000"/>
              <a:buChar char="•"/>
              <a:defRPr sz="3600"/>
            </a:pPr>
            <a:r>
              <a:t>Tappable Points of Interest</a:t>
            </a:r>
          </a:p>
        </p:txBody>
      </p:sp>
      <p:grpSp>
        <p:nvGrpSpPr>
          <p:cNvPr id="177" name="Group 177" descr="UI Storyboard- Task2 and Task3 (1).jpeg"/>
          <p:cNvGrpSpPr/>
          <p:nvPr/>
        </p:nvGrpSpPr>
        <p:grpSpPr>
          <a:xfrm>
            <a:off x="1283554" y="4714632"/>
            <a:ext cx="5005553" cy="3112935"/>
            <a:chOff x="0" y="0"/>
            <a:chExt cx="5005551" cy="3112934"/>
          </a:xfrm>
        </p:grpSpPr>
        <p:sp>
          <p:nvSpPr>
            <p:cNvPr id="175" name="Shape 175"/>
            <p:cNvSpPr/>
            <p:nvPr/>
          </p:nvSpPr>
          <p:spPr>
            <a:xfrm>
              <a:off x="0" y="0"/>
              <a:ext cx="5005552" cy="3112935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1800">
                  <a:solidFill>
                    <a:srgbClr val="000000"/>
                  </a:solidFill>
                  <a:latin typeface="Rockwell"/>
                  <a:ea typeface="Rockwell"/>
                  <a:cs typeface="Rockwell"/>
                  <a:sym typeface="Rockwell"/>
                </a:defRPr>
              </a:pPr>
              <a:endParaRPr/>
            </a:p>
          </p:txBody>
        </p:sp>
        <p:pic>
          <p:nvPicPr>
            <p:cNvPr id="176" name="image12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5005552" cy="3112935"/>
            </a:xfrm>
            <a:prstGeom prst="rect">
              <a:avLst/>
            </a:prstGeom>
            <a:ln w="88900" cap="sq">
              <a:solidFill>
                <a:srgbClr val="FFFFFF"/>
              </a:solidFill>
              <a:prstDash val="solid"/>
              <a:miter lim="800000"/>
            </a:ln>
            <a:effectLst>
              <a:outerShdw blurRad="50800" dist="18000" dir="5400000" rotWithShape="0">
                <a:srgbClr val="000000">
                  <a:alpha val="40000"/>
                </a:srgbClr>
              </a:outerShdw>
            </a:effectLst>
          </p:spPr>
        </p:pic>
      </p:grpSp>
      <p:sp>
        <p:nvSpPr>
          <p:cNvPr id="178" name="Shape 178"/>
          <p:cNvSpPr/>
          <p:nvPr/>
        </p:nvSpPr>
        <p:spPr>
          <a:xfrm>
            <a:off x="5240866" y="5447572"/>
            <a:ext cx="812470" cy="809295"/>
          </a:xfrm>
          <a:prstGeom prst="ellipse">
            <a:avLst/>
          </a:prstGeom>
          <a:ln w="25400">
            <a:solidFill>
              <a:srgbClr val="63B7A6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 cap="all" spc="384"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179" name="Shape 179"/>
          <p:cNvSpPr/>
          <p:nvPr/>
        </p:nvSpPr>
        <p:spPr>
          <a:xfrm>
            <a:off x="6145085" y="5439469"/>
            <a:ext cx="3116323" cy="825501"/>
          </a:xfrm>
          <a:prstGeom prst="rightArrow">
            <a:avLst>
              <a:gd name="adj1" fmla="val 22156"/>
              <a:gd name="adj2" fmla="val 86466"/>
            </a:avLst>
          </a:prstGeom>
          <a:ln w="25400">
            <a:solidFill>
              <a:srgbClr val="63B7A6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 cap="all" spc="384"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180" name="Shape 180"/>
          <p:cNvSpPr/>
          <p:nvPr/>
        </p:nvSpPr>
        <p:spPr>
          <a:xfrm>
            <a:off x="9474200" y="4898198"/>
            <a:ext cx="1900833" cy="1908043"/>
          </a:xfrm>
          <a:prstGeom prst="ellipse">
            <a:avLst/>
          </a:prstGeom>
          <a:ln w="25400">
            <a:solidFill>
              <a:srgbClr val="63B7A6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 cap="all" spc="384"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181" name="Shape 181"/>
          <p:cNvSpPr/>
          <p:nvPr/>
        </p:nvSpPr>
        <p:spPr>
          <a:xfrm>
            <a:off x="10244022" y="5096569"/>
            <a:ext cx="361189" cy="1511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100">
                <a:solidFill>
                  <a:srgbClr val="63B7A6"/>
                </a:solidFill>
              </a:defRPr>
            </a:lvl1pPr>
          </a:lstStyle>
          <a:p>
            <a:r>
              <a:t>i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9B60"/>
                </a:solidFill>
              </a:defRPr>
            </a:lvl1pPr>
          </a:lstStyle>
          <a:p>
            <a:r>
              <a:t>Major Design change 1</a:t>
            </a:r>
          </a:p>
        </p:txBody>
      </p:sp>
      <p:pic>
        <p:nvPicPr>
          <p:cNvPr id="184" name="img019.jpg"/>
          <p:cNvPicPr>
            <a:picLocks noChangeAspect="1"/>
          </p:cNvPicPr>
          <p:nvPr/>
        </p:nvPicPr>
        <p:blipFill>
          <a:blip r:embed="rId2">
            <a:extLst/>
          </a:blip>
          <a:srcRect l="3351" r="1310" b="56696"/>
          <a:stretch>
            <a:fillRect/>
          </a:stretch>
        </p:blipFill>
        <p:spPr>
          <a:xfrm rot="16200000">
            <a:off x="7403143" y="3309626"/>
            <a:ext cx="5876590" cy="42236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image7.jpg" descr="IMG_2896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5400000">
            <a:off x="1912397" y="6023888"/>
            <a:ext cx="3142348" cy="2190434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Shape 186"/>
          <p:cNvSpPr/>
          <p:nvPr/>
        </p:nvSpPr>
        <p:spPr>
          <a:xfrm>
            <a:off x="5214606" y="4972050"/>
            <a:ext cx="2566656" cy="825501"/>
          </a:xfrm>
          <a:prstGeom prst="rightArrow">
            <a:avLst>
              <a:gd name="adj1" fmla="val 22156"/>
              <a:gd name="adj2" fmla="val 68942"/>
            </a:avLst>
          </a:prstGeom>
          <a:ln w="25400">
            <a:solidFill>
              <a:srgbClr val="F29B6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 cap="all" spc="384"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pic>
        <p:nvPicPr>
          <p:cNvPr id="187" name="image6.jpg" descr="UI Storyboard- Task1.jpeg"/>
          <p:cNvPicPr>
            <a:picLocks noChangeAspect="1"/>
          </p:cNvPicPr>
          <p:nvPr/>
        </p:nvPicPr>
        <p:blipFill>
          <a:blip r:embed="rId4">
            <a:extLst/>
          </a:blip>
          <a:srcRect l="77162" t="10354" r="1467" b="63216"/>
          <a:stretch>
            <a:fillRect/>
          </a:stretch>
        </p:blipFill>
        <p:spPr>
          <a:xfrm>
            <a:off x="2297769" y="2104725"/>
            <a:ext cx="2371605" cy="3158815"/>
          </a:xfrm>
          <a:prstGeom prst="rect">
            <a:avLst/>
          </a:prstGeom>
          <a:ln w="88900" cap="sq">
            <a:solidFill>
              <a:srgbClr val="FFFFFF"/>
            </a:solidFill>
            <a:miter/>
          </a:ln>
          <a:effectLst>
            <a:outerShdw blurRad="50800" dist="18000" dir="5400000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9B60"/>
                </a:solidFill>
              </a:defRPr>
            </a:lvl1pPr>
          </a:lstStyle>
          <a:p>
            <a:r>
              <a:t>Major Design change 2</a:t>
            </a:r>
          </a:p>
        </p:txBody>
      </p:sp>
      <p:pic>
        <p:nvPicPr>
          <p:cNvPr id="190" name="img02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6748446" y="3242327"/>
            <a:ext cx="6877976" cy="42722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image10.jpg" descr="IMG_2921.JPG"/>
          <p:cNvPicPr>
            <a:picLocks noChangeAspect="1"/>
          </p:cNvPicPr>
          <p:nvPr/>
        </p:nvPicPr>
        <p:blipFill>
          <a:blip r:embed="rId3">
            <a:extLst/>
          </a:blip>
          <a:srcRect l="120" r="120" b="7813"/>
          <a:stretch>
            <a:fillRect/>
          </a:stretch>
        </p:blipFill>
        <p:spPr>
          <a:xfrm rot="5400000">
            <a:off x="1558285" y="4768549"/>
            <a:ext cx="2724732" cy="4267987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Shape 192"/>
          <p:cNvSpPr/>
          <p:nvPr/>
        </p:nvSpPr>
        <p:spPr>
          <a:xfrm>
            <a:off x="5273018" y="4762500"/>
            <a:ext cx="2566655" cy="825501"/>
          </a:xfrm>
          <a:prstGeom prst="rightArrow">
            <a:avLst>
              <a:gd name="adj1" fmla="val 22156"/>
              <a:gd name="adj2" fmla="val 68942"/>
            </a:avLst>
          </a:prstGeom>
          <a:ln w="25400">
            <a:solidFill>
              <a:srgbClr val="F29B6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 cap="all" spc="384"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pic>
        <p:nvPicPr>
          <p:cNvPr id="193" name="image3.jpg" descr="Scan.jpeg"/>
          <p:cNvPicPr>
            <a:picLocks noChangeAspect="1"/>
          </p:cNvPicPr>
          <p:nvPr/>
        </p:nvPicPr>
        <p:blipFill>
          <a:blip r:embed="rId4">
            <a:extLst/>
          </a:blip>
          <a:srcRect l="78523" b="30182"/>
          <a:stretch>
            <a:fillRect/>
          </a:stretch>
        </p:blipFill>
        <p:spPr>
          <a:xfrm>
            <a:off x="1929649" y="2346424"/>
            <a:ext cx="1981942" cy="28794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9B60"/>
                </a:solidFill>
              </a:defRPr>
            </a:lvl1pPr>
          </a:lstStyle>
          <a:p>
            <a:r>
              <a:t>Major Design change 3</a:t>
            </a:r>
          </a:p>
        </p:txBody>
      </p:sp>
      <p:pic>
        <p:nvPicPr>
          <p:cNvPr id="196" name="img019.jpg"/>
          <p:cNvPicPr>
            <a:picLocks noChangeAspect="1"/>
          </p:cNvPicPr>
          <p:nvPr/>
        </p:nvPicPr>
        <p:blipFill>
          <a:blip r:embed="rId2">
            <a:extLst/>
          </a:blip>
          <a:srcRect t="59655"/>
          <a:stretch>
            <a:fillRect/>
          </a:stretch>
        </p:blipFill>
        <p:spPr>
          <a:xfrm rot="16200000">
            <a:off x="7286429" y="3410878"/>
            <a:ext cx="6163927" cy="393508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9" name="Group 199" descr="UI Storyboard- Task2 and Task3 (1).jpeg"/>
          <p:cNvGrpSpPr/>
          <p:nvPr/>
        </p:nvGrpSpPr>
        <p:grpSpPr>
          <a:xfrm>
            <a:off x="775554" y="3821982"/>
            <a:ext cx="6047471" cy="3760901"/>
            <a:chOff x="0" y="0"/>
            <a:chExt cx="6047470" cy="3760899"/>
          </a:xfrm>
        </p:grpSpPr>
        <p:sp>
          <p:nvSpPr>
            <p:cNvPr id="197" name="Shape 197"/>
            <p:cNvSpPr/>
            <p:nvPr/>
          </p:nvSpPr>
          <p:spPr>
            <a:xfrm>
              <a:off x="0" y="0"/>
              <a:ext cx="6047471" cy="3760900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1800">
                  <a:solidFill>
                    <a:srgbClr val="000000"/>
                  </a:solidFill>
                  <a:latin typeface="Rockwell"/>
                  <a:ea typeface="Rockwell"/>
                  <a:cs typeface="Rockwell"/>
                  <a:sym typeface="Rockwell"/>
                </a:defRPr>
              </a:pPr>
              <a:endParaRPr/>
            </a:p>
          </p:txBody>
        </p:sp>
        <p:pic>
          <p:nvPicPr>
            <p:cNvPr id="198" name="image12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6047471" cy="3760900"/>
            </a:xfrm>
            <a:prstGeom prst="rect">
              <a:avLst/>
            </a:prstGeom>
            <a:ln w="88900" cap="sq">
              <a:solidFill>
                <a:srgbClr val="FFFFFF"/>
              </a:solidFill>
              <a:prstDash val="solid"/>
              <a:miter lim="800000"/>
            </a:ln>
            <a:effectLst>
              <a:outerShdw blurRad="50800" dist="18000" dir="5400000" rotWithShape="0">
                <a:srgbClr val="000000">
                  <a:alpha val="40000"/>
                </a:srgbClr>
              </a:outerShdw>
            </a:effectLst>
          </p:spPr>
        </p:pic>
      </p:grpSp>
      <p:sp>
        <p:nvSpPr>
          <p:cNvPr id="200" name="Shape 200"/>
          <p:cNvSpPr/>
          <p:nvPr/>
        </p:nvSpPr>
        <p:spPr>
          <a:xfrm>
            <a:off x="7115730" y="5094055"/>
            <a:ext cx="983587" cy="568790"/>
          </a:xfrm>
          <a:prstGeom prst="rightArrow">
            <a:avLst>
              <a:gd name="adj1" fmla="val 29592"/>
              <a:gd name="adj2" fmla="val 68438"/>
            </a:avLst>
          </a:prstGeom>
          <a:ln w="25400">
            <a:solidFill>
              <a:srgbClr val="F29B6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 cap="all" spc="384"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>
            <a:spLocks noGrp="1"/>
          </p:cNvSpPr>
          <p:nvPr>
            <p:ph type="title"/>
          </p:nvPr>
        </p:nvSpPr>
        <p:spPr>
          <a:xfrm>
            <a:off x="660400" y="1083733"/>
            <a:ext cx="11684001" cy="2222501"/>
          </a:xfrm>
          <a:prstGeom prst="rect">
            <a:avLst/>
          </a:prstGeom>
        </p:spPr>
        <p:txBody>
          <a:bodyPr/>
          <a:lstStyle>
            <a:lvl1pPr>
              <a:defRPr sz="6000" spc="959">
                <a:solidFill>
                  <a:srgbClr val="63B7A6"/>
                </a:solidFill>
              </a:defRPr>
            </a:lvl1pPr>
          </a:lstStyle>
          <a:p>
            <a:r>
              <a:t>Prototype task flows</a:t>
            </a:r>
          </a:p>
        </p:txBody>
      </p:sp>
      <p:pic>
        <p:nvPicPr>
          <p:cNvPr id="203" name="pasted-image.png"/>
          <p:cNvPicPr>
            <a:picLocks noChangeAspect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4481084" y="3087595"/>
            <a:ext cx="3448208" cy="61347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</p:sld>
</file>

<file path=ppt/theme/theme1.xml><?xml version="1.0" encoding="utf-8"?>
<a:theme xmlns:a="http://schemas.openxmlformats.org/drawingml/2006/main" name="New_Template1">
  <a:themeElements>
    <a:clrScheme name="New_Template1">
      <a:dk1>
        <a:srgbClr val="000000"/>
      </a:dk1>
      <a:lt1>
        <a:srgbClr val="FFFFFF"/>
      </a:lt1>
      <a:dk2>
        <a:srgbClr val="4F4F4F"/>
      </a:dk2>
      <a:lt2>
        <a:srgbClr val="BFBFBF"/>
      </a:lt2>
      <a:accent1>
        <a:srgbClr val="1B6BBC"/>
      </a:accent1>
      <a:accent2>
        <a:srgbClr val="42AAC9"/>
      </a:accent2>
      <a:accent3>
        <a:srgbClr val="518C15"/>
      </a:accent3>
      <a:accent4>
        <a:srgbClr val="DE9000"/>
      </a:accent4>
      <a:accent5>
        <a:srgbClr val="DB2800"/>
      </a:accent5>
      <a:accent6>
        <a:srgbClr val="B130C2"/>
      </a:accent6>
      <a:hlink>
        <a:srgbClr val="0000FF"/>
      </a:hlink>
      <a:folHlink>
        <a:srgbClr val="FF00FF"/>
      </a:folHlink>
    </a:clrScheme>
    <a:fontScheme name="New_Template1">
      <a:majorFont>
        <a:latin typeface="Avenir Light"/>
        <a:ea typeface="Avenir Light"/>
        <a:cs typeface="Avenir Light"/>
      </a:majorFont>
      <a:minorFont>
        <a:latin typeface="Avenir Light"/>
        <a:ea typeface="Avenir Light"/>
        <a:cs typeface="Avenir Light"/>
      </a:minorFont>
    </a:fontScheme>
    <a:fmtScheme name="New_Template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450000"/>
            <a:satOff val="-18071"/>
            <a:lumOff val="-1460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all" spc="384" normalizeH="0" baseline="0">
            <a:ln>
              <a:noFill/>
            </a:ln>
            <a:solidFill>
              <a:srgbClr val="FFFFFF"/>
            </a:solidFill>
            <a:effectLst/>
            <a:uFillTx/>
            <a:latin typeface="Avenir Medium"/>
            <a:ea typeface="Avenir Medium"/>
            <a:cs typeface="Avenir Medium"/>
            <a:sym typeface="Aveni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venir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1">
  <a:themeElements>
    <a:clrScheme name="New_Template1">
      <a:dk1>
        <a:srgbClr val="000000"/>
      </a:dk1>
      <a:lt1>
        <a:srgbClr val="FFFFFF"/>
      </a:lt1>
      <a:dk2>
        <a:srgbClr val="4F4F4F"/>
      </a:dk2>
      <a:lt2>
        <a:srgbClr val="BFBFBF"/>
      </a:lt2>
      <a:accent1>
        <a:srgbClr val="1B6BBC"/>
      </a:accent1>
      <a:accent2>
        <a:srgbClr val="42AAC9"/>
      </a:accent2>
      <a:accent3>
        <a:srgbClr val="518C15"/>
      </a:accent3>
      <a:accent4>
        <a:srgbClr val="DE9000"/>
      </a:accent4>
      <a:accent5>
        <a:srgbClr val="DB2800"/>
      </a:accent5>
      <a:accent6>
        <a:srgbClr val="B130C2"/>
      </a:accent6>
      <a:hlink>
        <a:srgbClr val="0000FF"/>
      </a:hlink>
      <a:folHlink>
        <a:srgbClr val="FF00FF"/>
      </a:folHlink>
    </a:clrScheme>
    <a:fontScheme name="New_Template1">
      <a:majorFont>
        <a:latin typeface="Avenir Light"/>
        <a:ea typeface="Avenir Light"/>
        <a:cs typeface="Avenir Light"/>
      </a:majorFont>
      <a:minorFont>
        <a:latin typeface="Avenir Light"/>
        <a:ea typeface="Avenir Light"/>
        <a:cs typeface="Avenir Light"/>
      </a:minorFont>
    </a:fontScheme>
    <a:fmtScheme name="New_Template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450000"/>
            <a:satOff val="-18071"/>
            <a:lumOff val="-1460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all" spc="384" normalizeH="0" baseline="0">
            <a:ln>
              <a:noFill/>
            </a:ln>
            <a:solidFill>
              <a:srgbClr val="FFFFFF"/>
            </a:solidFill>
            <a:effectLst/>
            <a:uFillTx/>
            <a:latin typeface="Avenir Medium"/>
            <a:ea typeface="Avenir Medium"/>
            <a:cs typeface="Avenir Medium"/>
            <a:sym typeface="Aveni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venir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172</Words>
  <Application>Microsoft Macintosh PowerPoint</Application>
  <PresentationFormat>Custom</PresentationFormat>
  <Paragraphs>39</Paragraphs>
  <Slides>17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New_Template1</vt:lpstr>
      <vt:lpstr>CanTour</vt:lpstr>
      <vt:lpstr>Problem &amp; Solution</vt:lpstr>
      <vt:lpstr>task 1: art preferences quiz (Medium)</vt:lpstr>
      <vt:lpstr>task 2: MUSEUM NAVIGATION (Hard)</vt:lpstr>
      <vt:lpstr>task 3:seek further information (simple)</vt:lpstr>
      <vt:lpstr>Major Design change 1</vt:lpstr>
      <vt:lpstr>Major Design change 2</vt:lpstr>
      <vt:lpstr>Major Design change 3</vt:lpstr>
      <vt:lpstr>Prototype task flows</vt:lpstr>
      <vt:lpstr>Art Preferences Quiz</vt:lpstr>
      <vt:lpstr>Museum navigation</vt:lpstr>
      <vt:lpstr>seek further information</vt:lpstr>
      <vt:lpstr>Prototype overview</vt:lpstr>
      <vt:lpstr>Prototype overview</vt:lpstr>
      <vt:lpstr>wizard of oz techniques</vt:lpstr>
      <vt:lpstr>Hard coded results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CanTour</dc:title>
  <cp:lastModifiedBy>Maya Balakrishnan</cp:lastModifiedBy>
  <cp:revision>1</cp:revision>
  <dcterms:modified xsi:type="dcterms:W3CDTF">2015-10-30T07:24:20Z</dcterms:modified>
</cp:coreProperties>
</file>