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Because we started with a relatively broad problem domain and went into interviews with an open mind,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 gathered a wide scope of insights and potential needs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Next step</a:t>
            </a:r>
            <a:r>
              <a:rPr lang="en">
                <a:solidFill>
                  <a:schemeClr val="dk1"/>
                </a:solidFill>
              </a:rPr>
              <a:t>, focus in on a more specific problem domain, demographic, and eventually, a specific need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before expanding our horizons once again as we enter the solution space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Started with communication between parents and children, how parents learn about their kids’ lives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mar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Families with teenager to college aged kids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Felt like this was the age range of kids with the most potential points of contention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Younger kids, communication is more straightforward, little pushback from kids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Children in their late 20s and beyond are generally more independent, therefore the parent-child communication is fundamentally different from our intended demographics</a:t>
            </a:r>
          </a:p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mar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Within these families, wanted to look at both sides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Parents</a:t>
            </a:r>
          </a:p>
          <a:p>
            <a:pPr indent="0" mar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Children</a:t>
            </a:r>
          </a:p>
          <a:p>
            <a:pPr indent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mar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In person interviews at Town &amp; country, near Paly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Skype conversations between college kids and their parents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Some of the starting questions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Parents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General open-ended prompts: What they wanted to learn about your kids and their lives?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Prompt specific story: Tell me about the last time you learned something new about your child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Children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General: What conversations are difficult to have with your parents?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Specific story: Tell me about a time your parents didn’t understand you.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For all users, tried to dive into reasoning behind their statements or actions, repeatedly asking why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After our interviews, we unpacked our notes and recordings into empathy maps,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to help us uncover unexpected insights and needs about our users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At this pt, we want to highlight the key insights we gleaned from our interviewees.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 had a couple conversations with parents, including Jamshid and Malathi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quote </a:t>
            </a:r>
            <a:r>
              <a:rPr b="1" lang="en">
                <a:solidFill>
                  <a:schemeClr val="dk1"/>
                </a:solidFill>
              </a:rPr>
              <a:t>SAY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despite how easy it is, it’s not habitual for his children to share such a detailed perspective on their daily lives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Often times the only communication that children </a:t>
            </a:r>
            <a:r>
              <a:rPr b="1" lang="en">
                <a:solidFill>
                  <a:schemeClr val="dk1"/>
                </a:solidFill>
              </a:rPr>
              <a:t>DO </a:t>
            </a:r>
            <a:r>
              <a:rPr lang="en">
                <a:solidFill>
                  <a:schemeClr val="dk1"/>
                </a:solidFill>
              </a:rPr>
              <a:t>initiate with their parents is when they require help.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/>
              <a:t>conclusion: what college kid ultimately wants from long distance parent/child relationship is support, advice in times of need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result: The parent then sees an incomplete picture of the child’s life - composed primarily of “critical moments.”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when parent receives call from child, parents automatically </a:t>
            </a:r>
            <a:r>
              <a:rPr b="1" lang="en">
                <a:solidFill>
                  <a:schemeClr val="dk1"/>
                </a:solidFill>
              </a:rPr>
              <a:t>THINK </a:t>
            </a:r>
            <a:r>
              <a:rPr lang="en">
                <a:solidFill>
                  <a:schemeClr val="dk1"/>
                </a:solidFill>
              </a:rPr>
              <a:t>that something is wrong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conclusion: parents want something else in this long distance relationship... 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Safety becomes a primary concern -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 the parent prefers regular updates or small details</a:t>
            </a:r>
          </a:p>
          <a:p>
            <a:pPr indent="457200"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these small details enable parents to </a:t>
            </a:r>
            <a:r>
              <a:rPr b="1" lang="en">
                <a:solidFill>
                  <a:schemeClr val="dk1"/>
                </a:solidFill>
              </a:rPr>
              <a:t>FEEL </a:t>
            </a:r>
            <a:r>
              <a:rPr lang="en">
                <a:solidFill>
                  <a:schemeClr val="dk1"/>
                </a:solidFill>
              </a:rPr>
              <a:t>comforted in knowing child is happy / safe…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457200" lvl="0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Let’s shift gears to our interviews with children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George &amp; Roman, high schoolers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quote </a:t>
            </a:r>
            <a:r>
              <a:rPr b="1" lang="en"/>
              <a:t>SAY, DO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Teenage boys </a:t>
            </a:r>
            <a:r>
              <a:rPr b="1" lang="en"/>
              <a:t>THINK </a:t>
            </a:r>
            <a:r>
              <a:rPr lang="en"/>
              <a:t>their image, reputation is more important than sharing things about their lives with parents or getting advice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want to be in control of it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They don’t want to seem vulnerable, and they </a:t>
            </a:r>
            <a:r>
              <a:rPr b="1" lang="en">
                <a:solidFill>
                  <a:schemeClr val="dk1"/>
                </a:solidFill>
              </a:rPr>
              <a:t>FEEL </a:t>
            </a:r>
            <a:r>
              <a:rPr lang="en">
                <a:solidFill>
                  <a:schemeClr val="dk1"/>
                </a:solidFill>
              </a:rPr>
              <a:t>that showing emotions is a sign of vulnerability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 retrospect, we wish we had clarified which family members he was referring to, as this affects our insights significantly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question: to aunts/uncles/grandparents/authority figures?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to cousins/siblings/peers/same generation?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to people who are not as familiar with, don’t want isolated instances to skew their image of him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Leila has close relationship with single, young mom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they are best friends</a:t>
            </a:r>
          </a:p>
          <a:p>
            <a:pPr rtl="0">
              <a:spcBef>
                <a:spcPts val="0"/>
              </a:spcBef>
              <a:buNone/>
            </a:pPr>
            <a:r>
              <a:rPr b="1" lang="en">
                <a:solidFill>
                  <a:schemeClr val="dk1"/>
                </a:solidFill>
              </a:rPr>
              <a:t>DO</a:t>
            </a:r>
            <a:r>
              <a:rPr lang="en"/>
              <a:t> regularly have healthy conversations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BUT more difficult to talk with mom about relationships / significant others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in particular, </a:t>
            </a:r>
            <a:r>
              <a:rPr b="1" lang="en">
                <a:solidFill>
                  <a:schemeClr val="dk1"/>
                </a:solidFill>
              </a:rPr>
              <a:t>SAY</a:t>
            </a:r>
            <a:r>
              <a:rPr lang="en">
                <a:solidFill>
                  <a:schemeClr val="dk1"/>
                </a:solidFill>
              </a:rPr>
              <a:t>s</a:t>
            </a:r>
            <a:r>
              <a:rPr lang="en"/>
              <a:t> “weird to tell her i’m grown up”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one conclusion we drew was Leila </a:t>
            </a:r>
            <a:r>
              <a:rPr b="1" lang="en">
                <a:solidFill>
                  <a:schemeClr val="dk1"/>
                </a:solidFill>
              </a:rPr>
              <a:t>THINK</a:t>
            </a:r>
            <a:r>
              <a:rPr lang="en"/>
              <a:t>s mom is worried or unreceptive to child growing up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therefore, certain conversations she doesn’t want to bring up, avoid any negative reactions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unpack more...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kids </a:t>
            </a:r>
            <a:r>
              <a:rPr b="1" lang="en">
                <a:solidFill>
                  <a:schemeClr val="dk1"/>
                </a:solidFill>
              </a:rPr>
              <a:t>FEEL</a:t>
            </a:r>
            <a:r>
              <a:rPr lang="en">
                <a:solidFill>
                  <a:schemeClr val="dk1"/>
                </a:solidFill>
              </a:rPr>
              <a:t>s parents are your rock, one relationship you never want to have in question, particularly in this tight 2-person family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perhaps Leila worries about changing this relationship by growing up, or at least having different types of conversations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conversation moved to how their moms would help them with their schoolwork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nicole’s mom was engineer, BUT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quote </a:t>
            </a:r>
            <a:r>
              <a:rPr b="1" lang="en"/>
              <a:t>SAY/DO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...contradictory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None/>
            </a:pPr>
            <a:r>
              <a:rPr lang="en"/>
              <a:t>one hand, she </a:t>
            </a:r>
            <a:r>
              <a:rPr b="1" lang="en"/>
              <a:t>FEEL</a:t>
            </a:r>
            <a:r>
              <a:rPr lang="en"/>
              <a:t>s she is disappointing her mom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at the same time, kids need 1-on-1 attention, something her mom is willing to commit more of than a teacher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this is ultimately why she </a:t>
            </a:r>
            <a:r>
              <a:rPr b="1" lang="en"/>
              <a:t>THINK</a:t>
            </a:r>
            <a:r>
              <a:rPr lang="en"/>
              <a:t>s mom is very helpful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unpack another level…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emotions exist when parent is teaching child, but those emotions don’t exist in an ideal learning environment between teacher-student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however, still important to harvest deeper sense of investment between parent-child versus teacher-student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document/d/13ylROaHROnegtYzMv7MQ-iOvS13xLZeGXdbSDjVx8lQ/edit?usp=sharing" TargetMode="External"/><Relationship Id="rId4" Type="http://schemas.openxmlformats.org/officeDocument/2006/relationships/hyperlink" Target="https://docs.google.com/document/d/1MMedW3v24WMMpAnNSgiLzLUZW8lPkOYFhxz5jbVOM2I/edit?usp=sharin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jpg"/><Relationship Id="rId4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ctrTitle"/>
          </p:nvPr>
        </p:nvSpPr>
        <p:spPr>
          <a:xfrm>
            <a:off x="388000" y="-381000"/>
            <a:ext cx="8520599" cy="1209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Assignment #1: Needfinding</a:t>
            </a:r>
          </a:p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x="1316250" y="4053325"/>
            <a:ext cx="64494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Maya Balakrishnan, Tara Balakrishnan, Alex Chang, Shubha Raghvendra</a:t>
            </a:r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7887" y="981012"/>
            <a:ext cx="3986124" cy="2989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2164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4A86E8"/>
                </a:solidFill>
              </a:rPr>
              <a:t>Summary</a:t>
            </a:r>
            <a:r>
              <a:rPr lang="en"/>
              <a:t> 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1152475"/>
            <a:ext cx="8520599" cy="1727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Insights / Needs: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Parent-child communication</a:t>
            </a:r>
          </a:p>
          <a:p>
            <a:pPr indent="-228600" lvl="0" marL="457200">
              <a:spcBef>
                <a:spcPts val="0"/>
              </a:spcBef>
              <a:buSzPct val="100000"/>
            </a:pPr>
            <a:r>
              <a:rPr lang="en" sz="2400"/>
              <a:t>Parent-child teaching</a:t>
            </a:r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7949" y="336862"/>
            <a:ext cx="2521350" cy="4469774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>
            <p:ph idx="2" type="body"/>
          </p:nvPr>
        </p:nvSpPr>
        <p:spPr>
          <a:xfrm>
            <a:off x="311700" y="2765125"/>
            <a:ext cx="8520599" cy="1727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Next steps: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Focus domain, choose need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Solution space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solidFill>
                  <a:srgbClr val="4A86E8"/>
                </a:solidFill>
              </a:rPr>
              <a:t>Appendix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Interview Notes &amp; Empathy Maps: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https://docs.google.com/document/d/13ylROaHROnegtYzMv7MQ-iOvS13xLZeGXdbSDjVx8lQ/edit?usp=sharing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Initial Idea Brainstorm: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https://docs.google.com/document/d/1MMedW3v24WMMpAnNSgiLzLUZW8lPkOYFhxz5jbVOM2I/edit?usp=sharing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311700" y="2164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Intro |</a:t>
            </a:r>
            <a:r>
              <a:rPr lang="en"/>
              <a:t> Problem Domain</a:t>
            </a:r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How parents learn about their children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59" name="Shape 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600" y="1600200"/>
            <a:ext cx="386715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2164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Methodology |</a:t>
            </a:r>
            <a:r>
              <a:rPr lang="en"/>
              <a:t> Participants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1727100"/>
            <a:ext cx="44888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Parents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400"/>
              <a:t>Children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600" y="1600200"/>
            <a:ext cx="386715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2164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Methodology |</a:t>
            </a:r>
            <a:r>
              <a:rPr lang="en"/>
              <a:t> Questions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0000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Parents:</a:t>
            </a:r>
          </a:p>
          <a:p>
            <a:pPr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-What do you want to learn about your kids and their lives?</a:t>
            </a:r>
          </a:p>
          <a:p>
            <a:pPr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-Tell me about the last time you learned something new about your child.</a:t>
            </a:r>
          </a:p>
          <a:p>
            <a:pPr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Children: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lang="en" sz="2000"/>
              <a:t>-What conversations are difficult to have with your parents?</a:t>
            </a:r>
          </a:p>
          <a:p>
            <a:pPr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-Tell me about a time your parents didn’t understand you.</a:t>
            </a:r>
          </a:p>
          <a:p>
            <a:pPr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Ask both:</a:t>
            </a:r>
          </a:p>
          <a:p>
            <a: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-Why, why, why?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 b="14084" l="0" r="0" t="5296"/>
          <a:stretch/>
        </p:blipFill>
        <p:spPr>
          <a:xfrm>
            <a:off x="2960150" y="1017725"/>
            <a:ext cx="3223699" cy="390882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>
            <p:ph type="title"/>
          </p:nvPr>
        </p:nvSpPr>
        <p:spPr>
          <a:xfrm>
            <a:off x="311700" y="2164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Results &amp; Analysis |</a:t>
            </a:r>
            <a:r>
              <a:rPr lang="en"/>
              <a:t> Empathy Map</a:t>
            </a:r>
          </a:p>
        </p:txBody>
      </p:sp>
      <p:sp>
        <p:nvSpPr>
          <p:cNvPr id="79" name="Shape 79"/>
          <p:cNvSpPr txBox="1"/>
          <p:nvPr/>
        </p:nvSpPr>
        <p:spPr>
          <a:xfrm>
            <a:off x="3386650" y="951550"/>
            <a:ext cx="7626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SAY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4983850" y="951550"/>
            <a:ext cx="8568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THINK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4983850" y="2932750"/>
            <a:ext cx="7626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FEEL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3590728" y="2965908"/>
            <a:ext cx="537000" cy="3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DO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2164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Results &amp; Analysis |</a:t>
            </a:r>
            <a:r>
              <a:rPr lang="en"/>
              <a:t> Jamshid &amp; Malathi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311700" y="3277825"/>
            <a:ext cx="8520599" cy="1246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-3556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2000">
                <a:solidFill>
                  <a:schemeClr val="dk1"/>
                </a:solidFill>
              </a:rPr>
              <a:t>“These days, it’s so easy to go to a restaurant, take a picture of your meal, and share it on WhatsApp.”</a:t>
            </a:r>
          </a:p>
        </p:txBody>
      </p:sp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474" y="1081075"/>
            <a:ext cx="3642375" cy="225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8375" y="1435500"/>
            <a:ext cx="4263923" cy="15478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1853625" y="4411200"/>
            <a:ext cx="8499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000">
                <a:solidFill>
                  <a:srgbClr val="4A86E8"/>
                </a:solidFill>
              </a:rPr>
              <a:t>SAY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3291575" y="4411200"/>
            <a:ext cx="8499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E69138"/>
                </a:solidFill>
              </a:rPr>
              <a:t>DO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4577125" y="4411200"/>
            <a:ext cx="9483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6AA84F"/>
                </a:solidFill>
              </a:rPr>
              <a:t>THINK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6342075" y="4411200"/>
            <a:ext cx="9483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E06666"/>
                </a:solidFill>
              </a:rPr>
              <a:t>FEEL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311700" y="2164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Results &amp; Analysis |</a:t>
            </a:r>
            <a:r>
              <a:rPr lang="en"/>
              <a:t> George &amp; Roman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3423700"/>
            <a:ext cx="8520599" cy="1373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</a:rPr>
              <a:t>“I don’t tell my parents things because they will tell other family members.”</a:t>
            </a: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3012" y="1017725"/>
            <a:ext cx="3637974" cy="242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1853625" y="4411200"/>
            <a:ext cx="8499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4A86E8"/>
                </a:solidFill>
              </a:rPr>
              <a:t>SAY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3291575" y="4411200"/>
            <a:ext cx="8499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E69138"/>
                </a:solidFill>
              </a:rPr>
              <a:t>DO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4577125" y="4411200"/>
            <a:ext cx="9483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6AA84F"/>
                </a:solidFill>
              </a:rPr>
              <a:t>THINK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6342075" y="4411200"/>
            <a:ext cx="9483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E06666"/>
                </a:solidFill>
              </a:rPr>
              <a:t>FEEL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2164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Results &amp; Analysis |</a:t>
            </a:r>
            <a:r>
              <a:rPr lang="en"/>
              <a:t> Nicole &amp; Leila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3423700"/>
            <a:ext cx="8520599" cy="1373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</a:rPr>
              <a:t>“Best friends”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8737" y="1072112"/>
            <a:ext cx="4006524" cy="225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1853625" y="4411200"/>
            <a:ext cx="8499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4A86E8"/>
                </a:solidFill>
              </a:rPr>
              <a:t>SAY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3291575" y="4411200"/>
            <a:ext cx="8499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E69138"/>
                </a:solidFill>
              </a:rPr>
              <a:t>DO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4577125" y="4411200"/>
            <a:ext cx="9483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6AA84F"/>
                </a:solidFill>
              </a:rPr>
              <a:t>THINK</a:t>
            </a:r>
          </a:p>
        </p:txBody>
      </p:sp>
      <p:sp>
        <p:nvSpPr>
          <p:cNvPr id="116" name="Shape 116"/>
          <p:cNvSpPr txBox="1"/>
          <p:nvPr/>
        </p:nvSpPr>
        <p:spPr>
          <a:xfrm>
            <a:off x="6342075" y="4411200"/>
            <a:ext cx="9483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E06666"/>
                </a:solidFill>
              </a:rPr>
              <a:t>FEEL</a:t>
            </a:r>
          </a:p>
        </p:txBody>
      </p:sp>
      <p:sp>
        <p:nvSpPr>
          <p:cNvPr id="117" name="Shape 117"/>
          <p:cNvSpPr txBox="1"/>
          <p:nvPr>
            <p:ph idx="2" type="body"/>
          </p:nvPr>
        </p:nvSpPr>
        <p:spPr>
          <a:xfrm>
            <a:off x="311700" y="37505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</a:rPr>
              <a:t>“Weird to tell her I’m grown up”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2164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4A86E8"/>
                </a:solidFill>
              </a:rPr>
              <a:t>Results &amp; Analysis |</a:t>
            </a:r>
            <a:r>
              <a:rPr lang="en"/>
              <a:t> Nicole &amp; Leila</a:t>
            </a:r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8737" y="1072112"/>
            <a:ext cx="4006524" cy="225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3423700"/>
            <a:ext cx="8520599" cy="1373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000">
                <a:solidFill>
                  <a:schemeClr val="dk1"/>
                </a:solidFill>
              </a:rPr>
              <a:t>“Sometimes, I would cry when learning math. My mom wasn’t the most patient. But in general she was very helpful.”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1853625" y="4411200"/>
            <a:ext cx="8499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4A86E8"/>
                </a:solidFill>
              </a:rPr>
              <a:t>SAY</a:t>
            </a:r>
          </a:p>
        </p:txBody>
      </p:sp>
      <p:sp>
        <p:nvSpPr>
          <p:cNvPr id="126" name="Shape 126"/>
          <p:cNvSpPr txBox="1"/>
          <p:nvPr/>
        </p:nvSpPr>
        <p:spPr>
          <a:xfrm>
            <a:off x="3291575" y="4411200"/>
            <a:ext cx="8499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E69138"/>
                </a:solidFill>
              </a:rPr>
              <a:t>DO</a:t>
            </a:r>
          </a:p>
        </p:txBody>
      </p:sp>
      <p:sp>
        <p:nvSpPr>
          <p:cNvPr id="127" name="Shape 127"/>
          <p:cNvSpPr txBox="1"/>
          <p:nvPr/>
        </p:nvSpPr>
        <p:spPr>
          <a:xfrm>
            <a:off x="4577125" y="4411200"/>
            <a:ext cx="9483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6AA84F"/>
                </a:solidFill>
              </a:rPr>
              <a:t>THINK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6342075" y="4411200"/>
            <a:ext cx="9483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E06666"/>
                </a:solidFill>
              </a:rPr>
              <a:t>FEEL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