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DFF"/>
    <a:srgbClr val="ACF607"/>
    <a:srgbClr val="E7E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238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/>
                <a:cs typeface="Trebuchet MS"/>
              </a:rPr>
              <a:t>Need-Finding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9273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Ian Lewis, Gavin Mai</a:t>
            </a:r>
          </a:p>
          <a:p>
            <a:r>
              <a:rPr lang="en-US" dirty="0" smtClean="0">
                <a:latin typeface="Trebuchet MS"/>
                <a:cs typeface="Trebuchet MS"/>
              </a:rPr>
              <a:t>Chang Young Park, </a:t>
            </a:r>
            <a:r>
              <a:rPr lang="en-US" dirty="0" err="1" smtClean="0">
                <a:latin typeface="Trebuchet MS"/>
                <a:cs typeface="Trebuchet MS"/>
              </a:rPr>
              <a:t>Haiyin</a:t>
            </a:r>
            <a:r>
              <a:rPr lang="en-US" dirty="0" smtClean="0">
                <a:latin typeface="Trebuchet MS"/>
                <a:cs typeface="Trebuchet MS"/>
              </a:rPr>
              <a:t> Wang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1" y="1654000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  <a:cs typeface="Trebuchet MS"/>
              </a:rPr>
              <a:t>FOCUS</a:t>
            </a:r>
            <a:endParaRPr lang="en-US" sz="1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618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457200" y="224101"/>
            <a:ext cx="8226425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0" y="4345211"/>
            <a:ext cx="8229601" cy="231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04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Results - Jasmine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rebuchet MS"/>
                <a:cs typeface="Trebuchet MS"/>
              </a:rPr>
              <a:t>“I typically </a:t>
            </a:r>
            <a:r>
              <a:rPr lang="en-US" altLang="ko-KR" dirty="0" smtClean="0">
                <a:solidFill>
                  <a:srgbClr val="FFFF00"/>
                </a:solidFill>
                <a:latin typeface="Trebuchet MS"/>
                <a:cs typeface="Trebuchet MS"/>
              </a:rPr>
              <a:t>block</a:t>
            </a:r>
            <a:r>
              <a:rPr lang="en-US" altLang="ko-KR" dirty="0" smtClean="0">
                <a:latin typeface="Trebuchet MS"/>
                <a:cs typeface="Trebuchet MS"/>
              </a:rPr>
              <a:t> </a:t>
            </a:r>
            <a:r>
              <a:rPr lang="en-US" altLang="ko-KR" dirty="0" err="1" smtClean="0">
                <a:latin typeface="Trebuchet MS"/>
                <a:cs typeface="Trebuchet MS"/>
              </a:rPr>
              <a:t>facebook</a:t>
            </a:r>
            <a:r>
              <a:rPr lang="en-US" altLang="ko-KR" dirty="0" smtClean="0">
                <a:latin typeface="Trebuchet MS"/>
                <a:cs typeface="Trebuchet MS"/>
              </a:rPr>
              <a:t>, </a:t>
            </a:r>
            <a:r>
              <a:rPr lang="en-US" altLang="ko-KR" dirty="0" err="1" smtClean="0">
                <a:latin typeface="Trebuchet MS"/>
                <a:cs typeface="Trebuchet MS"/>
              </a:rPr>
              <a:t>youtube</a:t>
            </a:r>
            <a:r>
              <a:rPr lang="en-US" altLang="ko-KR" dirty="0" smtClean="0">
                <a:latin typeface="Trebuchet MS"/>
                <a:cs typeface="Trebuchet MS"/>
              </a:rPr>
              <a:t>, or any website I watch videos on”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“I make a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list</a:t>
            </a:r>
            <a:r>
              <a:rPr lang="en-US" dirty="0" smtClean="0">
                <a:latin typeface="Trebuchet MS"/>
                <a:cs typeface="Trebuchet MS"/>
              </a:rPr>
              <a:t> and I have a certain time I have to do everything”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“I procrastinate by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physically getting away </a:t>
            </a:r>
            <a:r>
              <a:rPr lang="en-US" dirty="0" smtClean="0">
                <a:latin typeface="Trebuchet MS"/>
                <a:cs typeface="Trebuchet MS"/>
              </a:rPr>
              <a:t>from my work”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“It’s like contracts, it’s more real that way. You’re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making a deal </a:t>
            </a:r>
            <a:r>
              <a:rPr lang="en-US" dirty="0" smtClean="0">
                <a:latin typeface="Trebuchet MS"/>
                <a:cs typeface="Trebuchet MS"/>
              </a:rPr>
              <a:t>to finish it”</a:t>
            </a: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8610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0929_1704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69" r="-43069"/>
          <a:stretch>
            <a:fillRect/>
          </a:stretch>
        </p:blipFill>
        <p:spPr>
          <a:xfrm>
            <a:off x="457200" y="515212"/>
            <a:ext cx="8229600" cy="589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05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Results - Alton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rebuchet MS"/>
                <a:cs typeface="Trebuchet MS"/>
              </a:rPr>
              <a:t>“This world of </a:t>
            </a:r>
            <a:r>
              <a:rPr lang="en-US" altLang="ko-KR" dirty="0" smtClean="0">
                <a:solidFill>
                  <a:srgbClr val="FFFF00"/>
                </a:solidFill>
                <a:latin typeface="Trebuchet MS"/>
                <a:cs typeface="Trebuchet MS"/>
              </a:rPr>
              <a:t>Supernormal stimuli</a:t>
            </a:r>
            <a:r>
              <a:rPr lang="en-US" altLang="ko-KR" dirty="0" smtClean="0">
                <a:latin typeface="Trebuchet MS"/>
                <a:cs typeface="Trebuchet MS"/>
              </a:rPr>
              <a:t>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“Procrastination is willingly welcoming the death of 99.9% of dreams”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Diminishing marginal utility </a:t>
            </a:r>
            <a:r>
              <a:rPr lang="en-US" dirty="0" smtClean="0">
                <a:latin typeface="Trebuchet MS"/>
                <a:cs typeface="Trebuchet MS"/>
              </a:rPr>
              <a:t>from pursuing a focused project”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“A lack of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Instant gratification</a:t>
            </a:r>
            <a:r>
              <a:rPr lang="en-US" dirty="0" smtClean="0">
                <a:latin typeface="Trebuchet MS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22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Results - James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“I need to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turn off everything</a:t>
            </a:r>
            <a:r>
              <a:rPr lang="en-US" dirty="0" smtClean="0">
                <a:latin typeface="Trebuchet MS"/>
                <a:cs typeface="Trebuchet MS"/>
              </a:rPr>
              <a:t> that can distract me”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“The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environment</a:t>
            </a:r>
            <a:r>
              <a:rPr lang="en-US" dirty="0" smtClean="0">
                <a:latin typeface="Trebuchet MS"/>
                <a:cs typeface="Trebuchet MS"/>
              </a:rPr>
              <a:t> in which I work is crucial for my productivity”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“I tend to procrastinate on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harder tasks</a:t>
            </a:r>
            <a:r>
              <a:rPr lang="en-US" dirty="0" smtClean="0">
                <a:latin typeface="Trebuchet MS"/>
                <a:cs typeface="Trebuchet MS"/>
              </a:rPr>
              <a:t>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“I use sticky notes and place them right next to my light switch to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constantly remind myself </a:t>
            </a:r>
            <a:r>
              <a:rPr lang="en-US" dirty="0" smtClean="0">
                <a:latin typeface="Trebuchet MS"/>
                <a:cs typeface="Trebuchet MS"/>
              </a:rPr>
              <a:t>of the tasks I need to finish”</a:t>
            </a: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8343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>
            <a:fillRect/>
          </a:stretch>
        </p:blipFill>
        <p:spPr>
          <a:xfrm>
            <a:off x="457200" y="890588"/>
            <a:ext cx="8229600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65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Results - Bennett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“Assignments seem more enjoyable when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their steps to completion are planned out </a:t>
            </a:r>
            <a:r>
              <a:rPr lang="en-US" dirty="0" smtClean="0">
                <a:latin typeface="Trebuchet MS"/>
                <a:cs typeface="Trebuchet MS"/>
              </a:rPr>
              <a:t>for me”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Due dates </a:t>
            </a:r>
            <a:r>
              <a:rPr lang="en-US" dirty="0" smtClean="0">
                <a:latin typeface="Trebuchet MS"/>
                <a:cs typeface="Trebuchet MS"/>
              </a:rPr>
              <a:t>help me focus”</a:t>
            </a:r>
          </a:p>
          <a:p>
            <a:r>
              <a:rPr lang="en-US" dirty="0" smtClean="0">
                <a:latin typeface="Trebuchet MS"/>
                <a:cs typeface="Trebuchet MS"/>
              </a:rPr>
              <a:t>“I feel like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starting a task is the hardest </a:t>
            </a:r>
            <a:r>
              <a:rPr lang="en-US" dirty="0" smtClean="0">
                <a:latin typeface="Trebuchet MS"/>
                <a:cs typeface="Trebuchet MS"/>
              </a:rPr>
              <a:t>part”</a:t>
            </a:r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339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27" y="274638"/>
            <a:ext cx="86977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Analysis – Surprises &amp; Contradictions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Instant Gratification –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positive reinforcement</a:t>
            </a:r>
          </a:p>
          <a:p>
            <a:r>
              <a:rPr lang="en-US" dirty="0" smtClean="0">
                <a:latin typeface="Trebuchet MS"/>
                <a:cs typeface="Trebuchet MS"/>
              </a:rPr>
              <a:t>Guidance –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timed / planned deliverables</a:t>
            </a:r>
          </a:p>
          <a:p>
            <a:r>
              <a:rPr lang="en-US" dirty="0" smtClean="0">
                <a:latin typeface="Trebuchet MS"/>
                <a:cs typeface="Trebuchet MS"/>
              </a:rPr>
              <a:t>Constant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reminders</a:t>
            </a:r>
          </a:p>
          <a:p>
            <a:r>
              <a:rPr lang="en-US" dirty="0" smtClean="0">
                <a:latin typeface="Trebuchet MS"/>
                <a:cs typeface="Trebuchet MS"/>
              </a:rPr>
              <a:t>Pressure / stress helps!</a:t>
            </a:r>
          </a:p>
          <a:p>
            <a:r>
              <a:rPr lang="en-US" dirty="0" smtClean="0">
                <a:latin typeface="Trebuchet MS"/>
                <a:cs typeface="Trebuchet MS"/>
              </a:rPr>
              <a:t>Accountability</a:t>
            </a:r>
          </a:p>
          <a:p>
            <a:r>
              <a:rPr lang="en-US" dirty="0" smtClean="0">
                <a:latin typeface="Trebuchet MS"/>
                <a:cs typeface="Trebuchet MS"/>
              </a:rPr>
              <a:t>Environment</a:t>
            </a:r>
          </a:p>
          <a:p>
            <a:endParaRPr lang="en-US" dirty="0" smtClean="0">
              <a:latin typeface="Trebuchet MS"/>
              <a:cs typeface="Trebuchet MS"/>
            </a:endParaRPr>
          </a:p>
          <a:p>
            <a:endParaRPr lang="en-US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012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Map - </a:t>
            </a:r>
            <a:r>
              <a:rPr lang="en-US" dirty="0" smtClean="0">
                <a:solidFill>
                  <a:srgbClr val="FFFF00"/>
                </a:solidFill>
              </a:rPr>
              <a:t>SAY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66" y="1317982"/>
            <a:ext cx="8757634" cy="5212020"/>
          </a:xfrm>
        </p:spPr>
        <p:txBody>
          <a:bodyPr numCol="2">
            <a:normAutofit fontScale="92500"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Block</a:t>
            </a:r>
            <a:r>
              <a:rPr lang="en-US" altLang="ko-KR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Physically </a:t>
            </a:r>
            <a:r>
              <a:rPr lang="en-US" dirty="0">
                <a:solidFill>
                  <a:srgbClr val="FFFF00"/>
                </a:solidFill>
              </a:rPr>
              <a:t>getting </a:t>
            </a:r>
            <a:r>
              <a:rPr lang="en-US" dirty="0" smtClean="0">
                <a:solidFill>
                  <a:srgbClr val="FFFF00"/>
                </a:solidFill>
              </a:rPr>
              <a:t>away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Making </a:t>
            </a:r>
            <a:r>
              <a:rPr lang="en-US" dirty="0">
                <a:solidFill>
                  <a:srgbClr val="FFFF00"/>
                </a:solidFill>
              </a:rPr>
              <a:t>a </a:t>
            </a:r>
            <a:r>
              <a:rPr lang="en-US" dirty="0" smtClean="0">
                <a:solidFill>
                  <a:srgbClr val="FFFF00"/>
                </a:solidFill>
              </a:rPr>
              <a:t>deal</a:t>
            </a:r>
          </a:p>
          <a:p>
            <a:r>
              <a:rPr lang="en-US" altLang="ko-KR" dirty="0" smtClean="0">
                <a:solidFill>
                  <a:srgbClr val="FFFF00"/>
                </a:solidFill>
              </a:rPr>
              <a:t>Supernormal stimuli</a:t>
            </a:r>
            <a:endParaRPr lang="en-US" altLang="ko-KR" dirty="0"/>
          </a:p>
          <a:p>
            <a:r>
              <a:rPr lang="en-US" dirty="0" smtClean="0">
                <a:solidFill>
                  <a:srgbClr val="FFFF00"/>
                </a:solidFill>
              </a:rPr>
              <a:t>Diminishing </a:t>
            </a:r>
            <a:r>
              <a:rPr lang="en-US" dirty="0">
                <a:solidFill>
                  <a:srgbClr val="FFFF00"/>
                </a:solidFill>
              </a:rPr>
              <a:t>marginal </a:t>
            </a:r>
            <a:r>
              <a:rPr lang="en-US" dirty="0" smtClean="0">
                <a:solidFill>
                  <a:srgbClr val="FFFF00"/>
                </a:solidFill>
              </a:rPr>
              <a:t>utility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Instant gratification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Turn </a:t>
            </a:r>
            <a:r>
              <a:rPr lang="en-US" dirty="0">
                <a:solidFill>
                  <a:srgbClr val="FFFF00"/>
                </a:solidFill>
              </a:rPr>
              <a:t>off </a:t>
            </a:r>
            <a:r>
              <a:rPr lang="en-US" dirty="0" smtClean="0">
                <a:solidFill>
                  <a:srgbClr val="FFFF00"/>
                </a:solidFill>
              </a:rPr>
              <a:t>everything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Environment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Harder tasks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Constantly </a:t>
            </a:r>
            <a:r>
              <a:rPr lang="en-US" dirty="0">
                <a:solidFill>
                  <a:srgbClr val="FFFF00"/>
                </a:solidFill>
              </a:rPr>
              <a:t>remind </a:t>
            </a:r>
            <a:r>
              <a:rPr lang="en-US" dirty="0" smtClean="0">
                <a:solidFill>
                  <a:srgbClr val="FFFF00"/>
                </a:solidFill>
              </a:rPr>
              <a:t>myself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Steps </a:t>
            </a:r>
            <a:r>
              <a:rPr lang="en-US" dirty="0">
                <a:solidFill>
                  <a:srgbClr val="FFFF00"/>
                </a:solidFill>
              </a:rPr>
              <a:t>to completion are planned </a:t>
            </a:r>
            <a:r>
              <a:rPr lang="en-US" dirty="0" smtClean="0">
                <a:solidFill>
                  <a:srgbClr val="FFFF00"/>
                </a:solidFill>
              </a:rPr>
              <a:t>out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Due dates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Starting </a:t>
            </a:r>
            <a:r>
              <a:rPr lang="en-US" dirty="0">
                <a:solidFill>
                  <a:srgbClr val="FFFF00"/>
                </a:solidFill>
              </a:rPr>
              <a:t>a task is the </a:t>
            </a:r>
            <a:r>
              <a:rPr lang="en-US" dirty="0" smtClean="0">
                <a:solidFill>
                  <a:srgbClr val="FFFF00"/>
                </a:solidFill>
              </a:rPr>
              <a:t>hardest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6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Map - </a:t>
            </a:r>
            <a:r>
              <a:rPr lang="en-US" dirty="0" smtClean="0">
                <a:solidFill>
                  <a:srgbClr val="ACF607"/>
                </a:solidFill>
              </a:rPr>
              <a:t>DO</a:t>
            </a:r>
            <a:endParaRPr lang="en-US" dirty="0">
              <a:solidFill>
                <a:srgbClr val="ACF6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06" y="2240596"/>
            <a:ext cx="8757634" cy="5212020"/>
          </a:xfrm>
        </p:spPr>
        <p:txBody>
          <a:bodyPr numCol="2">
            <a:normAutofit lnSpcReduction="10000"/>
          </a:bodyPr>
          <a:lstStyle/>
          <a:p>
            <a:r>
              <a:rPr lang="en-US" altLang="ko-KR" dirty="0" smtClean="0">
                <a:solidFill>
                  <a:srgbClr val="ACF607"/>
                </a:solidFill>
              </a:rPr>
              <a:t>FB/</a:t>
            </a:r>
            <a:r>
              <a:rPr lang="en-US" altLang="ko-KR" dirty="0" err="1" smtClean="0">
                <a:solidFill>
                  <a:srgbClr val="ACF607"/>
                </a:solidFill>
              </a:rPr>
              <a:t>Youtube</a:t>
            </a:r>
            <a:r>
              <a:rPr lang="en-US" altLang="ko-KR" dirty="0" smtClean="0">
                <a:solidFill>
                  <a:srgbClr val="ACF607"/>
                </a:solidFill>
              </a:rPr>
              <a:t> Blockers 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Making lists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Using a scheduler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Planning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Physically getting away</a:t>
            </a:r>
          </a:p>
          <a:p>
            <a:r>
              <a:rPr lang="en-US" altLang="ko-KR" dirty="0" err="1" smtClean="0">
                <a:solidFill>
                  <a:srgbClr val="ACF607"/>
                </a:solidFill>
              </a:rPr>
              <a:t>Timeblocking</a:t>
            </a:r>
            <a:endParaRPr lang="en-US" altLang="ko-KR" dirty="0" smtClean="0">
              <a:solidFill>
                <a:srgbClr val="ACF607"/>
              </a:solidFill>
            </a:endParaRPr>
          </a:p>
          <a:p>
            <a:endParaRPr lang="en-US" altLang="ko-KR" dirty="0">
              <a:solidFill>
                <a:srgbClr val="ACF607"/>
              </a:solidFill>
            </a:endParaRPr>
          </a:p>
          <a:p>
            <a:endParaRPr lang="en-US" altLang="ko-KR" dirty="0" smtClean="0">
              <a:solidFill>
                <a:srgbClr val="ACF607"/>
              </a:solidFill>
            </a:endParaRPr>
          </a:p>
          <a:p>
            <a:endParaRPr lang="en-US" altLang="ko-KR" dirty="0">
              <a:solidFill>
                <a:srgbClr val="ACF607"/>
              </a:solidFill>
            </a:endParaRPr>
          </a:p>
          <a:p>
            <a:r>
              <a:rPr lang="en-US" dirty="0" smtClean="0">
                <a:solidFill>
                  <a:srgbClr val="ACF607"/>
                </a:solidFill>
              </a:rPr>
              <a:t>Google Calendar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Sticky notes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Scheduling ahead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Constant reminders</a:t>
            </a:r>
          </a:p>
          <a:p>
            <a:r>
              <a:rPr lang="en-US" dirty="0" smtClean="0">
                <a:solidFill>
                  <a:srgbClr val="ACF607"/>
                </a:solidFill>
              </a:rPr>
              <a:t>Automating tasks</a:t>
            </a:r>
            <a:endParaRPr lang="en-US" dirty="0">
              <a:solidFill>
                <a:srgbClr val="ACF607"/>
              </a:solidFill>
            </a:endParaRPr>
          </a:p>
          <a:p>
            <a:r>
              <a:rPr lang="en-US" dirty="0" smtClean="0">
                <a:solidFill>
                  <a:srgbClr val="ACF607"/>
                </a:solidFill>
              </a:rPr>
              <a:t>Starting early</a:t>
            </a:r>
          </a:p>
          <a:p>
            <a:endParaRPr lang="en-US" dirty="0">
              <a:solidFill>
                <a:srgbClr val="ACF6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6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a37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2" y="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30979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64" y="-1"/>
            <a:ext cx="3819403" cy="381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1c18a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64" y="3038596"/>
            <a:ext cx="3819403" cy="381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AEAAQAAAAAAAANHAAAAJDQ2MzVlNjI5LTRlZjUtNDE2Yi05ZmQ1LWE2NzgyZDA4ZWRjYQ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33" y="30480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6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Map - </a:t>
            </a:r>
            <a:r>
              <a:rPr lang="en-US" dirty="0" smtClean="0">
                <a:solidFill>
                  <a:srgbClr val="FF0000"/>
                </a:solidFill>
              </a:rPr>
              <a:t>THINK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86" y="1413838"/>
            <a:ext cx="8757634" cy="5212020"/>
          </a:xfrm>
        </p:spPr>
        <p:txBody>
          <a:bodyPr numCol="2"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Need Pressure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Hard to start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Instant gratification through smaller/easier tasks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Public pressure helps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Accountability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Procrastination is a negative feedback loop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My focus decays exponentially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more I visualize my task, the better I focus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Focus is saying NO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Tangible representation of tasks help me connect to my tasks</a:t>
            </a:r>
          </a:p>
        </p:txBody>
      </p:sp>
    </p:spTree>
    <p:extLst>
      <p:ext uri="{BB962C8B-B14F-4D97-AF65-F5344CB8AC3E}">
        <p14:creationId xmlns:p14="http://schemas.microsoft.com/office/powerpoint/2010/main" val="32417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 Map - </a:t>
            </a:r>
            <a:r>
              <a:rPr lang="en-US" dirty="0" smtClean="0">
                <a:solidFill>
                  <a:srgbClr val="1E7DFF"/>
                </a:solidFill>
              </a:rPr>
              <a:t>FEEL</a:t>
            </a:r>
            <a:endParaRPr lang="en-US" dirty="0">
              <a:solidFill>
                <a:srgbClr val="1E7D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86" y="2108794"/>
            <a:ext cx="8757634" cy="5212020"/>
          </a:xfrm>
        </p:spPr>
        <p:txBody>
          <a:bodyPr numCol="2">
            <a:normAutofit/>
          </a:bodyPr>
          <a:lstStyle/>
          <a:p>
            <a:r>
              <a:rPr lang="en-US" altLang="ko-KR" dirty="0" smtClean="0">
                <a:solidFill>
                  <a:srgbClr val="1E7DFF"/>
                </a:solidFill>
              </a:rPr>
              <a:t>Stress about larger tasks</a:t>
            </a:r>
          </a:p>
          <a:p>
            <a:r>
              <a:rPr lang="en-US" dirty="0" smtClean="0">
                <a:solidFill>
                  <a:srgbClr val="1E7DFF"/>
                </a:solidFill>
              </a:rPr>
              <a:t>Constantly seeking short term happiness</a:t>
            </a:r>
          </a:p>
          <a:p>
            <a:r>
              <a:rPr lang="en-US" dirty="0" smtClean="0">
                <a:solidFill>
                  <a:srgbClr val="1E7DFF"/>
                </a:solidFill>
              </a:rPr>
              <a:t>Potentially feeling lonely when working</a:t>
            </a:r>
          </a:p>
          <a:p>
            <a:endParaRPr lang="en-US" dirty="0">
              <a:solidFill>
                <a:srgbClr val="1E7DFF"/>
              </a:solidFill>
            </a:endParaRPr>
          </a:p>
          <a:p>
            <a:endParaRPr lang="en-US" dirty="0" smtClean="0">
              <a:solidFill>
                <a:srgbClr val="1E7DFF"/>
              </a:solidFill>
            </a:endParaRPr>
          </a:p>
          <a:p>
            <a:endParaRPr lang="en-US" dirty="0" smtClean="0">
              <a:solidFill>
                <a:srgbClr val="1E7DFF"/>
              </a:solidFill>
            </a:endParaRPr>
          </a:p>
          <a:p>
            <a:r>
              <a:rPr lang="en-US" dirty="0" smtClean="0">
                <a:solidFill>
                  <a:srgbClr val="1E7DFF"/>
                </a:solidFill>
              </a:rPr>
              <a:t>Feeling overwhelmed</a:t>
            </a:r>
          </a:p>
          <a:p>
            <a:r>
              <a:rPr lang="en-US" dirty="0" smtClean="0">
                <a:solidFill>
                  <a:srgbClr val="1E7DFF"/>
                </a:solidFill>
              </a:rPr>
              <a:t>Feeling unmotivated</a:t>
            </a:r>
          </a:p>
          <a:p>
            <a:r>
              <a:rPr lang="en-US" dirty="0" smtClean="0">
                <a:solidFill>
                  <a:srgbClr val="1E7DFF"/>
                </a:solidFill>
              </a:rPr>
              <a:t>Boredom</a:t>
            </a:r>
          </a:p>
          <a:p>
            <a:r>
              <a:rPr lang="en-US" dirty="0" smtClean="0">
                <a:solidFill>
                  <a:srgbClr val="1E7DFF"/>
                </a:solidFill>
              </a:rPr>
              <a:t>Satisfaction</a:t>
            </a:r>
          </a:p>
          <a:p>
            <a:r>
              <a:rPr lang="en-US" dirty="0" smtClean="0">
                <a:solidFill>
                  <a:srgbClr val="1E7DFF"/>
                </a:solidFill>
              </a:rPr>
              <a:t>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87712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 gratification</a:t>
            </a:r>
          </a:p>
          <a:p>
            <a:r>
              <a:rPr lang="en-US" dirty="0" err="1" smtClean="0"/>
              <a:t>Timeblocking</a:t>
            </a:r>
            <a:endParaRPr lang="en-US" dirty="0" smtClean="0"/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Schedulers</a:t>
            </a:r>
          </a:p>
          <a:p>
            <a:r>
              <a:rPr lang="en-US" dirty="0" smtClean="0"/>
              <a:t>Constant reminders</a:t>
            </a:r>
          </a:p>
          <a:p>
            <a:r>
              <a:rPr lang="en-US" dirty="0" smtClean="0"/>
              <a:t>Breaking down tasks into smaller parts</a:t>
            </a:r>
          </a:p>
          <a:p>
            <a:r>
              <a:rPr lang="en-US" dirty="0" smtClean="0"/>
              <a:t>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Who?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5" name="Content Placeholder 4" descr="CS147 Interview Screenshot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01" b="-41901"/>
          <a:stretch>
            <a:fillRect/>
          </a:stretch>
        </p:blipFill>
        <p:spPr>
          <a:xfrm>
            <a:off x="457200" y="485874"/>
            <a:ext cx="4038600" cy="4525963"/>
          </a:xfrm>
        </p:spPr>
      </p:pic>
      <p:pic>
        <p:nvPicPr>
          <p:cNvPr id="6" name="Content Placeholder 5" descr="Screen Shot 2015-09-30 at 9.27.45 PM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64" b="-39664"/>
          <a:stretch>
            <a:fillRect/>
          </a:stretch>
        </p:blipFill>
        <p:spPr>
          <a:xfrm>
            <a:off x="4648200" y="473892"/>
            <a:ext cx="4038600" cy="4525963"/>
          </a:xfrm>
        </p:spPr>
      </p:pic>
      <p:sp>
        <p:nvSpPr>
          <p:cNvPr id="7" name="TextBox 6"/>
          <p:cNvSpPr txBox="1"/>
          <p:nvPr/>
        </p:nvSpPr>
        <p:spPr>
          <a:xfrm>
            <a:off x="719127" y="4348883"/>
            <a:ext cx="3595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rebuchet MS"/>
                <a:cs typeface="Trebuchet MS"/>
              </a:rPr>
              <a:t>Bennett Lewis</a:t>
            </a:r>
            <a:endParaRPr lang="en-US" sz="2500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6292" y="4348293"/>
            <a:ext cx="3595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rebuchet MS"/>
                <a:cs typeface="Trebuchet MS"/>
              </a:rPr>
              <a:t>James Chang</a:t>
            </a:r>
            <a:endParaRPr lang="en-US" sz="25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787" y="5459843"/>
            <a:ext cx="3595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rebuchet MS"/>
                <a:cs typeface="Trebuchet MS"/>
              </a:rPr>
              <a:t>Alton Sun</a:t>
            </a:r>
            <a:endParaRPr lang="en-US" sz="2500" dirty="0"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952" y="5459253"/>
            <a:ext cx="35956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Trebuchet MS"/>
                <a:cs typeface="Trebuchet MS"/>
              </a:rPr>
              <a:t>Jasmine </a:t>
            </a:r>
            <a:r>
              <a:rPr lang="en-US" sz="2500" dirty="0" err="1" smtClean="0">
                <a:latin typeface="Trebuchet MS"/>
                <a:cs typeface="Trebuchet MS"/>
              </a:rPr>
              <a:t>Kyi</a:t>
            </a:r>
            <a:endParaRPr lang="en-US" sz="25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998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Why?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02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ebuchet MS"/>
                <a:cs typeface="Trebuchet MS"/>
              </a:rPr>
              <a:t>EXTREME USERS!</a:t>
            </a:r>
          </a:p>
          <a:p>
            <a:r>
              <a:rPr lang="en-US" sz="3600" dirty="0" smtClean="0">
                <a:latin typeface="Trebuchet MS"/>
                <a:cs typeface="Trebuchet MS"/>
              </a:rPr>
              <a:t>People who are under a lot of stress</a:t>
            </a:r>
          </a:p>
          <a:p>
            <a:r>
              <a:rPr lang="en-US" sz="3600" dirty="0" smtClean="0">
                <a:latin typeface="Trebuchet MS"/>
                <a:cs typeface="Trebuchet MS"/>
              </a:rPr>
              <a:t>People who need to FOCUS</a:t>
            </a:r>
          </a:p>
          <a:p>
            <a:pPr lvl="1"/>
            <a:r>
              <a:rPr lang="en-US" sz="3200" dirty="0" smtClean="0">
                <a:latin typeface="Trebuchet MS"/>
                <a:cs typeface="Trebuchet MS"/>
              </a:rPr>
              <a:t>High school students</a:t>
            </a:r>
          </a:p>
          <a:p>
            <a:pPr lvl="1"/>
            <a:r>
              <a:rPr lang="en-US" sz="3200" dirty="0" smtClean="0">
                <a:latin typeface="Trebuchet MS"/>
                <a:cs typeface="Trebuchet MS"/>
              </a:rPr>
              <a:t>Industry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83591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How?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092"/>
            <a:ext cx="8229600" cy="4525963"/>
          </a:xfrm>
        </p:spPr>
        <p:txBody>
          <a:bodyPr/>
          <a:lstStyle/>
          <a:p>
            <a:r>
              <a:rPr lang="en-US" sz="4800" dirty="0" smtClean="0">
                <a:latin typeface="Trebuchet MS"/>
                <a:cs typeface="Trebuchet MS"/>
              </a:rPr>
              <a:t>Connections</a:t>
            </a:r>
          </a:p>
          <a:p>
            <a:pPr lvl="1"/>
            <a:r>
              <a:rPr lang="en-US" sz="3600" dirty="0" smtClean="0">
                <a:latin typeface="Trebuchet MS"/>
                <a:cs typeface="Trebuchet MS"/>
              </a:rPr>
              <a:t>Friends</a:t>
            </a:r>
          </a:p>
          <a:p>
            <a:pPr lvl="1"/>
            <a:r>
              <a:rPr lang="en-US" sz="3600" dirty="0" smtClean="0">
                <a:latin typeface="Trebuchet MS"/>
                <a:cs typeface="Trebuchet MS"/>
              </a:rPr>
              <a:t>Mentors</a:t>
            </a:r>
          </a:p>
          <a:p>
            <a:pPr lvl="1"/>
            <a:r>
              <a:rPr lang="en-US" sz="3600" dirty="0" smtClean="0">
                <a:latin typeface="Trebuchet MS"/>
                <a:cs typeface="Trebuchet MS"/>
              </a:rPr>
              <a:t>Famil</a:t>
            </a:r>
            <a:r>
              <a:rPr lang="en-US" sz="3600" dirty="0">
                <a:latin typeface="Trebuchet MS"/>
                <a:cs typeface="Trebuchet M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184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Where?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282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rebuchet MS"/>
                <a:cs typeface="Trebuchet MS"/>
              </a:rPr>
              <a:t>Phone interviews</a:t>
            </a:r>
          </a:p>
          <a:p>
            <a:r>
              <a:rPr lang="en-US" sz="4400" dirty="0" smtClean="0">
                <a:latin typeface="Trebuchet MS"/>
                <a:cs typeface="Trebuchet MS"/>
              </a:rPr>
              <a:t>Skype interviews</a:t>
            </a:r>
          </a:p>
          <a:p>
            <a:r>
              <a:rPr lang="en-US" sz="4400" dirty="0" smtClean="0">
                <a:latin typeface="Trebuchet MS"/>
                <a:cs typeface="Trebuchet MS"/>
              </a:rPr>
              <a:t>In-person interviews</a:t>
            </a:r>
          </a:p>
        </p:txBody>
      </p:sp>
    </p:spTree>
    <p:extLst>
      <p:ext uri="{BB962C8B-B14F-4D97-AF65-F5344CB8AC3E}">
        <p14:creationId xmlns:p14="http://schemas.microsoft.com/office/powerpoint/2010/main" val="135113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rebuchet MS"/>
                <a:cs typeface="Trebuchet MS"/>
              </a:rPr>
              <a:t>What?</a:t>
            </a:r>
            <a:endParaRPr lang="en-US" sz="5400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rebuchet MS"/>
                <a:cs typeface="Trebuchet MS"/>
              </a:rPr>
              <a:t>Productivity</a:t>
            </a:r>
          </a:p>
          <a:p>
            <a:r>
              <a:rPr lang="en-US" sz="4800" dirty="0" smtClean="0">
                <a:latin typeface="Trebuchet MS"/>
                <a:cs typeface="Trebuchet MS"/>
              </a:rPr>
              <a:t>Procrastination</a:t>
            </a:r>
          </a:p>
          <a:p>
            <a:r>
              <a:rPr lang="en-US" sz="4800" dirty="0" smtClean="0">
                <a:latin typeface="Trebuchet MS"/>
                <a:cs typeface="Trebuchet MS"/>
              </a:rPr>
              <a:t>Focus</a:t>
            </a:r>
          </a:p>
          <a:p>
            <a:r>
              <a:rPr lang="en-US" sz="4800" dirty="0" smtClean="0">
                <a:latin typeface="Trebuchet MS"/>
                <a:cs typeface="Trebuchet MS"/>
              </a:rPr>
              <a:t>Distractions</a:t>
            </a:r>
          </a:p>
          <a:p>
            <a:r>
              <a:rPr lang="en-US" sz="4800" dirty="0" smtClean="0">
                <a:latin typeface="Trebuchet MS"/>
                <a:cs typeface="Trebuchet MS"/>
              </a:rPr>
              <a:t>Aids</a:t>
            </a:r>
          </a:p>
        </p:txBody>
      </p:sp>
    </p:spTree>
    <p:extLst>
      <p:ext uri="{BB962C8B-B14F-4D97-AF65-F5344CB8AC3E}">
        <p14:creationId xmlns:p14="http://schemas.microsoft.com/office/powerpoint/2010/main" val="135113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Assumptions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rebuchet MS"/>
                <a:cs typeface="Trebuchet MS"/>
              </a:rPr>
              <a:t>Everyone procrastinates</a:t>
            </a:r>
          </a:p>
          <a:p>
            <a:r>
              <a:rPr lang="en-US" sz="4000" dirty="0" smtClean="0">
                <a:latin typeface="Trebuchet MS"/>
                <a:cs typeface="Trebuchet MS"/>
              </a:rPr>
              <a:t>Different preferences when it comes to working &amp; being productive</a:t>
            </a:r>
            <a:endParaRPr lang="en-US" sz="4000" dirty="0">
              <a:latin typeface="Trebuchet MS"/>
              <a:cs typeface="Trebuchet MS"/>
            </a:endParaRPr>
          </a:p>
          <a:p>
            <a:r>
              <a:rPr lang="en-US" sz="4000" dirty="0" smtClean="0">
                <a:latin typeface="Trebuchet MS"/>
                <a:cs typeface="Trebuchet MS"/>
              </a:rPr>
              <a:t>Common procrastination patterns</a:t>
            </a:r>
          </a:p>
        </p:txBody>
      </p:sp>
    </p:spTree>
    <p:extLst>
      <p:ext uri="{BB962C8B-B14F-4D97-AF65-F5344CB8AC3E}">
        <p14:creationId xmlns:p14="http://schemas.microsoft.com/office/powerpoint/2010/main" val="306964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nstagramIcon_400x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168848"/>
            <a:ext cx="8229600" cy="4525963"/>
          </a:xfrm>
          <a:prstGeom prst="rect">
            <a:avLst/>
          </a:prstGeom>
        </p:spPr>
      </p:pic>
      <p:pic>
        <p:nvPicPr>
          <p:cNvPr id="4" name="Content Placeholder 3" descr="finally-thumbs-down-things-you-dislike-facebook.1280x6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3" b="-8663"/>
          <a:stretch>
            <a:fillRect/>
          </a:stretch>
        </p:blipFill>
        <p:spPr>
          <a:xfrm>
            <a:off x="457200" y="107299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0171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248</TotalTime>
  <Words>486</Words>
  <Application>Microsoft Macintosh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 Black </vt:lpstr>
      <vt:lpstr>Need-Finding</vt:lpstr>
      <vt:lpstr>PowerPoint Presentation</vt:lpstr>
      <vt:lpstr>Who?</vt:lpstr>
      <vt:lpstr>Why?</vt:lpstr>
      <vt:lpstr>How?</vt:lpstr>
      <vt:lpstr>Where?</vt:lpstr>
      <vt:lpstr>What?</vt:lpstr>
      <vt:lpstr>Assumptions</vt:lpstr>
      <vt:lpstr>PowerPoint Presentation</vt:lpstr>
      <vt:lpstr>PowerPoint Presentation</vt:lpstr>
      <vt:lpstr>Results - Jasmine</vt:lpstr>
      <vt:lpstr>PowerPoint Presentation</vt:lpstr>
      <vt:lpstr>Results - Alton</vt:lpstr>
      <vt:lpstr>Results - James</vt:lpstr>
      <vt:lpstr>PowerPoint Presentation</vt:lpstr>
      <vt:lpstr>Results - Bennett</vt:lpstr>
      <vt:lpstr>Analysis – Surprises &amp; Contradictions</vt:lpstr>
      <vt:lpstr>Empathy Map - SAY</vt:lpstr>
      <vt:lpstr>Empathy Map - DO</vt:lpstr>
      <vt:lpstr>Empathy Map - THINK</vt:lpstr>
      <vt:lpstr>Empathy Map - FEEL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Need-Finding</dc:title>
  <dc:creator>Chang Young Park</dc:creator>
  <cp:lastModifiedBy>Chang Young Park</cp:lastModifiedBy>
  <cp:revision>31</cp:revision>
  <dcterms:created xsi:type="dcterms:W3CDTF">2015-10-02T17:42:43Z</dcterms:created>
  <dcterms:modified xsi:type="dcterms:W3CDTF">2015-10-02T21:51:21Z</dcterms:modified>
</cp:coreProperties>
</file>