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Roboto Slab"/>
      <p:regular r:id="rId28"/>
      <p:bold r:id="rId29"/>
    </p:embeddedFont>
    <p:embeddedFont>
      <p:font typeface="Roboto"/>
      <p:regular r:id="rId30"/>
      <p:bold r:id="rId31"/>
      <p:italic r:id="rId32"/>
      <p:boldItalic r:id="rId33"/>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Slab-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Slab-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7.xml"/><Relationship Id="rId33" Type="http://schemas.openxmlformats.org/officeDocument/2006/relationships/font" Target="fonts/Roboto-boldItalic.fntdata"/><Relationship Id="rId10" Type="http://schemas.openxmlformats.org/officeDocument/2006/relationships/slide" Target="slides/slide6.xml"/><Relationship Id="rId32" Type="http://schemas.openxmlformats.org/officeDocument/2006/relationships/font" Target="fonts/Roboto-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0" name="Shape 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What happens to people’s focus on their tasks when they transition through stages of their career 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Connecting short-term tasks to long-term goals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-user was curious to see how the tasks added up and which long-term goals he ended up focusing on more unconsciously</a:t>
            </a:r>
          </a:p>
          <a:p>
            <a:pPr rtl="0">
              <a:spcBef>
                <a:spcPts val="0"/>
              </a:spcBef>
              <a:buNone/>
            </a:pPr>
            <a:r>
              <a:rPr lang="en"/>
              <a:t>-user was excited to see progress of his tasks</a:t>
            </a:r>
          </a:p>
          <a:p>
            <a:pPr rtl="0">
              <a:spcBef>
                <a:spcPts val="0"/>
              </a:spcBef>
              <a:buNone/>
            </a:pPr>
            <a:r>
              <a:t/>
            </a:r>
            <a:endParaRPr/>
          </a:p>
          <a:p>
            <a:pPr lvl="0" rtl="0">
              <a:spcBef>
                <a:spcPts val="0"/>
              </a:spcBef>
              <a:buNone/>
            </a:pPr>
            <a:r>
              <a:rPr lang="en"/>
              <a:t>-user wasn’t sure if he’d be willing to log his tasks, said it would be unnecessary and would prefer a program to parse through diary entries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-contains more personal info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6" name="Shape 1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 name="Shape 1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-user was interested in receiving mentorship, and had previously looked through people’s linkedin accounts to understand what peopel did during their careers</a:t>
            </a:r>
          </a:p>
          <a:p>
            <a:pPr rtl="0">
              <a:spcBef>
                <a:spcPts val="0"/>
              </a:spcBef>
              <a:buNone/>
            </a:pPr>
            <a:r>
              <a:rPr lang="en"/>
              <a:t>-user didn’t care too much about relating to mentor because he cared more about the action items and resume experiences more</a:t>
            </a:r>
          </a:p>
          <a:p>
            <a:pPr rtl="0">
              <a:spcBef>
                <a:spcPts val="0"/>
              </a:spcBef>
              <a:buNone/>
            </a:pPr>
            <a:r>
              <a:rPr lang="en"/>
              <a:t>-user speculated that not enough mentors would be interested in answering mentees’ questions; he himself said he wasn’t at a point of his life to be able to give advice</a:t>
            </a:r>
          </a:p>
          <a:p>
            <a:pPr rtl="0">
              <a:spcBef>
                <a:spcPts val="0"/>
              </a:spcBef>
              <a:buNone/>
            </a:pPr>
            <a:r>
              <a:t/>
            </a:r>
            <a:endParaRPr/>
          </a:p>
          <a:p>
            <a:pPr lvl="0" rtl="0">
              <a:spcBef>
                <a:spcPts val="0"/>
              </a:spcBef>
              <a:buNone/>
            </a:pPr>
            <a:r>
              <a:rPr lang="en"/>
              <a:t>-new assumption based on the fact that user was more confident about his career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6" name="Shape 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Brian, a senior at Emory who created an organic chemistry and graphic design textbook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-sheet of paper simulates project page</a:t>
            </a:r>
          </a:p>
          <a:p>
            <a:pPr rtl="0">
              <a:spcBef>
                <a:spcPts val="0"/>
              </a:spcBef>
              <a:buNone/>
            </a:pPr>
            <a:r>
              <a:t/>
            </a:r>
            <a:endParaRPr/>
          </a:p>
          <a:p>
            <a:pPr rtl="0">
              <a:spcBef>
                <a:spcPts val="0"/>
              </a:spcBef>
              <a:buNone/>
            </a:pPr>
            <a:r>
              <a:rPr lang="en"/>
              <a:t>-project page lists points of progress</a:t>
            </a:r>
          </a:p>
          <a:p>
            <a:pPr rtl="0">
              <a:spcBef>
                <a:spcPts val="0"/>
              </a:spcBef>
              <a:buNone/>
            </a:pPr>
            <a:r>
              <a:t/>
            </a:r>
            <a:endParaRPr/>
          </a:p>
          <a:p>
            <a:pPr rtl="0">
              <a:spcBef>
                <a:spcPts val="0"/>
              </a:spcBef>
              <a:buNone/>
            </a:pPr>
            <a:r>
              <a:rPr lang="en"/>
              <a:t>-at the bottom: tallies followers of project</a:t>
            </a:r>
          </a:p>
          <a:p>
            <a:pPr rtl="0">
              <a:spcBef>
                <a:spcPts val="0"/>
              </a:spcBef>
              <a:buNone/>
            </a:pPr>
            <a:r>
              <a:t/>
            </a:r>
            <a:endParaRPr/>
          </a:p>
          <a:p>
            <a:pPr rtl="0">
              <a:spcBef>
                <a:spcPts val="0"/>
              </a:spcBef>
              <a:buNone/>
            </a:pPr>
            <a:r>
              <a:rPr lang="en"/>
              <a:t>-post-its contain filler comments</a:t>
            </a:r>
          </a:p>
          <a:p>
            <a:pPr rtl="0">
              <a:spcBef>
                <a:spcPts val="0"/>
              </a:spcBef>
              <a:buNone/>
            </a:pPr>
            <a:r>
              <a:rPr lang="en"/>
              <a:t>	things like “this project seems really cool, working on something similar, maybe we can meet up</a:t>
            </a:r>
          </a:p>
          <a:p>
            <a:pPr rtl="0">
              <a:spcBef>
                <a:spcPts val="0"/>
              </a:spcBef>
              <a:buNone/>
            </a:pPr>
            <a:r>
              <a:rPr lang="en"/>
              <a:t>			noticed you haven’t updated project in a few days, i have some ideas if you’re stuck</a:t>
            </a:r>
          </a:p>
          <a:p>
            <a:pPr>
              <a:spcBef>
                <a:spcPts val="0"/>
              </a:spcBef>
              <a:buNone/>
            </a:pPr>
            <a:r>
              <a:rPr lang="en"/>
              <a:t>			this is good work! hope to collab with you sometime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3" name="Shape 2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9" name="Shape 21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-people are motivated to work on projects by an audience</a:t>
            </a:r>
          </a:p>
          <a:p>
            <a:pPr rtl="0">
              <a:spcBef>
                <a:spcPts val="0"/>
              </a:spcBef>
              <a:buNone/>
            </a:pPr>
            <a:r>
              <a:rPr lang="en"/>
              <a:t>	interested ot see who follows them, get advice</a:t>
            </a:r>
          </a:p>
          <a:p>
            <a:pPr rtl="0">
              <a:spcBef>
                <a:spcPts val="0"/>
              </a:spcBef>
              <a:buNone/>
            </a:pPr>
            <a:r>
              <a:rPr lang="en"/>
              <a:t>-people would support and follow others’ projects</a:t>
            </a:r>
          </a:p>
          <a:p>
            <a:pPr rtl="0">
              <a:spcBef>
                <a:spcPts val="0"/>
              </a:spcBef>
              <a:buNone/>
            </a:pPr>
            <a:r>
              <a:rPr lang="en"/>
              <a:t>	seek out collaborators, partners, etc.</a:t>
            </a:r>
          </a:p>
          <a:p>
            <a:pPr rtl="0">
              <a:spcBef>
                <a:spcPts val="0"/>
              </a:spcBef>
              <a:buNone/>
            </a:pPr>
            <a:r>
              <a:rPr lang="en"/>
              <a:t>-people want to share their projects--may not be true, due to confidentiality</a:t>
            </a:r>
          </a:p>
          <a:p>
            <a:pPr rtl="0">
              <a:spcBef>
                <a:spcPts val="0"/>
              </a:spcBef>
              <a:buNone/>
            </a:pPr>
            <a:r>
              <a:rPr lang="en"/>
              <a:t>	may not want to share work that depends on publication, or innovative work that may lead to lucrative outcomes</a:t>
            </a:r>
          </a:p>
          <a:p>
            <a:pPr lvl="0" rtl="0">
              <a:spcBef>
                <a:spcPts val="0"/>
              </a:spcBef>
              <a:buNone/>
            </a:pPr>
            <a:r>
              <a:rPr lang="en"/>
              <a:t>	dilemma: if you share the interesting parts of your work, the final outcome may be less exciting because it has already been seen, but if you don’t share, you may not have as many followers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interviewed her because she recently transitioned from high school to college</a:t>
            </a:r>
          </a:p>
          <a:p>
            <a:pPr rtl="0">
              <a:spcBef>
                <a:spcPts val="0"/>
              </a:spcBef>
              <a:buNone/>
            </a:pPr>
            <a:r>
              <a:rPr lang="en"/>
              <a:t>tracks productivity on google calendar </a:t>
            </a:r>
            <a:r>
              <a:rPr i="1" lang="en"/>
              <a:t>after</a:t>
            </a:r>
            <a:r>
              <a:rPr lang="en"/>
              <a:t> she completes the tasks</a:t>
            </a:r>
          </a:p>
          <a:p>
            <a:pPr indent="457200" rtl="0">
              <a:spcBef>
                <a:spcPts val="0"/>
              </a:spcBef>
              <a:buNone/>
            </a:pPr>
            <a:r>
              <a:rPr lang="en"/>
              <a:t>visual representation of her productivity works well (said she was “obsessed with the color blocking”)</a:t>
            </a:r>
          </a:p>
          <a:p>
            <a:pPr indent="457200" rtl="0">
              <a:spcBef>
                <a:spcPts val="0"/>
              </a:spcBef>
              <a:buNone/>
            </a:pPr>
            <a:r>
              <a:rPr lang="en"/>
              <a:t>helps her to balance her life</a:t>
            </a:r>
          </a:p>
          <a:p>
            <a:pPr rtl="0">
              <a:spcBef>
                <a:spcPts val="0"/>
              </a:spcBef>
              <a:buNone/>
            </a:pPr>
            <a:r>
              <a:rPr lang="en"/>
              <a:t>contradictions: focused, but often distracted by what her peers were doign</a:t>
            </a:r>
          </a:p>
          <a:p>
            <a:pPr lvl="0" rtl="0">
              <a:spcBef>
                <a:spcPts val="0"/>
              </a:spcBef>
              <a:buNone/>
            </a:pPr>
            <a:r>
              <a:rPr lang="en"/>
              <a:t>one of the biggest distractions: uncertainty about long-term goals, compounded by her feeling that her peers all knew their four-year plans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first-year grad student</a:t>
            </a:r>
          </a:p>
          <a:p>
            <a:pPr indent="457200" rtl="0">
              <a:spcBef>
                <a:spcPts val="0"/>
              </a:spcBef>
              <a:buNone/>
            </a:pPr>
            <a:r>
              <a:rPr lang="en"/>
              <a:t>interviewed him because he recently went from undergrad to grad</a:t>
            </a:r>
          </a:p>
          <a:p>
            <a:pPr rtl="0">
              <a:spcBef>
                <a:spcPts val="0"/>
              </a:spcBef>
              <a:buNone/>
            </a:pPr>
            <a:r>
              <a:rPr lang="en"/>
              <a:t>also needs a visual reminder</a:t>
            </a:r>
          </a:p>
          <a:p>
            <a:pPr indent="0" marL="457200" rtl="0">
              <a:spcBef>
                <a:spcPts val="0"/>
              </a:spcBef>
              <a:buNone/>
            </a:pPr>
            <a:r>
              <a:rPr lang="en"/>
              <a:t>now uses a whiteboard, needs to cross off tasks</a:t>
            </a:r>
          </a:p>
          <a:p>
            <a:pPr indent="0" marL="457200" rtl="0">
              <a:spcBef>
                <a:spcPts val="0"/>
              </a:spcBef>
              <a:buNone/>
            </a:pPr>
            <a:r>
              <a:rPr lang="en"/>
              <a:t>helps for short-term tasks</a:t>
            </a:r>
          </a:p>
          <a:p>
            <a:pPr indent="0" marL="0" rtl="0">
              <a:spcBef>
                <a:spcPts val="0"/>
              </a:spcBef>
              <a:buNone/>
            </a:pPr>
            <a:r>
              <a:rPr lang="en"/>
              <a:t>has a lot of problems with long-term tasks such as making decisions, researching plans, writing, etc.</a:t>
            </a:r>
          </a:p>
          <a:p>
            <a:pPr indent="0" marL="0" rtl="0">
              <a:spcBef>
                <a:spcPts val="0"/>
              </a:spcBef>
              <a:buNone/>
            </a:pPr>
            <a:r>
              <a:rPr lang="en"/>
              <a:t>	usually has to break them down on his whiteboard</a:t>
            </a:r>
          </a:p>
          <a:p>
            <a:pPr rtl="0">
              <a:spcBef>
                <a:spcPts val="0"/>
              </a:spcBef>
              <a:buNone/>
            </a:pPr>
            <a:r>
              <a:rPr lang="en"/>
              <a:t>after moving, hasn’t been able to get a whiteboard</a:t>
            </a:r>
          </a:p>
          <a:p>
            <a:pPr>
              <a:spcBef>
                <a:spcPts val="0"/>
              </a:spcBef>
              <a:buNone/>
            </a:pPr>
            <a:r>
              <a:rPr lang="en"/>
              <a:t>	still productive, but not prioritizing tasks right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7" name="Shape 8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-interviewed him because he graduated from his phd program last year and is now working in the techn industry</a:t>
            </a:r>
          </a:p>
          <a:p>
            <a:pPr rtl="0">
              <a:spcBef>
                <a:spcPts val="0"/>
              </a:spcBef>
              <a:buNone/>
            </a:pPr>
            <a:r>
              <a:rPr lang="en"/>
              <a:t>-previously highly focused on his research</a:t>
            </a:r>
          </a:p>
          <a:p>
            <a:pPr rtl="0">
              <a:spcBef>
                <a:spcPts val="0"/>
              </a:spcBef>
              <a:buNone/>
            </a:pPr>
            <a:r>
              <a:rPr lang="en"/>
              <a:t>-focus has continued into his career</a:t>
            </a:r>
          </a:p>
          <a:p>
            <a:pPr rtl="0">
              <a:spcBef>
                <a:spcPts val="0"/>
              </a:spcBef>
              <a:buNone/>
            </a:pPr>
            <a:r>
              <a:rPr lang="en"/>
              <a:t>-but finds it hard to focus on his own projects now (was planning to expand more on his thesis)</a:t>
            </a:r>
          </a:p>
          <a:p>
            <a:pPr lvl="0" rtl="0">
              <a:spcBef>
                <a:spcPts val="0"/>
              </a:spcBef>
              <a:buNone/>
            </a:pPr>
            <a:r>
              <a:rPr lang="en"/>
              <a:t>	“after work, i’m exhausted. it’s hard to focus on anythign that’s not related to my promotion, or my career”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-again, going back to how his productivity tool is not portable and readily available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a:off x="1524800" y="672605"/>
            <a:ext cx="1081625" cy="1124950"/>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sp>
        <p:nvSpPr>
          <p:cNvPr id="10" name="Shape 10"/>
          <p:cNvSpPr/>
          <p:nvPr/>
        </p:nvSpPr>
        <p:spPr>
          <a:xfrm rot="10800000">
            <a:off x="6537562" y="3342925"/>
            <a:ext cx="1081625" cy="1124950"/>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cxnSp>
        <p:nvCxnSpPr>
          <p:cNvPr id="11" name="Shape 11"/>
          <p:cNvCxnSpPr/>
          <p:nvPr/>
        </p:nvCxnSpPr>
        <p:spPr>
          <a:xfrm>
            <a:off x="4359601" y="2817463"/>
            <a:ext cx="424799" cy="0"/>
          </a:xfrm>
          <a:prstGeom prst="straightConnector1">
            <a:avLst/>
          </a:prstGeom>
          <a:noFill/>
          <a:ln cap="flat" cmpd="sng" w="38100">
            <a:solidFill>
              <a:schemeClr val="accent4"/>
            </a:solidFill>
            <a:prstDash val="solid"/>
            <a:round/>
            <a:headEnd len="med" w="med" type="none"/>
            <a:tailEnd len="med" w="med" type="none"/>
          </a:ln>
        </p:spPr>
      </p:cxnSp>
      <p:sp>
        <p:nvSpPr>
          <p:cNvPr id="12" name="Shape 12"/>
          <p:cNvSpPr txBox="1"/>
          <p:nvPr>
            <p:ph type="ctrTitle"/>
          </p:nvPr>
        </p:nvSpPr>
        <p:spPr>
          <a:xfrm>
            <a:off x="1680301" y="1188925"/>
            <a:ext cx="5783400" cy="1457399"/>
          </a:xfrm>
          <a:prstGeom prst="rect">
            <a:avLst/>
          </a:prstGeom>
        </p:spPr>
        <p:txBody>
          <a:bodyPr anchorCtr="0" anchor="b" bIns="91425" lIns="91425" rIns="91425" tIns="91425"/>
          <a:lstStyle>
            <a:lvl1pPr rtl="0" algn="ctr">
              <a:spcBef>
                <a:spcPts val="0"/>
              </a:spcBef>
              <a:buSzPct val="100000"/>
              <a:defRPr sz="4000"/>
            </a:lvl1pPr>
            <a:lvl2pPr rtl="0" algn="ctr">
              <a:spcBef>
                <a:spcPts val="0"/>
              </a:spcBef>
              <a:buSzPct val="100000"/>
              <a:defRPr sz="4000"/>
            </a:lvl2pPr>
            <a:lvl3pPr rtl="0" algn="ctr">
              <a:spcBef>
                <a:spcPts val="0"/>
              </a:spcBef>
              <a:buSzPct val="100000"/>
              <a:defRPr sz="4000"/>
            </a:lvl3pPr>
            <a:lvl4pPr rtl="0" algn="ctr">
              <a:spcBef>
                <a:spcPts val="0"/>
              </a:spcBef>
              <a:buSzPct val="100000"/>
              <a:defRPr sz="4000"/>
            </a:lvl4pPr>
            <a:lvl5pPr rtl="0" algn="ctr">
              <a:spcBef>
                <a:spcPts val="0"/>
              </a:spcBef>
              <a:buSzPct val="100000"/>
              <a:defRPr sz="4000"/>
            </a:lvl5pPr>
            <a:lvl6pPr rtl="0" algn="ctr">
              <a:spcBef>
                <a:spcPts val="0"/>
              </a:spcBef>
              <a:buSzPct val="100000"/>
              <a:defRPr sz="4000"/>
            </a:lvl6pPr>
            <a:lvl7pPr rtl="0" algn="ctr">
              <a:spcBef>
                <a:spcPts val="0"/>
              </a:spcBef>
              <a:buSzPct val="100000"/>
              <a:defRPr sz="4000"/>
            </a:lvl7pPr>
            <a:lvl8pPr rtl="0" algn="ctr">
              <a:spcBef>
                <a:spcPts val="0"/>
              </a:spcBef>
              <a:buSzPct val="100000"/>
              <a:defRPr sz="4000"/>
            </a:lvl8pPr>
            <a:lvl9pPr rtl="0" algn="ctr">
              <a:spcBef>
                <a:spcPts val="0"/>
              </a:spcBef>
              <a:buSzPct val="100000"/>
              <a:defRPr sz="4000"/>
            </a:lvl9pPr>
          </a:lstStyle>
          <a:p/>
        </p:txBody>
      </p:sp>
      <p:sp>
        <p:nvSpPr>
          <p:cNvPr id="13" name="Shape 13"/>
          <p:cNvSpPr txBox="1"/>
          <p:nvPr>
            <p:ph idx="1" type="subTitle"/>
          </p:nvPr>
        </p:nvSpPr>
        <p:spPr>
          <a:xfrm>
            <a:off x="1680301" y="3049450"/>
            <a:ext cx="5783400" cy="909000"/>
          </a:xfrm>
          <a:prstGeom prst="rect">
            <a:avLst/>
          </a:prstGeom>
        </p:spPr>
        <p:txBody>
          <a:bodyPr anchorCtr="0" anchor="t" bIns="91425" lIns="91425" rIns="91425" tIns="91425"/>
          <a:lstStyle>
            <a:lvl1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rt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1" name="Shape 51"/>
        <p:cNvGrpSpPr/>
        <p:nvPr/>
      </p:nvGrpSpPr>
      <p:grpSpPr>
        <a:xfrm>
          <a:off x="0" y="0"/>
          <a:ext cx="0" cy="0"/>
          <a:chOff x="0" y="0"/>
          <a:chExt cx="0" cy="0"/>
        </a:xfrm>
      </p:grpSpPr>
      <p:sp>
        <p:nvSpPr>
          <p:cNvPr id="52" name="Shape 52"/>
          <p:cNvSpPr/>
          <p:nvPr/>
        </p:nvSpPr>
        <p:spPr>
          <a:xfrm>
            <a:off x="150" y="5076825"/>
            <a:ext cx="9143699" cy="66599"/>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53" name="Shape 53"/>
          <p:cNvSpPr txBox="1"/>
          <p:nvPr>
            <p:ph type="title"/>
          </p:nvPr>
        </p:nvSpPr>
        <p:spPr>
          <a:xfrm>
            <a:off x="387900" y="1152450"/>
            <a:ext cx="8368200" cy="1538399"/>
          </a:xfrm>
          <a:prstGeom prst="rect">
            <a:avLst/>
          </a:prstGeom>
        </p:spPr>
        <p:txBody>
          <a:bodyPr anchorCtr="0" anchor="ctr" bIns="91425" lIns="91425" rIns="91425" tIns="91425"/>
          <a:lstStyle>
            <a:lvl1pPr rtl="0" algn="ctr">
              <a:spcBef>
                <a:spcPts val="0"/>
              </a:spcBef>
              <a:buClr>
                <a:schemeClr val="accent5"/>
              </a:buClr>
              <a:buSzPct val="100000"/>
              <a:defRPr sz="13000">
                <a:solidFill>
                  <a:schemeClr val="accent5"/>
                </a:solidFill>
              </a:defRPr>
            </a:lvl1pPr>
            <a:lvl2pPr rtl="0" algn="ctr">
              <a:spcBef>
                <a:spcPts val="0"/>
              </a:spcBef>
              <a:buClr>
                <a:schemeClr val="accent5"/>
              </a:buClr>
              <a:buSzPct val="100000"/>
              <a:defRPr sz="13000">
                <a:solidFill>
                  <a:schemeClr val="accent5"/>
                </a:solidFill>
              </a:defRPr>
            </a:lvl2pPr>
            <a:lvl3pPr rtl="0" algn="ctr">
              <a:spcBef>
                <a:spcPts val="0"/>
              </a:spcBef>
              <a:buClr>
                <a:schemeClr val="accent5"/>
              </a:buClr>
              <a:buSzPct val="100000"/>
              <a:defRPr sz="13000">
                <a:solidFill>
                  <a:schemeClr val="accent5"/>
                </a:solidFill>
              </a:defRPr>
            </a:lvl3pPr>
            <a:lvl4pPr rtl="0" algn="ctr">
              <a:spcBef>
                <a:spcPts val="0"/>
              </a:spcBef>
              <a:buClr>
                <a:schemeClr val="accent5"/>
              </a:buClr>
              <a:buSzPct val="100000"/>
              <a:defRPr sz="13000">
                <a:solidFill>
                  <a:schemeClr val="accent5"/>
                </a:solidFill>
              </a:defRPr>
            </a:lvl4pPr>
            <a:lvl5pPr rtl="0" algn="ctr">
              <a:spcBef>
                <a:spcPts val="0"/>
              </a:spcBef>
              <a:buClr>
                <a:schemeClr val="accent5"/>
              </a:buClr>
              <a:buSzPct val="100000"/>
              <a:defRPr sz="13000">
                <a:solidFill>
                  <a:schemeClr val="accent5"/>
                </a:solidFill>
              </a:defRPr>
            </a:lvl5pPr>
            <a:lvl6pPr rtl="0" algn="ctr">
              <a:spcBef>
                <a:spcPts val="0"/>
              </a:spcBef>
              <a:buClr>
                <a:schemeClr val="accent5"/>
              </a:buClr>
              <a:buSzPct val="100000"/>
              <a:defRPr sz="13000">
                <a:solidFill>
                  <a:schemeClr val="accent5"/>
                </a:solidFill>
              </a:defRPr>
            </a:lvl6pPr>
            <a:lvl7pPr rtl="0" algn="ctr">
              <a:spcBef>
                <a:spcPts val="0"/>
              </a:spcBef>
              <a:buClr>
                <a:schemeClr val="accent5"/>
              </a:buClr>
              <a:buSzPct val="100000"/>
              <a:defRPr sz="13000">
                <a:solidFill>
                  <a:schemeClr val="accent5"/>
                </a:solidFill>
              </a:defRPr>
            </a:lvl7pPr>
            <a:lvl8pPr rtl="0" algn="ctr">
              <a:spcBef>
                <a:spcPts val="0"/>
              </a:spcBef>
              <a:buClr>
                <a:schemeClr val="accent5"/>
              </a:buClr>
              <a:buSzPct val="100000"/>
              <a:defRPr sz="13000">
                <a:solidFill>
                  <a:schemeClr val="accent5"/>
                </a:solidFill>
              </a:defRPr>
            </a:lvl8pPr>
            <a:lvl9pPr rtl="0" algn="ctr">
              <a:spcBef>
                <a:spcPts val="0"/>
              </a:spcBef>
              <a:buClr>
                <a:schemeClr val="accent5"/>
              </a:buClr>
              <a:buSzPct val="100000"/>
              <a:defRPr sz="13000">
                <a:solidFill>
                  <a:schemeClr val="accent5"/>
                </a:solidFill>
              </a:defRPr>
            </a:lvl9pPr>
          </a:lstStyle>
          <a:p/>
        </p:txBody>
      </p:sp>
      <p:sp>
        <p:nvSpPr>
          <p:cNvPr id="54" name="Shape 54"/>
          <p:cNvSpPr txBox="1"/>
          <p:nvPr>
            <p:ph idx="1" type="body"/>
          </p:nvPr>
        </p:nvSpPr>
        <p:spPr>
          <a:xfrm>
            <a:off x="387900" y="2919450"/>
            <a:ext cx="8368200" cy="1071599"/>
          </a:xfrm>
          <a:prstGeom prst="rect">
            <a:avLst/>
          </a:prstGeom>
        </p:spPr>
        <p:txBody>
          <a:bodyPr anchorCtr="0" anchor="t" bIns="91425" lIns="91425" rIns="91425" tIns="91425"/>
          <a:lstStyle>
            <a:lvl1pPr rtl="0" algn="ctr">
              <a:spcBef>
                <a:spcPts val="0"/>
              </a:spcBef>
              <a:defRPr/>
            </a:lvl1pPr>
            <a:lvl2pPr rtl="0" algn="ctr">
              <a:spcBef>
                <a:spcPts val="0"/>
              </a:spcBef>
              <a:defRPr/>
            </a:lvl2pPr>
            <a:lvl3pPr rtl="0" algn="ctr">
              <a:spcBef>
                <a:spcPts val="0"/>
              </a:spcBef>
              <a:defRPr/>
            </a:lvl3pPr>
            <a:lvl4pPr rtl="0" algn="ctr">
              <a:spcBef>
                <a:spcPts val="0"/>
              </a:spcBef>
              <a:defRPr/>
            </a:lvl4pPr>
            <a:lvl5pPr rtl="0" algn="ctr">
              <a:spcBef>
                <a:spcPts val="0"/>
              </a:spcBef>
              <a:defRPr/>
            </a:lvl5pPr>
            <a:lvl6pPr rtl="0" algn="ctr">
              <a:spcBef>
                <a:spcPts val="0"/>
              </a:spcBef>
              <a:defRPr/>
            </a:lvl6pPr>
            <a:lvl7pPr rtl="0" algn="ctr">
              <a:spcBef>
                <a:spcPts val="0"/>
              </a:spcBef>
              <a:defRPr/>
            </a:lvl7pPr>
            <a:lvl8pPr rtl="0" algn="ctr">
              <a:spcBef>
                <a:spcPts val="0"/>
              </a:spcBef>
              <a:defRPr/>
            </a:lvl8pPr>
            <a:lvl9pPr rtl="0" algn="ctr">
              <a:spcBef>
                <a:spcPts val="0"/>
              </a:spcBef>
              <a:defRPr/>
            </a:lvl9pPr>
          </a:lstStyle>
          <a:p/>
        </p:txBody>
      </p:sp>
      <p:sp>
        <p:nvSpPr>
          <p:cNvPr id="55" name="Shape 5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5" name="Shape 15"/>
        <p:cNvGrpSpPr/>
        <p:nvPr/>
      </p:nvGrpSpPr>
      <p:grpSpPr>
        <a:xfrm>
          <a:off x="0" y="0"/>
          <a:ext cx="0" cy="0"/>
          <a:chOff x="0" y="0"/>
          <a:chExt cx="0" cy="0"/>
        </a:xfrm>
      </p:grpSpPr>
      <p:cxnSp>
        <p:nvCxnSpPr>
          <p:cNvPr id="16" name="Shape 16"/>
          <p:cNvCxnSpPr/>
          <p:nvPr/>
        </p:nvCxnSpPr>
        <p:spPr>
          <a:xfrm>
            <a:off x="4359601" y="2817463"/>
            <a:ext cx="424799" cy="0"/>
          </a:xfrm>
          <a:prstGeom prst="straightConnector1">
            <a:avLst/>
          </a:prstGeom>
          <a:noFill/>
          <a:ln cap="flat" cmpd="sng" w="38100">
            <a:solidFill>
              <a:schemeClr val="accent4"/>
            </a:solidFill>
            <a:prstDash val="solid"/>
            <a:round/>
            <a:headEnd len="med" w="med" type="none"/>
            <a:tailEnd len="med" w="med" type="none"/>
          </a:ln>
        </p:spPr>
      </p:cxnSp>
      <p:sp>
        <p:nvSpPr>
          <p:cNvPr id="17" name="Shape 17"/>
          <p:cNvSpPr txBox="1"/>
          <p:nvPr>
            <p:ph type="title"/>
          </p:nvPr>
        </p:nvSpPr>
        <p:spPr>
          <a:xfrm>
            <a:off x="480750" y="1764950"/>
            <a:ext cx="8222100" cy="907500"/>
          </a:xfrm>
          <a:prstGeom prst="rect">
            <a:avLst/>
          </a:prstGeom>
        </p:spPr>
        <p:txBody>
          <a:bodyPr anchorCtr="0" anchor="b" bIns="91425" lIns="91425" rIns="91425" tIns="91425"/>
          <a:lstStyle>
            <a:lvl1pPr rtl="0" algn="ctr">
              <a:spcBef>
                <a:spcPts val="0"/>
              </a:spcBef>
              <a:buSzPct val="100000"/>
              <a:defRPr sz="4800"/>
            </a:lvl1pPr>
            <a:lvl2pPr rtl="0" algn="ctr">
              <a:spcBef>
                <a:spcPts val="0"/>
              </a:spcBef>
              <a:buSzPct val="100000"/>
              <a:defRPr sz="4800"/>
            </a:lvl2pPr>
            <a:lvl3pPr rtl="0" algn="ctr">
              <a:spcBef>
                <a:spcPts val="0"/>
              </a:spcBef>
              <a:buSzPct val="100000"/>
              <a:defRPr sz="4800"/>
            </a:lvl3pPr>
            <a:lvl4pPr rtl="0" algn="ctr">
              <a:spcBef>
                <a:spcPts val="0"/>
              </a:spcBef>
              <a:buSzPct val="100000"/>
              <a:defRPr sz="4800"/>
            </a:lvl4pPr>
            <a:lvl5pPr rtl="0" algn="ctr">
              <a:spcBef>
                <a:spcPts val="0"/>
              </a:spcBef>
              <a:buSzPct val="100000"/>
              <a:defRPr sz="4800"/>
            </a:lvl5pPr>
            <a:lvl6pPr rtl="0" algn="ctr">
              <a:spcBef>
                <a:spcPts val="0"/>
              </a:spcBef>
              <a:buSzPct val="100000"/>
              <a:defRPr sz="4800"/>
            </a:lvl6pPr>
            <a:lvl7pPr rtl="0" algn="ctr">
              <a:spcBef>
                <a:spcPts val="0"/>
              </a:spcBef>
              <a:buSzPct val="100000"/>
              <a:defRPr sz="4800"/>
            </a:lvl7pPr>
            <a:lvl8pPr rtl="0" algn="ctr">
              <a:spcBef>
                <a:spcPts val="0"/>
              </a:spcBef>
              <a:buSzPct val="100000"/>
              <a:defRPr sz="4800"/>
            </a:lvl8pPr>
            <a:lvl9pPr rtl="0" algn="ctr">
              <a:spcBef>
                <a:spcPts val="0"/>
              </a:spcBef>
              <a:buSzPct val="100000"/>
              <a:defRPr sz="4800"/>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cxnSp>
        <p:nvCxnSpPr>
          <p:cNvPr id="20" name="Shape 20"/>
          <p:cNvCxnSpPr/>
          <p:nvPr/>
        </p:nvCxnSpPr>
        <p:spPr>
          <a:xfrm>
            <a:off x="492562" y="1260283"/>
            <a:ext cx="424799" cy="0"/>
          </a:xfrm>
          <a:prstGeom prst="straightConnector1">
            <a:avLst/>
          </a:prstGeom>
          <a:noFill/>
          <a:ln cap="flat" cmpd="sng" w="38100">
            <a:solidFill>
              <a:schemeClr val="accent4"/>
            </a:solidFill>
            <a:prstDash val="solid"/>
            <a:round/>
            <a:headEnd len="med" w="med" type="none"/>
            <a:tailEnd len="med" w="med" type="none"/>
          </a:ln>
        </p:spPr>
      </p:cxnSp>
      <p:sp>
        <p:nvSpPr>
          <p:cNvPr id="21" name="Shape 21"/>
          <p:cNvSpPr txBox="1"/>
          <p:nvPr>
            <p:ph type="title"/>
          </p:nvPr>
        </p:nvSpPr>
        <p:spPr>
          <a:xfrm>
            <a:off x="387900" y="458025"/>
            <a:ext cx="8368200" cy="6860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 name="Shape 22"/>
          <p:cNvSpPr txBox="1"/>
          <p:nvPr>
            <p:ph idx="1" type="body"/>
          </p:nvPr>
        </p:nvSpPr>
        <p:spPr>
          <a:xfrm>
            <a:off x="387900" y="1489824"/>
            <a:ext cx="8368200" cy="3078899"/>
          </a:xfrm>
          <a:prstGeom prst="rect">
            <a:avLst/>
          </a:prstGeom>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cxnSp>
        <p:nvCxnSpPr>
          <p:cNvPr id="25" name="Shape 25"/>
          <p:cNvCxnSpPr/>
          <p:nvPr/>
        </p:nvCxnSpPr>
        <p:spPr>
          <a:xfrm>
            <a:off x="492562" y="1260283"/>
            <a:ext cx="424799" cy="0"/>
          </a:xfrm>
          <a:prstGeom prst="straightConnector1">
            <a:avLst/>
          </a:prstGeom>
          <a:noFill/>
          <a:ln cap="flat" cmpd="sng" w="38100">
            <a:solidFill>
              <a:schemeClr val="accent4"/>
            </a:solidFill>
            <a:prstDash val="solid"/>
            <a:round/>
            <a:headEnd len="med" w="med" type="none"/>
            <a:tailEnd len="med" w="med" type="none"/>
          </a:ln>
        </p:spPr>
      </p:cxnSp>
      <p:sp>
        <p:nvSpPr>
          <p:cNvPr id="26" name="Shape 26"/>
          <p:cNvSpPr txBox="1"/>
          <p:nvPr>
            <p:ph type="title"/>
          </p:nvPr>
        </p:nvSpPr>
        <p:spPr>
          <a:xfrm>
            <a:off x="387900" y="458025"/>
            <a:ext cx="8368200" cy="6860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7" name="Shape 27"/>
          <p:cNvSpPr txBox="1"/>
          <p:nvPr>
            <p:ph idx="1" type="body"/>
          </p:nvPr>
        </p:nvSpPr>
        <p:spPr>
          <a:xfrm>
            <a:off x="387900" y="1489825"/>
            <a:ext cx="3999899" cy="3078899"/>
          </a:xfrm>
          <a:prstGeom prst="rect">
            <a:avLst/>
          </a:prstGeom>
        </p:spPr>
        <p:txBody>
          <a:bodyPr anchorCtr="0" anchor="t" bIns="91425" lIns="91425" rIns="91425" tIns="91425"/>
          <a:lstStyle>
            <a:lvl1pPr rtl="0">
              <a:spcBef>
                <a:spcPts val="0"/>
              </a:spcBef>
              <a:buSzPct val="100000"/>
              <a:defRPr sz="14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p:txBody>
      </p:sp>
      <p:sp>
        <p:nvSpPr>
          <p:cNvPr id="28" name="Shape 28"/>
          <p:cNvSpPr txBox="1"/>
          <p:nvPr>
            <p:ph idx="2" type="body"/>
          </p:nvPr>
        </p:nvSpPr>
        <p:spPr>
          <a:xfrm>
            <a:off x="4756200" y="1489825"/>
            <a:ext cx="3999899" cy="3078899"/>
          </a:xfrm>
          <a:prstGeom prst="rect">
            <a:avLst/>
          </a:prstGeom>
        </p:spPr>
        <p:txBody>
          <a:bodyPr anchorCtr="0" anchor="t" bIns="91425" lIns="91425" rIns="91425" tIns="91425"/>
          <a:lstStyle>
            <a:lvl1pPr rtl="0">
              <a:spcBef>
                <a:spcPts val="0"/>
              </a:spcBef>
              <a:buSzPct val="100000"/>
              <a:defRPr sz="14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p:txBody>
      </p:sp>
      <p:sp>
        <p:nvSpPr>
          <p:cNvPr id="29" name="Shape 2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87900" y="458025"/>
            <a:ext cx="8368200" cy="6860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 name="Shape 3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3" name="Shape 33"/>
        <p:cNvGrpSpPr/>
        <p:nvPr/>
      </p:nvGrpSpPr>
      <p:grpSpPr>
        <a:xfrm>
          <a:off x="0" y="0"/>
          <a:ext cx="0" cy="0"/>
          <a:chOff x="0" y="0"/>
          <a:chExt cx="0" cy="0"/>
        </a:xfrm>
      </p:grpSpPr>
      <p:cxnSp>
        <p:nvCxnSpPr>
          <p:cNvPr id="34" name="Shape 34"/>
          <p:cNvCxnSpPr/>
          <p:nvPr/>
        </p:nvCxnSpPr>
        <p:spPr>
          <a:xfrm>
            <a:off x="489218" y="1412276"/>
            <a:ext cx="331500" cy="0"/>
          </a:xfrm>
          <a:prstGeom prst="straightConnector1">
            <a:avLst/>
          </a:prstGeom>
          <a:noFill/>
          <a:ln cap="flat" cmpd="sng" w="38100">
            <a:solidFill>
              <a:schemeClr val="accent4"/>
            </a:solidFill>
            <a:prstDash val="solid"/>
            <a:round/>
            <a:headEnd len="med" w="med" type="none"/>
            <a:tailEnd len="med" w="med" type="none"/>
          </a:ln>
        </p:spPr>
      </p:cxnSp>
      <p:sp>
        <p:nvSpPr>
          <p:cNvPr id="35" name="Shape 35"/>
          <p:cNvSpPr txBox="1"/>
          <p:nvPr>
            <p:ph type="title"/>
          </p:nvPr>
        </p:nvSpPr>
        <p:spPr>
          <a:xfrm>
            <a:off x="387900" y="555600"/>
            <a:ext cx="2807999" cy="755699"/>
          </a:xfrm>
          <a:prstGeom prst="rect">
            <a:avLst/>
          </a:prstGeom>
        </p:spPr>
        <p:txBody>
          <a:bodyPr anchorCtr="0" anchor="b" bIns="91425" lIns="91425" rIns="91425" tIns="91425"/>
          <a:lstStyle>
            <a:lvl1pPr rtl="0">
              <a:spcBef>
                <a:spcPts val="0"/>
              </a:spcBef>
              <a:buSzPct val="100000"/>
              <a:defRPr sz="2400"/>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p:txBody>
      </p:sp>
      <p:sp>
        <p:nvSpPr>
          <p:cNvPr id="36" name="Shape 36"/>
          <p:cNvSpPr txBox="1"/>
          <p:nvPr>
            <p:ph idx="1" type="body"/>
          </p:nvPr>
        </p:nvSpPr>
        <p:spPr>
          <a:xfrm>
            <a:off x="387900" y="1594025"/>
            <a:ext cx="2807999" cy="2681100"/>
          </a:xfrm>
          <a:prstGeom prst="rect">
            <a:avLst/>
          </a:prstGeom>
        </p:spPr>
        <p:txBody>
          <a:bodyPr anchorCtr="0" anchor="t" bIns="91425" lIns="91425" rIns="91425" tIns="91425"/>
          <a:lstStyle>
            <a:lvl1pPr rtl="0">
              <a:spcBef>
                <a:spcPts val="0"/>
              </a:spcBef>
              <a:buSzPct val="100000"/>
              <a:defRPr sz="12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p:txBody>
      </p:sp>
      <p:sp>
        <p:nvSpPr>
          <p:cNvPr id="37" name="Shape 3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8" name="Shape 38"/>
        <p:cNvGrpSpPr/>
        <p:nvPr/>
      </p:nvGrpSpPr>
      <p:grpSpPr>
        <a:xfrm>
          <a:off x="0" y="0"/>
          <a:ext cx="0" cy="0"/>
          <a:chOff x="0" y="0"/>
          <a:chExt cx="0" cy="0"/>
        </a:xfrm>
      </p:grpSpPr>
      <p:sp>
        <p:nvSpPr>
          <p:cNvPr id="39" name="Shape 39"/>
          <p:cNvSpPr txBox="1"/>
          <p:nvPr>
            <p:ph type="title"/>
          </p:nvPr>
        </p:nvSpPr>
        <p:spPr>
          <a:xfrm>
            <a:off x="490250" y="526350"/>
            <a:ext cx="5618700" cy="4090800"/>
          </a:xfrm>
          <a:prstGeom prst="rect">
            <a:avLst/>
          </a:prstGeom>
        </p:spPr>
        <p:txBody>
          <a:bodyPr anchorCtr="0" anchor="ctr" bIns="91425" lIns="91425" rIns="91425" tIns="91425"/>
          <a:lstStyle>
            <a:lvl1pPr rtl="0">
              <a:spcBef>
                <a:spcPts val="0"/>
              </a:spcBef>
              <a:buSzPct val="100000"/>
              <a:defRPr sz="4800"/>
            </a:lvl1pPr>
            <a:lvl2pPr rtl="0">
              <a:spcBef>
                <a:spcPts val="0"/>
              </a:spcBef>
              <a:buSzPct val="100000"/>
              <a:defRPr sz="4800"/>
            </a:lvl2pPr>
            <a:lvl3pPr rtl="0">
              <a:spcBef>
                <a:spcPts val="0"/>
              </a:spcBef>
              <a:buSzPct val="100000"/>
              <a:defRPr sz="4800"/>
            </a:lvl3pPr>
            <a:lvl4pPr rtl="0">
              <a:spcBef>
                <a:spcPts val="0"/>
              </a:spcBef>
              <a:buSzPct val="100000"/>
              <a:defRPr sz="4800"/>
            </a:lvl4pPr>
            <a:lvl5pPr rtl="0">
              <a:spcBef>
                <a:spcPts val="0"/>
              </a:spcBef>
              <a:buSzPct val="100000"/>
              <a:defRPr sz="4800"/>
            </a:lvl5pPr>
            <a:lvl6pPr rtl="0">
              <a:spcBef>
                <a:spcPts val="0"/>
              </a:spcBef>
              <a:buSzPct val="100000"/>
              <a:defRPr sz="4800"/>
            </a:lvl6pPr>
            <a:lvl7pPr rtl="0">
              <a:spcBef>
                <a:spcPts val="0"/>
              </a:spcBef>
              <a:buSzPct val="100000"/>
              <a:defRPr sz="4800"/>
            </a:lvl7pPr>
            <a:lvl8pPr rtl="0">
              <a:spcBef>
                <a:spcPts val="0"/>
              </a:spcBef>
              <a:buSzPct val="100000"/>
              <a:defRPr sz="4800"/>
            </a:lvl8pPr>
            <a:lvl9pPr rtl="0">
              <a:spcBef>
                <a:spcPts val="0"/>
              </a:spcBef>
              <a:buSzPct val="100000"/>
              <a:defRPr sz="4800"/>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1" name="Shape 41"/>
        <p:cNvGrpSpPr/>
        <p:nvPr/>
      </p:nvGrpSpPr>
      <p:grpSpPr>
        <a:xfrm>
          <a:off x="0" y="0"/>
          <a:ext cx="0" cy="0"/>
          <a:chOff x="0" y="0"/>
          <a:chExt cx="0" cy="0"/>
        </a:xfrm>
      </p:grpSpPr>
      <p:sp>
        <p:nvSpPr>
          <p:cNvPr id="42" name="Shape 42"/>
          <p:cNvSpPr/>
          <p:nvPr/>
        </p:nvSpPr>
        <p:spPr>
          <a:xfrm>
            <a:off x="4572000" y="-75"/>
            <a:ext cx="4572000" cy="5143499"/>
          </a:xfrm>
          <a:prstGeom prst="rect">
            <a:avLst/>
          </a:prstGeom>
          <a:solidFill>
            <a:schemeClr val="dk2"/>
          </a:solidFill>
          <a:ln>
            <a:noFill/>
          </a:ln>
        </p:spPr>
        <p:txBody>
          <a:bodyPr anchorCtr="0" anchor="ctr" bIns="91425" lIns="91425" rIns="91425" tIns="91425">
            <a:noAutofit/>
          </a:bodyPr>
          <a:lstStyle/>
          <a:p>
            <a:pPr>
              <a:spcBef>
                <a:spcPts val="0"/>
              </a:spcBef>
              <a:buNone/>
            </a:pPr>
            <a:r>
              <a:t/>
            </a:r>
            <a:endParaRPr/>
          </a:p>
        </p:txBody>
      </p:sp>
      <p:cxnSp>
        <p:nvCxnSpPr>
          <p:cNvPr id="43" name="Shape 43"/>
          <p:cNvCxnSpPr/>
          <p:nvPr/>
        </p:nvCxnSpPr>
        <p:spPr>
          <a:xfrm>
            <a:off x="5029675" y="4495503"/>
            <a:ext cx="540899" cy="0"/>
          </a:xfrm>
          <a:prstGeom prst="straightConnector1">
            <a:avLst/>
          </a:prstGeom>
          <a:noFill/>
          <a:ln cap="flat" cmpd="sng" w="38100">
            <a:solidFill>
              <a:schemeClr val="accent5"/>
            </a:solidFill>
            <a:prstDash val="solid"/>
            <a:round/>
            <a:headEnd len="med" w="med" type="none"/>
            <a:tailEnd len="med" w="med" type="none"/>
          </a:ln>
        </p:spPr>
      </p:cxnSp>
      <p:sp>
        <p:nvSpPr>
          <p:cNvPr id="44" name="Shape 44"/>
          <p:cNvSpPr txBox="1"/>
          <p:nvPr>
            <p:ph type="title"/>
          </p:nvPr>
        </p:nvSpPr>
        <p:spPr>
          <a:xfrm>
            <a:off x="265500" y="1209075"/>
            <a:ext cx="4045199" cy="1506299"/>
          </a:xfrm>
          <a:prstGeom prst="rect">
            <a:avLst/>
          </a:prstGeom>
        </p:spPr>
        <p:txBody>
          <a:bodyPr anchorCtr="0" anchor="b" bIns="91425" lIns="91425" rIns="91425" tIns="91425"/>
          <a:lstStyle>
            <a:lvl1pPr rtl="0" algn="ctr">
              <a:spcBef>
                <a:spcPts val="0"/>
              </a:spcBef>
              <a:buSzPct val="100000"/>
              <a:defRPr sz="3800"/>
            </a:lvl1pPr>
            <a:lvl2pPr rtl="0" algn="ctr">
              <a:spcBef>
                <a:spcPts val="0"/>
              </a:spcBef>
              <a:buSzPct val="100000"/>
              <a:defRPr sz="3800"/>
            </a:lvl2pPr>
            <a:lvl3pPr rtl="0" algn="ctr">
              <a:spcBef>
                <a:spcPts val="0"/>
              </a:spcBef>
              <a:buSzPct val="100000"/>
              <a:defRPr sz="3800"/>
            </a:lvl3pPr>
            <a:lvl4pPr rtl="0" algn="ctr">
              <a:spcBef>
                <a:spcPts val="0"/>
              </a:spcBef>
              <a:buSzPct val="100000"/>
              <a:defRPr sz="3800"/>
            </a:lvl4pPr>
            <a:lvl5pPr rtl="0" algn="ctr">
              <a:spcBef>
                <a:spcPts val="0"/>
              </a:spcBef>
              <a:buSzPct val="100000"/>
              <a:defRPr sz="3800"/>
            </a:lvl5pPr>
            <a:lvl6pPr rtl="0" algn="ctr">
              <a:spcBef>
                <a:spcPts val="0"/>
              </a:spcBef>
              <a:buSzPct val="100000"/>
              <a:defRPr sz="3800"/>
            </a:lvl6pPr>
            <a:lvl7pPr rtl="0" algn="ctr">
              <a:spcBef>
                <a:spcPts val="0"/>
              </a:spcBef>
              <a:buSzPct val="100000"/>
              <a:defRPr sz="3800"/>
            </a:lvl7pPr>
            <a:lvl8pPr rtl="0" algn="ctr">
              <a:spcBef>
                <a:spcPts val="0"/>
              </a:spcBef>
              <a:buSzPct val="100000"/>
              <a:defRPr sz="3800"/>
            </a:lvl8pPr>
            <a:lvl9pPr rtl="0" algn="ctr">
              <a:spcBef>
                <a:spcPts val="0"/>
              </a:spcBef>
              <a:buSzPct val="100000"/>
              <a:defRPr sz="3800"/>
            </a:lvl9pPr>
          </a:lstStyle>
          <a:p/>
        </p:txBody>
      </p:sp>
      <p:sp>
        <p:nvSpPr>
          <p:cNvPr id="45" name="Shape 45"/>
          <p:cNvSpPr txBox="1"/>
          <p:nvPr>
            <p:ph idx="1" type="subTitle"/>
          </p:nvPr>
        </p:nvSpPr>
        <p:spPr>
          <a:xfrm>
            <a:off x="265500" y="2769000"/>
            <a:ext cx="4045199" cy="1345500"/>
          </a:xfrm>
          <a:prstGeom prst="rect">
            <a:avLst/>
          </a:prstGeom>
        </p:spPr>
        <p:txBody>
          <a:bodyPr anchorCtr="0" anchor="t" bIns="91425" lIns="91425" rIns="91425" tIns="91425"/>
          <a:lstStyle>
            <a:lvl1pPr rtl="0" algn="ctr">
              <a:lnSpc>
                <a:spcPct val="100000"/>
              </a:lnSpc>
              <a:spcBef>
                <a:spcPts val="0"/>
              </a:spcBef>
              <a:spcAft>
                <a:spcPts val="0"/>
              </a:spcAft>
              <a:buClr>
                <a:schemeClr val="accent5"/>
              </a:buClr>
              <a:buSzPct val="100000"/>
              <a:buNone/>
              <a:defRPr sz="2100">
                <a:solidFill>
                  <a:schemeClr val="accent5"/>
                </a:solidFill>
              </a:defRPr>
            </a:lvl1pPr>
            <a:lvl2pPr rtl="0" algn="ctr">
              <a:lnSpc>
                <a:spcPct val="100000"/>
              </a:lnSpc>
              <a:spcBef>
                <a:spcPts val="0"/>
              </a:spcBef>
              <a:spcAft>
                <a:spcPts val="0"/>
              </a:spcAft>
              <a:buClr>
                <a:schemeClr val="accent5"/>
              </a:buClr>
              <a:buSzPct val="100000"/>
              <a:buNone/>
              <a:defRPr sz="2100">
                <a:solidFill>
                  <a:schemeClr val="accent5"/>
                </a:solidFill>
              </a:defRPr>
            </a:lvl2pPr>
            <a:lvl3pPr rtl="0" algn="ctr">
              <a:lnSpc>
                <a:spcPct val="100000"/>
              </a:lnSpc>
              <a:spcBef>
                <a:spcPts val="0"/>
              </a:spcBef>
              <a:spcAft>
                <a:spcPts val="0"/>
              </a:spcAft>
              <a:buClr>
                <a:schemeClr val="accent5"/>
              </a:buClr>
              <a:buSzPct val="100000"/>
              <a:buNone/>
              <a:defRPr sz="2100">
                <a:solidFill>
                  <a:schemeClr val="accent5"/>
                </a:solidFill>
              </a:defRPr>
            </a:lvl3pPr>
            <a:lvl4pPr rtl="0" algn="ctr">
              <a:lnSpc>
                <a:spcPct val="100000"/>
              </a:lnSpc>
              <a:spcBef>
                <a:spcPts val="0"/>
              </a:spcBef>
              <a:spcAft>
                <a:spcPts val="0"/>
              </a:spcAft>
              <a:buClr>
                <a:schemeClr val="accent5"/>
              </a:buClr>
              <a:buSzPct val="100000"/>
              <a:buNone/>
              <a:defRPr sz="2100">
                <a:solidFill>
                  <a:schemeClr val="accent5"/>
                </a:solidFill>
              </a:defRPr>
            </a:lvl4pPr>
            <a:lvl5pPr rtl="0" algn="ctr">
              <a:lnSpc>
                <a:spcPct val="100000"/>
              </a:lnSpc>
              <a:spcBef>
                <a:spcPts val="0"/>
              </a:spcBef>
              <a:spcAft>
                <a:spcPts val="0"/>
              </a:spcAft>
              <a:buClr>
                <a:schemeClr val="accent5"/>
              </a:buClr>
              <a:buSzPct val="100000"/>
              <a:buNone/>
              <a:defRPr sz="2100">
                <a:solidFill>
                  <a:schemeClr val="accent5"/>
                </a:solidFill>
              </a:defRPr>
            </a:lvl5pPr>
            <a:lvl6pPr rtl="0" algn="ctr">
              <a:lnSpc>
                <a:spcPct val="100000"/>
              </a:lnSpc>
              <a:spcBef>
                <a:spcPts val="0"/>
              </a:spcBef>
              <a:spcAft>
                <a:spcPts val="0"/>
              </a:spcAft>
              <a:buClr>
                <a:schemeClr val="accent5"/>
              </a:buClr>
              <a:buSzPct val="100000"/>
              <a:buNone/>
              <a:defRPr sz="2100">
                <a:solidFill>
                  <a:schemeClr val="accent5"/>
                </a:solidFill>
              </a:defRPr>
            </a:lvl6pPr>
            <a:lvl7pPr rtl="0" algn="ctr">
              <a:lnSpc>
                <a:spcPct val="100000"/>
              </a:lnSpc>
              <a:spcBef>
                <a:spcPts val="0"/>
              </a:spcBef>
              <a:spcAft>
                <a:spcPts val="0"/>
              </a:spcAft>
              <a:buClr>
                <a:schemeClr val="accent5"/>
              </a:buClr>
              <a:buSzPct val="100000"/>
              <a:buNone/>
              <a:defRPr sz="2100">
                <a:solidFill>
                  <a:schemeClr val="accent5"/>
                </a:solidFill>
              </a:defRPr>
            </a:lvl7pPr>
            <a:lvl8pPr rtl="0" algn="ctr">
              <a:lnSpc>
                <a:spcPct val="100000"/>
              </a:lnSpc>
              <a:spcBef>
                <a:spcPts val="0"/>
              </a:spcBef>
              <a:spcAft>
                <a:spcPts val="0"/>
              </a:spcAft>
              <a:buClr>
                <a:schemeClr val="accent5"/>
              </a:buClr>
              <a:buSzPct val="100000"/>
              <a:buNone/>
              <a:defRPr sz="2100">
                <a:solidFill>
                  <a:schemeClr val="accent5"/>
                </a:solidFill>
              </a:defRPr>
            </a:lvl8pPr>
            <a:lvl9pPr rtl="0" algn="ctr">
              <a:lnSpc>
                <a:spcPct val="100000"/>
              </a:lnSpc>
              <a:spcBef>
                <a:spcPts val="0"/>
              </a:spcBef>
              <a:spcAft>
                <a:spcPts val="0"/>
              </a:spcAft>
              <a:buClr>
                <a:schemeClr val="accent5"/>
              </a:buClr>
              <a:buSzPct val="100000"/>
              <a:buNone/>
              <a:defRPr sz="2100">
                <a:solidFill>
                  <a:schemeClr val="accent5"/>
                </a:solidFill>
              </a:defRPr>
            </a:lvl9pPr>
          </a:lstStyle>
          <a:p/>
        </p:txBody>
      </p:sp>
      <p:sp>
        <p:nvSpPr>
          <p:cNvPr id="46" name="Shape 46"/>
          <p:cNvSpPr txBox="1"/>
          <p:nvPr>
            <p:ph idx="2" type="body"/>
          </p:nvPr>
        </p:nvSpPr>
        <p:spPr>
          <a:xfrm>
            <a:off x="4939500" y="724200"/>
            <a:ext cx="3837000" cy="3695099"/>
          </a:xfrm>
          <a:prstGeom prst="rect">
            <a:avLst/>
          </a:prstGeom>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9500" y="4233725"/>
            <a:ext cx="5998800" cy="598799"/>
          </a:xfrm>
          <a:prstGeom prst="rect">
            <a:avLst/>
          </a:prstGeom>
        </p:spPr>
        <p:txBody>
          <a:bodyPr anchorCtr="0" anchor="ctr" bIns="91425" lIns="91425" rIns="91425" tIns="91425"/>
          <a:lstStyle>
            <a:lvl1pPr rtl="0">
              <a:lnSpc>
                <a:spcPct val="100000"/>
              </a:lnSpc>
              <a:spcBef>
                <a:spcPts val="0"/>
              </a:spcBef>
              <a:spcAft>
                <a:spcPts val="0"/>
              </a:spcAft>
              <a:buFont typeface="Roboto Slab"/>
              <a:buNone/>
              <a:defRPr>
                <a:latin typeface="Roboto Slab"/>
                <a:ea typeface="Roboto Slab"/>
                <a:cs typeface="Roboto Slab"/>
                <a:sym typeface="Roboto Slab"/>
              </a:defRPr>
            </a:lvl1pPr>
          </a:lstStyle>
          <a:p/>
        </p:txBody>
      </p:sp>
      <p:sp>
        <p:nvSpPr>
          <p:cNvPr id="50" name="Shape 5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87900" y="458025"/>
            <a:ext cx="8368200" cy="686099"/>
          </a:xfrm>
          <a:prstGeom prst="rect">
            <a:avLst/>
          </a:prstGeom>
          <a:noFill/>
          <a:ln>
            <a:noFill/>
          </a:ln>
        </p:spPr>
        <p:txBody>
          <a:bodyPr anchorCtr="0" anchor="b" bIns="91425" lIns="91425" rIns="91425" tIns="91425"/>
          <a:lstStyle>
            <a:lvl1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rt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p:txBody>
      </p:sp>
      <p:sp>
        <p:nvSpPr>
          <p:cNvPr id="6" name="Shape 6"/>
          <p:cNvSpPr txBox="1"/>
          <p:nvPr>
            <p:ph idx="1" type="body"/>
          </p:nvPr>
        </p:nvSpPr>
        <p:spPr>
          <a:xfrm>
            <a:off x="387900" y="1489824"/>
            <a:ext cx="8368200" cy="3078899"/>
          </a:xfrm>
          <a:prstGeom prst="rect">
            <a:avLst/>
          </a:prstGeom>
          <a:noFill/>
          <a:ln>
            <a:noFill/>
          </a:ln>
        </p:spPr>
        <p:txBody>
          <a:bodyPr anchorCtr="0" anchor="t" bIns="91425" lIns="91425" rIns="91425" tIns="91425"/>
          <a:lstStyle>
            <a:lvl1pPr rt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rtl="0">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1.jpg"/><Relationship Id="rId4" Type="http://schemas.openxmlformats.org/officeDocument/2006/relationships/image" Target="../media/image02.jpg"/><Relationship Id="rId5" Type="http://schemas.openxmlformats.org/officeDocument/2006/relationships/image" Target="../media/image07.jpg"/><Relationship Id="rId6" Type="http://schemas.openxmlformats.org/officeDocument/2006/relationships/image" Target="../media/image0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18.jpg"/><Relationship Id="rId5" Type="http://schemas.openxmlformats.org/officeDocument/2006/relationships/image" Target="../media/image12.jpg"/><Relationship Id="rId6"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6.png"/><Relationship Id="rId4" Type="http://schemas.openxmlformats.org/officeDocument/2006/relationships/image" Target="../media/image0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8.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ctrTitle"/>
          </p:nvPr>
        </p:nvSpPr>
        <p:spPr>
          <a:xfrm>
            <a:off x="1739301" y="685525"/>
            <a:ext cx="5783400" cy="1457399"/>
          </a:xfrm>
          <a:prstGeom prst="rect">
            <a:avLst/>
          </a:prstGeom>
        </p:spPr>
        <p:txBody>
          <a:bodyPr anchorCtr="0" anchor="b" bIns="91425" lIns="91425" rIns="91425" tIns="91425">
            <a:noAutofit/>
          </a:bodyPr>
          <a:lstStyle/>
          <a:p>
            <a:pPr>
              <a:spcBef>
                <a:spcPts val="0"/>
              </a:spcBef>
              <a:buNone/>
            </a:pPr>
            <a:br>
              <a:rPr lang="en" sz="3600">
                <a:solidFill>
                  <a:schemeClr val="lt1"/>
                </a:solidFill>
              </a:rPr>
            </a:br>
            <a:r>
              <a:rPr lang="en" sz="3600">
                <a:solidFill>
                  <a:schemeClr val="lt1"/>
                </a:solidFill>
              </a:rPr>
              <a:t>Assignment 2 - POVs and Experience Prototyping</a:t>
            </a:r>
          </a:p>
        </p:txBody>
      </p:sp>
      <p:sp>
        <p:nvSpPr>
          <p:cNvPr id="63" name="Shape 63"/>
          <p:cNvSpPr txBox="1"/>
          <p:nvPr>
            <p:ph idx="1" type="subTitle"/>
          </p:nvPr>
        </p:nvSpPr>
        <p:spPr>
          <a:xfrm>
            <a:off x="1680300" y="2252200"/>
            <a:ext cx="5783400" cy="1792500"/>
          </a:xfrm>
          <a:prstGeom prst="rect">
            <a:avLst/>
          </a:prstGeom>
        </p:spPr>
        <p:txBody>
          <a:bodyPr anchorCtr="0" anchor="t" bIns="91425" lIns="91425" rIns="91425" tIns="91425">
            <a:noAutofit/>
          </a:bodyPr>
          <a:lstStyle/>
          <a:p>
            <a:pPr rtl="0">
              <a:spcBef>
                <a:spcPts val="0"/>
              </a:spcBef>
              <a:buNone/>
            </a:pPr>
            <a:r>
              <a:rPr lang="en"/>
              <a:t>Irene Hsu, Ke Xu, Jessica Zhang</a:t>
            </a:r>
          </a:p>
          <a:p>
            <a:pPr rtl="0">
              <a:spcBef>
                <a:spcPts val="0"/>
              </a:spcBef>
              <a:buNone/>
            </a:pPr>
            <a:r>
              <a:t/>
            </a:r>
            <a:endParaRPr/>
          </a:p>
          <a:p>
            <a:pPr rtl="0">
              <a:spcBef>
                <a:spcPts val="0"/>
              </a:spcBef>
              <a:buNone/>
            </a:pPr>
            <a:r>
              <a:rPr lang="en"/>
              <a:t>Focus: Productivity in transitioning stages of education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How might we . . . </a:t>
            </a:r>
          </a:p>
        </p:txBody>
      </p:sp>
      <p:sp>
        <p:nvSpPr>
          <p:cNvPr id="124" name="Shape 124"/>
          <p:cNvSpPr txBox="1"/>
          <p:nvPr/>
        </p:nvSpPr>
        <p:spPr>
          <a:xfrm>
            <a:off x="601725" y="1699025"/>
            <a:ext cx="7931099" cy="29292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Roboto Slab"/>
                <a:ea typeface="Roboto Slab"/>
                <a:cs typeface="Roboto Slab"/>
                <a:sym typeface="Roboto Slab"/>
              </a:rPr>
              <a:t>turn figuring out long term goals into a </a:t>
            </a:r>
            <a:r>
              <a:rPr b="1" lang="en" sz="2000">
                <a:latin typeface="Roboto Slab"/>
                <a:ea typeface="Roboto Slab"/>
                <a:cs typeface="Roboto Slab"/>
                <a:sym typeface="Roboto Slab"/>
              </a:rPr>
              <a:t>social activity</a:t>
            </a:r>
            <a:r>
              <a:rPr lang="en" sz="2000">
                <a:latin typeface="Roboto Slab"/>
                <a:ea typeface="Roboto Slab"/>
                <a:cs typeface="Roboto Slab"/>
                <a:sym typeface="Roboto Slab"/>
              </a:rPr>
              <a:t>?</a:t>
            </a:r>
          </a:p>
          <a:p>
            <a:pPr rtl="0">
              <a:lnSpc>
                <a:spcPct val="115000"/>
              </a:lnSpc>
              <a:spcBef>
                <a:spcPts val="0"/>
              </a:spcBef>
              <a:buNone/>
            </a:pPr>
            <a:r>
              <a:t/>
            </a:r>
            <a:endParaRPr sz="2000">
              <a:latin typeface="Roboto Slab"/>
              <a:ea typeface="Roboto Slab"/>
              <a:cs typeface="Roboto Slab"/>
              <a:sym typeface="Roboto Slab"/>
            </a:endParaRPr>
          </a:p>
          <a:p>
            <a:pPr rtl="0">
              <a:lnSpc>
                <a:spcPct val="115000"/>
              </a:lnSpc>
              <a:spcBef>
                <a:spcPts val="0"/>
              </a:spcBef>
              <a:buNone/>
            </a:pPr>
            <a:r>
              <a:rPr lang="en" sz="2000">
                <a:latin typeface="Roboto Slab"/>
                <a:ea typeface="Roboto Slab"/>
                <a:cs typeface="Roboto Slab"/>
                <a:sym typeface="Roboto Slab"/>
              </a:rPr>
              <a:t>(inspired by Somya’s self-consciousness about not knowing her long-term goals, and her </a:t>
            </a:r>
            <a:r>
              <a:rPr b="1" lang="en" sz="2000">
                <a:latin typeface="Roboto Slab"/>
                <a:ea typeface="Roboto Slab"/>
                <a:cs typeface="Roboto Slab"/>
                <a:sym typeface="Roboto Slab"/>
              </a:rPr>
              <a:t>belief that her peers are sure of themselves</a:t>
            </a:r>
            <a:r>
              <a:rPr lang="en" sz="2000">
                <a:latin typeface="Roboto Slab"/>
                <a:ea typeface="Roboto Slab"/>
                <a:cs typeface="Roboto Slab"/>
                <a:sym typeface="Roboto Slab"/>
              </a:rPr>
              <a:t>)</a:t>
            </a:r>
          </a:p>
          <a:p>
            <a:pPr lvl="0" rtl="0">
              <a:spcBef>
                <a:spcPts val="0"/>
              </a:spcBef>
              <a:buNone/>
            </a:pPr>
            <a:r>
              <a:t/>
            </a: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How might we . . . </a:t>
            </a:r>
          </a:p>
        </p:txBody>
      </p:sp>
      <p:sp>
        <p:nvSpPr>
          <p:cNvPr id="130" name="Shape 130"/>
          <p:cNvSpPr txBox="1"/>
          <p:nvPr/>
        </p:nvSpPr>
        <p:spPr>
          <a:xfrm>
            <a:off x="601725" y="1699025"/>
            <a:ext cx="4392600" cy="30087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Roboto Slab"/>
                <a:ea typeface="Roboto Slab"/>
                <a:cs typeface="Roboto Slab"/>
                <a:sym typeface="Roboto Slab"/>
              </a:rPr>
              <a:t>have a company culture that </a:t>
            </a:r>
            <a:r>
              <a:rPr b="1" lang="en" sz="2000">
                <a:latin typeface="Roboto Slab"/>
                <a:ea typeface="Roboto Slab"/>
                <a:cs typeface="Roboto Slab"/>
                <a:sym typeface="Roboto Slab"/>
              </a:rPr>
              <a:t>encourages</a:t>
            </a:r>
            <a:r>
              <a:rPr lang="en" sz="2000">
                <a:latin typeface="Roboto Slab"/>
                <a:ea typeface="Roboto Slab"/>
                <a:cs typeface="Roboto Slab"/>
                <a:sym typeface="Roboto Slab"/>
              </a:rPr>
              <a:t> work on personal projects?</a:t>
            </a:r>
          </a:p>
          <a:p>
            <a:pPr rtl="0">
              <a:lnSpc>
                <a:spcPct val="115000"/>
              </a:lnSpc>
              <a:spcBef>
                <a:spcPts val="0"/>
              </a:spcBef>
              <a:buNone/>
            </a:pPr>
            <a:r>
              <a:t/>
            </a:r>
            <a:endParaRPr sz="2000">
              <a:latin typeface="Roboto Slab"/>
              <a:ea typeface="Roboto Slab"/>
              <a:cs typeface="Roboto Slab"/>
              <a:sym typeface="Roboto Slab"/>
            </a:endParaRPr>
          </a:p>
          <a:p>
            <a:pPr lvl="0" rtl="0">
              <a:lnSpc>
                <a:spcPct val="115000"/>
              </a:lnSpc>
              <a:spcBef>
                <a:spcPts val="0"/>
              </a:spcBef>
              <a:buNone/>
            </a:pPr>
            <a:r>
              <a:rPr lang="en" sz="2000">
                <a:latin typeface="Roboto Slab"/>
                <a:ea typeface="Roboto Slab"/>
                <a:cs typeface="Roboto Slab"/>
                <a:sym typeface="Roboto Slab"/>
              </a:rPr>
              <a:t>(inspired by Daniel’s </a:t>
            </a:r>
            <a:r>
              <a:rPr b="1" lang="en" sz="2000">
                <a:latin typeface="Roboto Slab"/>
                <a:ea typeface="Roboto Slab"/>
                <a:cs typeface="Roboto Slab"/>
                <a:sym typeface="Roboto Slab"/>
              </a:rPr>
              <a:t>inability to focus on his side research project</a:t>
            </a:r>
            <a:r>
              <a:rPr lang="en" sz="2000">
                <a:latin typeface="Roboto Slab"/>
                <a:ea typeface="Roboto Slab"/>
                <a:cs typeface="Roboto Slab"/>
                <a:sym typeface="Roboto Slab"/>
              </a:rPr>
              <a:t> while working on his career)</a:t>
            </a:r>
          </a:p>
        </p:txBody>
      </p:sp>
      <p:pic>
        <p:nvPicPr>
          <p:cNvPr id="131" name="Shape 131"/>
          <p:cNvPicPr preferRelativeResize="0"/>
          <p:nvPr/>
        </p:nvPicPr>
        <p:blipFill>
          <a:blip r:embed="rId3">
            <a:alphaModFix/>
          </a:blip>
          <a:stretch>
            <a:fillRect/>
          </a:stretch>
        </p:blipFill>
        <p:spPr>
          <a:xfrm>
            <a:off x="5389449" y="834775"/>
            <a:ext cx="2695775" cy="360802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sz="2800">
                <a:solidFill>
                  <a:schemeClr val="lt1"/>
                </a:solidFill>
              </a:rPr>
              <a:t>Experience Prototype 1: </a:t>
            </a:r>
          </a:p>
          <a:p>
            <a:pPr lvl="0" rtl="0">
              <a:spcBef>
                <a:spcPts val="0"/>
              </a:spcBef>
              <a:buNone/>
            </a:pPr>
            <a:r>
              <a:rPr lang="en" sz="2800">
                <a:solidFill>
                  <a:schemeClr val="lt1"/>
                </a:solidFill>
              </a:rPr>
              <a:t>Connecting short-term tasks &amp; long-term goals</a:t>
            </a:r>
          </a:p>
        </p:txBody>
      </p:sp>
      <p:pic>
        <p:nvPicPr>
          <p:cNvPr id="137" name="Shape 137"/>
          <p:cNvPicPr preferRelativeResize="0"/>
          <p:nvPr/>
        </p:nvPicPr>
        <p:blipFill rotWithShape="1">
          <a:blip r:embed="rId3">
            <a:alphaModFix/>
          </a:blip>
          <a:srcRect b="13833" l="8449" r="16576" t="10859"/>
          <a:stretch/>
        </p:blipFill>
        <p:spPr>
          <a:xfrm rot="5400000">
            <a:off x="685761" y="1698488"/>
            <a:ext cx="2526295" cy="1903372"/>
          </a:xfrm>
          <a:prstGeom prst="rect">
            <a:avLst/>
          </a:prstGeom>
          <a:noFill/>
          <a:ln>
            <a:noFill/>
          </a:ln>
        </p:spPr>
      </p:pic>
      <p:pic>
        <p:nvPicPr>
          <p:cNvPr id="138" name="Shape 138"/>
          <p:cNvPicPr preferRelativeResize="0"/>
          <p:nvPr/>
        </p:nvPicPr>
        <p:blipFill rotWithShape="1">
          <a:blip r:embed="rId4">
            <a:alphaModFix/>
          </a:blip>
          <a:srcRect b="0" l="5222" r="0" t="0"/>
          <a:stretch/>
        </p:blipFill>
        <p:spPr>
          <a:xfrm rot="-5400000">
            <a:off x="2937847" y="1650567"/>
            <a:ext cx="2526295" cy="1999215"/>
          </a:xfrm>
          <a:prstGeom prst="rect">
            <a:avLst/>
          </a:prstGeom>
          <a:noFill/>
          <a:ln>
            <a:noFill/>
          </a:ln>
        </p:spPr>
      </p:pic>
      <p:pic>
        <p:nvPicPr>
          <p:cNvPr id="139" name="Shape 139"/>
          <p:cNvPicPr preferRelativeResize="0"/>
          <p:nvPr/>
        </p:nvPicPr>
        <p:blipFill rotWithShape="1">
          <a:blip r:embed="rId5">
            <a:alphaModFix/>
          </a:blip>
          <a:srcRect b="0" l="25360" r="39813" t="0"/>
          <a:stretch/>
        </p:blipFill>
        <p:spPr>
          <a:xfrm rot="-5400000">
            <a:off x="6019822" y="792711"/>
            <a:ext cx="1030435" cy="2219070"/>
          </a:xfrm>
          <a:prstGeom prst="rect">
            <a:avLst/>
          </a:prstGeom>
          <a:noFill/>
          <a:ln>
            <a:noFill/>
          </a:ln>
        </p:spPr>
      </p:pic>
      <p:pic>
        <p:nvPicPr>
          <p:cNvPr id="140" name="Shape 140"/>
          <p:cNvPicPr preferRelativeResize="0"/>
          <p:nvPr/>
        </p:nvPicPr>
        <p:blipFill rotWithShape="1">
          <a:blip r:embed="rId6">
            <a:alphaModFix/>
          </a:blip>
          <a:srcRect b="7291" l="26227" r="37117" t="9472"/>
          <a:stretch/>
        </p:blipFill>
        <p:spPr>
          <a:xfrm rot="-5400000">
            <a:off x="5870590" y="2094083"/>
            <a:ext cx="1310453" cy="2231904"/>
          </a:xfrm>
          <a:prstGeom prst="rect">
            <a:avLst/>
          </a:prstGeom>
          <a:noFill/>
          <a:ln>
            <a:noFill/>
          </a:ln>
        </p:spPr>
      </p:pic>
      <p:sp>
        <p:nvSpPr>
          <p:cNvPr id="141" name="Shape 141"/>
          <p:cNvSpPr txBox="1"/>
          <p:nvPr/>
        </p:nvSpPr>
        <p:spPr>
          <a:xfrm>
            <a:off x="560400" y="4002600"/>
            <a:ext cx="8195699" cy="9695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-slips of paper to track short-term goals</a:t>
            </a:r>
          </a:p>
          <a:p>
            <a:pPr rtl="0">
              <a:spcBef>
                <a:spcPts val="0"/>
              </a:spcBef>
              <a:buNone/>
            </a:pPr>
            <a:r>
              <a:rPr lang="en" sz="2000">
                <a:latin typeface="Roboto Slab"/>
                <a:ea typeface="Roboto Slab"/>
                <a:cs typeface="Roboto Slab"/>
                <a:sym typeface="Roboto Slab"/>
              </a:rPr>
              <a:t>-panels of paper categorizing long-term goals</a:t>
            </a:r>
          </a:p>
          <a:p>
            <a:pPr lvl="0" rtl="0">
              <a:spcBef>
                <a:spcPts val="0"/>
              </a:spcBef>
              <a:buNone/>
            </a:pPr>
            <a:r>
              <a:rPr lang="en" sz="2000">
                <a:latin typeface="Roboto Slab"/>
                <a:ea typeface="Roboto Slab"/>
                <a:cs typeface="Roboto Slab"/>
                <a:sym typeface="Roboto Slab"/>
              </a:rPr>
              <a:t>-summary slips analyzing the day’s results and displaying trends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1: </a:t>
            </a:r>
          </a:p>
          <a:p>
            <a:pPr lvl="0" rtl="0">
              <a:spcBef>
                <a:spcPts val="0"/>
              </a:spcBef>
              <a:buNone/>
            </a:pPr>
            <a:r>
              <a:rPr lang="en">
                <a:solidFill>
                  <a:schemeClr val="lt1"/>
                </a:solidFill>
              </a:rPr>
              <a:t>Testing</a:t>
            </a:r>
          </a:p>
        </p:txBody>
      </p:sp>
      <p:pic>
        <p:nvPicPr>
          <p:cNvPr id="147" name="Shape 147"/>
          <p:cNvPicPr preferRelativeResize="0"/>
          <p:nvPr/>
        </p:nvPicPr>
        <p:blipFill rotWithShape="1">
          <a:blip r:embed="rId3">
            <a:alphaModFix/>
          </a:blip>
          <a:srcRect b="7123" l="0" r="0" t="0"/>
          <a:stretch/>
        </p:blipFill>
        <p:spPr>
          <a:xfrm>
            <a:off x="3278135" y="1370200"/>
            <a:ext cx="2251088" cy="2787650"/>
          </a:xfrm>
          <a:prstGeom prst="rect">
            <a:avLst/>
          </a:prstGeom>
          <a:noFill/>
          <a:ln>
            <a:noFill/>
          </a:ln>
        </p:spPr>
      </p:pic>
      <p:pic>
        <p:nvPicPr>
          <p:cNvPr id="148" name="Shape 148"/>
          <p:cNvPicPr preferRelativeResize="0"/>
          <p:nvPr/>
        </p:nvPicPr>
        <p:blipFill>
          <a:blip r:embed="rId4">
            <a:alphaModFix/>
          </a:blip>
          <a:stretch>
            <a:fillRect/>
          </a:stretch>
        </p:blipFill>
        <p:spPr>
          <a:xfrm>
            <a:off x="784416" y="1370200"/>
            <a:ext cx="2090072" cy="2787648"/>
          </a:xfrm>
          <a:prstGeom prst="rect">
            <a:avLst/>
          </a:prstGeom>
          <a:noFill/>
          <a:ln>
            <a:noFill/>
          </a:ln>
        </p:spPr>
      </p:pic>
      <p:pic>
        <p:nvPicPr>
          <p:cNvPr id="149" name="Shape 149"/>
          <p:cNvPicPr preferRelativeResize="0"/>
          <p:nvPr/>
        </p:nvPicPr>
        <p:blipFill rotWithShape="1">
          <a:blip r:embed="rId5">
            <a:alphaModFix/>
          </a:blip>
          <a:srcRect b="4131" l="16270" r="27155" t="0"/>
          <a:stretch/>
        </p:blipFill>
        <p:spPr>
          <a:xfrm>
            <a:off x="6111988" y="1370200"/>
            <a:ext cx="2193383" cy="2787647"/>
          </a:xfrm>
          <a:prstGeom prst="rect">
            <a:avLst/>
          </a:prstGeom>
          <a:noFill/>
          <a:ln>
            <a:noFill/>
          </a:ln>
        </p:spPr>
      </p:pic>
      <p:sp>
        <p:nvSpPr>
          <p:cNvPr id="150" name="Shape 150"/>
          <p:cNvSpPr txBox="1"/>
          <p:nvPr/>
        </p:nvSpPr>
        <p:spPr>
          <a:xfrm>
            <a:off x="688900" y="4077000"/>
            <a:ext cx="7542900" cy="9902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-write tasks accomplished onto slips of paper</a:t>
            </a:r>
          </a:p>
          <a:p>
            <a:pPr rtl="0">
              <a:spcBef>
                <a:spcPts val="0"/>
              </a:spcBef>
              <a:buNone/>
            </a:pPr>
            <a:r>
              <a:rPr lang="en" sz="2000">
                <a:latin typeface="Roboto Slab"/>
                <a:ea typeface="Roboto Slab"/>
                <a:cs typeface="Roboto Slab"/>
                <a:sym typeface="Roboto Slab"/>
              </a:rPr>
              <a:t>-place into panels with long-term goals</a:t>
            </a:r>
          </a:p>
          <a:p>
            <a:pPr lvl="0" rtl="0">
              <a:spcBef>
                <a:spcPts val="0"/>
              </a:spcBef>
              <a:buNone/>
            </a:pPr>
            <a:r>
              <a:rPr lang="en" sz="2000">
                <a:latin typeface="Roboto Slab"/>
                <a:ea typeface="Roboto Slab"/>
                <a:cs typeface="Roboto Slab"/>
                <a:sym typeface="Roboto Slab"/>
              </a:rPr>
              <a:t>-receive summary report</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1: </a:t>
            </a:r>
          </a:p>
          <a:p>
            <a:pPr lvl="0" rtl="0">
              <a:spcBef>
                <a:spcPts val="0"/>
              </a:spcBef>
              <a:buNone/>
            </a:pPr>
            <a:r>
              <a:rPr lang="en">
                <a:solidFill>
                  <a:schemeClr val="lt1"/>
                </a:solidFill>
              </a:rPr>
              <a:t>Results</a:t>
            </a:r>
          </a:p>
        </p:txBody>
      </p:sp>
      <p:sp>
        <p:nvSpPr>
          <p:cNvPr id="156" name="Shape 156"/>
          <p:cNvSpPr txBox="1"/>
          <p:nvPr/>
        </p:nvSpPr>
        <p:spPr>
          <a:xfrm>
            <a:off x="387900" y="1311900"/>
            <a:ext cx="7542900" cy="3831599"/>
          </a:xfrm>
          <a:prstGeom prst="rect">
            <a:avLst/>
          </a:prstGeom>
          <a:noFill/>
          <a:ln>
            <a:noFill/>
          </a:ln>
        </p:spPr>
        <p:txBody>
          <a:bodyPr anchorCtr="0" anchor="t" bIns="91425" lIns="91425" rIns="91425" tIns="91425">
            <a:noAutofit/>
          </a:bodyPr>
          <a:lstStyle/>
          <a:p>
            <a:pPr rtl="0">
              <a:spcBef>
                <a:spcPts val="0"/>
              </a:spcBef>
              <a:buNone/>
            </a:pPr>
            <a:r>
              <a:rPr lang="en" sz="1800">
                <a:latin typeface="Roboto Slab"/>
                <a:ea typeface="Roboto Slab"/>
                <a:cs typeface="Roboto Slab"/>
                <a:sym typeface="Roboto Slab"/>
              </a:rPr>
              <a:t>What worked:</a:t>
            </a:r>
          </a:p>
          <a:p>
            <a:pPr rtl="0">
              <a:spcBef>
                <a:spcPts val="0"/>
              </a:spcBef>
              <a:buNone/>
            </a:pPr>
            <a:r>
              <a:rPr lang="en" sz="1800">
                <a:latin typeface="Roboto Slab"/>
                <a:ea typeface="Roboto Slab"/>
                <a:cs typeface="Roboto Slab"/>
                <a:sym typeface="Roboto Slab"/>
              </a:rPr>
              <a:t>-straightforward interaction</a:t>
            </a:r>
          </a:p>
          <a:p>
            <a:pPr rtl="0">
              <a:spcBef>
                <a:spcPts val="0"/>
              </a:spcBef>
              <a:buNone/>
            </a:pPr>
            <a:r>
              <a:rPr lang="en" sz="1800">
                <a:latin typeface="Roboto Slab"/>
                <a:ea typeface="Roboto Slab"/>
                <a:cs typeface="Roboto Slab"/>
                <a:sym typeface="Roboto Slab"/>
              </a:rPr>
              <a:t>-categorizing short-term into long-term</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What didn’t work: </a:t>
            </a:r>
          </a:p>
          <a:p>
            <a:pPr rtl="0">
              <a:spcBef>
                <a:spcPts val="0"/>
              </a:spcBef>
              <a:buNone/>
            </a:pPr>
            <a:r>
              <a:rPr lang="en" sz="1800">
                <a:latin typeface="Roboto Slab"/>
                <a:ea typeface="Roboto Slab"/>
                <a:cs typeface="Roboto Slab"/>
                <a:sym typeface="Roboto Slab"/>
              </a:rPr>
              <a:t>-took extra effort to remember day</a:t>
            </a:r>
          </a:p>
          <a:p>
            <a:pPr rtl="0">
              <a:spcBef>
                <a:spcPts val="0"/>
              </a:spcBef>
              <a:buNone/>
            </a:pPr>
            <a:r>
              <a:rPr lang="en" sz="1800">
                <a:latin typeface="Roboto Slab"/>
                <a:ea typeface="Roboto Slab"/>
                <a:cs typeface="Roboto Slab"/>
                <a:sym typeface="Roboto Slab"/>
              </a:rPr>
              <a:t>-needed help choosing long-term goals</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Surprises:</a:t>
            </a:r>
          </a:p>
          <a:p>
            <a:pPr rtl="0">
              <a:spcBef>
                <a:spcPts val="0"/>
              </a:spcBef>
              <a:buNone/>
            </a:pPr>
            <a:r>
              <a:rPr lang="en" sz="1800">
                <a:latin typeface="Roboto Slab"/>
                <a:ea typeface="Roboto Slab"/>
                <a:cs typeface="Roboto Slab"/>
                <a:sym typeface="Roboto Slab"/>
              </a:rPr>
              <a:t>-bucket lists and long-term goals are not the same things!</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New learnings:</a:t>
            </a:r>
          </a:p>
          <a:p>
            <a:pPr lvl="0" rtl="0">
              <a:spcBef>
                <a:spcPts val="0"/>
              </a:spcBef>
              <a:buNone/>
            </a:pPr>
            <a:r>
              <a:rPr lang="en" sz="1800">
                <a:latin typeface="Roboto Slab"/>
                <a:ea typeface="Roboto Slab"/>
                <a:cs typeface="Roboto Slab"/>
                <a:sym typeface="Roboto Slab"/>
              </a:rPr>
              <a:t>-user would like structure choosing/categorizing long-term goals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Experience Prototype 1: </a:t>
            </a:r>
          </a:p>
          <a:p>
            <a:pPr lvl="0" rtl="0">
              <a:spcBef>
                <a:spcPts val="0"/>
              </a:spcBef>
              <a:buNone/>
            </a:pPr>
            <a:r>
              <a:rPr lang="en">
                <a:solidFill>
                  <a:schemeClr val="lt1"/>
                </a:solidFill>
              </a:rPr>
              <a:t>Validity</a:t>
            </a:r>
          </a:p>
        </p:txBody>
      </p:sp>
      <p:sp>
        <p:nvSpPr>
          <p:cNvPr id="162" name="Shape 162"/>
          <p:cNvSpPr txBox="1"/>
          <p:nvPr/>
        </p:nvSpPr>
        <p:spPr>
          <a:xfrm>
            <a:off x="387900" y="1311900"/>
            <a:ext cx="8438100" cy="3831599"/>
          </a:xfrm>
          <a:prstGeom prst="rect">
            <a:avLst/>
          </a:prstGeom>
          <a:noFill/>
          <a:ln>
            <a:noFill/>
          </a:ln>
        </p:spPr>
        <p:txBody>
          <a:bodyPr anchorCtr="0" anchor="t" bIns="91425" lIns="91425" rIns="91425" tIns="91425">
            <a:noAutofit/>
          </a:bodyPr>
          <a:lstStyle/>
          <a:p>
            <a:pPr rtl="0">
              <a:spcBef>
                <a:spcPts val="0"/>
              </a:spcBef>
              <a:buNone/>
            </a:pPr>
            <a:r>
              <a:rPr lang="en" sz="1800">
                <a:latin typeface="Roboto Slab"/>
                <a:ea typeface="Roboto Slab"/>
                <a:cs typeface="Roboto Slab"/>
                <a:sym typeface="Roboto Slab"/>
              </a:rPr>
              <a:t>Assumptions we had:</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highlight>
                  <a:srgbClr val="00FF00"/>
                </a:highlight>
                <a:latin typeface="Roboto Slab"/>
                <a:ea typeface="Roboto Slab"/>
                <a:cs typeface="Roboto Slab"/>
                <a:sym typeface="Roboto Slab"/>
              </a:rPr>
              <a:t>-people care about how their short-term tasks factor into their long-term goals</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highlight>
                  <a:srgbClr val="00FF00"/>
                </a:highlight>
                <a:latin typeface="Roboto Slab"/>
                <a:ea typeface="Roboto Slab"/>
                <a:cs typeface="Roboto Slab"/>
                <a:sym typeface="Roboto Slab"/>
              </a:rPr>
              <a:t>-people like to visualize their progress</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highlight>
                  <a:srgbClr val="FF9900"/>
                </a:highlight>
                <a:latin typeface="Roboto Slab"/>
                <a:ea typeface="Roboto Slab"/>
                <a:cs typeface="Roboto Slab"/>
                <a:sym typeface="Roboto Slab"/>
              </a:rPr>
              <a:t>-people are willing to log their tasks every day</a:t>
            </a:r>
          </a:p>
          <a:p>
            <a:pPr rtl="0">
              <a:spcBef>
                <a:spcPts val="0"/>
              </a:spcBef>
              <a:buNone/>
            </a:pPr>
            <a:r>
              <a:t/>
            </a:r>
            <a:endParaRPr sz="1800">
              <a:highlight>
                <a:srgbClr val="FF9900"/>
              </a:highlight>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New assumptions:</a:t>
            </a:r>
          </a:p>
          <a:p>
            <a:pPr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-users would prefer for their tasks to be automatically logged or compiled based on an already written account</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2:</a:t>
            </a:r>
          </a:p>
          <a:p>
            <a:pPr>
              <a:spcBef>
                <a:spcPts val="0"/>
              </a:spcBef>
              <a:buNone/>
            </a:pPr>
            <a:r>
              <a:rPr lang="en">
                <a:solidFill>
                  <a:schemeClr val="lt1"/>
                </a:solidFill>
              </a:rPr>
              <a:t>Mentorship for developing long-term goals</a:t>
            </a:r>
          </a:p>
        </p:txBody>
      </p:sp>
      <p:sp>
        <p:nvSpPr>
          <p:cNvPr id="168" name="Shape 168"/>
          <p:cNvSpPr txBox="1"/>
          <p:nvPr>
            <p:ph idx="1" type="body"/>
          </p:nvPr>
        </p:nvSpPr>
        <p:spPr>
          <a:xfrm>
            <a:off x="387900" y="1489824"/>
            <a:ext cx="8368200" cy="3078899"/>
          </a:xfrm>
          <a:prstGeom prst="rect">
            <a:avLst/>
          </a:prstGeom>
        </p:spPr>
        <p:txBody>
          <a:bodyPr anchorCtr="0" anchor="t" bIns="91425" lIns="91425" rIns="91425" tIns="91425">
            <a:noAutofit/>
          </a:bodyPr>
          <a:lstStyle/>
          <a:p>
            <a:pPr>
              <a:spcBef>
                <a:spcPts val="0"/>
              </a:spcBef>
              <a:buNone/>
            </a:pPr>
            <a:r>
              <a:t/>
            </a:r>
            <a:endParaRPr/>
          </a:p>
        </p:txBody>
      </p:sp>
      <p:pic>
        <p:nvPicPr>
          <p:cNvPr id="169" name="Shape 169"/>
          <p:cNvPicPr preferRelativeResize="0"/>
          <p:nvPr/>
        </p:nvPicPr>
        <p:blipFill rotWithShape="1">
          <a:blip r:embed="rId3">
            <a:alphaModFix/>
          </a:blip>
          <a:srcRect b="14292" l="5949" r="18362" t="9196"/>
          <a:stretch/>
        </p:blipFill>
        <p:spPr>
          <a:xfrm rot="-5400000">
            <a:off x="6451606" y="1765332"/>
            <a:ext cx="2589701" cy="1963484"/>
          </a:xfrm>
          <a:prstGeom prst="rect">
            <a:avLst/>
          </a:prstGeom>
          <a:noFill/>
          <a:ln>
            <a:noFill/>
          </a:ln>
        </p:spPr>
      </p:pic>
      <p:pic>
        <p:nvPicPr>
          <p:cNvPr id="170" name="Shape 170"/>
          <p:cNvPicPr preferRelativeResize="0"/>
          <p:nvPr/>
        </p:nvPicPr>
        <p:blipFill rotWithShape="1">
          <a:blip r:embed="rId4">
            <a:alphaModFix/>
          </a:blip>
          <a:srcRect b="8130" l="8556" r="13011" t="0"/>
          <a:stretch/>
        </p:blipFill>
        <p:spPr>
          <a:xfrm rot="-5400000">
            <a:off x="4346821" y="1635914"/>
            <a:ext cx="2588549" cy="2223471"/>
          </a:xfrm>
          <a:prstGeom prst="rect">
            <a:avLst/>
          </a:prstGeom>
          <a:noFill/>
          <a:ln>
            <a:noFill/>
          </a:ln>
        </p:spPr>
      </p:pic>
      <p:pic>
        <p:nvPicPr>
          <p:cNvPr id="171" name="Shape 171"/>
          <p:cNvPicPr preferRelativeResize="0"/>
          <p:nvPr/>
        </p:nvPicPr>
        <p:blipFill rotWithShape="1">
          <a:blip r:embed="rId5">
            <a:alphaModFix/>
          </a:blip>
          <a:srcRect b="10749" l="7537" r="10882" t="4804"/>
          <a:stretch/>
        </p:blipFill>
        <p:spPr>
          <a:xfrm rot="-5400000">
            <a:off x="2243102" y="1750692"/>
            <a:ext cx="2560752" cy="1987998"/>
          </a:xfrm>
          <a:prstGeom prst="rect">
            <a:avLst/>
          </a:prstGeom>
          <a:noFill/>
          <a:ln>
            <a:noFill/>
          </a:ln>
        </p:spPr>
      </p:pic>
      <p:pic>
        <p:nvPicPr>
          <p:cNvPr id="172" name="Shape 172"/>
          <p:cNvPicPr preferRelativeResize="0"/>
          <p:nvPr/>
        </p:nvPicPr>
        <p:blipFill rotWithShape="1">
          <a:blip r:embed="rId6">
            <a:alphaModFix/>
          </a:blip>
          <a:srcRect b="9338" l="4210" r="8605" t="0"/>
          <a:stretch/>
        </p:blipFill>
        <p:spPr>
          <a:xfrm rot="-5400000">
            <a:off x="230986" y="1737502"/>
            <a:ext cx="2582630" cy="2014352"/>
          </a:xfrm>
          <a:prstGeom prst="rect">
            <a:avLst/>
          </a:prstGeom>
          <a:noFill/>
          <a:ln>
            <a:noFill/>
          </a:ln>
        </p:spPr>
      </p:pic>
      <p:sp>
        <p:nvSpPr>
          <p:cNvPr id="173" name="Shape 173"/>
          <p:cNvSpPr txBox="1"/>
          <p:nvPr/>
        </p:nvSpPr>
        <p:spPr>
          <a:xfrm>
            <a:off x="484200" y="4002600"/>
            <a:ext cx="8195699" cy="10364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-profile cards of professionals from different fields</a:t>
            </a:r>
          </a:p>
          <a:p>
            <a:pPr rtl="0">
              <a:spcBef>
                <a:spcPts val="0"/>
              </a:spcBef>
              <a:buNone/>
            </a:pPr>
            <a:r>
              <a:rPr lang="en" sz="2000">
                <a:latin typeface="Roboto Slab"/>
                <a:ea typeface="Roboto Slab"/>
                <a:cs typeface="Roboto Slab"/>
                <a:sym typeface="Roboto Slab"/>
              </a:rPr>
              <a:t>-info on professional background, trajectory of career</a:t>
            </a:r>
          </a:p>
          <a:p>
            <a:pPr lvl="0" rtl="0">
              <a:spcBef>
                <a:spcPts val="0"/>
              </a:spcBef>
              <a:buNone/>
            </a:pPr>
            <a:r>
              <a:rPr lang="en" sz="2000">
                <a:latin typeface="Roboto Slab"/>
                <a:ea typeface="Roboto Slab"/>
                <a:cs typeface="Roboto Slab"/>
                <a:sym typeface="Roboto Slab"/>
              </a:rPr>
              <a:t>-familiarity: LinkedIn + Tinder</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2:</a:t>
            </a:r>
          </a:p>
          <a:p>
            <a:pPr lvl="0" rtl="0">
              <a:spcBef>
                <a:spcPts val="0"/>
              </a:spcBef>
              <a:buNone/>
            </a:pPr>
            <a:r>
              <a:rPr lang="en">
                <a:solidFill>
                  <a:schemeClr val="lt1"/>
                </a:solidFill>
              </a:rPr>
              <a:t>Testing</a:t>
            </a:r>
          </a:p>
        </p:txBody>
      </p:sp>
      <p:pic>
        <p:nvPicPr>
          <p:cNvPr id="179" name="Shape 179"/>
          <p:cNvPicPr preferRelativeResize="0"/>
          <p:nvPr/>
        </p:nvPicPr>
        <p:blipFill>
          <a:blip r:embed="rId3">
            <a:alphaModFix/>
          </a:blip>
          <a:stretch>
            <a:fillRect/>
          </a:stretch>
        </p:blipFill>
        <p:spPr>
          <a:xfrm>
            <a:off x="519261" y="1470525"/>
            <a:ext cx="2406836" cy="3209148"/>
          </a:xfrm>
          <a:prstGeom prst="rect">
            <a:avLst/>
          </a:prstGeom>
          <a:noFill/>
          <a:ln>
            <a:noFill/>
          </a:ln>
        </p:spPr>
      </p:pic>
      <p:pic>
        <p:nvPicPr>
          <p:cNvPr id="180" name="Shape 180"/>
          <p:cNvPicPr preferRelativeResize="0"/>
          <p:nvPr/>
        </p:nvPicPr>
        <p:blipFill rotWithShape="1">
          <a:blip r:embed="rId4">
            <a:alphaModFix/>
          </a:blip>
          <a:srcRect b="0" l="33225" r="13614" t="0"/>
          <a:stretch/>
        </p:blipFill>
        <p:spPr>
          <a:xfrm>
            <a:off x="3054915" y="1470524"/>
            <a:ext cx="2274698" cy="3209149"/>
          </a:xfrm>
          <a:prstGeom prst="rect">
            <a:avLst/>
          </a:prstGeom>
          <a:noFill/>
          <a:ln>
            <a:noFill/>
          </a:ln>
        </p:spPr>
      </p:pic>
      <p:sp>
        <p:nvSpPr>
          <p:cNvPr id="181" name="Shape 181"/>
          <p:cNvSpPr txBox="1"/>
          <p:nvPr/>
        </p:nvSpPr>
        <p:spPr>
          <a:xfrm>
            <a:off x="5471500" y="1470525"/>
            <a:ext cx="3672600" cy="35966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-flip through cards to “find a match”</a:t>
            </a:r>
          </a:p>
          <a:p>
            <a:pPr rtl="0">
              <a:spcBef>
                <a:spcPts val="0"/>
              </a:spcBef>
              <a:buNone/>
            </a:pPr>
            <a:r>
              <a:t/>
            </a:r>
            <a:endParaRPr sz="2000">
              <a:latin typeface="Roboto Slab"/>
              <a:ea typeface="Roboto Slab"/>
              <a:cs typeface="Roboto Slab"/>
              <a:sym typeface="Roboto Slab"/>
            </a:endParaRPr>
          </a:p>
          <a:p>
            <a:pPr lvl="0" rtl="0">
              <a:spcBef>
                <a:spcPts val="0"/>
              </a:spcBef>
              <a:buNone/>
            </a:pPr>
            <a:r>
              <a:rPr lang="en" sz="2000">
                <a:latin typeface="Roboto Slab"/>
                <a:ea typeface="Roboto Slab"/>
                <a:cs typeface="Roboto Slab"/>
                <a:sym typeface="Roboto Slab"/>
              </a:rPr>
              <a:t>-simulation of connecting with professional to chat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2: </a:t>
            </a:r>
          </a:p>
          <a:p>
            <a:pPr lvl="0" rtl="0">
              <a:spcBef>
                <a:spcPts val="0"/>
              </a:spcBef>
              <a:buNone/>
            </a:pPr>
            <a:r>
              <a:rPr lang="en">
                <a:solidFill>
                  <a:schemeClr val="lt1"/>
                </a:solidFill>
              </a:rPr>
              <a:t>Results</a:t>
            </a:r>
          </a:p>
        </p:txBody>
      </p:sp>
      <p:sp>
        <p:nvSpPr>
          <p:cNvPr id="187" name="Shape 187"/>
          <p:cNvSpPr txBox="1"/>
          <p:nvPr/>
        </p:nvSpPr>
        <p:spPr>
          <a:xfrm>
            <a:off x="387900" y="1311900"/>
            <a:ext cx="8199600" cy="3831599"/>
          </a:xfrm>
          <a:prstGeom prst="rect">
            <a:avLst/>
          </a:prstGeom>
          <a:noFill/>
          <a:ln>
            <a:noFill/>
          </a:ln>
        </p:spPr>
        <p:txBody>
          <a:bodyPr anchorCtr="0" anchor="t" bIns="91425" lIns="91425" rIns="91425" tIns="91425">
            <a:noAutofit/>
          </a:bodyPr>
          <a:lstStyle/>
          <a:p>
            <a:pPr lvl="0" rtl="0">
              <a:spcBef>
                <a:spcPts val="0"/>
              </a:spcBef>
              <a:buNone/>
            </a:pPr>
            <a:r>
              <a:rPr lang="en" sz="1800">
                <a:latin typeface="Roboto Slab"/>
                <a:ea typeface="Roboto Slab"/>
                <a:cs typeface="Roboto Slab"/>
                <a:sym typeface="Roboto Slab"/>
              </a:rPr>
              <a:t>What worked:</a:t>
            </a:r>
          </a:p>
          <a:p>
            <a:pPr lvl="0" rtl="0">
              <a:spcBef>
                <a:spcPts val="0"/>
              </a:spcBef>
              <a:buNone/>
            </a:pPr>
            <a:r>
              <a:rPr lang="en" sz="1800">
                <a:latin typeface="Roboto Slab"/>
                <a:ea typeface="Roboto Slab"/>
                <a:cs typeface="Roboto Slab"/>
                <a:sym typeface="Roboto Slab"/>
              </a:rPr>
              <a:t>-having personal and relatable career information, such as the “low-point in one’s career”</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What didn’t work: </a:t>
            </a:r>
          </a:p>
          <a:p>
            <a:pPr lvl="0" rtl="0">
              <a:spcBef>
                <a:spcPts val="0"/>
              </a:spcBef>
              <a:buNone/>
            </a:pPr>
            <a:r>
              <a:rPr lang="en" sz="1800">
                <a:latin typeface="Roboto Slab"/>
                <a:ea typeface="Roboto Slab"/>
                <a:cs typeface="Roboto Slab"/>
                <a:sym typeface="Roboto Slab"/>
              </a:rPr>
              <a:t>-relatable career information struck user as not particularly useful</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Surprises:</a:t>
            </a:r>
          </a:p>
          <a:p>
            <a:pPr lvl="0" rtl="0">
              <a:spcBef>
                <a:spcPts val="0"/>
              </a:spcBef>
              <a:buNone/>
            </a:pPr>
            <a:r>
              <a:rPr lang="en" sz="1800">
                <a:latin typeface="Roboto Slab"/>
                <a:ea typeface="Roboto Slab"/>
                <a:cs typeface="Roboto Slab"/>
                <a:sym typeface="Roboto Slab"/>
              </a:rPr>
              <a:t>-process felt impersonal; user said he felt it was like “browsing”</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New learnings:</a:t>
            </a:r>
          </a:p>
          <a:p>
            <a:pPr lvl="0" rtl="0">
              <a:spcBef>
                <a:spcPts val="0"/>
              </a:spcBef>
              <a:buNone/>
            </a:pPr>
            <a:r>
              <a:rPr lang="en" sz="1800">
                <a:latin typeface="Roboto Slab"/>
                <a:ea typeface="Roboto Slab"/>
                <a:cs typeface="Roboto Slab"/>
                <a:sym typeface="Roboto Slab"/>
              </a:rPr>
              <a:t>-relatable information and useful information may not be the same thing</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Experience Prototype 2: </a:t>
            </a:r>
          </a:p>
          <a:p>
            <a:pPr lvl="0" rtl="0">
              <a:spcBef>
                <a:spcPts val="0"/>
              </a:spcBef>
              <a:buNone/>
            </a:pPr>
            <a:r>
              <a:rPr lang="en">
                <a:solidFill>
                  <a:schemeClr val="lt1"/>
                </a:solidFill>
              </a:rPr>
              <a:t>Validity</a:t>
            </a:r>
          </a:p>
        </p:txBody>
      </p:sp>
      <p:sp>
        <p:nvSpPr>
          <p:cNvPr id="193" name="Shape 193"/>
          <p:cNvSpPr txBox="1"/>
          <p:nvPr/>
        </p:nvSpPr>
        <p:spPr>
          <a:xfrm>
            <a:off x="387900" y="1311900"/>
            <a:ext cx="7542900" cy="3831599"/>
          </a:xfrm>
          <a:prstGeom prst="rect">
            <a:avLst/>
          </a:prstGeom>
          <a:noFill/>
          <a:ln>
            <a:noFill/>
          </a:ln>
        </p:spPr>
        <p:txBody>
          <a:bodyPr anchorCtr="0" anchor="t" bIns="91425" lIns="91425" rIns="91425" tIns="91425">
            <a:noAutofit/>
          </a:bodyPr>
          <a:lstStyle/>
          <a:p>
            <a:pPr lvl="0" rtl="0">
              <a:spcBef>
                <a:spcPts val="0"/>
              </a:spcBef>
              <a:buNone/>
            </a:pPr>
            <a:r>
              <a:rPr lang="en" sz="1800">
                <a:latin typeface="Roboto Slab"/>
                <a:ea typeface="Roboto Slab"/>
                <a:cs typeface="Roboto Slab"/>
                <a:sym typeface="Roboto Slab"/>
              </a:rPr>
              <a:t>Assumptions we had:</a:t>
            </a:r>
          </a:p>
          <a:p>
            <a:pPr lvl="0" rtl="0">
              <a:spcBef>
                <a:spcPts val="0"/>
              </a:spcBef>
              <a:buNone/>
            </a:pPr>
            <a:r>
              <a:t/>
            </a:r>
            <a:endParaRPr sz="1800">
              <a:latin typeface="Roboto Slab"/>
              <a:ea typeface="Roboto Slab"/>
              <a:cs typeface="Roboto Slab"/>
              <a:sym typeface="Roboto Slab"/>
            </a:endParaRPr>
          </a:p>
          <a:p>
            <a:pPr rtl="0">
              <a:spcBef>
                <a:spcPts val="0"/>
              </a:spcBef>
              <a:buNone/>
            </a:pPr>
            <a:r>
              <a:rPr lang="en" sz="1800">
                <a:highlight>
                  <a:srgbClr val="00FF00"/>
                </a:highlight>
                <a:latin typeface="Roboto Slab"/>
                <a:ea typeface="Roboto Slab"/>
                <a:cs typeface="Roboto Slab"/>
                <a:sym typeface="Roboto Slab"/>
              </a:rPr>
              <a:t>-students would like mentorship</a:t>
            </a:r>
          </a:p>
          <a:p>
            <a:pPr rtl="0">
              <a:spcBef>
                <a:spcPts val="0"/>
              </a:spcBef>
              <a:buNone/>
            </a:pPr>
            <a:r>
              <a:t/>
            </a:r>
            <a:endParaRPr sz="1800">
              <a:highlight>
                <a:srgbClr val="00FF00"/>
              </a:highlight>
              <a:latin typeface="Roboto Slab"/>
              <a:ea typeface="Roboto Slab"/>
              <a:cs typeface="Roboto Slab"/>
              <a:sym typeface="Roboto Slab"/>
            </a:endParaRPr>
          </a:p>
          <a:p>
            <a:pPr rtl="0">
              <a:spcBef>
                <a:spcPts val="0"/>
              </a:spcBef>
              <a:buNone/>
            </a:pPr>
            <a:r>
              <a:rPr lang="en" sz="1800">
                <a:highlight>
                  <a:srgbClr val="FF9900"/>
                </a:highlight>
                <a:latin typeface="Roboto Slab"/>
                <a:ea typeface="Roboto Slab"/>
                <a:cs typeface="Roboto Slab"/>
                <a:sym typeface="Roboto Slab"/>
              </a:rPr>
              <a:t>-people would be more comfortable with advice from those they related to</a:t>
            </a:r>
          </a:p>
          <a:p>
            <a:pPr rtl="0">
              <a:spcBef>
                <a:spcPts val="0"/>
              </a:spcBef>
              <a:buNone/>
            </a:pPr>
            <a:r>
              <a:t/>
            </a:r>
            <a:endParaRPr sz="1800">
              <a:highlight>
                <a:srgbClr val="00FF00"/>
              </a:highlight>
              <a:latin typeface="Roboto Slab"/>
              <a:ea typeface="Roboto Slab"/>
              <a:cs typeface="Roboto Slab"/>
              <a:sym typeface="Roboto Slab"/>
            </a:endParaRPr>
          </a:p>
          <a:p>
            <a:pPr lvl="0" rtl="0">
              <a:spcBef>
                <a:spcPts val="0"/>
              </a:spcBef>
              <a:buNone/>
            </a:pPr>
            <a:r>
              <a:rPr lang="en" sz="1800">
                <a:highlight>
                  <a:srgbClr val="FF9900"/>
                </a:highlight>
                <a:latin typeface="Roboto Slab"/>
                <a:ea typeface="Roboto Slab"/>
                <a:cs typeface="Roboto Slab"/>
                <a:sym typeface="Roboto Slab"/>
              </a:rPr>
              <a:t>-people would like to mentor students</a:t>
            </a:r>
          </a:p>
          <a:p>
            <a:pPr lvl="0" rtl="0">
              <a:spcBef>
                <a:spcPts val="0"/>
              </a:spcBef>
              <a:buNone/>
            </a:pPr>
            <a:r>
              <a:t/>
            </a:r>
            <a:endParaRPr sz="1800">
              <a:highlight>
                <a:srgbClr val="FF9900"/>
              </a:highlight>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New assumptions:</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-people who are more unsure about their careers would be more interested in career trajectories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 name="Shape 67"/>
        <p:cNvGrpSpPr/>
        <p:nvPr/>
      </p:nvGrpSpPr>
      <p:grpSpPr>
        <a:xfrm>
          <a:off x="0" y="0"/>
          <a:ext cx="0" cy="0"/>
          <a:chOff x="0" y="0"/>
          <a:chExt cx="0" cy="0"/>
        </a:xfrm>
      </p:grpSpPr>
      <p:sp>
        <p:nvSpPr>
          <p:cNvPr id="68" name="Shape 68"/>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Initial POV: We met Brian... </a:t>
            </a:r>
          </a:p>
        </p:txBody>
      </p:sp>
      <p:sp>
        <p:nvSpPr>
          <p:cNvPr id="69" name="Shape 69"/>
          <p:cNvSpPr txBox="1"/>
          <p:nvPr/>
        </p:nvSpPr>
        <p:spPr>
          <a:xfrm>
            <a:off x="515350" y="1466750"/>
            <a:ext cx="7432800" cy="34883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We were amazed to realize . . .</a:t>
            </a:r>
          </a:p>
          <a:p>
            <a:pPr rtl="0">
              <a:spcBef>
                <a:spcPts val="0"/>
              </a:spcBef>
              <a:buNone/>
            </a:pPr>
            <a:r>
              <a:t/>
            </a:r>
            <a:endParaRPr sz="2000">
              <a:latin typeface="Roboto Slab"/>
              <a:ea typeface="Roboto Slab"/>
              <a:cs typeface="Roboto Slab"/>
              <a:sym typeface="Roboto Slab"/>
            </a:endParaRPr>
          </a:p>
          <a:p>
            <a:pPr rtl="0">
              <a:lnSpc>
                <a:spcPct val="115000"/>
              </a:lnSpc>
              <a:spcBef>
                <a:spcPts val="0"/>
              </a:spcBef>
              <a:spcAft>
                <a:spcPts val="1000"/>
              </a:spcAft>
              <a:buNone/>
            </a:pPr>
            <a:r>
              <a:rPr lang="en" sz="2000">
                <a:latin typeface="Roboto Slab"/>
                <a:ea typeface="Roboto Slab"/>
                <a:cs typeface="Roboto Slab"/>
                <a:sym typeface="Roboto Slab"/>
              </a:rPr>
              <a:t>he </a:t>
            </a:r>
            <a:r>
              <a:rPr b="1" lang="en" sz="2000">
                <a:latin typeface="Roboto Slab"/>
                <a:ea typeface="Roboto Slab"/>
                <a:cs typeface="Roboto Slab"/>
                <a:sym typeface="Roboto Slab"/>
              </a:rPr>
              <a:t>needed public deadlines</a:t>
            </a:r>
            <a:r>
              <a:rPr lang="en" sz="2000">
                <a:latin typeface="Roboto Slab"/>
                <a:ea typeface="Roboto Slab"/>
                <a:cs typeface="Roboto Slab"/>
                <a:sym typeface="Roboto Slab"/>
              </a:rPr>
              <a:t> with wide audiences (such as his birthday, holidays, the end of the school year, breaks, etc.) to get his personal projects done.</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It would be game changing for . . .</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people to have more </a:t>
            </a:r>
            <a:r>
              <a:rPr b="1" lang="en" sz="2000">
                <a:latin typeface="Roboto Slab"/>
                <a:ea typeface="Roboto Slab"/>
                <a:cs typeface="Roboto Slab"/>
                <a:sym typeface="Roboto Slab"/>
              </a:rPr>
              <a:t>opportunities to showcase their work</a:t>
            </a:r>
            <a:r>
              <a:rPr lang="en" sz="2000">
                <a:latin typeface="Roboto Slab"/>
                <a:ea typeface="Roboto Slab"/>
                <a:cs typeface="Roboto Slab"/>
                <a:sym typeface="Roboto Slab"/>
              </a:rPr>
              <a:t>.</a:t>
            </a:r>
          </a:p>
          <a:p>
            <a:pPr rtl="0">
              <a:spcBef>
                <a:spcPts val="0"/>
              </a:spcBef>
              <a:buNone/>
            </a:pPr>
            <a:r>
              <a:t/>
            </a:r>
            <a:endParaRPr sz="2000">
              <a:latin typeface="Roboto Slab"/>
              <a:ea typeface="Roboto Slab"/>
              <a:cs typeface="Roboto Slab"/>
              <a:sym typeface="Roboto Slab"/>
            </a:endParaRPr>
          </a:p>
          <a:p>
            <a:pPr rtl="0">
              <a:spcBef>
                <a:spcPts val="0"/>
              </a:spcBef>
              <a:buNone/>
            </a:pPr>
            <a:r>
              <a:t/>
            </a:r>
            <a:endParaRPr sz="2000">
              <a:latin typeface="Roboto Slab"/>
              <a:ea typeface="Roboto Slab"/>
              <a:cs typeface="Roboto Slab"/>
              <a:sym typeface="Roboto Slab"/>
            </a:endParaRPr>
          </a:p>
          <a:p>
            <a:pPr>
              <a:spcBef>
                <a:spcPts val="0"/>
              </a:spcBef>
              <a:buNone/>
            </a:pPr>
            <a:r>
              <a:t/>
            </a:r>
            <a:endParaRPr sz="2000">
              <a:latin typeface="Roboto Slab"/>
              <a:ea typeface="Roboto Slab"/>
              <a:cs typeface="Roboto Slab"/>
              <a:sym typeface="Roboto Slab"/>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3:</a:t>
            </a:r>
          </a:p>
          <a:p>
            <a:pPr>
              <a:spcBef>
                <a:spcPts val="0"/>
              </a:spcBef>
              <a:buNone/>
            </a:pPr>
            <a:r>
              <a:rPr lang="en">
                <a:solidFill>
                  <a:schemeClr val="lt1"/>
                </a:solidFill>
              </a:rPr>
              <a:t>Culture of supporting personal projects</a:t>
            </a:r>
          </a:p>
        </p:txBody>
      </p:sp>
      <p:sp>
        <p:nvSpPr>
          <p:cNvPr id="199" name="Shape 199"/>
          <p:cNvSpPr txBox="1"/>
          <p:nvPr>
            <p:ph idx="1" type="body"/>
          </p:nvPr>
        </p:nvSpPr>
        <p:spPr>
          <a:xfrm>
            <a:off x="387900" y="1489824"/>
            <a:ext cx="8368200" cy="3078899"/>
          </a:xfrm>
          <a:prstGeom prst="rect">
            <a:avLst/>
          </a:prstGeom>
        </p:spPr>
        <p:txBody>
          <a:bodyPr anchorCtr="0" anchor="t" bIns="91425" lIns="91425" rIns="91425" tIns="91425">
            <a:noAutofit/>
          </a:bodyPr>
          <a:lstStyle/>
          <a:p>
            <a:pPr>
              <a:spcBef>
                <a:spcPts val="0"/>
              </a:spcBef>
              <a:buNone/>
            </a:pPr>
            <a:r>
              <a:t/>
            </a:r>
            <a:endParaRPr/>
          </a:p>
        </p:txBody>
      </p:sp>
      <p:pic>
        <p:nvPicPr>
          <p:cNvPr id="200" name="Shape 200"/>
          <p:cNvPicPr preferRelativeResize="0"/>
          <p:nvPr/>
        </p:nvPicPr>
        <p:blipFill>
          <a:blip r:embed="rId3">
            <a:alphaModFix/>
          </a:blip>
          <a:stretch>
            <a:fillRect/>
          </a:stretch>
        </p:blipFill>
        <p:spPr>
          <a:xfrm rot="-5400000">
            <a:off x="3027136" y="1849436"/>
            <a:ext cx="3510077" cy="2632550"/>
          </a:xfrm>
          <a:prstGeom prst="rect">
            <a:avLst/>
          </a:prstGeom>
          <a:noFill/>
          <a:ln>
            <a:noFill/>
          </a:ln>
        </p:spPr>
      </p:pic>
      <p:pic>
        <p:nvPicPr>
          <p:cNvPr id="201" name="Shape 201"/>
          <p:cNvPicPr preferRelativeResize="0"/>
          <p:nvPr/>
        </p:nvPicPr>
        <p:blipFill>
          <a:blip r:embed="rId4">
            <a:alphaModFix/>
          </a:blip>
          <a:stretch>
            <a:fillRect/>
          </a:stretch>
        </p:blipFill>
        <p:spPr>
          <a:xfrm rot="-5400000">
            <a:off x="5790237" y="1853761"/>
            <a:ext cx="3544775" cy="2658600"/>
          </a:xfrm>
          <a:prstGeom prst="rect">
            <a:avLst/>
          </a:prstGeom>
          <a:noFill/>
          <a:ln>
            <a:noFill/>
          </a:ln>
        </p:spPr>
      </p:pic>
      <p:sp>
        <p:nvSpPr>
          <p:cNvPr id="202" name="Shape 202"/>
          <p:cNvSpPr txBox="1"/>
          <p:nvPr/>
        </p:nvSpPr>
        <p:spPr>
          <a:xfrm>
            <a:off x="387900" y="1489825"/>
            <a:ext cx="2943000" cy="35966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-sheet of paper simulates project page</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-project page lists points of progress</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-at the bottom: tallies followers of project</a:t>
            </a:r>
          </a:p>
          <a:p>
            <a:pPr rtl="0">
              <a:spcBef>
                <a:spcPts val="0"/>
              </a:spcBef>
              <a:buNone/>
            </a:pPr>
            <a:r>
              <a:t/>
            </a:r>
            <a:endParaRPr sz="2000">
              <a:latin typeface="Roboto Slab"/>
              <a:ea typeface="Roboto Slab"/>
              <a:cs typeface="Roboto Slab"/>
              <a:sym typeface="Roboto Slab"/>
            </a:endParaRPr>
          </a:p>
          <a:p>
            <a:pPr lvl="0" rtl="0">
              <a:spcBef>
                <a:spcPts val="0"/>
              </a:spcBef>
              <a:buNone/>
            </a:pPr>
            <a:r>
              <a:rPr lang="en" sz="2000">
                <a:latin typeface="Roboto Slab"/>
                <a:ea typeface="Roboto Slab"/>
                <a:cs typeface="Roboto Slab"/>
                <a:sym typeface="Roboto Slab"/>
              </a:rPr>
              <a:t>-post-its contain filler comments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387900" y="458025"/>
            <a:ext cx="8368200" cy="686099"/>
          </a:xfrm>
          <a:prstGeom prst="rect">
            <a:avLst/>
          </a:prstGeom>
        </p:spPr>
        <p:txBody>
          <a:bodyPr anchorCtr="0" anchor="b" bIns="91425" lIns="91425" rIns="91425" tIns="91425">
            <a:noAutofit/>
          </a:bodyPr>
          <a:lstStyle/>
          <a:p>
            <a:pPr rtl="0">
              <a:spcBef>
                <a:spcPts val="0"/>
              </a:spcBef>
              <a:buNone/>
            </a:pPr>
            <a:r>
              <a:rPr lang="en">
                <a:solidFill>
                  <a:schemeClr val="lt1"/>
                </a:solidFill>
              </a:rPr>
              <a:t>Experience Prototype 3: </a:t>
            </a:r>
          </a:p>
          <a:p>
            <a:pPr lvl="0" rtl="0">
              <a:spcBef>
                <a:spcPts val="0"/>
              </a:spcBef>
              <a:buNone/>
            </a:pPr>
            <a:r>
              <a:rPr lang="en">
                <a:solidFill>
                  <a:schemeClr val="lt1"/>
                </a:solidFill>
              </a:rPr>
              <a:t>Testing</a:t>
            </a:r>
          </a:p>
        </p:txBody>
      </p:sp>
      <p:pic>
        <p:nvPicPr>
          <p:cNvPr id="208" name="Shape 208"/>
          <p:cNvPicPr preferRelativeResize="0"/>
          <p:nvPr/>
        </p:nvPicPr>
        <p:blipFill>
          <a:blip r:embed="rId3">
            <a:alphaModFix/>
          </a:blip>
          <a:stretch>
            <a:fillRect/>
          </a:stretch>
        </p:blipFill>
        <p:spPr>
          <a:xfrm>
            <a:off x="3114650" y="1458700"/>
            <a:ext cx="2365949" cy="3154615"/>
          </a:xfrm>
          <a:prstGeom prst="rect">
            <a:avLst/>
          </a:prstGeom>
          <a:noFill/>
          <a:ln>
            <a:noFill/>
          </a:ln>
        </p:spPr>
      </p:pic>
      <p:pic>
        <p:nvPicPr>
          <p:cNvPr id="209" name="Shape 209"/>
          <p:cNvPicPr preferRelativeResize="0"/>
          <p:nvPr/>
        </p:nvPicPr>
        <p:blipFill>
          <a:blip r:embed="rId4">
            <a:alphaModFix/>
          </a:blip>
          <a:stretch>
            <a:fillRect/>
          </a:stretch>
        </p:blipFill>
        <p:spPr>
          <a:xfrm>
            <a:off x="452525" y="1458700"/>
            <a:ext cx="2365949" cy="3154599"/>
          </a:xfrm>
          <a:prstGeom prst="rect">
            <a:avLst/>
          </a:prstGeom>
          <a:noFill/>
          <a:ln>
            <a:noFill/>
          </a:ln>
        </p:spPr>
      </p:pic>
      <p:sp>
        <p:nvSpPr>
          <p:cNvPr id="210" name="Shape 210"/>
          <p:cNvSpPr txBox="1"/>
          <p:nvPr/>
        </p:nvSpPr>
        <p:spPr>
          <a:xfrm>
            <a:off x="5547700" y="1394325"/>
            <a:ext cx="3672600" cy="3596699"/>
          </a:xfrm>
          <a:prstGeom prst="rect">
            <a:avLst/>
          </a:prstGeom>
          <a:noFill/>
          <a:ln>
            <a:noFill/>
          </a:ln>
        </p:spPr>
        <p:txBody>
          <a:bodyPr anchorCtr="0" anchor="t" bIns="91425" lIns="91425" rIns="91425" tIns="91425">
            <a:noAutofit/>
          </a:bodyPr>
          <a:lstStyle/>
          <a:p>
            <a:pPr lvl="0" rtl="0">
              <a:spcBef>
                <a:spcPts val="0"/>
              </a:spcBef>
              <a:buNone/>
            </a:pPr>
            <a:r>
              <a:rPr lang="en" sz="2000">
                <a:latin typeface="Roboto Slab"/>
                <a:ea typeface="Roboto Slab"/>
                <a:cs typeface="Roboto Slab"/>
                <a:sym typeface="Roboto Slab"/>
              </a:rPr>
              <a:t>-fill out project page of progress</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-simulation of receiving followers (tally marks go up)</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-simulation of receiving comments</a:t>
            </a:r>
          </a:p>
          <a:p>
            <a:pPr rtl="0">
              <a:spcBef>
                <a:spcPts val="0"/>
              </a:spcBef>
              <a:buNone/>
            </a:pPr>
            <a:r>
              <a:t/>
            </a:r>
            <a:endParaRPr sz="2000">
              <a:latin typeface="Roboto Slab"/>
              <a:ea typeface="Roboto Slab"/>
              <a:cs typeface="Roboto Slab"/>
              <a:sym typeface="Roboto Slab"/>
            </a:endParaRPr>
          </a:p>
          <a:p>
            <a:pPr lvl="0" rtl="0">
              <a:spcBef>
                <a:spcPts val="0"/>
              </a:spcBef>
              <a:buNone/>
            </a:pPr>
            <a:r>
              <a:rPr lang="en" sz="2000">
                <a:latin typeface="Roboto Slab"/>
                <a:ea typeface="Roboto Slab"/>
                <a:cs typeface="Roboto Slab"/>
                <a:sym typeface="Roboto Slab"/>
              </a:rPr>
              <a:t>-receive trend report on number of followers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Experience Prototype 3: </a:t>
            </a:r>
          </a:p>
          <a:p>
            <a:pPr lvl="0" rtl="0">
              <a:spcBef>
                <a:spcPts val="0"/>
              </a:spcBef>
              <a:buNone/>
            </a:pPr>
            <a:r>
              <a:rPr lang="en">
                <a:solidFill>
                  <a:schemeClr val="lt1"/>
                </a:solidFill>
              </a:rPr>
              <a:t>Results</a:t>
            </a:r>
          </a:p>
        </p:txBody>
      </p:sp>
      <p:sp>
        <p:nvSpPr>
          <p:cNvPr id="216" name="Shape 216"/>
          <p:cNvSpPr txBox="1"/>
          <p:nvPr/>
        </p:nvSpPr>
        <p:spPr>
          <a:xfrm>
            <a:off x="387900" y="1311900"/>
            <a:ext cx="8199600" cy="3831599"/>
          </a:xfrm>
          <a:prstGeom prst="rect">
            <a:avLst/>
          </a:prstGeom>
          <a:noFill/>
          <a:ln>
            <a:noFill/>
          </a:ln>
        </p:spPr>
        <p:txBody>
          <a:bodyPr anchorCtr="0" anchor="t" bIns="91425" lIns="91425" rIns="91425" tIns="91425">
            <a:noAutofit/>
          </a:bodyPr>
          <a:lstStyle/>
          <a:p>
            <a:pPr lvl="0" rtl="0">
              <a:spcBef>
                <a:spcPts val="0"/>
              </a:spcBef>
              <a:buNone/>
            </a:pPr>
            <a:r>
              <a:rPr lang="en" sz="1800">
                <a:latin typeface="Roboto Slab"/>
                <a:ea typeface="Roboto Slab"/>
                <a:cs typeface="Roboto Slab"/>
                <a:sym typeface="Roboto Slab"/>
              </a:rPr>
              <a:t>What worked:</a:t>
            </a:r>
          </a:p>
          <a:p>
            <a:pPr rtl="0">
              <a:spcBef>
                <a:spcPts val="0"/>
              </a:spcBef>
              <a:buNone/>
            </a:pPr>
            <a:r>
              <a:rPr lang="en" sz="1800">
                <a:latin typeface="Roboto Slab"/>
                <a:ea typeface="Roboto Slab"/>
                <a:cs typeface="Roboto Slab"/>
                <a:sym typeface="Roboto Slab"/>
              </a:rPr>
              <a:t>-followers were motivating</a:t>
            </a:r>
          </a:p>
          <a:p>
            <a:pPr lvl="0" rtl="0">
              <a:spcBef>
                <a:spcPts val="0"/>
              </a:spcBef>
              <a:buNone/>
            </a:pPr>
            <a:r>
              <a:rPr lang="en" sz="1800">
                <a:latin typeface="Roboto Slab"/>
                <a:ea typeface="Roboto Slab"/>
                <a:cs typeface="Roboto Slab"/>
                <a:sym typeface="Roboto Slab"/>
              </a:rPr>
              <a:t>-exciting to find collaborators in comments</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What didn’t work: </a:t>
            </a:r>
          </a:p>
          <a:p>
            <a:pPr lvl="0" rtl="0">
              <a:spcBef>
                <a:spcPts val="0"/>
              </a:spcBef>
              <a:buNone/>
            </a:pPr>
            <a:r>
              <a:rPr lang="en" sz="1800">
                <a:latin typeface="Roboto Slab"/>
                <a:ea typeface="Roboto Slab"/>
                <a:cs typeface="Roboto Slab"/>
                <a:sym typeface="Roboto Slab"/>
              </a:rPr>
              <a:t>-confidentiality issues might prevent users from sharing projects</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Surprises:</a:t>
            </a:r>
          </a:p>
          <a:p>
            <a:pPr lvl="0" rtl="0">
              <a:spcBef>
                <a:spcPts val="0"/>
              </a:spcBef>
              <a:buNone/>
            </a:pPr>
            <a:r>
              <a:rPr lang="en" sz="1800">
                <a:latin typeface="Roboto Slab"/>
                <a:ea typeface="Roboto Slab"/>
                <a:cs typeface="Roboto Slab"/>
                <a:sym typeface="Roboto Slab"/>
              </a:rPr>
              <a:t>-user unsure of how much information about project should be shared</a:t>
            </a:r>
          </a:p>
          <a:p>
            <a:pPr lvl="0"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New learnings:</a:t>
            </a:r>
          </a:p>
          <a:p>
            <a:pPr lvl="0" rtl="0">
              <a:spcBef>
                <a:spcPts val="0"/>
              </a:spcBef>
              <a:buNone/>
            </a:pPr>
            <a:r>
              <a:rPr lang="en" sz="1800">
                <a:latin typeface="Roboto Slab"/>
                <a:ea typeface="Roboto Slab"/>
                <a:cs typeface="Roboto Slab"/>
                <a:sym typeface="Roboto Slab"/>
              </a:rPr>
              <a:t>-people are sensitive about what they are working on</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sp>
        <p:nvSpPr>
          <p:cNvPr id="221" name="Shape 221"/>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Experience Prototype 3: </a:t>
            </a:r>
          </a:p>
          <a:p>
            <a:pPr lvl="0" rtl="0">
              <a:spcBef>
                <a:spcPts val="0"/>
              </a:spcBef>
              <a:buNone/>
            </a:pPr>
            <a:r>
              <a:rPr lang="en">
                <a:solidFill>
                  <a:schemeClr val="lt1"/>
                </a:solidFill>
              </a:rPr>
              <a:t>Validity</a:t>
            </a:r>
          </a:p>
        </p:txBody>
      </p:sp>
      <p:sp>
        <p:nvSpPr>
          <p:cNvPr id="222" name="Shape 222"/>
          <p:cNvSpPr txBox="1"/>
          <p:nvPr/>
        </p:nvSpPr>
        <p:spPr>
          <a:xfrm>
            <a:off x="387900" y="1159500"/>
            <a:ext cx="7542900" cy="3831599"/>
          </a:xfrm>
          <a:prstGeom prst="rect">
            <a:avLst/>
          </a:prstGeom>
          <a:noFill/>
          <a:ln>
            <a:noFill/>
          </a:ln>
        </p:spPr>
        <p:txBody>
          <a:bodyPr anchorCtr="0" anchor="t" bIns="91425" lIns="91425" rIns="91425" tIns="91425">
            <a:noAutofit/>
          </a:bodyPr>
          <a:lstStyle/>
          <a:p>
            <a:pPr lvl="0" rtl="0">
              <a:spcBef>
                <a:spcPts val="0"/>
              </a:spcBef>
              <a:buNone/>
            </a:pPr>
            <a:r>
              <a:rPr lang="en" sz="1800">
                <a:latin typeface="Roboto Slab"/>
                <a:ea typeface="Roboto Slab"/>
                <a:cs typeface="Roboto Slab"/>
                <a:sym typeface="Roboto Slab"/>
              </a:rPr>
              <a:t>Assumptions we had:</a:t>
            </a:r>
          </a:p>
          <a:p>
            <a:pPr lvl="0" rtl="0">
              <a:spcBef>
                <a:spcPts val="0"/>
              </a:spcBef>
              <a:buNone/>
            </a:pPr>
            <a:r>
              <a:t/>
            </a:r>
            <a:endParaRPr sz="1800">
              <a:latin typeface="Roboto Slab"/>
              <a:ea typeface="Roboto Slab"/>
              <a:cs typeface="Roboto Slab"/>
              <a:sym typeface="Roboto Slab"/>
            </a:endParaRPr>
          </a:p>
          <a:p>
            <a:pPr rtl="0">
              <a:spcBef>
                <a:spcPts val="0"/>
              </a:spcBef>
              <a:buNone/>
            </a:pPr>
            <a:r>
              <a:rPr lang="en" sz="1800">
                <a:highlight>
                  <a:srgbClr val="00FF00"/>
                </a:highlight>
                <a:latin typeface="Roboto Slab"/>
                <a:ea typeface="Roboto Slab"/>
                <a:cs typeface="Roboto Slab"/>
                <a:sym typeface="Roboto Slab"/>
              </a:rPr>
              <a:t>-people are motivated to work on projects by an audience</a:t>
            </a:r>
          </a:p>
          <a:p>
            <a:pPr rtl="0">
              <a:spcBef>
                <a:spcPts val="0"/>
              </a:spcBef>
              <a:buNone/>
            </a:pPr>
            <a:r>
              <a:t/>
            </a:r>
            <a:endParaRPr sz="1800">
              <a:highlight>
                <a:srgbClr val="00FF00"/>
              </a:highlight>
              <a:latin typeface="Roboto Slab"/>
              <a:ea typeface="Roboto Slab"/>
              <a:cs typeface="Roboto Slab"/>
              <a:sym typeface="Roboto Slab"/>
            </a:endParaRPr>
          </a:p>
          <a:p>
            <a:pPr lvl="0" rtl="0">
              <a:spcBef>
                <a:spcPts val="0"/>
              </a:spcBef>
              <a:buNone/>
            </a:pPr>
            <a:r>
              <a:rPr lang="en" sz="1800">
                <a:highlight>
                  <a:srgbClr val="00FF00"/>
                </a:highlight>
                <a:latin typeface="Roboto Slab"/>
                <a:ea typeface="Roboto Slab"/>
                <a:cs typeface="Roboto Slab"/>
                <a:sym typeface="Roboto Slab"/>
              </a:rPr>
              <a:t>-people would support and follow other people’s projects</a:t>
            </a:r>
          </a:p>
          <a:p>
            <a:pPr lvl="0" rtl="0">
              <a:spcBef>
                <a:spcPts val="0"/>
              </a:spcBef>
              <a:buNone/>
            </a:pPr>
            <a:r>
              <a:t/>
            </a:r>
            <a:endParaRPr sz="1800">
              <a:highlight>
                <a:srgbClr val="00FF00"/>
              </a:highlight>
              <a:latin typeface="Roboto Slab"/>
              <a:ea typeface="Roboto Slab"/>
              <a:cs typeface="Roboto Slab"/>
              <a:sym typeface="Roboto Slab"/>
            </a:endParaRPr>
          </a:p>
          <a:p>
            <a:pPr lvl="0" rtl="0">
              <a:spcBef>
                <a:spcPts val="0"/>
              </a:spcBef>
              <a:buNone/>
            </a:pPr>
            <a:r>
              <a:rPr lang="en" sz="1800">
                <a:highlight>
                  <a:srgbClr val="FF9900"/>
                </a:highlight>
                <a:latin typeface="Roboto Slab"/>
                <a:ea typeface="Roboto Slab"/>
                <a:cs typeface="Roboto Slab"/>
                <a:sym typeface="Roboto Slab"/>
              </a:rPr>
              <a:t>-people want to share their projects</a:t>
            </a:r>
          </a:p>
          <a:p>
            <a:pPr lvl="0" rtl="0">
              <a:spcBef>
                <a:spcPts val="0"/>
              </a:spcBef>
              <a:buNone/>
            </a:pPr>
            <a:r>
              <a:t/>
            </a:r>
            <a:endParaRPr sz="1800">
              <a:highlight>
                <a:srgbClr val="FF9900"/>
              </a:highlight>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New assumptions:</a:t>
            </a:r>
          </a:p>
          <a:p>
            <a:pPr rtl="0">
              <a:spcBef>
                <a:spcPts val="0"/>
              </a:spcBef>
              <a:buNone/>
            </a:pPr>
            <a:r>
              <a:t/>
            </a:r>
            <a:endParaRPr sz="1800">
              <a:latin typeface="Roboto Slab"/>
              <a:ea typeface="Roboto Slab"/>
              <a:cs typeface="Roboto Slab"/>
              <a:sym typeface="Roboto Slab"/>
            </a:endParaRPr>
          </a:p>
          <a:p>
            <a:pPr rtl="0">
              <a:spcBef>
                <a:spcPts val="0"/>
              </a:spcBef>
              <a:buNone/>
            </a:pPr>
            <a:r>
              <a:rPr lang="en" sz="1800">
                <a:latin typeface="Roboto Slab"/>
                <a:ea typeface="Roboto Slab"/>
                <a:cs typeface="Roboto Slab"/>
                <a:sym typeface="Roboto Slab"/>
              </a:rPr>
              <a:t>-privacy settings may allow people to feel more comfortable sharing their projects</a:t>
            </a:r>
          </a:p>
          <a:p>
            <a:pPr rtl="0">
              <a:spcBef>
                <a:spcPts val="0"/>
              </a:spcBef>
              <a:buNone/>
            </a:pPr>
            <a:r>
              <a:t/>
            </a:r>
            <a:endParaRPr sz="1800">
              <a:latin typeface="Roboto Slab"/>
              <a:ea typeface="Roboto Slab"/>
              <a:cs typeface="Roboto Slab"/>
              <a:sym typeface="Roboto Slab"/>
            </a:endParaRPr>
          </a:p>
          <a:p>
            <a:pPr lvl="0" rtl="0">
              <a:spcBef>
                <a:spcPts val="0"/>
              </a:spcBef>
              <a:buNone/>
            </a:pPr>
            <a:r>
              <a:rPr lang="en" sz="1800">
                <a:latin typeface="Roboto Slab"/>
                <a:ea typeface="Roboto Slab"/>
                <a:cs typeface="Roboto Slab"/>
                <a:sym typeface="Roboto Slab"/>
              </a:rPr>
              <a:t>-students may be more comfortable sharing than professionals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Additional Interviews: Somya Khare</a:t>
            </a:r>
          </a:p>
        </p:txBody>
      </p:sp>
      <p:pic>
        <p:nvPicPr>
          <p:cNvPr id="75" name="Shape 75"/>
          <p:cNvPicPr preferRelativeResize="0"/>
          <p:nvPr/>
        </p:nvPicPr>
        <p:blipFill>
          <a:blip r:embed="rId3">
            <a:alphaModFix/>
          </a:blip>
          <a:stretch>
            <a:fillRect/>
          </a:stretch>
        </p:blipFill>
        <p:spPr>
          <a:xfrm>
            <a:off x="446900" y="1356850"/>
            <a:ext cx="5216476" cy="3476798"/>
          </a:xfrm>
          <a:prstGeom prst="rect">
            <a:avLst/>
          </a:prstGeom>
          <a:noFill/>
          <a:ln>
            <a:noFill/>
          </a:ln>
        </p:spPr>
      </p:pic>
      <p:sp>
        <p:nvSpPr>
          <p:cNvPr id="76" name="Shape 76"/>
          <p:cNvSpPr txBox="1"/>
          <p:nvPr/>
        </p:nvSpPr>
        <p:spPr>
          <a:xfrm>
            <a:off x="5962025" y="1354075"/>
            <a:ext cx="2969699" cy="3476700"/>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-undeclared freshman at Stanford</a:t>
            </a:r>
          </a:p>
          <a:p>
            <a:pPr rtl="0">
              <a:spcBef>
                <a:spcPts val="0"/>
              </a:spcBef>
              <a:buNone/>
            </a:pPr>
            <a:r>
              <a:t/>
            </a:r>
            <a:endParaRPr sz="2000">
              <a:latin typeface="Roboto Slab"/>
              <a:ea typeface="Roboto Slab"/>
              <a:cs typeface="Roboto Slab"/>
              <a:sym typeface="Roboto Slab"/>
            </a:endParaRPr>
          </a:p>
          <a:p>
            <a:pPr rtl="0">
              <a:spcBef>
                <a:spcPts val="0"/>
              </a:spcBef>
              <a:buNone/>
            </a:pPr>
            <a:r>
              <a:rPr lang="en" sz="2000">
                <a:latin typeface="Roboto Slab"/>
                <a:ea typeface="Roboto Slab"/>
                <a:cs typeface="Roboto Slab"/>
                <a:sym typeface="Roboto Slab"/>
              </a:rPr>
              <a:t>-</a:t>
            </a:r>
            <a:r>
              <a:rPr b="1" lang="en" sz="2000">
                <a:latin typeface="Roboto Slab"/>
                <a:ea typeface="Roboto Slab"/>
                <a:cs typeface="Roboto Slab"/>
                <a:sym typeface="Roboto Slab"/>
              </a:rPr>
              <a:t>tracks productivity</a:t>
            </a:r>
            <a:r>
              <a:rPr lang="en" sz="2000">
                <a:latin typeface="Roboto Slab"/>
                <a:ea typeface="Roboto Slab"/>
                <a:cs typeface="Roboto Slab"/>
                <a:sym typeface="Roboto Slab"/>
              </a:rPr>
              <a:t> on GCal after she completes tasks</a:t>
            </a:r>
          </a:p>
          <a:p>
            <a:pPr rtl="0">
              <a:spcBef>
                <a:spcPts val="0"/>
              </a:spcBef>
              <a:buNone/>
            </a:pPr>
            <a:r>
              <a:t/>
            </a:r>
            <a:endParaRPr sz="2000">
              <a:latin typeface="Roboto Slab"/>
              <a:ea typeface="Roboto Slab"/>
              <a:cs typeface="Roboto Slab"/>
              <a:sym typeface="Roboto Slab"/>
            </a:endParaRPr>
          </a:p>
          <a:p>
            <a:pPr>
              <a:spcBef>
                <a:spcPts val="0"/>
              </a:spcBef>
              <a:buNone/>
            </a:pPr>
            <a:r>
              <a:rPr lang="en" sz="2000">
                <a:latin typeface="Roboto Slab"/>
                <a:ea typeface="Roboto Slab"/>
                <a:cs typeface="Roboto Slab"/>
                <a:sym typeface="Roboto Slab"/>
              </a:rPr>
              <a:t>-distracted by </a:t>
            </a:r>
            <a:r>
              <a:rPr b="1" lang="en" sz="2000">
                <a:latin typeface="Roboto Slab"/>
                <a:ea typeface="Roboto Slab"/>
                <a:cs typeface="Roboto Slab"/>
                <a:sym typeface="Roboto Slab"/>
              </a:rPr>
              <a:t>uncertainty about long-term goals</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387900" y="458025"/>
            <a:ext cx="8368200" cy="686099"/>
          </a:xfrm>
          <a:prstGeom prst="rect">
            <a:avLst/>
          </a:prstGeom>
        </p:spPr>
        <p:txBody>
          <a:bodyPr anchorCtr="0" anchor="b" bIns="91425" lIns="91425" rIns="91425" tIns="91425">
            <a:noAutofit/>
          </a:bodyPr>
          <a:lstStyle/>
          <a:p>
            <a:pPr>
              <a:spcBef>
                <a:spcPts val="0"/>
              </a:spcBef>
              <a:buNone/>
            </a:pPr>
            <a:r>
              <a:rPr lang="en">
                <a:solidFill>
                  <a:schemeClr val="lt1"/>
                </a:solidFill>
              </a:rPr>
              <a:t>Additional Interviews: Matthew Willis</a:t>
            </a:r>
          </a:p>
        </p:txBody>
      </p:sp>
      <p:pic>
        <p:nvPicPr>
          <p:cNvPr id="82" name="Shape 82"/>
          <p:cNvPicPr preferRelativeResize="0"/>
          <p:nvPr/>
        </p:nvPicPr>
        <p:blipFill rotWithShape="1">
          <a:blip r:embed="rId3">
            <a:alphaModFix/>
          </a:blip>
          <a:srcRect b="5070" l="15337" r="5070" t="15337"/>
          <a:stretch/>
        </p:blipFill>
        <p:spPr>
          <a:xfrm>
            <a:off x="696382" y="1303575"/>
            <a:ext cx="2961674" cy="1981201"/>
          </a:xfrm>
          <a:prstGeom prst="rect">
            <a:avLst/>
          </a:prstGeom>
          <a:noFill/>
          <a:ln>
            <a:noFill/>
          </a:ln>
        </p:spPr>
      </p:pic>
      <p:pic>
        <p:nvPicPr>
          <p:cNvPr id="83" name="Shape 83"/>
          <p:cNvPicPr preferRelativeResize="0"/>
          <p:nvPr/>
        </p:nvPicPr>
        <p:blipFill rotWithShape="1">
          <a:blip r:embed="rId4">
            <a:alphaModFix/>
          </a:blip>
          <a:srcRect b="14537" l="12334" r="0" t="22339"/>
          <a:stretch/>
        </p:blipFill>
        <p:spPr>
          <a:xfrm>
            <a:off x="4315099" y="1303574"/>
            <a:ext cx="3668900" cy="1981201"/>
          </a:xfrm>
          <a:prstGeom prst="rect">
            <a:avLst/>
          </a:prstGeom>
          <a:noFill/>
          <a:ln>
            <a:noFill/>
          </a:ln>
        </p:spPr>
      </p:pic>
      <p:sp>
        <p:nvSpPr>
          <p:cNvPr id="84" name="Shape 84"/>
          <p:cNvSpPr txBox="1"/>
          <p:nvPr/>
        </p:nvSpPr>
        <p:spPr>
          <a:xfrm>
            <a:off x="582700" y="3444225"/>
            <a:ext cx="7750499" cy="1707899"/>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-first-year grad student</a:t>
            </a:r>
          </a:p>
          <a:p>
            <a:pPr lvl="0" rtl="0">
              <a:spcBef>
                <a:spcPts val="0"/>
              </a:spcBef>
              <a:buNone/>
            </a:pPr>
            <a:r>
              <a:rPr lang="en" sz="2000">
                <a:latin typeface="Roboto Slab"/>
                <a:ea typeface="Roboto Slab"/>
                <a:cs typeface="Roboto Slab"/>
                <a:sym typeface="Roboto Slab"/>
              </a:rPr>
              <a:t>-uses a whiteboard to prioritize tasks</a:t>
            </a:r>
          </a:p>
          <a:p>
            <a:pPr rtl="0">
              <a:spcBef>
                <a:spcPts val="0"/>
              </a:spcBef>
              <a:buNone/>
            </a:pPr>
            <a:r>
              <a:rPr lang="en" sz="2000">
                <a:latin typeface="Roboto Slab"/>
                <a:ea typeface="Roboto Slab"/>
                <a:cs typeface="Roboto Slab"/>
                <a:sym typeface="Roboto Slab"/>
              </a:rPr>
              <a:t>-has trouble with long-term tasks </a:t>
            </a:r>
            <a:r>
              <a:rPr b="1" lang="en" sz="2000">
                <a:latin typeface="Roboto Slab"/>
                <a:ea typeface="Roboto Slab"/>
                <a:cs typeface="Roboto Slab"/>
                <a:sym typeface="Roboto Slab"/>
              </a:rPr>
              <a:t>without a clear objective</a:t>
            </a:r>
          </a:p>
          <a:p>
            <a:pPr lvl="0" rtl="0">
              <a:spcBef>
                <a:spcPts val="0"/>
              </a:spcBef>
              <a:buNone/>
            </a:pPr>
            <a:r>
              <a:rPr lang="en" sz="2000">
                <a:latin typeface="Roboto Slab"/>
                <a:ea typeface="Roboto Slab"/>
                <a:cs typeface="Roboto Slab"/>
                <a:sym typeface="Roboto Slab"/>
              </a:rPr>
              <a:t>-has trouble prioritizing tasks without a </a:t>
            </a:r>
            <a:r>
              <a:rPr b="1" lang="en" sz="2000">
                <a:latin typeface="Roboto Slab"/>
                <a:ea typeface="Roboto Slab"/>
                <a:cs typeface="Roboto Slab"/>
                <a:sym typeface="Roboto Slab"/>
              </a:rPr>
              <a:t>visual reminder</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Additional Interviews: Daniel Chen</a:t>
            </a:r>
          </a:p>
        </p:txBody>
      </p:sp>
      <p:pic>
        <p:nvPicPr>
          <p:cNvPr id="90" name="Shape 90"/>
          <p:cNvPicPr preferRelativeResize="0"/>
          <p:nvPr/>
        </p:nvPicPr>
        <p:blipFill rotWithShape="1">
          <a:blip r:embed="rId3">
            <a:alphaModFix/>
          </a:blip>
          <a:srcRect b="21673" l="0" r="0" t="0"/>
          <a:stretch/>
        </p:blipFill>
        <p:spPr>
          <a:xfrm>
            <a:off x="343900" y="1337950"/>
            <a:ext cx="2633250" cy="3666851"/>
          </a:xfrm>
          <a:prstGeom prst="rect">
            <a:avLst/>
          </a:prstGeom>
          <a:noFill/>
          <a:ln>
            <a:noFill/>
          </a:ln>
        </p:spPr>
      </p:pic>
      <p:pic>
        <p:nvPicPr>
          <p:cNvPr id="91" name="Shape 91"/>
          <p:cNvPicPr preferRelativeResize="0"/>
          <p:nvPr/>
        </p:nvPicPr>
        <p:blipFill rotWithShape="1">
          <a:blip r:embed="rId4">
            <a:alphaModFix/>
          </a:blip>
          <a:srcRect b="35769" l="0" r="0" t="0"/>
          <a:stretch/>
        </p:blipFill>
        <p:spPr>
          <a:xfrm>
            <a:off x="3282775" y="1261750"/>
            <a:ext cx="4915550" cy="1692749"/>
          </a:xfrm>
          <a:prstGeom prst="rect">
            <a:avLst/>
          </a:prstGeom>
          <a:noFill/>
          <a:ln>
            <a:noFill/>
          </a:ln>
        </p:spPr>
      </p:pic>
      <p:sp>
        <p:nvSpPr>
          <p:cNvPr id="92" name="Shape 92"/>
          <p:cNvSpPr txBox="1"/>
          <p:nvPr/>
        </p:nvSpPr>
        <p:spPr>
          <a:xfrm>
            <a:off x="3162900" y="2878300"/>
            <a:ext cx="5593200" cy="2126400"/>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-first year at Google as a software engineer, previously a PhD student at Carnegie Mellon</a:t>
            </a:r>
          </a:p>
          <a:p>
            <a:pPr rtl="0">
              <a:spcBef>
                <a:spcPts val="0"/>
              </a:spcBef>
              <a:buNone/>
            </a:pPr>
            <a:r>
              <a:t/>
            </a:r>
            <a:endParaRPr sz="2000">
              <a:latin typeface="Roboto Slab"/>
              <a:ea typeface="Roboto Slab"/>
              <a:cs typeface="Roboto Slab"/>
              <a:sym typeface="Roboto Slab"/>
            </a:endParaRPr>
          </a:p>
          <a:p>
            <a:pPr lvl="0" rtl="0">
              <a:spcBef>
                <a:spcPts val="0"/>
              </a:spcBef>
              <a:buNone/>
            </a:pPr>
            <a:r>
              <a:rPr lang="en" sz="2000">
                <a:latin typeface="Roboto Slab"/>
                <a:ea typeface="Roboto Slab"/>
                <a:cs typeface="Roboto Slab"/>
                <a:sym typeface="Roboto Slab"/>
              </a:rPr>
              <a:t>-</a:t>
            </a:r>
            <a:r>
              <a:rPr b="1" lang="en" sz="2000">
                <a:latin typeface="Roboto Slab"/>
                <a:ea typeface="Roboto Slab"/>
                <a:cs typeface="Roboto Slab"/>
                <a:sym typeface="Roboto Slab"/>
              </a:rPr>
              <a:t>“After work, I’m exhausted. It’s hard to focus on anything that’s not related to my promotion.”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Revised POVs: We met Somya...</a:t>
            </a:r>
          </a:p>
        </p:txBody>
      </p:sp>
      <p:sp>
        <p:nvSpPr>
          <p:cNvPr id="98" name="Shape 98"/>
          <p:cNvSpPr txBox="1"/>
          <p:nvPr/>
        </p:nvSpPr>
        <p:spPr>
          <a:xfrm>
            <a:off x="448350" y="1427650"/>
            <a:ext cx="8011199" cy="3150299"/>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Roboto Slab"/>
                <a:ea typeface="Roboto Slab"/>
                <a:cs typeface="Roboto Slab"/>
                <a:sym typeface="Roboto Slab"/>
              </a:rPr>
              <a:t>we were amazed to realize that she is </a:t>
            </a:r>
            <a:r>
              <a:rPr b="1" lang="en" sz="2000">
                <a:latin typeface="Roboto Slab"/>
                <a:ea typeface="Roboto Slab"/>
                <a:cs typeface="Roboto Slab"/>
                <a:sym typeface="Roboto Slab"/>
              </a:rPr>
              <a:t>helpless about her long-term plans </a:t>
            </a:r>
            <a:r>
              <a:rPr lang="en" sz="2000">
                <a:latin typeface="Roboto Slab"/>
                <a:ea typeface="Roboto Slab"/>
                <a:cs typeface="Roboto Slab"/>
                <a:sym typeface="Roboto Slab"/>
              </a:rPr>
              <a:t>even though she tracks her short-term accomplishments well on Google Calendar. </a:t>
            </a:r>
          </a:p>
          <a:p>
            <a:pPr rtl="0">
              <a:lnSpc>
                <a:spcPct val="115000"/>
              </a:lnSpc>
              <a:spcBef>
                <a:spcPts val="0"/>
              </a:spcBef>
              <a:buNone/>
            </a:pPr>
            <a:r>
              <a:t/>
            </a:r>
            <a:endParaRPr sz="2000">
              <a:latin typeface="Roboto Slab"/>
              <a:ea typeface="Roboto Slab"/>
              <a:cs typeface="Roboto Slab"/>
              <a:sym typeface="Roboto Slab"/>
            </a:endParaRPr>
          </a:p>
          <a:p>
            <a:pPr rtl="0">
              <a:lnSpc>
                <a:spcPct val="115000"/>
              </a:lnSpc>
              <a:spcBef>
                <a:spcPts val="0"/>
              </a:spcBef>
              <a:buNone/>
            </a:pPr>
            <a:r>
              <a:rPr lang="en" sz="2000">
                <a:latin typeface="Roboto Slab"/>
                <a:ea typeface="Roboto Slab"/>
                <a:cs typeface="Roboto Slab"/>
                <a:sym typeface="Roboto Slab"/>
              </a:rPr>
              <a:t>It would be game-changing for her to be able to </a:t>
            </a:r>
            <a:r>
              <a:rPr b="1" lang="en" sz="2000">
                <a:latin typeface="Roboto Slab"/>
                <a:ea typeface="Roboto Slab"/>
                <a:cs typeface="Roboto Slab"/>
                <a:sym typeface="Roboto Slab"/>
              </a:rPr>
              <a:t>draw a connection</a:t>
            </a:r>
            <a:r>
              <a:rPr lang="en" sz="2000">
                <a:latin typeface="Roboto Slab"/>
                <a:ea typeface="Roboto Slab"/>
                <a:cs typeface="Roboto Slab"/>
                <a:sym typeface="Roboto Slab"/>
              </a:rPr>
              <a:t> </a:t>
            </a:r>
            <a:r>
              <a:rPr b="1" lang="en" sz="2000">
                <a:latin typeface="Roboto Slab"/>
                <a:ea typeface="Roboto Slab"/>
                <a:cs typeface="Roboto Slab"/>
                <a:sym typeface="Roboto Slab"/>
              </a:rPr>
              <a:t>between her short-term tasks and long-term goals.</a:t>
            </a:r>
          </a:p>
          <a:p>
            <a:pPr>
              <a:spcBef>
                <a:spcPts val="0"/>
              </a:spcBef>
              <a:buNone/>
            </a:pPr>
            <a:r>
              <a:t/>
            </a:r>
            <a:endParaRPr sz="2000">
              <a:latin typeface="Roboto Slab"/>
              <a:ea typeface="Roboto Slab"/>
              <a:cs typeface="Roboto Slab"/>
              <a:sym typeface="Roboto Slab"/>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Revised POVs: We met Matthew...</a:t>
            </a:r>
          </a:p>
        </p:txBody>
      </p:sp>
      <p:pic>
        <p:nvPicPr>
          <p:cNvPr id="104" name="Shape 104"/>
          <p:cNvPicPr preferRelativeResize="0"/>
          <p:nvPr/>
        </p:nvPicPr>
        <p:blipFill rotWithShape="1">
          <a:blip r:embed="rId3">
            <a:alphaModFix amt="82000"/>
          </a:blip>
          <a:srcRect b="19652" l="0" r="18580" t="0"/>
          <a:stretch/>
        </p:blipFill>
        <p:spPr>
          <a:xfrm>
            <a:off x="0" y="3196017"/>
            <a:ext cx="9144002" cy="1947481"/>
          </a:xfrm>
          <a:prstGeom prst="rect">
            <a:avLst/>
          </a:prstGeom>
          <a:noFill/>
          <a:ln>
            <a:noFill/>
          </a:ln>
        </p:spPr>
      </p:pic>
      <p:sp>
        <p:nvSpPr>
          <p:cNvPr id="105" name="Shape 105"/>
          <p:cNvSpPr txBox="1"/>
          <p:nvPr/>
        </p:nvSpPr>
        <p:spPr>
          <a:xfrm>
            <a:off x="306775" y="1488925"/>
            <a:ext cx="8613000" cy="1362300"/>
          </a:xfrm>
          <a:prstGeom prst="rect">
            <a:avLst/>
          </a:prstGeom>
          <a:noFill/>
          <a:ln>
            <a:noFill/>
          </a:ln>
        </p:spPr>
        <p:txBody>
          <a:bodyPr anchorCtr="0" anchor="t" bIns="91425" lIns="91425" rIns="91425" tIns="91425">
            <a:noAutofit/>
          </a:bodyPr>
          <a:lstStyle/>
          <a:p>
            <a:pPr rtl="0">
              <a:spcBef>
                <a:spcPts val="0"/>
              </a:spcBef>
              <a:buNone/>
            </a:pPr>
            <a:r>
              <a:rPr lang="en" sz="2000">
                <a:latin typeface="Roboto Slab"/>
                <a:ea typeface="Roboto Slab"/>
                <a:cs typeface="Roboto Slab"/>
                <a:sym typeface="Roboto Slab"/>
              </a:rPr>
              <a:t>and we were surprised to find that he </a:t>
            </a:r>
            <a:r>
              <a:rPr b="1" lang="en" sz="2000">
                <a:latin typeface="Roboto Slab"/>
                <a:ea typeface="Roboto Slab"/>
                <a:cs typeface="Roboto Slab"/>
                <a:sym typeface="Roboto Slab"/>
              </a:rPr>
              <a:t>has trouble keeping track of his priorities</a:t>
            </a:r>
            <a:r>
              <a:rPr lang="en" sz="2000">
                <a:latin typeface="Roboto Slab"/>
                <a:ea typeface="Roboto Slab"/>
                <a:cs typeface="Roboto Slab"/>
                <a:sym typeface="Roboto Slab"/>
              </a:rPr>
              <a:t> without his whiteboard.</a:t>
            </a:r>
          </a:p>
          <a:p>
            <a:pPr rtl="0">
              <a:spcBef>
                <a:spcPts val="0"/>
              </a:spcBef>
              <a:buNone/>
            </a:pPr>
            <a:r>
              <a:t/>
            </a:r>
            <a:endParaRPr sz="2000">
              <a:latin typeface="Roboto Slab"/>
              <a:ea typeface="Roboto Slab"/>
              <a:cs typeface="Roboto Slab"/>
              <a:sym typeface="Roboto Slab"/>
            </a:endParaRPr>
          </a:p>
          <a:p>
            <a:pPr>
              <a:spcBef>
                <a:spcPts val="0"/>
              </a:spcBef>
              <a:buNone/>
            </a:pPr>
            <a:r>
              <a:rPr lang="en" sz="2000">
                <a:latin typeface="Roboto Slab"/>
                <a:ea typeface="Roboto Slab"/>
                <a:cs typeface="Roboto Slab"/>
                <a:sym typeface="Roboto Slab"/>
              </a:rPr>
              <a:t>It would be game changing for him to </a:t>
            </a:r>
            <a:r>
              <a:rPr b="1" lang="en" sz="2000">
                <a:latin typeface="Roboto Slab"/>
                <a:ea typeface="Roboto Slab"/>
                <a:cs typeface="Roboto Slab"/>
                <a:sym typeface="Roboto Slab"/>
              </a:rPr>
              <a:t>prioritize without the physical reminder.</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Revised POVs: We met Daniel...</a:t>
            </a:r>
          </a:p>
        </p:txBody>
      </p:sp>
      <p:sp>
        <p:nvSpPr>
          <p:cNvPr id="111" name="Shape 111"/>
          <p:cNvSpPr txBox="1"/>
          <p:nvPr/>
        </p:nvSpPr>
        <p:spPr>
          <a:xfrm>
            <a:off x="306775" y="1488925"/>
            <a:ext cx="8613000" cy="13623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Roboto Slab"/>
                <a:ea typeface="Roboto Slab"/>
                <a:cs typeface="Roboto Slab"/>
                <a:sym typeface="Roboto Slab"/>
              </a:rPr>
              <a:t>and we were amazed to realize how he had </a:t>
            </a:r>
            <a:r>
              <a:rPr b="1" lang="en" sz="2000">
                <a:latin typeface="Roboto Slab"/>
                <a:ea typeface="Roboto Slab"/>
                <a:cs typeface="Roboto Slab"/>
                <a:sym typeface="Roboto Slab"/>
              </a:rPr>
              <a:t>trouble focusing on both his career and personal research</a:t>
            </a:r>
            <a:r>
              <a:rPr lang="en" sz="2000">
                <a:latin typeface="Roboto Slab"/>
                <a:ea typeface="Roboto Slab"/>
                <a:cs typeface="Roboto Slab"/>
                <a:sym typeface="Roboto Slab"/>
              </a:rPr>
              <a:t> after work, even though both are related. </a:t>
            </a:r>
          </a:p>
          <a:p>
            <a:pPr rtl="0">
              <a:lnSpc>
                <a:spcPct val="115000"/>
              </a:lnSpc>
              <a:spcBef>
                <a:spcPts val="0"/>
              </a:spcBef>
              <a:buNone/>
            </a:pPr>
            <a:r>
              <a:t/>
            </a:r>
            <a:endParaRPr sz="2000">
              <a:latin typeface="Roboto Slab"/>
              <a:ea typeface="Roboto Slab"/>
              <a:cs typeface="Roboto Slab"/>
              <a:sym typeface="Roboto Slab"/>
            </a:endParaRPr>
          </a:p>
          <a:p>
            <a:pPr rtl="0">
              <a:lnSpc>
                <a:spcPct val="115000"/>
              </a:lnSpc>
              <a:spcBef>
                <a:spcPts val="0"/>
              </a:spcBef>
              <a:buNone/>
            </a:pPr>
            <a:r>
              <a:rPr lang="en" sz="2000">
                <a:latin typeface="Roboto Slab"/>
                <a:ea typeface="Roboto Slab"/>
                <a:cs typeface="Roboto Slab"/>
                <a:sym typeface="Roboto Slab"/>
              </a:rPr>
              <a:t>It would be game changing to </a:t>
            </a:r>
            <a:r>
              <a:rPr b="1" lang="en" sz="2000">
                <a:latin typeface="Roboto Slab"/>
                <a:ea typeface="Roboto Slab"/>
                <a:cs typeface="Roboto Slab"/>
                <a:sym typeface="Roboto Slab"/>
              </a:rPr>
              <a:t>keep him motivated</a:t>
            </a:r>
            <a:r>
              <a:rPr lang="en" sz="2000">
                <a:latin typeface="Roboto Slab"/>
                <a:ea typeface="Roboto Slab"/>
                <a:cs typeface="Roboto Slab"/>
                <a:sym typeface="Roboto Slab"/>
              </a:rPr>
              <a:t> even after work. </a:t>
            </a:r>
          </a:p>
          <a:p>
            <a:pPr lvl="0" rtl="0">
              <a:spcBef>
                <a:spcPts val="0"/>
              </a:spcBef>
              <a:buNone/>
            </a:pPr>
            <a:r>
              <a:t/>
            </a:r>
            <a:endParaRPr sz="2000">
              <a:latin typeface="Roboto Slab"/>
              <a:ea typeface="Roboto Slab"/>
              <a:cs typeface="Roboto Slab"/>
              <a:sym typeface="Roboto Slab"/>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387900" y="458025"/>
            <a:ext cx="8368200" cy="686099"/>
          </a:xfrm>
          <a:prstGeom prst="rect">
            <a:avLst/>
          </a:prstGeom>
        </p:spPr>
        <p:txBody>
          <a:bodyPr anchorCtr="0" anchor="b" bIns="91425" lIns="91425" rIns="91425" tIns="91425">
            <a:noAutofit/>
          </a:bodyPr>
          <a:lstStyle/>
          <a:p>
            <a:pPr lvl="0" rtl="0">
              <a:spcBef>
                <a:spcPts val="0"/>
              </a:spcBef>
              <a:buNone/>
            </a:pPr>
            <a:r>
              <a:rPr lang="en">
                <a:solidFill>
                  <a:schemeClr val="lt1"/>
                </a:solidFill>
              </a:rPr>
              <a:t>How might we . . . </a:t>
            </a:r>
          </a:p>
        </p:txBody>
      </p:sp>
      <p:sp>
        <p:nvSpPr>
          <p:cNvPr id="117" name="Shape 117"/>
          <p:cNvSpPr txBox="1"/>
          <p:nvPr/>
        </p:nvSpPr>
        <p:spPr>
          <a:xfrm>
            <a:off x="601725" y="1699025"/>
            <a:ext cx="4124399" cy="30777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Roboto Slab"/>
                <a:ea typeface="Roboto Slab"/>
                <a:cs typeface="Roboto Slab"/>
                <a:sym typeface="Roboto Slab"/>
              </a:rPr>
              <a:t>organize short-term tasks to </a:t>
            </a:r>
            <a:r>
              <a:rPr b="1" lang="en" sz="2000">
                <a:latin typeface="Roboto Slab"/>
                <a:ea typeface="Roboto Slab"/>
                <a:cs typeface="Roboto Slab"/>
                <a:sym typeface="Roboto Slab"/>
              </a:rPr>
              <a:t>reflect or match</a:t>
            </a:r>
            <a:r>
              <a:rPr lang="en" sz="2000">
                <a:latin typeface="Roboto Slab"/>
                <a:ea typeface="Roboto Slab"/>
                <a:cs typeface="Roboto Slab"/>
                <a:sym typeface="Roboto Slab"/>
              </a:rPr>
              <a:t> long-term goals?</a:t>
            </a:r>
          </a:p>
          <a:p>
            <a:pPr rtl="0">
              <a:lnSpc>
                <a:spcPct val="115000"/>
              </a:lnSpc>
              <a:spcBef>
                <a:spcPts val="0"/>
              </a:spcBef>
              <a:buNone/>
            </a:pPr>
            <a:r>
              <a:t/>
            </a:r>
            <a:endParaRPr sz="2000">
              <a:latin typeface="Roboto Slab"/>
              <a:ea typeface="Roboto Slab"/>
              <a:cs typeface="Roboto Slab"/>
              <a:sym typeface="Roboto Slab"/>
            </a:endParaRPr>
          </a:p>
          <a:p>
            <a:pPr rtl="0">
              <a:lnSpc>
                <a:spcPct val="115000"/>
              </a:lnSpc>
              <a:spcBef>
                <a:spcPts val="0"/>
              </a:spcBef>
              <a:buNone/>
            </a:pPr>
            <a:r>
              <a:rPr lang="en" sz="2000">
                <a:latin typeface="Roboto Slab"/>
                <a:ea typeface="Roboto Slab"/>
                <a:cs typeface="Roboto Slab"/>
                <a:sym typeface="Roboto Slab"/>
              </a:rPr>
              <a:t>(inspired by Somya’s </a:t>
            </a:r>
            <a:r>
              <a:rPr b="1" lang="en" sz="2000">
                <a:latin typeface="Roboto Slab"/>
                <a:ea typeface="Roboto Slab"/>
                <a:cs typeface="Roboto Slab"/>
                <a:sym typeface="Roboto Slab"/>
              </a:rPr>
              <a:t>helplessness</a:t>
            </a:r>
            <a:r>
              <a:rPr lang="en" sz="2000">
                <a:latin typeface="Roboto Slab"/>
                <a:ea typeface="Roboto Slab"/>
                <a:cs typeface="Roboto Slab"/>
                <a:sym typeface="Roboto Slab"/>
              </a:rPr>
              <a:t> about long-term goals, </a:t>
            </a:r>
            <a:r>
              <a:rPr b="1" lang="en" sz="2000">
                <a:latin typeface="Roboto Slab"/>
                <a:ea typeface="Roboto Slab"/>
                <a:cs typeface="Roboto Slab"/>
                <a:sym typeface="Roboto Slab"/>
              </a:rPr>
              <a:t>uncertainty</a:t>
            </a:r>
            <a:r>
              <a:rPr lang="en" sz="2000">
                <a:latin typeface="Roboto Slab"/>
                <a:ea typeface="Roboto Slab"/>
                <a:cs typeface="Roboto Slab"/>
                <a:sym typeface="Roboto Slab"/>
              </a:rPr>
              <a:t> about what the right short-term goals are)</a:t>
            </a:r>
          </a:p>
          <a:p>
            <a:pPr rtl="0">
              <a:lnSpc>
                <a:spcPct val="115000"/>
              </a:lnSpc>
              <a:spcBef>
                <a:spcPts val="0"/>
              </a:spcBef>
              <a:buNone/>
            </a:pPr>
            <a:r>
              <a:t/>
            </a:r>
            <a:endParaRPr b="1" i="1" sz="1100" u="sng">
              <a:highlight>
                <a:srgbClr val="00FF00"/>
              </a:highlight>
            </a:endParaRPr>
          </a:p>
          <a:p>
            <a:pPr>
              <a:spcBef>
                <a:spcPts val="0"/>
              </a:spcBef>
              <a:buNone/>
            </a:pPr>
            <a:r>
              <a:t/>
            </a:r>
            <a:endParaRPr/>
          </a:p>
        </p:txBody>
      </p:sp>
      <p:pic>
        <p:nvPicPr>
          <p:cNvPr id="118" name="Shape 118"/>
          <p:cNvPicPr preferRelativeResize="0"/>
          <p:nvPr/>
        </p:nvPicPr>
        <p:blipFill rotWithShape="1">
          <a:blip r:embed="rId3">
            <a:alphaModFix/>
          </a:blip>
          <a:srcRect b="6845" l="7535" r="0" t="8537"/>
          <a:stretch/>
        </p:blipFill>
        <p:spPr>
          <a:xfrm>
            <a:off x="5083925" y="455387"/>
            <a:ext cx="3458750" cy="423272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