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Proxima Nova"/>
      <p:regular r:id="rId19"/>
      <p:bold r:id="rId20"/>
      <p:italic r:id="rId21"/>
      <p:boldItalic r:id="rId22"/>
    </p:embeddedFont>
    <p:embeddedFont>
      <p:font typeface="Alfa Slab One"/>
      <p:regular r:id="rId23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bold.fntdata"/><Relationship Id="rId11" Type="http://schemas.openxmlformats.org/officeDocument/2006/relationships/slide" Target="slides/slide7.xml"/><Relationship Id="rId22" Type="http://schemas.openxmlformats.org/officeDocument/2006/relationships/font" Target="fonts/ProximaNova-boldItalic.fntdata"/><Relationship Id="rId10" Type="http://schemas.openxmlformats.org/officeDocument/2006/relationships/slide" Target="slides/slide6.xml"/><Relationship Id="rId21" Type="http://schemas.openxmlformats.org/officeDocument/2006/relationships/font" Target="fonts/ProximaNova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AlfaSlabOne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ProximaNova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(events, deadlines, audience etc)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How do you keep in mind the long term while still working on short term tasks?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How do you focus on tasks with longer timeframes?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What are some rituals you engage with to sit down and focus on a task?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How do you clear your mind?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What has been bothering/distracting you lately?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work, planning, social, external facebook, release, done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centered around productivity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hape 9"/>
          <p:cNvCxnSpPr/>
          <p:nvPr/>
        </p:nvCxnSpPr>
        <p:spPr>
          <a:xfrm>
            <a:off x="4278300" y="2751162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" name="Shape 10"/>
          <p:cNvSpPr txBox="1"/>
          <p:nvPr>
            <p:ph type="ctrTitle"/>
          </p:nvPr>
        </p:nvSpPr>
        <p:spPr>
          <a:xfrm>
            <a:off x="311700" y="595975"/>
            <a:ext cx="8520599" cy="1957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400"/>
            </a:lvl1pPr>
            <a:lvl2pPr algn="ctr">
              <a:spcBef>
                <a:spcPts val="0"/>
              </a:spcBef>
              <a:buSzPct val="100000"/>
              <a:defRPr sz="5400"/>
            </a:lvl2pPr>
            <a:lvl3pPr algn="ctr">
              <a:spcBef>
                <a:spcPts val="0"/>
              </a:spcBef>
              <a:buSzPct val="100000"/>
              <a:defRPr sz="5400"/>
            </a:lvl3pPr>
            <a:lvl4pPr algn="ctr">
              <a:spcBef>
                <a:spcPts val="0"/>
              </a:spcBef>
              <a:buSzPct val="100000"/>
              <a:defRPr sz="5400"/>
            </a:lvl4pPr>
            <a:lvl5pPr algn="ctr">
              <a:spcBef>
                <a:spcPts val="0"/>
              </a:spcBef>
              <a:buSzPct val="100000"/>
              <a:defRPr sz="5400"/>
            </a:lvl5pPr>
            <a:lvl6pPr algn="ctr">
              <a:spcBef>
                <a:spcPts val="0"/>
              </a:spcBef>
              <a:buSzPct val="100000"/>
              <a:defRPr sz="5400"/>
            </a:lvl6pPr>
            <a:lvl7pPr algn="ctr">
              <a:spcBef>
                <a:spcPts val="0"/>
              </a:spcBef>
              <a:buSzPct val="100000"/>
              <a:defRPr sz="5400"/>
            </a:lvl7pPr>
            <a:lvl8pPr algn="ctr">
              <a:spcBef>
                <a:spcPts val="0"/>
              </a:spcBef>
              <a:buSzPct val="100000"/>
              <a:defRPr sz="5400"/>
            </a:lvl8pPr>
            <a:lvl9pPr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165823"/>
            <a:ext cx="8520599" cy="733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311700" y="1167925"/>
            <a:ext cx="8520599" cy="1980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1pPr>
            <a:lvl2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2pPr>
            <a:lvl3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3pPr>
            <a:lvl4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4pPr>
            <a:lvl5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5pPr>
            <a:lvl6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6pPr>
            <a:lvl7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7pPr>
            <a:lvl8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8pPr>
            <a:lvl9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3224250"/>
            <a:ext cx="8520599" cy="1071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480550"/>
            <a:ext cx="8114399" cy="24458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6318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490875"/>
            <a:ext cx="2807999" cy="3078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3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100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" name="Shape 38"/>
          <p:cNvSpPr txBox="1"/>
          <p:nvPr>
            <p:ph type="title"/>
          </p:nvPr>
        </p:nvSpPr>
        <p:spPr>
          <a:xfrm>
            <a:off x="265500" y="1375599"/>
            <a:ext cx="4045199" cy="1551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3800"/>
            </a:lvl1pPr>
            <a:lvl2pPr algn="ctr">
              <a:spcBef>
                <a:spcPts val="0"/>
              </a:spcBef>
              <a:buSzPct val="100000"/>
              <a:defRPr sz="3800"/>
            </a:lvl2pPr>
            <a:lvl3pPr algn="ctr">
              <a:spcBef>
                <a:spcPts val="0"/>
              </a:spcBef>
              <a:buSzPct val="100000"/>
              <a:defRPr sz="3800"/>
            </a:lvl3pPr>
            <a:lvl4pPr algn="ctr">
              <a:spcBef>
                <a:spcPts val="0"/>
              </a:spcBef>
              <a:buSzPct val="100000"/>
              <a:defRPr sz="3800"/>
            </a:lvl4pPr>
            <a:lvl5pPr algn="ctr">
              <a:spcBef>
                <a:spcPts val="0"/>
              </a:spcBef>
              <a:buSzPct val="100000"/>
              <a:defRPr sz="3800"/>
            </a:lvl5pPr>
            <a:lvl6pPr algn="ctr">
              <a:spcBef>
                <a:spcPts val="0"/>
              </a:spcBef>
              <a:buSzPct val="100000"/>
              <a:defRPr sz="3800"/>
            </a:lvl6pPr>
            <a:lvl7pPr algn="ctr">
              <a:spcBef>
                <a:spcPts val="0"/>
              </a:spcBef>
              <a:buSzPct val="100000"/>
              <a:defRPr sz="3800"/>
            </a:lvl7pPr>
            <a:lvl8pPr algn="ctr">
              <a:spcBef>
                <a:spcPts val="0"/>
              </a:spcBef>
              <a:buSzPct val="100000"/>
              <a:defRPr sz="3800"/>
            </a:lvl8pPr>
            <a:lvl9pPr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39" name="Shape 39"/>
          <p:cNvSpPr txBox="1"/>
          <p:nvPr>
            <p:ph idx="1" type="subTitle"/>
          </p:nvPr>
        </p:nvSpPr>
        <p:spPr>
          <a:xfrm>
            <a:off x="265500" y="2981125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x="319500" y="423372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roxima Nova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jpg"/><Relationship Id="rId4" Type="http://schemas.openxmlformats.org/officeDocument/2006/relationships/image" Target="../media/image09.jpg"/><Relationship Id="rId5" Type="http://schemas.openxmlformats.org/officeDocument/2006/relationships/image" Target="../media/image0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5.png"/><Relationship Id="rId4" Type="http://schemas.openxmlformats.org/officeDocument/2006/relationships/image" Target="../media/image0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8.jpg"/><Relationship Id="rId4" Type="http://schemas.openxmlformats.org/officeDocument/2006/relationships/image" Target="../media/image0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ctrTitle"/>
          </p:nvPr>
        </p:nvSpPr>
        <p:spPr>
          <a:xfrm>
            <a:off x="311708" y="70532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Assignment 1 -  Needfinding</a:t>
            </a:r>
          </a:p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311700" y="3165823"/>
            <a:ext cx="8520599" cy="733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Irene Hsu, Ke Xu, Jessica Zhang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Focus: Distractions &amp; Longterm Productivity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1402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Empathy Map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403800" y="636725"/>
            <a:ext cx="4334100" cy="192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2000"/>
              <a:t>Say</a:t>
            </a:r>
            <a:br>
              <a:rPr b="1" lang="en" sz="2000"/>
            </a:br>
            <a:r>
              <a:rPr lang="en" sz="2000"/>
              <a:t>- “it just gets done”</a:t>
            </a:r>
            <a:br>
              <a:rPr lang="en" sz="2000"/>
            </a:br>
            <a:r>
              <a:rPr lang="en" sz="2000"/>
              <a:t>- “just do it. do it”</a:t>
            </a:r>
            <a:br>
              <a:rPr lang="en" sz="2000"/>
            </a:br>
            <a:r>
              <a:rPr lang="en" sz="2000"/>
              <a:t>- “you always come back better”</a:t>
            </a:r>
            <a:br>
              <a:rPr lang="en" sz="2000"/>
            </a:br>
            <a:r>
              <a:rPr lang="en" sz="2000"/>
              <a:t>- “everything can be resolved with </a:t>
            </a:r>
            <a:br>
              <a:rPr lang="en" sz="2000"/>
            </a:br>
            <a:r>
              <a:rPr lang="en" sz="2000"/>
              <a:t>   proper planning”</a:t>
            </a:r>
          </a:p>
        </p:txBody>
      </p:sp>
      <p:sp>
        <p:nvSpPr>
          <p:cNvPr id="122" name="Shape 122"/>
          <p:cNvSpPr txBox="1"/>
          <p:nvPr>
            <p:ph idx="2" type="body"/>
          </p:nvPr>
        </p:nvSpPr>
        <p:spPr>
          <a:xfrm>
            <a:off x="403800" y="3002025"/>
            <a:ext cx="4334100" cy="179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000"/>
              <a:t>Think</a:t>
            </a:r>
            <a:br>
              <a:rPr lang="en" sz="2000"/>
            </a:br>
            <a:r>
              <a:rPr lang="en" sz="2000"/>
              <a:t>-need people to see their work</a:t>
            </a:r>
            <a:br>
              <a:rPr lang="en" sz="2000"/>
            </a:br>
            <a:r>
              <a:rPr lang="en" sz="2000"/>
              <a:t>-focus is hard to develop</a:t>
            </a:r>
            <a:br>
              <a:rPr lang="en" sz="2000"/>
            </a:br>
            <a:r>
              <a:rPr lang="en" sz="2000"/>
              <a:t>-reminded to focus by thinking of </a:t>
            </a:r>
            <a:br>
              <a:rPr lang="en" sz="2000"/>
            </a:br>
            <a:r>
              <a:rPr lang="en" sz="2000"/>
              <a:t> things important to them</a:t>
            </a:r>
          </a:p>
        </p:txBody>
      </p:sp>
      <p:sp>
        <p:nvSpPr>
          <p:cNvPr id="123" name="Shape 123"/>
          <p:cNvSpPr txBox="1"/>
          <p:nvPr>
            <p:ph idx="3" type="body"/>
          </p:nvPr>
        </p:nvSpPr>
        <p:spPr>
          <a:xfrm>
            <a:off x="4634700" y="636775"/>
            <a:ext cx="4334100" cy="192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sz="2000"/>
              <a:t>Do</a:t>
            </a:r>
            <a:br>
              <a:rPr lang="en" sz="2000"/>
            </a:br>
            <a:r>
              <a:rPr lang="en" sz="2000"/>
              <a:t>-avoiding eye contact</a:t>
            </a:r>
            <a:br>
              <a:rPr lang="en" sz="2000"/>
            </a:br>
            <a:r>
              <a:rPr lang="en" sz="2000"/>
              <a:t>-saying “um”</a:t>
            </a:r>
            <a:br>
              <a:rPr lang="en" sz="2000"/>
            </a:br>
            <a:r>
              <a:rPr lang="en" sz="2000"/>
              <a:t>-using the general “you”</a:t>
            </a:r>
            <a:br>
              <a:rPr lang="en" sz="2000"/>
            </a:br>
            <a:r>
              <a:rPr lang="en" sz="2000"/>
              <a:t>-multitasking</a:t>
            </a:r>
            <a:br>
              <a:rPr lang="en" sz="2000"/>
            </a:br>
            <a:r>
              <a:rPr lang="en" sz="2000"/>
              <a:t>-asking for questions to be repeated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  <p:sp>
        <p:nvSpPr>
          <p:cNvPr id="124" name="Shape 124"/>
          <p:cNvSpPr txBox="1"/>
          <p:nvPr>
            <p:ph idx="4" type="body"/>
          </p:nvPr>
        </p:nvSpPr>
        <p:spPr>
          <a:xfrm>
            <a:off x="4634700" y="3002025"/>
            <a:ext cx="4197599" cy="179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000"/>
              <a:t>Feel</a:t>
            </a:r>
            <a:br>
              <a:rPr b="1" lang="en" sz="2000"/>
            </a:br>
            <a:r>
              <a:rPr lang="en" sz="2000"/>
              <a:t>-stressed</a:t>
            </a:r>
            <a:br>
              <a:rPr lang="en" sz="2000"/>
            </a:br>
            <a:r>
              <a:rPr lang="en" sz="2000"/>
              <a:t>-weary</a:t>
            </a:r>
            <a:br>
              <a:rPr lang="en" sz="2000"/>
            </a:br>
            <a:r>
              <a:rPr lang="en" sz="2000"/>
              <a:t>-confident</a:t>
            </a:r>
            <a:br>
              <a:rPr lang="en" sz="2000"/>
            </a:br>
            <a:r>
              <a:rPr lang="en" sz="2000"/>
              <a:t>-ambitious</a:t>
            </a:r>
          </a:p>
        </p:txBody>
      </p:sp>
      <p:cxnSp>
        <p:nvCxnSpPr>
          <p:cNvPr id="125" name="Shape 125"/>
          <p:cNvCxnSpPr/>
          <p:nvPr/>
        </p:nvCxnSpPr>
        <p:spPr>
          <a:xfrm flipH="1">
            <a:off x="4419300" y="789125"/>
            <a:ext cx="299" cy="41648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26" name="Shape 126"/>
          <p:cNvCxnSpPr/>
          <p:nvPr/>
        </p:nvCxnSpPr>
        <p:spPr>
          <a:xfrm>
            <a:off x="161850" y="2942825"/>
            <a:ext cx="8820299" cy="98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2926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Insights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311700" y="771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-confident of their own focus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-planning solves everything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-short term tasks are steps to long term goals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-motivated by putting their work out there for people to see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-setting deadlines or mandatory events helps improve productivity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-acknowledging/accepting distractions makes people more productive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750" y="695650"/>
            <a:ext cx="1561200" cy="176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Needs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712625" y="1371100"/>
            <a:ext cx="74012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-plan and create visible deadlines or events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-develop self-confidence for long-term goals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-know when multitasking is appropriate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-know when they are unfocused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Questions moving forward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159300" y="1457275"/>
            <a:ext cx="89114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-How can people tell when they’re focused versus and when they’re not?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-How do people find the urgency to be focused?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-What kinds of external pressures can we apply on ourselves to find our focus?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-How do people find the energy/focus to work on personal projects?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768900" y="16858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000"/>
              <a:t>-everyone positive/confident about their ability to focus</a:t>
            </a:r>
          </a:p>
          <a:p>
            <a:pPr rtl="0">
              <a:spcBef>
                <a:spcPts val="0"/>
              </a:spcBef>
              <a:buNone/>
            </a:pPr>
            <a:r>
              <a:rPr lang="en" sz="2000"/>
              <a:t>-rely on both internal and external motivation</a:t>
            </a:r>
          </a:p>
          <a:p>
            <a:pPr rtl="0">
              <a:spcBef>
                <a:spcPts val="0"/>
              </a:spcBef>
              <a:buNone/>
            </a:pPr>
            <a:r>
              <a:rPr lang="en" sz="2000"/>
              <a:t>-identifying and eliminating distractions</a:t>
            </a:r>
          </a:p>
          <a:p>
            <a:pPr rtl="0">
              <a:spcBef>
                <a:spcPts val="0"/>
              </a:spcBef>
              <a:buNone/>
            </a:pPr>
            <a:r>
              <a:rPr lang="en" sz="2000"/>
              <a:t>-answers centered primarily around productivity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Our Participants: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432150" y="2970425"/>
            <a:ext cx="2866800" cy="149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/>
              <a:t>Brian Zhao</a:t>
            </a:r>
            <a:br>
              <a:rPr lang="en" sz="2000"/>
            </a:br>
            <a:r>
              <a:rPr lang="en" sz="2000"/>
              <a:t>Cognitive Neuroscience</a:t>
            </a:r>
            <a:br>
              <a:rPr lang="en" sz="2000"/>
            </a:br>
            <a:r>
              <a:rPr lang="en" sz="2000"/>
              <a:t>Senior at Emory</a:t>
            </a:r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3">
            <a:alphaModFix/>
          </a:blip>
          <a:srcRect b="0" l="11746" r="19197" t="0"/>
          <a:stretch/>
        </p:blipFill>
        <p:spPr>
          <a:xfrm>
            <a:off x="555774" y="1381075"/>
            <a:ext cx="1785724" cy="14546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>
            <p:ph idx="2" type="body"/>
          </p:nvPr>
        </p:nvSpPr>
        <p:spPr>
          <a:xfrm>
            <a:off x="3253300" y="3012825"/>
            <a:ext cx="2889300" cy="149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/>
              <a:t>Amelia Hardy</a:t>
            </a:r>
            <a:br>
              <a:rPr lang="en" sz="2000"/>
            </a:br>
            <a:r>
              <a:rPr lang="en" sz="2000"/>
              <a:t>Computer Science</a:t>
            </a:r>
            <a:br>
              <a:rPr lang="en" sz="2000"/>
            </a:br>
            <a:r>
              <a:rPr lang="en" sz="2000"/>
              <a:t>Sophomore at Stanford</a:t>
            </a:r>
          </a:p>
        </p:txBody>
      </p:sp>
      <p:pic>
        <p:nvPicPr>
          <p:cNvPr id="65" name="Shape 65"/>
          <p:cNvPicPr preferRelativeResize="0"/>
          <p:nvPr/>
        </p:nvPicPr>
        <p:blipFill rotWithShape="1">
          <a:blip r:embed="rId4">
            <a:alphaModFix/>
          </a:blip>
          <a:srcRect b="18982" l="5159" r="0" t="11150"/>
          <a:stretch/>
        </p:blipFill>
        <p:spPr>
          <a:xfrm>
            <a:off x="3375158" y="1381075"/>
            <a:ext cx="2032017" cy="14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 rotWithShape="1">
          <a:blip r:embed="rId5">
            <a:alphaModFix/>
          </a:blip>
          <a:srcRect b="63067" l="45790" r="23561" t="5301"/>
          <a:stretch/>
        </p:blipFill>
        <p:spPr>
          <a:xfrm>
            <a:off x="6642874" y="1381075"/>
            <a:ext cx="1341724" cy="13847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>
            <p:ph idx="3" type="body"/>
          </p:nvPr>
        </p:nvSpPr>
        <p:spPr>
          <a:xfrm>
            <a:off x="6205650" y="3012825"/>
            <a:ext cx="2889300" cy="149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/>
              <a:t>Liang Koh</a:t>
            </a:r>
            <a:br>
              <a:rPr lang="en" sz="2000"/>
            </a:br>
            <a:r>
              <a:rPr lang="en" sz="2000"/>
              <a:t>Risk Analyst at Bank of the West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Why they were chosen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7074" y="1190500"/>
            <a:ext cx="2870625" cy="19137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>
            <p:ph idx="1" type="body"/>
          </p:nvPr>
        </p:nvSpPr>
        <p:spPr>
          <a:xfrm>
            <a:off x="388925" y="1017725"/>
            <a:ext cx="3117599" cy="3650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/>
              <a:t>-Brian completed &amp; kickstarted a graphic design &amp; organic chemistry on his own time during the school year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800" y="2796925"/>
            <a:ext cx="2696874" cy="20226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>
            <p:ph idx="2" type="body"/>
          </p:nvPr>
        </p:nvSpPr>
        <p:spPr>
          <a:xfrm>
            <a:off x="6423900" y="1190500"/>
            <a:ext cx="2763000" cy="3650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/>
              <a:t>-Liang was formerly in academia teaching and doing research, then switched to industry work</a:t>
            </a:r>
          </a:p>
        </p:txBody>
      </p:sp>
      <p:sp>
        <p:nvSpPr>
          <p:cNvPr id="77" name="Shape 77"/>
          <p:cNvSpPr txBox="1"/>
          <p:nvPr>
            <p:ph idx="3" type="body"/>
          </p:nvPr>
        </p:nvSpPr>
        <p:spPr>
          <a:xfrm>
            <a:off x="3537087" y="3392325"/>
            <a:ext cx="2763000" cy="174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/>
              <a:t>-Amelia is a former varsity athlete for the Stanford sailing team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Where they were interviewed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1825" y="1552099"/>
            <a:ext cx="3169352" cy="2377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199" y="1891350"/>
            <a:ext cx="3510399" cy="203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What We Asked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768900" y="1341425"/>
            <a:ext cx="77424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-long term vs short term goals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-maintaining focus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-routines to develop focus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-managing/eliminating distractions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1075" y="1621250"/>
            <a:ext cx="2523475" cy="190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3688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Interview Results: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1725" y="1001325"/>
            <a:ext cx="7115699" cy="378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2164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Quotes: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6952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7894"/>
              <a:buFont typeface="Arial"/>
              <a:buNone/>
            </a:pPr>
            <a:r>
              <a:rPr lang="en" sz="1900"/>
              <a:t>“It just gets done”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900"/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7894"/>
              <a:buFont typeface="Arial"/>
              <a:buNone/>
            </a:pPr>
            <a:r>
              <a:rPr lang="en" sz="1900"/>
              <a:t>“You always come back [from breaks] better”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900"/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7894"/>
              <a:buFont typeface="Arial"/>
              <a:buNone/>
            </a:pPr>
            <a:r>
              <a:rPr lang="en" sz="1900"/>
              <a:t>“Anything can be resolved with proper planning”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900"/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7894"/>
              <a:buFont typeface="Arial"/>
              <a:buNone/>
            </a:pPr>
            <a:r>
              <a:rPr lang="en" sz="1900"/>
              <a:t>“The only thing that motivates me to commit to something is deadlines”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900"/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7894"/>
              <a:buFont typeface="Arial"/>
              <a:buNone/>
            </a:pPr>
            <a:r>
              <a:rPr lang="en" sz="1900"/>
              <a:t>“If I lose focus, something goes wrong. So I have to maintain complete focus”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900"/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7894"/>
              <a:buFont typeface="Arial"/>
              <a:buNone/>
            </a:pPr>
            <a:r>
              <a:rPr lang="en" sz="1900"/>
              <a:t>“I only do short term tasks if they contribute to my long term goals. If they </a:t>
            </a:r>
            <a:br>
              <a:rPr lang="en" sz="1900"/>
            </a:br>
            <a:r>
              <a:rPr lang="en" sz="1900"/>
              <a:t>don’t, then I just don’t do them.”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Surprises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165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" sz="2000"/>
              <a:t>-no routines or rituals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000"/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" sz="2000"/>
              <a:t>-internal motivation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000"/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" sz="2000"/>
              <a:t>-very confident and positive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000"/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-believed that focus was something you had and was hard to develop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" sz="2000"/>
              <a:t>-believed that those who plan don’t have problems with focus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1402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Empathy Map</a:t>
            </a: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 b="9496" l="1497" r="3743" t="27906"/>
          <a:stretch/>
        </p:blipFill>
        <p:spPr>
          <a:xfrm>
            <a:off x="775975" y="1026700"/>
            <a:ext cx="7565552" cy="3747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