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T Sans Narrow"/>
      <p:regular r:id="rId18"/>
      <p:bold r:id="rId19"/>
    </p:embeddedFont>
    <p:embeddedFont>
      <p:font typeface="Open Sans"/>
      <p:regular r:id="rId20"/>
      <p:bold r:id="rId21"/>
      <p:italic r:id="rId22"/>
      <p:boldItalic r:id="rId23"/>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11" Type="http://schemas.openxmlformats.org/officeDocument/2006/relationships/slide" Target="slides/slide6.xml"/><Relationship Id="rId22" Type="http://schemas.openxmlformats.org/officeDocument/2006/relationships/font" Target="fonts/OpenSans-italic.fntdata"/><Relationship Id="rId10" Type="http://schemas.openxmlformats.org/officeDocument/2006/relationships/slide" Target="slides/slide5.xml"/><Relationship Id="rId21"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TSansNarrow-bold.fntdata"/><Relationship Id="rId6" Type="http://schemas.openxmlformats.org/officeDocument/2006/relationships/slide" Target="slides/slide1.xml"/><Relationship Id="rId18" Type="http://schemas.openxmlformats.org/officeDocument/2006/relationships/font" Target="fonts/PTSansNarrow-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2" name="Shape 142"/>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98450" lvl="0" marL="457200" rtl="0">
              <a:lnSpc>
                <a:spcPct val="115000"/>
              </a:lnSpc>
              <a:spcBef>
                <a:spcPts val="0"/>
              </a:spcBef>
              <a:buSzPct val="100000"/>
              <a:buAutoNum type="arabicParenR"/>
            </a:pPr>
            <a:r>
              <a:rPr b="1" lang="en"/>
              <a:t>The app’s value proposition.</a:t>
            </a:r>
            <a:r>
              <a:rPr lang="en"/>
              <a:t> Several participants not only saw its utility in building mindfulness, but as a way to develop a routine and recognize abnormalities that they could address as a means to improve their effectiveness in rehearsing for their respective ensembles. </a:t>
            </a:r>
          </a:p>
          <a:p>
            <a:pPr indent="-298450" lvl="0" marL="457200" rtl="0">
              <a:lnSpc>
                <a:spcPct val="115000"/>
              </a:lnSpc>
              <a:spcBef>
                <a:spcPts val="0"/>
              </a:spcBef>
              <a:buSzPct val="100000"/>
              <a:buAutoNum type="arabicParenR"/>
            </a:pPr>
            <a:r>
              <a:rPr b="1" lang="en"/>
              <a:t>The app’s appeal: </a:t>
            </a:r>
            <a:r>
              <a:rPr lang="en"/>
              <a:t>our user group was decidedly more casual than the pre-professional or professional musicians we spoke to initially, yet they still saw a use for the app in their current musical pursuits. Furthermore, participants with little to no prior exposure to mindfulness concepts still understood and expressed interest in the application, with validated an assumption that such an application could hold appeal to those who had never tried such practices before. </a:t>
            </a:r>
          </a:p>
          <a:p>
            <a:pPr indent="-298450" lvl="0" marL="457200" rtl="0">
              <a:lnSpc>
                <a:spcPct val="115000"/>
              </a:lnSpc>
              <a:spcBef>
                <a:spcPts val="0"/>
              </a:spcBef>
              <a:buSzPct val="100000"/>
              <a:buAutoNum type="arabicParenR"/>
            </a:pPr>
            <a:r>
              <a:rPr b="1" lang="en"/>
              <a:t>The “orchestral”, accordion-style sheet music interface</a:t>
            </a:r>
            <a:r>
              <a:rPr lang="en"/>
              <a:t> felt familiar and beloved to musicians who are accustomed to using physical sheet music and enjoy having something more tangible to work with.</a:t>
            </a:r>
          </a:p>
          <a:p>
            <a:pPr indent="-298450" lvl="0" marL="457200" rtl="0">
              <a:lnSpc>
                <a:spcPct val="115000"/>
              </a:lnSpc>
              <a:spcBef>
                <a:spcPts val="0"/>
              </a:spcBef>
              <a:buSzPct val="100000"/>
              <a:buAutoNum type="arabicParenR"/>
            </a:pPr>
            <a:r>
              <a:rPr b="1" lang="en"/>
              <a:t>Both the quote and word cloud features</a:t>
            </a:r>
            <a:r>
              <a:rPr lang="en"/>
              <a:t> included in our dashboard view were well-liked by all participants, who offered suggestions for how to enrich these features. </a:t>
            </a:r>
          </a:p>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7" name="Shape 157"/>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28600" lvl="0" marL="457200" rtl="0">
              <a:spcBef>
                <a:spcPts val="0"/>
              </a:spcBef>
              <a:buAutoNum type="arabicPeriod"/>
            </a:pPr>
            <a:r>
              <a:rPr lang="en"/>
              <a:t>Calendar: Daven: “Thought choosing a date meant you were selecting a date to add notes to as opposed seeing that day’s goals and emotions”. Confused. </a:t>
            </a:r>
          </a:p>
          <a:p>
            <a:pPr indent="-228600" lvl="0" marL="457200" rtl="0">
              <a:spcBef>
                <a:spcPts val="0"/>
              </a:spcBef>
              <a:buAutoNum type="arabicPeriod"/>
            </a:pPr>
            <a:r>
              <a:rPr lang="en"/>
              <a:t>Community: Unclear ‘boxes’ next to feed items. Desire to sort feed by musician type/instrument. </a:t>
            </a:r>
          </a:p>
          <a:p>
            <a:pPr indent="-228600" lvl="0" marL="457200">
              <a:spcBef>
                <a:spcPts val="0"/>
              </a:spcBef>
              <a:buAutoNum type="arabicPeriod"/>
            </a:pPr>
            <a:r>
              <a:rPr lang="en"/>
              <a:t>Sheet music: confused about getting to other features- add menu</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3" name="Shape 16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lnSpc>
                <a:spcPct val="115000"/>
              </a:lnSpc>
              <a:spcBef>
                <a:spcPts val="0"/>
              </a:spcBef>
              <a:buNone/>
            </a:pPr>
            <a:r>
              <a:rPr lang="en"/>
              <a:t>In a career path that demands perfection, a musician can sometimes be her worst inner critic, letting perfection impede her growth. Mindfulness practices that are known to increase self-awareness and help individuals develop a sense of perspective to life’s challenges, allowing them to weather the ups and downs more easily. The goal of “</a:t>
            </a:r>
            <a:r>
              <a:rPr b="1" lang="en"/>
              <a:t>B-Sharp” </a:t>
            </a:r>
            <a:r>
              <a:rPr lang="en"/>
              <a:t>is to integrate such practices into a musician’s regular rehearsal routine, helping musicians stress less about perceived failure and help them focus on learning about themselves and their craft.</a:t>
            </a:r>
          </a:p>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9" name="Shape 79"/>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Rationale: </a:t>
            </a:r>
          </a:p>
          <a:p>
            <a:pPr indent="-228600" lvl="0" marL="457200" rtl="0">
              <a:spcBef>
                <a:spcPts val="0"/>
              </a:spcBef>
              <a:buChar char="-"/>
            </a:pPr>
            <a:r>
              <a:rPr lang="en"/>
              <a:t>Intuitive, built into musicians’ routine (always have sheet music with them)</a:t>
            </a:r>
          </a:p>
          <a:p>
            <a:pPr indent="-228600" lvl="0" marL="457200" rtl="0">
              <a:spcBef>
                <a:spcPts val="0"/>
              </a:spcBef>
              <a:buChar char="-"/>
            </a:pPr>
            <a:r>
              <a:rPr lang="en"/>
              <a:t>Accordion design fits with current uses (familiar)</a:t>
            </a:r>
          </a:p>
          <a:p>
            <a:pPr indent="-228600" lvl="1" marL="914400">
              <a:spcBef>
                <a:spcPts val="0"/>
              </a:spcBef>
              <a:buChar char="-"/>
            </a:pPr>
            <a:r>
              <a:rPr lang="en"/>
              <a:t>Allows for greater visual screen impact, feedback and design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9" name="Shape 8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Tasks: [give a brief walkthrough]</a:t>
            </a:r>
          </a:p>
          <a:p>
            <a:pPr indent="-228600" lvl="0" marL="457200" rtl="0">
              <a:spcBef>
                <a:spcPts val="0"/>
              </a:spcBef>
              <a:buAutoNum type="arabicPeriod"/>
            </a:pPr>
            <a:r>
              <a:rPr lang="en"/>
              <a:t>Log emotions</a:t>
            </a:r>
          </a:p>
          <a:p>
            <a:pPr indent="-228600" lvl="0" marL="457200" rtl="0">
              <a:spcBef>
                <a:spcPts val="0"/>
              </a:spcBef>
              <a:buAutoNum type="arabicPeriod"/>
            </a:pPr>
            <a:r>
              <a:rPr lang="en"/>
              <a:t>Track progress </a:t>
            </a:r>
          </a:p>
          <a:p>
            <a:pPr indent="-228600" lvl="0" marL="457200">
              <a:spcBef>
                <a:spcPts val="0"/>
              </a:spcBef>
              <a:buAutoNum type="arabicPeriod"/>
            </a:pPr>
            <a:r>
              <a:rPr lang="en"/>
              <a:t>Share + Engage with community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Tasks: [give a brief walkthough]</a:t>
            </a:r>
          </a:p>
          <a:p>
            <a:pPr indent="-228600" lvl="0" marL="457200" rtl="0">
              <a:spcBef>
                <a:spcPts val="0"/>
              </a:spcBef>
              <a:buAutoNum type="arabicPeriod"/>
            </a:pPr>
            <a:r>
              <a:rPr lang="en"/>
              <a:t>Log emotions</a:t>
            </a:r>
          </a:p>
          <a:p>
            <a:pPr indent="-228600" lvl="0" marL="457200" rtl="0">
              <a:spcBef>
                <a:spcPts val="0"/>
              </a:spcBef>
              <a:buAutoNum type="arabicPeriod"/>
            </a:pPr>
            <a:r>
              <a:rPr lang="en"/>
              <a:t>Track progress </a:t>
            </a:r>
          </a:p>
          <a:p>
            <a:pPr indent="-228600" lvl="0" marL="457200" rtl="0">
              <a:spcBef>
                <a:spcPts val="0"/>
              </a:spcBef>
              <a:buAutoNum type="arabicPeriod"/>
            </a:pPr>
            <a:r>
              <a:rPr lang="en"/>
              <a:t>Share + Engage with community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Tasks: [give a brief walkthough]</a:t>
            </a:r>
          </a:p>
          <a:p>
            <a:pPr indent="-228600" lvl="0" marL="457200" rtl="0">
              <a:spcBef>
                <a:spcPts val="0"/>
              </a:spcBef>
              <a:buAutoNum type="arabicPeriod"/>
            </a:pPr>
            <a:r>
              <a:rPr lang="en"/>
              <a:t>Log emotions</a:t>
            </a:r>
          </a:p>
          <a:p>
            <a:pPr indent="-228600" lvl="0" marL="457200" rtl="0">
              <a:spcBef>
                <a:spcPts val="0"/>
              </a:spcBef>
              <a:buAutoNum type="arabicPeriod"/>
            </a:pPr>
            <a:r>
              <a:rPr lang="en"/>
              <a:t>Track progress </a:t>
            </a:r>
          </a:p>
          <a:p>
            <a:pPr indent="-228600" lvl="0" marL="457200" rtl="0">
              <a:spcBef>
                <a:spcPts val="0"/>
              </a:spcBef>
              <a:buAutoNum type="arabicPeriod"/>
            </a:pPr>
            <a:r>
              <a:rPr lang="en"/>
              <a:t>Share + Engage with community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28600" lvl="0" marL="457200" rtl="0">
              <a:spcBef>
                <a:spcPts val="0"/>
              </a:spcBef>
              <a:buChar char="-"/>
            </a:pPr>
            <a:r>
              <a:rPr lang="en"/>
              <a:t>Testers: Musicians! </a:t>
            </a:r>
          </a:p>
          <a:p>
            <a:pPr indent="-228600" lvl="0" marL="457200">
              <a:spcBef>
                <a:spcPts val="0"/>
              </a:spcBef>
              <a:buChar char="-"/>
            </a:pPr>
            <a:r>
              <a:rPr lang="en"/>
              <a:t>Used a script to give them three goals to accomplish, gave them paper prototype, observed what they tried to do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1" name="Shape 131"/>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98450" lvl="0" marL="457200" rtl="0">
              <a:lnSpc>
                <a:spcPct val="115000"/>
              </a:lnSpc>
              <a:spcBef>
                <a:spcPts val="0"/>
              </a:spcBef>
              <a:buSzPct val="100000"/>
              <a:buAutoNum type="arabicParenR"/>
            </a:pPr>
            <a:r>
              <a:rPr b="1" lang="en"/>
              <a:t>Users were confused by naming Task #2 “View Aggregated Stats.” </a:t>
            </a:r>
            <a:r>
              <a:rPr lang="en"/>
              <a:t>We did not provide a descriptive enough UI or set of instructions to smoothly guide a user out of viewing sheet music in rehearsal and into a period of analysis and reflection with our dashboard views on emotional shifts over time. </a:t>
            </a:r>
          </a:p>
          <a:p>
            <a:pPr indent="-298450" lvl="0" marL="457200" rtl="0">
              <a:lnSpc>
                <a:spcPct val="115000"/>
              </a:lnSpc>
              <a:spcBef>
                <a:spcPts val="0"/>
              </a:spcBef>
              <a:buSzPct val="100000"/>
              <a:buAutoNum type="arabicParenR"/>
            </a:pPr>
            <a:r>
              <a:rPr b="1" lang="en"/>
              <a:t>The lack of a consistent menu bar </a:t>
            </a:r>
            <a:r>
              <a:rPr lang="en"/>
              <a:t>across all screens confused users and made it difficult for them to know how to get out of the “Sheet Music” view in the UI. </a:t>
            </a:r>
          </a:p>
          <a:p>
            <a:pPr indent="-298450" lvl="0" marL="457200">
              <a:lnSpc>
                <a:spcPct val="115000"/>
              </a:lnSpc>
              <a:spcBef>
                <a:spcPts val="0"/>
              </a:spcBef>
              <a:buSzPct val="100000"/>
              <a:buAutoNum type="arabicParenR"/>
            </a:pPr>
            <a:r>
              <a:rPr b="1" lang="en"/>
              <a:t>There was confusion over what sort of goal should be documented in the first task.</a:t>
            </a:r>
            <a:r>
              <a:rPr lang="en"/>
              <a:t> Some participants felt that this goal needed to be directly tied to having control over or changing their current emotional state during the practice period, rather than setting a goal and intention as a musician for the rehearsal period.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cxnSp>
        <p:nvCxnSpPr>
          <p:cNvPr id="9" name="Shape 9"/>
          <p:cNvCxnSpPr/>
          <p:nvPr/>
        </p:nvCxnSpPr>
        <p:spPr>
          <a:xfrm>
            <a:off x="7007735" y="3176887"/>
            <a:ext cx="562199" cy="0"/>
          </a:xfrm>
          <a:prstGeom prst="straightConnector1">
            <a:avLst/>
          </a:prstGeom>
          <a:noFill/>
          <a:ln cap="flat" cmpd="sng" w="76200">
            <a:solidFill>
              <a:schemeClr val="lt2"/>
            </a:solidFill>
            <a:prstDash val="solid"/>
            <a:round/>
            <a:headEnd len="med" w="med" type="none"/>
            <a:tailEnd len="med" w="med" type="none"/>
          </a:ln>
        </p:spPr>
      </p:cxnSp>
      <p:cxnSp>
        <p:nvCxnSpPr>
          <p:cNvPr id="10" name="Shape 10"/>
          <p:cNvCxnSpPr/>
          <p:nvPr/>
        </p:nvCxnSpPr>
        <p:spPr>
          <a:xfrm>
            <a:off x="1575034" y="3158251"/>
            <a:ext cx="562199" cy="0"/>
          </a:xfrm>
          <a:prstGeom prst="straightConnector1">
            <a:avLst/>
          </a:prstGeom>
          <a:noFill/>
          <a:ln cap="flat" cmpd="sng" w="76200">
            <a:solidFill>
              <a:schemeClr val="lt2"/>
            </a:solidFill>
            <a:prstDash val="solid"/>
            <a:round/>
            <a:headEnd len="med" w="med" type="none"/>
            <a:tailEnd len="med" w="med" type="none"/>
          </a:ln>
        </p:spPr>
      </p:cxnSp>
      <p:grpSp>
        <p:nvGrpSpPr>
          <p:cNvPr id="11" name="Shape 11"/>
          <p:cNvGrpSpPr/>
          <p:nvPr/>
        </p:nvGrpSpPr>
        <p:grpSpPr>
          <a:xfrm>
            <a:off x="1004143" y="1022025"/>
            <a:ext cx="7136667" cy="152400"/>
            <a:chOff x="1346428" y="1011300"/>
            <a:chExt cx="6452100" cy="152400"/>
          </a:xfrm>
        </p:grpSpPr>
        <p:cxnSp>
          <p:nvCxnSpPr>
            <p:cNvPr id="12" name="Shape 12"/>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3" name="Shape 13"/>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4" name="Shape 14"/>
          <p:cNvGrpSpPr/>
          <p:nvPr/>
        </p:nvGrpSpPr>
        <p:grpSpPr>
          <a:xfrm>
            <a:off x="1004150" y="3969100"/>
            <a:ext cx="7136667" cy="152400"/>
            <a:chOff x="1346435" y="3969087"/>
            <a:chExt cx="6452100" cy="152400"/>
          </a:xfrm>
        </p:grpSpPr>
        <p:cxnSp>
          <p:nvCxnSpPr>
            <p:cNvPr id="15" name="Shape 15"/>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6" name="Shape 16"/>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7" name="Shape 17"/>
          <p:cNvSpPr txBox="1"/>
          <p:nvPr>
            <p:ph type="ctrTitle"/>
          </p:nvPr>
        </p:nvSpPr>
        <p:spPr>
          <a:xfrm>
            <a:off x="1004150" y="1751764"/>
            <a:ext cx="7136700" cy="1022399"/>
          </a:xfrm>
          <a:prstGeom prst="rect">
            <a:avLst/>
          </a:prstGeom>
        </p:spPr>
        <p:txBody>
          <a:bodyPr anchorCtr="0" anchor="b" bIns="91425" lIns="91425" rIns="91425" tIns="91425"/>
          <a:lstStyle>
            <a:lvl1pPr algn="ctr">
              <a:spcBef>
                <a:spcPts val="0"/>
              </a:spcBef>
              <a:buSzPct val="100000"/>
              <a:defRPr sz="5400"/>
            </a:lvl1pPr>
            <a:lvl2pPr algn="ctr">
              <a:spcBef>
                <a:spcPts val="0"/>
              </a:spcBef>
              <a:buSzPct val="100000"/>
              <a:defRPr sz="5400"/>
            </a:lvl2pPr>
            <a:lvl3pPr algn="ctr">
              <a:spcBef>
                <a:spcPts val="0"/>
              </a:spcBef>
              <a:buSzPct val="100000"/>
              <a:defRPr sz="5400"/>
            </a:lvl3pPr>
            <a:lvl4pPr algn="ctr">
              <a:spcBef>
                <a:spcPts val="0"/>
              </a:spcBef>
              <a:buSzPct val="100000"/>
              <a:defRPr sz="5400"/>
            </a:lvl4pPr>
            <a:lvl5pPr algn="ctr">
              <a:spcBef>
                <a:spcPts val="0"/>
              </a:spcBef>
              <a:buSzPct val="100000"/>
              <a:defRPr sz="5400"/>
            </a:lvl5pPr>
            <a:lvl6pPr algn="ctr">
              <a:spcBef>
                <a:spcPts val="0"/>
              </a:spcBef>
              <a:buSzPct val="100000"/>
              <a:defRPr sz="5400"/>
            </a:lvl6pPr>
            <a:lvl7pPr algn="ctr">
              <a:spcBef>
                <a:spcPts val="0"/>
              </a:spcBef>
              <a:buSzPct val="100000"/>
              <a:defRPr sz="5400"/>
            </a:lvl7pPr>
            <a:lvl8pPr algn="ctr">
              <a:spcBef>
                <a:spcPts val="0"/>
              </a:spcBef>
              <a:buSzPct val="100000"/>
              <a:defRPr sz="5400"/>
            </a:lvl8pPr>
            <a:lvl9pPr algn="ctr">
              <a:spcBef>
                <a:spcPts val="0"/>
              </a:spcBef>
              <a:buSzPct val="100000"/>
              <a:defRPr sz="5400"/>
            </a:lvl9pPr>
          </a:lstStyle>
          <a:p/>
        </p:txBody>
      </p:sp>
      <p:sp>
        <p:nvSpPr>
          <p:cNvPr id="18" name="Shape 18"/>
          <p:cNvSpPr txBox="1"/>
          <p:nvPr>
            <p:ph idx="1" type="subTitle"/>
          </p:nvPr>
        </p:nvSpPr>
        <p:spPr>
          <a:xfrm>
            <a:off x="2137225" y="2850039"/>
            <a:ext cx="4870499" cy="7926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400"/>
            </a:lvl1pPr>
            <a:lvl2pPr algn="ctr">
              <a:lnSpc>
                <a:spcPct val="100000"/>
              </a:lnSpc>
              <a:spcBef>
                <a:spcPts val="0"/>
              </a:spcBef>
              <a:spcAft>
                <a:spcPts val="0"/>
              </a:spcAft>
              <a:buSzPct val="100000"/>
              <a:buNone/>
              <a:defRPr sz="2400"/>
            </a:lvl2pPr>
            <a:lvl3pPr algn="ctr">
              <a:lnSpc>
                <a:spcPct val="100000"/>
              </a:lnSpc>
              <a:spcBef>
                <a:spcPts val="0"/>
              </a:spcBef>
              <a:spcAft>
                <a:spcPts val="0"/>
              </a:spcAft>
              <a:buSzPct val="100000"/>
              <a:buNone/>
              <a:defRPr sz="2400"/>
            </a:lvl3pPr>
            <a:lvl4pPr algn="ctr">
              <a:lnSpc>
                <a:spcPct val="100000"/>
              </a:lnSpc>
              <a:spcBef>
                <a:spcPts val="0"/>
              </a:spcBef>
              <a:spcAft>
                <a:spcPts val="0"/>
              </a:spcAft>
              <a:buSzPct val="100000"/>
              <a:buNone/>
              <a:defRPr sz="2400"/>
            </a:lvl4pPr>
            <a:lvl5pPr algn="ctr">
              <a:lnSpc>
                <a:spcPct val="100000"/>
              </a:lnSpc>
              <a:spcBef>
                <a:spcPts val="0"/>
              </a:spcBef>
              <a:spcAft>
                <a:spcPts val="0"/>
              </a:spcAft>
              <a:buSzPct val="100000"/>
              <a:buNone/>
              <a:defRPr sz="2400"/>
            </a:lvl5pPr>
            <a:lvl6pPr algn="ctr">
              <a:lnSpc>
                <a:spcPct val="100000"/>
              </a:lnSpc>
              <a:spcBef>
                <a:spcPts val="0"/>
              </a:spcBef>
              <a:spcAft>
                <a:spcPts val="0"/>
              </a:spcAft>
              <a:buSzPct val="100000"/>
              <a:buNone/>
              <a:defRPr sz="2400"/>
            </a:lvl6pPr>
            <a:lvl7pPr algn="ctr">
              <a:lnSpc>
                <a:spcPct val="100000"/>
              </a:lnSpc>
              <a:spcBef>
                <a:spcPts val="0"/>
              </a:spcBef>
              <a:spcAft>
                <a:spcPts val="0"/>
              </a:spcAft>
              <a:buSzPct val="100000"/>
              <a:buNone/>
              <a:defRPr sz="2400"/>
            </a:lvl7pPr>
            <a:lvl8pPr algn="ctr">
              <a:lnSpc>
                <a:spcPct val="100000"/>
              </a:lnSpc>
              <a:spcBef>
                <a:spcPts val="0"/>
              </a:spcBef>
              <a:spcAft>
                <a:spcPts val="0"/>
              </a:spcAft>
              <a:buSzPct val="100000"/>
              <a:buNone/>
              <a:defRPr sz="2400"/>
            </a:lvl8pPr>
            <a:lvl9pPr algn="ctr">
              <a:lnSpc>
                <a:spcPct val="100000"/>
              </a:lnSpc>
              <a:spcBef>
                <a:spcPts val="0"/>
              </a:spcBef>
              <a:spcAft>
                <a:spcPts val="0"/>
              </a:spcAft>
              <a:buSzPct val="100000"/>
              <a:buNone/>
              <a:defRPr sz="2400"/>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4" name="Shape 54"/>
        <p:cNvGrpSpPr/>
        <p:nvPr/>
      </p:nvGrpSpPr>
      <p:grpSpPr>
        <a:xfrm>
          <a:off x="0" y="0"/>
          <a:ext cx="0" cy="0"/>
          <a:chOff x="0" y="0"/>
          <a:chExt cx="0" cy="0"/>
        </a:xfrm>
      </p:grpSpPr>
      <p:sp>
        <p:nvSpPr>
          <p:cNvPr id="55" name="Shape 55"/>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56" name="Shape 56"/>
          <p:cNvSpPr txBox="1"/>
          <p:nvPr>
            <p:ph type="title"/>
          </p:nvPr>
        </p:nvSpPr>
        <p:spPr>
          <a:xfrm>
            <a:off x="311700" y="1304850"/>
            <a:ext cx="8520599" cy="1538399"/>
          </a:xfrm>
          <a:prstGeom prst="rect">
            <a:avLst/>
          </a:prstGeom>
        </p:spPr>
        <p:txBody>
          <a:bodyPr anchorCtr="0" anchor="ctr" bIns="91425" lIns="91425" rIns="91425" tIns="91425"/>
          <a:lstStyle>
            <a:lvl1pPr algn="ctr">
              <a:spcBef>
                <a:spcPts val="0"/>
              </a:spcBef>
              <a:buClr>
                <a:schemeClr val="accent3"/>
              </a:buClr>
              <a:buSzPct val="100000"/>
              <a:defRPr sz="13000">
                <a:solidFill>
                  <a:schemeClr val="accent3"/>
                </a:solidFill>
              </a:defRPr>
            </a:lvl1pPr>
            <a:lvl2pPr algn="ctr">
              <a:spcBef>
                <a:spcPts val="0"/>
              </a:spcBef>
              <a:buClr>
                <a:schemeClr val="accent3"/>
              </a:buClr>
              <a:buSzPct val="100000"/>
              <a:defRPr sz="13000">
                <a:solidFill>
                  <a:schemeClr val="accent3"/>
                </a:solidFill>
              </a:defRPr>
            </a:lvl2pPr>
            <a:lvl3pPr algn="ctr">
              <a:spcBef>
                <a:spcPts val="0"/>
              </a:spcBef>
              <a:buClr>
                <a:schemeClr val="accent3"/>
              </a:buClr>
              <a:buSzPct val="100000"/>
              <a:defRPr sz="13000">
                <a:solidFill>
                  <a:schemeClr val="accent3"/>
                </a:solidFill>
              </a:defRPr>
            </a:lvl3pPr>
            <a:lvl4pPr algn="ctr">
              <a:spcBef>
                <a:spcPts val="0"/>
              </a:spcBef>
              <a:buClr>
                <a:schemeClr val="accent3"/>
              </a:buClr>
              <a:buSzPct val="100000"/>
              <a:defRPr sz="13000">
                <a:solidFill>
                  <a:schemeClr val="accent3"/>
                </a:solidFill>
              </a:defRPr>
            </a:lvl4pPr>
            <a:lvl5pPr algn="ctr">
              <a:spcBef>
                <a:spcPts val="0"/>
              </a:spcBef>
              <a:buClr>
                <a:schemeClr val="accent3"/>
              </a:buClr>
              <a:buSzPct val="100000"/>
              <a:defRPr sz="13000">
                <a:solidFill>
                  <a:schemeClr val="accent3"/>
                </a:solidFill>
              </a:defRPr>
            </a:lvl5pPr>
            <a:lvl6pPr algn="ctr">
              <a:spcBef>
                <a:spcPts val="0"/>
              </a:spcBef>
              <a:buClr>
                <a:schemeClr val="accent3"/>
              </a:buClr>
              <a:buSzPct val="100000"/>
              <a:defRPr sz="13000">
                <a:solidFill>
                  <a:schemeClr val="accent3"/>
                </a:solidFill>
              </a:defRPr>
            </a:lvl6pPr>
            <a:lvl7pPr algn="ctr">
              <a:spcBef>
                <a:spcPts val="0"/>
              </a:spcBef>
              <a:buClr>
                <a:schemeClr val="accent3"/>
              </a:buClr>
              <a:buSzPct val="100000"/>
              <a:defRPr sz="13000">
                <a:solidFill>
                  <a:schemeClr val="accent3"/>
                </a:solidFill>
              </a:defRPr>
            </a:lvl7pPr>
            <a:lvl8pPr algn="ctr">
              <a:spcBef>
                <a:spcPts val="0"/>
              </a:spcBef>
              <a:buClr>
                <a:schemeClr val="accent3"/>
              </a:buClr>
              <a:buSzPct val="100000"/>
              <a:defRPr sz="13000">
                <a:solidFill>
                  <a:schemeClr val="accent3"/>
                </a:solidFill>
              </a:defRPr>
            </a:lvl8pPr>
            <a:lvl9pPr algn="ctr">
              <a:spcBef>
                <a:spcPts val="0"/>
              </a:spcBef>
              <a:buClr>
                <a:schemeClr val="accent3"/>
              </a:buClr>
              <a:buSzPct val="100000"/>
              <a:defRPr sz="13000">
                <a:solidFill>
                  <a:schemeClr val="accent3"/>
                </a:solidFill>
              </a:defRPr>
            </a:lvl9pPr>
          </a:lstStyle>
          <a:p/>
        </p:txBody>
      </p:sp>
      <p:sp>
        <p:nvSpPr>
          <p:cNvPr id="57" name="Shape 57"/>
          <p:cNvSpPr txBox="1"/>
          <p:nvPr>
            <p:ph idx="1" type="body"/>
          </p:nvPr>
        </p:nvSpPr>
        <p:spPr>
          <a:xfrm>
            <a:off x="311700" y="2995650"/>
            <a:ext cx="8520599" cy="1071599"/>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58" name="Shape 5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9" name="Shape 59"/>
        <p:cNvGrpSpPr/>
        <p:nvPr/>
      </p:nvGrpSpPr>
      <p:grpSpPr>
        <a:xfrm>
          <a:off x="0" y="0"/>
          <a:ext cx="0" cy="0"/>
          <a:chOff x="0" y="0"/>
          <a:chExt cx="0" cy="0"/>
        </a:xfrm>
      </p:grpSpPr>
      <p:sp>
        <p:nvSpPr>
          <p:cNvPr id="60" name="Shape 6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20" name="Shape 20"/>
        <p:cNvGrpSpPr/>
        <p:nvPr/>
      </p:nvGrpSpPr>
      <p:grpSpPr>
        <a:xfrm>
          <a:off x="0" y="0"/>
          <a:ext cx="0" cy="0"/>
          <a:chOff x="0" y="0"/>
          <a:chExt cx="0" cy="0"/>
        </a:xfrm>
      </p:grpSpPr>
      <p:sp>
        <p:nvSpPr>
          <p:cNvPr id="21" name="Shape 21"/>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a:spcBef>
                <a:spcPts val="0"/>
              </a:spcBef>
              <a:buNone/>
            </a:pPr>
            <a:r>
              <a:t/>
            </a:r>
            <a:endParaRPr/>
          </a:p>
        </p:txBody>
      </p:sp>
      <p:sp>
        <p:nvSpPr>
          <p:cNvPr id="22" name="Shape 22"/>
          <p:cNvSpPr txBox="1"/>
          <p:nvPr>
            <p:ph type="title"/>
          </p:nvPr>
        </p:nvSpPr>
        <p:spPr>
          <a:xfrm>
            <a:off x="311700" y="814800"/>
            <a:ext cx="8571300" cy="942000"/>
          </a:xfrm>
          <a:prstGeom prst="rect">
            <a:avLst/>
          </a:prstGeom>
        </p:spPr>
        <p:txBody>
          <a:bodyPr anchorCtr="0" anchor="ctr"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4" name="Shape 24"/>
        <p:cNvGrpSpPr/>
        <p:nvPr/>
      </p:nvGrpSpPr>
      <p:grpSpPr>
        <a:xfrm>
          <a:off x="0" y="0"/>
          <a:ext cx="0" cy="0"/>
          <a:chOff x="0" y="0"/>
          <a:chExt cx="0" cy="0"/>
        </a:xfrm>
      </p:grpSpPr>
      <p:sp>
        <p:nvSpPr>
          <p:cNvPr id="25" name="Shape 25"/>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a:spcBef>
                <a:spcPts val="0"/>
              </a:spcBef>
              <a:buNone/>
            </a:pPr>
            <a:r>
              <a:t/>
            </a:r>
            <a:endParaRPr/>
          </a:p>
        </p:txBody>
      </p:sp>
      <p:sp>
        <p:nvSpPr>
          <p:cNvPr id="26" name="Shape 26"/>
          <p:cNvSpPr txBox="1"/>
          <p:nvPr>
            <p:ph type="title"/>
          </p:nvPr>
        </p:nvSpPr>
        <p:spPr>
          <a:xfrm>
            <a:off x="311700" y="445025"/>
            <a:ext cx="8520599" cy="7073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7" name="Shape 27"/>
          <p:cNvSpPr txBox="1"/>
          <p:nvPr>
            <p:ph idx="1" type="body"/>
          </p:nvPr>
        </p:nvSpPr>
        <p:spPr>
          <a:xfrm>
            <a:off x="311700" y="1266325"/>
            <a:ext cx="8520599" cy="33027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599" cy="7073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1" name="Shape 31"/>
          <p:cNvSpPr txBox="1"/>
          <p:nvPr>
            <p:ph idx="1" type="body"/>
          </p:nvPr>
        </p:nvSpPr>
        <p:spPr>
          <a:xfrm>
            <a:off x="311700" y="1266175"/>
            <a:ext cx="3999899" cy="33027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2" name="Shape 32"/>
          <p:cNvSpPr txBox="1"/>
          <p:nvPr>
            <p:ph idx="2" type="body"/>
          </p:nvPr>
        </p:nvSpPr>
        <p:spPr>
          <a:xfrm>
            <a:off x="4832400" y="1266175"/>
            <a:ext cx="3999899" cy="33027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4" name="Shape 34"/>
        <p:cNvGrpSpPr/>
        <p:nvPr/>
      </p:nvGrpSpPr>
      <p:grpSpPr>
        <a:xfrm>
          <a:off x="0" y="0"/>
          <a:ext cx="0" cy="0"/>
          <a:chOff x="0" y="0"/>
          <a:chExt cx="0" cy="0"/>
        </a:xfrm>
      </p:grpSpPr>
      <p:sp>
        <p:nvSpPr>
          <p:cNvPr id="35" name="Shape 35"/>
          <p:cNvSpPr txBox="1"/>
          <p:nvPr>
            <p:ph type="title"/>
          </p:nvPr>
        </p:nvSpPr>
        <p:spPr>
          <a:xfrm>
            <a:off x="311700" y="445025"/>
            <a:ext cx="8520599" cy="7073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6" name="Shape 3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7" name="Shape 37"/>
        <p:cNvGrpSpPr/>
        <p:nvPr/>
      </p:nvGrpSpPr>
      <p:grpSpPr>
        <a:xfrm>
          <a:off x="0" y="0"/>
          <a:ext cx="0" cy="0"/>
          <a:chOff x="0" y="0"/>
          <a:chExt cx="0" cy="0"/>
        </a:xfrm>
      </p:grpSpPr>
      <p:sp>
        <p:nvSpPr>
          <p:cNvPr id="38" name="Shape 38"/>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39" name="Shape 39"/>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40" name="Shape 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6"/>
        </a:solidFill>
      </p:bgPr>
    </p:bg>
    <p:spTree>
      <p:nvGrpSpPr>
        <p:cNvPr id="41" name="Shape 41"/>
        <p:cNvGrpSpPr/>
        <p:nvPr/>
      </p:nvGrpSpPr>
      <p:grpSpPr>
        <a:xfrm>
          <a:off x="0" y="0"/>
          <a:ext cx="0" cy="0"/>
          <a:chOff x="0" y="0"/>
          <a:chExt cx="0" cy="0"/>
        </a:xfrm>
      </p:grpSpPr>
      <p:sp>
        <p:nvSpPr>
          <p:cNvPr id="42" name="Shape 42"/>
          <p:cNvSpPr txBox="1"/>
          <p:nvPr>
            <p:ph type="title"/>
          </p:nvPr>
        </p:nvSpPr>
        <p:spPr>
          <a:xfrm>
            <a:off x="490250" y="526350"/>
            <a:ext cx="5613599" cy="4090800"/>
          </a:xfrm>
          <a:prstGeom prst="rect">
            <a:avLst/>
          </a:prstGeom>
        </p:spPr>
        <p:txBody>
          <a:bodyPr anchorCtr="0" anchor="ctr" bIns="91425" lIns="91425" rIns="91425" tIns="91425"/>
          <a:lstStyle>
            <a:lvl1pPr>
              <a:spcBef>
                <a:spcPts val="0"/>
              </a:spcBef>
              <a:buClr>
                <a:schemeClr val="dk2"/>
              </a:buClr>
              <a:buSzPct val="100000"/>
              <a:defRPr b="0" sz="5400">
                <a:solidFill>
                  <a:schemeClr val="dk2"/>
                </a:solidFill>
              </a:defRPr>
            </a:lvl1pPr>
            <a:lvl2pPr>
              <a:spcBef>
                <a:spcPts val="0"/>
              </a:spcBef>
              <a:buClr>
                <a:schemeClr val="dk2"/>
              </a:buClr>
              <a:buSzPct val="100000"/>
              <a:defRPr b="0" sz="5400">
                <a:solidFill>
                  <a:schemeClr val="dk2"/>
                </a:solidFill>
              </a:defRPr>
            </a:lvl2pPr>
            <a:lvl3pPr>
              <a:spcBef>
                <a:spcPts val="0"/>
              </a:spcBef>
              <a:buClr>
                <a:schemeClr val="dk2"/>
              </a:buClr>
              <a:buSzPct val="100000"/>
              <a:defRPr b="0" sz="5400">
                <a:solidFill>
                  <a:schemeClr val="dk2"/>
                </a:solidFill>
              </a:defRPr>
            </a:lvl3pPr>
            <a:lvl4pPr>
              <a:spcBef>
                <a:spcPts val="0"/>
              </a:spcBef>
              <a:buClr>
                <a:schemeClr val="dk2"/>
              </a:buClr>
              <a:buSzPct val="100000"/>
              <a:defRPr b="0" sz="5400">
                <a:solidFill>
                  <a:schemeClr val="dk2"/>
                </a:solidFill>
              </a:defRPr>
            </a:lvl4pPr>
            <a:lvl5pPr>
              <a:spcBef>
                <a:spcPts val="0"/>
              </a:spcBef>
              <a:buClr>
                <a:schemeClr val="dk2"/>
              </a:buClr>
              <a:buSzPct val="100000"/>
              <a:defRPr b="0" sz="5400">
                <a:solidFill>
                  <a:schemeClr val="dk2"/>
                </a:solidFill>
              </a:defRPr>
            </a:lvl5pPr>
            <a:lvl6pPr>
              <a:spcBef>
                <a:spcPts val="0"/>
              </a:spcBef>
              <a:buClr>
                <a:schemeClr val="dk2"/>
              </a:buClr>
              <a:buSzPct val="100000"/>
              <a:defRPr b="0" sz="5400">
                <a:solidFill>
                  <a:schemeClr val="dk2"/>
                </a:solidFill>
              </a:defRPr>
            </a:lvl6pPr>
            <a:lvl7pPr>
              <a:spcBef>
                <a:spcPts val="0"/>
              </a:spcBef>
              <a:buClr>
                <a:schemeClr val="dk2"/>
              </a:buClr>
              <a:buSzPct val="100000"/>
              <a:defRPr b="0" sz="5400">
                <a:solidFill>
                  <a:schemeClr val="dk2"/>
                </a:solidFill>
              </a:defRPr>
            </a:lvl7pPr>
            <a:lvl8pPr>
              <a:spcBef>
                <a:spcPts val="0"/>
              </a:spcBef>
              <a:buClr>
                <a:schemeClr val="dk2"/>
              </a:buClr>
              <a:buSzPct val="100000"/>
              <a:defRPr b="0" sz="5400">
                <a:solidFill>
                  <a:schemeClr val="dk2"/>
                </a:solidFill>
              </a:defRPr>
            </a:lvl8pPr>
            <a:lvl9pPr>
              <a:spcBef>
                <a:spcPts val="0"/>
              </a:spcBef>
              <a:buClr>
                <a:schemeClr val="dk2"/>
              </a:buClr>
              <a:buSzPct val="100000"/>
              <a:defRPr b="0" sz="5400">
                <a:solidFill>
                  <a:schemeClr val="dk2"/>
                </a:solidFill>
              </a:defRPr>
            </a:lvl9pPr>
          </a:lstStyle>
          <a:p/>
        </p:txBody>
      </p:sp>
      <p:sp>
        <p:nvSpPr>
          <p:cNvPr id="43" name="Shape 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4" name="Shape 44"/>
        <p:cNvGrpSpPr/>
        <p:nvPr/>
      </p:nvGrpSpPr>
      <p:grpSpPr>
        <a:xfrm>
          <a:off x="0" y="0"/>
          <a:ext cx="0" cy="0"/>
          <a:chOff x="0" y="0"/>
          <a:chExt cx="0" cy="0"/>
        </a:xfrm>
      </p:grpSpPr>
      <p:sp>
        <p:nvSpPr>
          <p:cNvPr id="45" name="Shape 45"/>
          <p:cNvSpPr/>
          <p:nvPr/>
        </p:nvSpPr>
        <p:spPr>
          <a:xfrm>
            <a:off x="4572000" y="0"/>
            <a:ext cx="4572000" cy="5143499"/>
          </a:xfrm>
          <a:prstGeom prst="rect">
            <a:avLst/>
          </a:prstGeom>
          <a:solidFill>
            <a:schemeClr val="accent3"/>
          </a:solidFill>
          <a:ln>
            <a:noFill/>
          </a:ln>
        </p:spPr>
        <p:txBody>
          <a:bodyPr anchorCtr="0" anchor="ctr" bIns="91425" lIns="91425" rIns="91425" tIns="91425">
            <a:noAutofit/>
          </a:bodyPr>
          <a:lstStyle/>
          <a:p>
            <a:pPr>
              <a:spcBef>
                <a:spcPts val="0"/>
              </a:spcBef>
              <a:buNone/>
            </a:pPr>
            <a:r>
              <a:t/>
            </a:r>
            <a:endParaRPr/>
          </a:p>
        </p:txBody>
      </p:sp>
      <p:cxnSp>
        <p:nvCxnSpPr>
          <p:cNvPr id="46" name="Shape 46"/>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7" name="Shape 47"/>
          <p:cNvSpPr txBox="1"/>
          <p:nvPr>
            <p:ph type="title"/>
          </p:nvPr>
        </p:nvSpPr>
        <p:spPr>
          <a:xfrm>
            <a:off x="265500" y="1039675"/>
            <a:ext cx="4045199" cy="16758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48" name="Shape 48"/>
          <p:cNvSpPr txBox="1"/>
          <p:nvPr>
            <p:ph idx="1" type="subTitle"/>
          </p:nvPr>
        </p:nvSpPr>
        <p:spPr>
          <a:xfrm>
            <a:off x="265500" y="2726875"/>
            <a:ext cx="4045199" cy="12351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49" name="Shape 49"/>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p:txBody>
      </p:sp>
      <p:sp>
        <p:nvSpPr>
          <p:cNvPr id="50" name="Shape 5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1" name="Shape 51"/>
        <p:cNvGrpSpPr/>
        <p:nvPr/>
      </p:nvGrpSpPr>
      <p:grpSpPr>
        <a:xfrm>
          <a:off x="0" y="0"/>
          <a:ext cx="0" cy="0"/>
          <a:chOff x="0" y="0"/>
          <a:chExt cx="0" cy="0"/>
        </a:xfrm>
      </p:grpSpPr>
      <p:sp>
        <p:nvSpPr>
          <p:cNvPr id="52" name="Shape 52"/>
          <p:cNvSpPr txBox="1"/>
          <p:nvPr>
            <p:ph idx="1" type="body"/>
          </p:nvPr>
        </p:nvSpPr>
        <p:spPr>
          <a:xfrm>
            <a:off x="311700" y="4230725"/>
            <a:ext cx="5998800" cy="598799"/>
          </a:xfrm>
          <a:prstGeom prst="rect">
            <a:avLst/>
          </a:prstGeom>
        </p:spPr>
        <p:txBody>
          <a:bodyPr anchorCtr="0" anchor="ctr" bIns="91425" lIns="91425" rIns="91425" tIns="91425"/>
          <a:lstStyle>
            <a:lvl1pPr>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3" name="Shape 5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707399"/>
          </a:xfrm>
          <a:prstGeom prst="rect">
            <a:avLst/>
          </a:prstGeom>
          <a:noFill/>
          <a:ln>
            <a:noFill/>
          </a:ln>
        </p:spPr>
        <p:txBody>
          <a:bodyPr anchorCtr="0" anchor="t" bIns="91425" lIns="91425" rIns="91425" tIns="91425"/>
          <a:lstStyle>
            <a:lvl1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6" name="Shape 6"/>
          <p:cNvSpPr txBox="1"/>
          <p:nvPr>
            <p:ph idx="1" type="body"/>
          </p:nvPr>
        </p:nvSpPr>
        <p:spPr>
          <a:xfrm>
            <a:off x="311700" y="1266325"/>
            <a:ext cx="8520599" cy="33027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17.png"/><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2.jpg"/><Relationship Id="rId4" Type="http://schemas.openxmlformats.org/officeDocument/2006/relationships/image" Target="../media/image13.jpg"/><Relationship Id="rId5"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3.jpg"/><Relationship Id="rId4" Type="http://schemas.openxmlformats.org/officeDocument/2006/relationships/image" Target="../media/image0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5.jpg"/><Relationship Id="rId4" Type="http://schemas.openxmlformats.org/officeDocument/2006/relationships/image" Target="../media/image08.jpg"/><Relationship Id="rId5" Type="http://schemas.openxmlformats.org/officeDocument/2006/relationships/image" Target="../media/image06.jpg"/><Relationship Id="rId6" Type="http://schemas.openxmlformats.org/officeDocument/2006/relationships/image" Target="../media/image00.jpg"/><Relationship Id="rId7"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4.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2.jpg"/><Relationship Id="rId4" Type="http://schemas.openxmlformats.org/officeDocument/2006/relationships/image" Target="../media/image0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0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jpg"/><Relationship Id="rId4" Type="http://schemas.openxmlformats.org/officeDocument/2006/relationships/image" Target="../media/image0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09.png"/><Relationship Id="rId6"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ctrTitle"/>
          </p:nvPr>
        </p:nvSpPr>
        <p:spPr>
          <a:xfrm>
            <a:off x="1004150" y="1751764"/>
            <a:ext cx="7136700" cy="1022399"/>
          </a:xfrm>
          <a:prstGeom prst="rect">
            <a:avLst/>
          </a:prstGeom>
        </p:spPr>
        <p:txBody>
          <a:bodyPr anchorCtr="0" anchor="b" bIns="91425" lIns="91425" rIns="91425" tIns="91425">
            <a:noAutofit/>
          </a:bodyPr>
          <a:lstStyle/>
          <a:p>
            <a:pPr>
              <a:spcBef>
                <a:spcPts val="0"/>
              </a:spcBef>
              <a:buNone/>
            </a:pPr>
            <a:r>
              <a:rPr lang="en"/>
              <a:t>B Sharp: Lo-Fi Prototype</a:t>
            </a:r>
          </a:p>
        </p:txBody>
      </p:sp>
      <p:sp>
        <p:nvSpPr>
          <p:cNvPr id="63" name="Shape 63"/>
          <p:cNvSpPr txBox="1"/>
          <p:nvPr>
            <p:ph idx="1" type="subTitle"/>
          </p:nvPr>
        </p:nvSpPr>
        <p:spPr>
          <a:xfrm>
            <a:off x="2137225" y="2850039"/>
            <a:ext cx="4870499" cy="792600"/>
          </a:xfrm>
          <a:prstGeom prst="rect">
            <a:avLst/>
          </a:prstGeom>
        </p:spPr>
        <p:txBody>
          <a:bodyPr anchorCtr="0" anchor="t" bIns="91425" lIns="91425" rIns="91425" tIns="91425">
            <a:noAutofit/>
          </a:bodyPr>
          <a:lstStyle/>
          <a:p>
            <a:pPr>
              <a:spcBef>
                <a:spcPts val="0"/>
              </a:spcBef>
              <a:buNone/>
            </a:pPr>
            <a:r>
              <a:rPr lang="en"/>
              <a:t>Jamison, Marilyn, Nathalia, Thu</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599" cy="707399"/>
          </a:xfrm>
          <a:prstGeom prst="rect">
            <a:avLst/>
          </a:prstGeom>
        </p:spPr>
        <p:txBody>
          <a:bodyPr anchorCtr="0" anchor="t" bIns="91425" lIns="91425" rIns="91425" tIns="91425">
            <a:noAutofit/>
          </a:bodyPr>
          <a:lstStyle/>
          <a:p>
            <a:pPr>
              <a:spcBef>
                <a:spcPts val="0"/>
              </a:spcBef>
              <a:buNone/>
            </a:pPr>
            <a:r>
              <a:rPr lang="en"/>
              <a:t>Experimental Results: Positive Feedback</a:t>
            </a:r>
          </a:p>
        </p:txBody>
      </p:sp>
      <p:sp>
        <p:nvSpPr>
          <p:cNvPr id="134" name="Shape 134"/>
          <p:cNvSpPr txBox="1"/>
          <p:nvPr/>
        </p:nvSpPr>
        <p:spPr>
          <a:xfrm>
            <a:off x="311700" y="1221300"/>
            <a:ext cx="2373899" cy="1255799"/>
          </a:xfrm>
          <a:prstGeom prst="rect">
            <a:avLst/>
          </a:prstGeom>
          <a:noFill/>
          <a:ln>
            <a:noFill/>
          </a:ln>
        </p:spPr>
        <p:txBody>
          <a:bodyPr anchorCtr="0" anchor="t" bIns="91425" lIns="91425" rIns="91425" tIns="91425">
            <a:noAutofit/>
          </a:bodyPr>
          <a:lstStyle/>
          <a:p>
            <a:pPr algn="ctr">
              <a:spcBef>
                <a:spcPts val="0"/>
              </a:spcBef>
              <a:buNone/>
            </a:pPr>
            <a:r>
              <a:rPr lang="en" sz="2400"/>
              <a:t>Value proposition </a:t>
            </a:r>
          </a:p>
        </p:txBody>
      </p:sp>
      <p:sp>
        <p:nvSpPr>
          <p:cNvPr id="135" name="Shape 135"/>
          <p:cNvSpPr txBox="1"/>
          <p:nvPr/>
        </p:nvSpPr>
        <p:spPr>
          <a:xfrm>
            <a:off x="2913163" y="1341750"/>
            <a:ext cx="2914499" cy="1255799"/>
          </a:xfrm>
          <a:prstGeom prst="rect">
            <a:avLst/>
          </a:prstGeom>
          <a:noFill/>
          <a:ln>
            <a:noFill/>
          </a:ln>
        </p:spPr>
        <p:txBody>
          <a:bodyPr anchorCtr="0" anchor="t" bIns="91425" lIns="91425" rIns="91425" tIns="91425">
            <a:noAutofit/>
          </a:bodyPr>
          <a:lstStyle/>
          <a:p>
            <a:pPr algn="ctr">
              <a:spcBef>
                <a:spcPts val="0"/>
              </a:spcBef>
              <a:buNone/>
            </a:pPr>
            <a:r>
              <a:rPr lang="en" sz="2400"/>
              <a:t>Accordian-style sheet music interface</a:t>
            </a:r>
          </a:p>
        </p:txBody>
      </p:sp>
      <p:sp>
        <p:nvSpPr>
          <p:cNvPr id="136" name="Shape 136"/>
          <p:cNvSpPr txBox="1"/>
          <p:nvPr/>
        </p:nvSpPr>
        <p:spPr>
          <a:xfrm>
            <a:off x="6055225" y="1341750"/>
            <a:ext cx="2700900" cy="1014899"/>
          </a:xfrm>
          <a:prstGeom prst="rect">
            <a:avLst/>
          </a:prstGeom>
          <a:noFill/>
          <a:ln>
            <a:noFill/>
          </a:ln>
        </p:spPr>
        <p:txBody>
          <a:bodyPr anchorCtr="0" anchor="t" bIns="91425" lIns="91425" rIns="91425" tIns="91425">
            <a:noAutofit/>
          </a:bodyPr>
          <a:lstStyle/>
          <a:p>
            <a:pPr algn="ctr">
              <a:spcBef>
                <a:spcPts val="0"/>
              </a:spcBef>
              <a:buNone/>
            </a:pPr>
            <a:r>
              <a:rPr lang="en" sz="2400"/>
              <a:t>Quote and word cloud feature</a:t>
            </a:r>
          </a:p>
        </p:txBody>
      </p:sp>
      <p:pic>
        <p:nvPicPr>
          <p:cNvPr id="137" name="Shape 137"/>
          <p:cNvPicPr preferRelativeResize="0"/>
          <p:nvPr/>
        </p:nvPicPr>
        <p:blipFill>
          <a:blip r:embed="rId3">
            <a:alphaModFix/>
          </a:blip>
          <a:stretch>
            <a:fillRect/>
          </a:stretch>
        </p:blipFill>
        <p:spPr>
          <a:xfrm>
            <a:off x="2951312" y="2786875"/>
            <a:ext cx="2914362" cy="2184600"/>
          </a:xfrm>
          <a:prstGeom prst="rect">
            <a:avLst/>
          </a:prstGeom>
          <a:noFill/>
          <a:ln>
            <a:noFill/>
          </a:ln>
        </p:spPr>
      </p:pic>
      <p:pic>
        <p:nvPicPr>
          <p:cNvPr id="138" name="Shape 138"/>
          <p:cNvPicPr preferRelativeResize="0"/>
          <p:nvPr/>
        </p:nvPicPr>
        <p:blipFill>
          <a:blip r:embed="rId4">
            <a:alphaModFix/>
          </a:blip>
          <a:stretch>
            <a:fillRect/>
          </a:stretch>
        </p:blipFill>
        <p:spPr>
          <a:xfrm>
            <a:off x="6131400" y="2364998"/>
            <a:ext cx="2914500" cy="2559400"/>
          </a:xfrm>
          <a:prstGeom prst="rect">
            <a:avLst/>
          </a:prstGeom>
          <a:noFill/>
          <a:ln>
            <a:noFill/>
          </a:ln>
        </p:spPr>
      </p:pic>
      <p:pic>
        <p:nvPicPr>
          <p:cNvPr id="139" name="Shape 139"/>
          <p:cNvPicPr preferRelativeResize="0"/>
          <p:nvPr/>
        </p:nvPicPr>
        <p:blipFill>
          <a:blip r:embed="rId5">
            <a:alphaModFix/>
          </a:blip>
          <a:stretch>
            <a:fillRect/>
          </a:stretch>
        </p:blipFill>
        <p:spPr>
          <a:xfrm>
            <a:off x="311701" y="2320025"/>
            <a:ext cx="2373899" cy="264933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239275"/>
            <a:ext cx="8520599" cy="707399"/>
          </a:xfrm>
          <a:prstGeom prst="rect">
            <a:avLst/>
          </a:prstGeom>
        </p:spPr>
        <p:txBody>
          <a:bodyPr anchorCtr="0" anchor="t" bIns="91425" lIns="91425" rIns="91425" tIns="91425">
            <a:noAutofit/>
          </a:bodyPr>
          <a:lstStyle/>
          <a:p>
            <a:pPr>
              <a:spcBef>
                <a:spcPts val="0"/>
              </a:spcBef>
              <a:buNone/>
            </a:pPr>
            <a:r>
              <a:rPr lang="en"/>
              <a:t>Suggested UI Changes</a:t>
            </a:r>
          </a:p>
        </p:txBody>
      </p:sp>
      <p:pic>
        <p:nvPicPr>
          <p:cNvPr id="145" name="Shape 145"/>
          <p:cNvPicPr preferRelativeResize="0"/>
          <p:nvPr/>
        </p:nvPicPr>
        <p:blipFill rotWithShape="1">
          <a:blip r:embed="rId3">
            <a:alphaModFix/>
          </a:blip>
          <a:srcRect b="38496" l="2681" r="55997" t="36271"/>
          <a:stretch/>
        </p:blipFill>
        <p:spPr>
          <a:xfrm>
            <a:off x="4750525" y="629000"/>
            <a:ext cx="4008699" cy="1403399"/>
          </a:xfrm>
          <a:prstGeom prst="rect">
            <a:avLst/>
          </a:prstGeom>
          <a:noFill/>
          <a:ln>
            <a:noFill/>
          </a:ln>
        </p:spPr>
      </p:pic>
      <p:sp>
        <p:nvSpPr>
          <p:cNvPr id="146" name="Shape 146"/>
          <p:cNvSpPr/>
          <p:nvPr/>
        </p:nvSpPr>
        <p:spPr>
          <a:xfrm>
            <a:off x="7764925" y="818200"/>
            <a:ext cx="922500" cy="833999"/>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147" name="Shape 147"/>
          <p:cNvPicPr preferRelativeResize="0"/>
          <p:nvPr/>
        </p:nvPicPr>
        <p:blipFill rotWithShape="1">
          <a:blip r:embed="rId4">
            <a:alphaModFix/>
          </a:blip>
          <a:srcRect b="50177" l="7843" r="47078" t="24591"/>
          <a:stretch/>
        </p:blipFill>
        <p:spPr>
          <a:xfrm>
            <a:off x="4732025" y="2050450"/>
            <a:ext cx="4045699" cy="1403399"/>
          </a:xfrm>
          <a:prstGeom prst="rect">
            <a:avLst/>
          </a:prstGeom>
          <a:noFill/>
          <a:ln>
            <a:noFill/>
          </a:ln>
        </p:spPr>
      </p:pic>
      <p:sp>
        <p:nvSpPr>
          <p:cNvPr id="148" name="Shape 148"/>
          <p:cNvSpPr/>
          <p:nvPr/>
        </p:nvSpPr>
        <p:spPr>
          <a:xfrm>
            <a:off x="6195100" y="2350075"/>
            <a:ext cx="431700" cy="9258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9" name="Shape 149"/>
          <p:cNvSpPr/>
          <p:nvPr/>
        </p:nvSpPr>
        <p:spPr>
          <a:xfrm>
            <a:off x="7454950" y="2243500"/>
            <a:ext cx="431700" cy="1017300"/>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50" name="Shape 150"/>
          <p:cNvSpPr txBox="1"/>
          <p:nvPr/>
        </p:nvSpPr>
        <p:spPr>
          <a:xfrm>
            <a:off x="768300" y="946675"/>
            <a:ext cx="4260299" cy="1403399"/>
          </a:xfrm>
          <a:prstGeom prst="rect">
            <a:avLst/>
          </a:prstGeom>
          <a:noFill/>
          <a:ln>
            <a:noFill/>
          </a:ln>
        </p:spPr>
        <p:txBody>
          <a:bodyPr anchorCtr="0" anchor="t" bIns="91425" lIns="91425" rIns="91425" tIns="91425">
            <a:noAutofit/>
          </a:bodyPr>
          <a:lstStyle/>
          <a:p>
            <a:pPr>
              <a:spcBef>
                <a:spcPts val="0"/>
              </a:spcBef>
              <a:buNone/>
            </a:pPr>
            <a:r>
              <a:rPr lang="en" sz="2400"/>
              <a:t>Clarify selecting calendar option</a:t>
            </a:r>
          </a:p>
        </p:txBody>
      </p:sp>
      <p:sp>
        <p:nvSpPr>
          <p:cNvPr id="151" name="Shape 151"/>
          <p:cNvSpPr txBox="1"/>
          <p:nvPr/>
        </p:nvSpPr>
        <p:spPr>
          <a:xfrm>
            <a:off x="732150" y="2398450"/>
            <a:ext cx="4045800" cy="707399"/>
          </a:xfrm>
          <a:prstGeom prst="rect">
            <a:avLst/>
          </a:prstGeom>
          <a:noFill/>
          <a:ln>
            <a:noFill/>
          </a:ln>
        </p:spPr>
        <p:txBody>
          <a:bodyPr anchorCtr="0" anchor="t" bIns="91425" lIns="91425" rIns="91425" tIns="91425">
            <a:noAutofit/>
          </a:bodyPr>
          <a:lstStyle/>
          <a:p>
            <a:pPr>
              <a:spcBef>
                <a:spcPts val="0"/>
              </a:spcBef>
              <a:buNone/>
            </a:pPr>
            <a:r>
              <a:rPr lang="en" sz="2400"/>
              <a:t>Sort feed by instrument</a:t>
            </a:r>
          </a:p>
        </p:txBody>
      </p:sp>
      <p:sp>
        <p:nvSpPr>
          <p:cNvPr id="152" name="Shape 152"/>
          <p:cNvSpPr txBox="1"/>
          <p:nvPr/>
        </p:nvSpPr>
        <p:spPr>
          <a:xfrm>
            <a:off x="768300" y="3709600"/>
            <a:ext cx="3973499" cy="1142400"/>
          </a:xfrm>
          <a:prstGeom prst="rect">
            <a:avLst/>
          </a:prstGeom>
          <a:noFill/>
          <a:ln>
            <a:noFill/>
          </a:ln>
        </p:spPr>
        <p:txBody>
          <a:bodyPr anchorCtr="0" anchor="t" bIns="91425" lIns="91425" rIns="91425" tIns="91425">
            <a:noAutofit/>
          </a:bodyPr>
          <a:lstStyle/>
          <a:p>
            <a:pPr>
              <a:spcBef>
                <a:spcPts val="0"/>
              </a:spcBef>
              <a:buNone/>
            </a:pPr>
            <a:r>
              <a:rPr lang="en" sz="2400"/>
              <a:t>Add menu to sheet music </a:t>
            </a:r>
          </a:p>
        </p:txBody>
      </p:sp>
      <p:pic>
        <p:nvPicPr>
          <p:cNvPr id="153" name="Shape 153"/>
          <p:cNvPicPr preferRelativeResize="0"/>
          <p:nvPr/>
        </p:nvPicPr>
        <p:blipFill>
          <a:blip r:embed="rId5">
            <a:alphaModFix/>
          </a:blip>
          <a:stretch>
            <a:fillRect/>
          </a:stretch>
        </p:blipFill>
        <p:spPr>
          <a:xfrm>
            <a:off x="4732025" y="3471900"/>
            <a:ext cx="4045700" cy="1491550"/>
          </a:xfrm>
          <a:prstGeom prst="rect">
            <a:avLst/>
          </a:prstGeom>
          <a:noFill/>
          <a:ln>
            <a:noFill/>
          </a:ln>
        </p:spPr>
      </p:pic>
      <p:sp>
        <p:nvSpPr>
          <p:cNvPr id="154" name="Shape 154"/>
          <p:cNvSpPr/>
          <p:nvPr/>
        </p:nvSpPr>
        <p:spPr>
          <a:xfrm>
            <a:off x="4750525" y="3593550"/>
            <a:ext cx="1318799" cy="246899"/>
          </a:xfrm>
          <a:prstGeom prst="roundRect">
            <a:avLst>
              <a:gd fmla="val 16667" name="adj"/>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256425"/>
            <a:ext cx="8520599" cy="707399"/>
          </a:xfrm>
          <a:prstGeom prst="rect">
            <a:avLst/>
          </a:prstGeom>
        </p:spPr>
        <p:txBody>
          <a:bodyPr anchorCtr="0" anchor="t" bIns="91425" lIns="91425" rIns="91425" tIns="91425">
            <a:noAutofit/>
          </a:bodyPr>
          <a:lstStyle/>
          <a:p>
            <a:pPr>
              <a:spcBef>
                <a:spcPts val="0"/>
              </a:spcBef>
              <a:buNone/>
            </a:pPr>
            <a:r>
              <a:rPr lang="en"/>
              <a:t>Summary</a:t>
            </a:r>
          </a:p>
        </p:txBody>
      </p:sp>
      <p:sp>
        <p:nvSpPr>
          <p:cNvPr id="160" name="Shape 160"/>
          <p:cNvSpPr txBox="1"/>
          <p:nvPr>
            <p:ph idx="1" type="body"/>
          </p:nvPr>
        </p:nvSpPr>
        <p:spPr>
          <a:xfrm>
            <a:off x="311700" y="963825"/>
            <a:ext cx="8520599" cy="3757200"/>
          </a:xfrm>
          <a:prstGeom prst="rect">
            <a:avLst/>
          </a:prstGeom>
        </p:spPr>
        <p:txBody>
          <a:bodyPr anchorCtr="0" anchor="t" bIns="91425" lIns="91425" rIns="91425" tIns="91425">
            <a:noAutofit/>
          </a:bodyPr>
          <a:lstStyle/>
          <a:p>
            <a:pPr indent="-419100" lvl="0" marL="457200" rtl="0">
              <a:spcBef>
                <a:spcPts val="0"/>
              </a:spcBef>
              <a:buSzPct val="100000"/>
              <a:buChar char="●"/>
            </a:pPr>
            <a:r>
              <a:rPr lang="en" sz="3000"/>
              <a:t>Testing validated interface choice</a:t>
            </a:r>
          </a:p>
          <a:p>
            <a:pPr indent="-419100" lvl="0" marL="457200" rtl="0">
              <a:spcBef>
                <a:spcPts val="0"/>
              </a:spcBef>
              <a:buSzPct val="100000"/>
              <a:buChar char="●"/>
            </a:pPr>
            <a:r>
              <a:rPr lang="en" sz="3000"/>
              <a:t>Users recognized benefit of integrating mindfulness into rehearsal</a:t>
            </a:r>
          </a:p>
          <a:p>
            <a:pPr indent="-419100" lvl="0" marL="457200" rtl="0">
              <a:spcBef>
                <a:spcPts val="0"/>
              </a:spcBef>
              <a:buSzPct val="100000"/>
              <a:buChar char="●"/>
            </a:pPr>
            <a:r>
              <a:rPr lang="en" sz="3000"/>
              <a:t>Some qualities of interface found confusing</a:t>
            </a:r>
          </a:p>
          <a:p>
            <a:pPr indent="-419100" lvl="0" marL="457200">
              <a:spcBef>
                <a:spcPts val="0"/>
              </a:spcBef>
              <a:buSzPct val="100000"/>
              <a:buChar char="●"/>
            </a:pPr>
            <a:r>
              <a:rPr lang="en" sz="3000"/>
              <a:t>Going forward: address issues, test with broader user group, and further develop key features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title"/>
          </p:nvPr>
        </p:nvSpPr>
        <p:spPr>
          <a:xfrm>
            <a:off x="311700" y="979100"/>
            <a:ext cx="8520599" cy="1538399"/>
          </a:xfrm>
          <a:prstGeom prst="rect">
            <a:avLst/>
          </a:prstGeom>
        </p:spPr>
        <p:txBody>
          <a:bodyPr anchorCtr="0" anchor="ctr" bIns="91425" lIns="91425" rIns="91425" tIns="91425">
            <a:noAutofit/>
          </a:bodyPr>
          <a:lstStyle/>
          <a:p>
            <a:pPr>
              <a:spcBef>
                <a:spcPts val="0"/>
              </a:spcBef>
              <a:buNone/>
            </a:pPr>
            <a:r>
              <a:rPr lang="en" sz="9000"/>
              <a:t>Overview &amp; Mission</a:t>
            </a:r>
          </a:p>
        </p:txBody>
      </p:sp>
      <p:sp>
        <p:nvSpPr>
          <p:cNvPr id="69" name="Shape 69"/>
          <p:cNvSpPr txBox="1"/>
          <p:nvPr/>
        </p:nvSpPr>
        <p:spPr>
          <a:xfrm>
            <a:off x="988650" y="2623150"/>
            <a:ext cx="7166700" cy="1114499"/>
          </a:xfrm>
          <a:prstGeom prst="rect">
            <a:avLst/>
          </a:prstGeom>
          <a:noFill/>
          <a:ln>
            <a:noFill/>
          </a:ln>
        </p:spPr>
        <p:txBody>
          <a:bodyPr anchorCtr="0" anchor="t" bIns="91425" lIns="91425" rIns="91425" tIns="91425">
            <a:noAutofit/>
          </a:bodyPr>
          <a:lstStyle/>
          <a:p>
            <a:pPr algn="ctr">
              <a:spcBef>
                <a:spcPts val="0"/>
              </a:spcBef>
              <a:buNone/>
            </a:pPr>
            <a:r>
              <a:rPr lang="en" sz="3000"/>
              <a:t>Integrate mindfulness practices into rehearsal routines to help musicians stress less and focus more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311700" y="445025"/>
            <a:ext cx="8520599" cy="707399"/>
          </a:xfrm>
          <a:prstGeom prst="rect">
            <a:avLst/>
          </a:prstGeom>
        </p:spPr>
        <p:txBody>
          <a:bodyPr anchorCtr="0" anchor="t" bIns="91425" lIns="91425" rIns="91425" tIns="91425">
            <a:noAutofit/>
          </a:bodyPr>
          <a:lstStyle/>
          <a:p>
            <a:pPr>
              <a:spcBef>
                <a:spcPts val="0"/>
              </a:spcBef>
              <a:buNone/>
            </a:pPr>
            <a:r>
              <a:rPr lang="en"/>
              <a:t>Selected Interface: Digital Sheet Music </a:t>
            </a:r>
          </a:p>
        </p:txBody>
      </p:sp>
      <p:pic>
        <p:nvPicPr>
          <p:cNvPr id="75" name="Shape 75"/>
          <p:cNvPicPr preferRelativeResize="0"/>
          <p:nvPr/>
        </p:nvPicPr>
        <p:blipFill rotWithShape="1">
          <a:blip r:embed="rId3">
            <a:alphaModFix/>
          </a:blip>
          <a:srcRect b="0" l="0" r="3081" t="3194"/>
          <a:stretch/>
        </p:blipFill>
        <p:spPr>
          <a:xfrm>
            <a:off x="772025" y="1196550"/>
            <a:ext cx="2742699" cy="3652675"/>
          </a:xfrm>
          <a:prstGeom prst="rect">
            <a:avLst/>
          </a:prstGeom>
          <a:noFill/>
          <a:ln>
            <a:noFill/>
          </a:ln>
        </p:spPr>
      </p:pic>
      <p:pic>
        <p:nvPicPr>
          <p:cNvPr id="76" name="Shape 76"/>
          <p:cNvPicPr preferRelativeResize="0"/>
          <p:nvPr/>
        </p:nvPicPr>
        <p:blipFill rotWithShape="1">
          <a:blip r:embed="rId4">
            <a:alphaModFix/>
          </a:blip>
          <a:srcRect b="21130" l="0" r="0" t="30713"/>
          <a:stretch/>
        </p:blipFill>
        <p:spPr>
          <a:xfrm>
            <a:off x="4116125" y="1508749"/>
            <a:ext cx="4716174" cy="302826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311700" y="445025"/>
            <a:ext cx="8520599" cy="707399"/>
          </a:xfrm>
          <a:prstGeom prst="rect">
            <a:avLst/>
          </a:prstGeom>
        </p:spPr>
        <p:txBody>
          <a:bodyPr anchorCtr="0" anchor="t" bIns="91425" lIns="91425" rIns="91425" tIns="91425">
            <a:noAutofit/>
          </a:bodyPr>
          <a:lstStyle/>
          <a:p>
            <a:pPr>
              <a:spcBef>
                <a:spcPts val="0"/>
              </a:spcBef>
              <a:buNone/>
            </a:pPr>
            <a:r>
              <a:rPr lang="en"/>
              <a:t>Low-Fi Prototype</a:t>
            </a:r>
          </a:p>
        </p:txBody>
      </p:sp>
      <p:pic>
        <p:nvPicPr>
          <p:cNvPr id="82" name="Shape 82"/>
          <p:cNvPicPr preferRelativeResize="0"/>
          <p:nvPr/>
        </p:nvPicPr>
        <p:blipFill>
          <a:blip r:embed="rId3">
            <a:alphaModFix/>
          </a:blip>
          <a:stretch>
            <a:fillRect/>
          </a:stretch>
        </p:blipFill>
        <p:spPr>
          <a:xfrm>
            <a:off x="208475" y="1290050"/>
            <a:ext cx="4380998" cy="3285772"/>
          </a:xfrm>
          <a:prstGeom prst="rect">
            <a:avLst/>
          </a:prstGeom>
          <a:noFill/>
          <a:ln>
            <a:noFill/>
          </a:ln>
        </p:spPr>
      </p:pic>
      <p:pic>
        <p:nvPicPr>
          <p:cNvPr id="83" name="Shape 83"/>
          <p:cNvPicPr preferRelativeResize="0"/>
          <p:nvPr/>
        </p:nvPicPr>
        <p:blipFill>
          <a:blip r:embed="rId4">
            <a:alphaModFix/>
          </a:blip>
          <a:stretch>
            <a:fillRect/>
          </a:stretch>
        </p:blipFill>
        <p:spPr>
          <a:xfrm>
            <a:off x="6538450" y="2616425"/>
            <a:ext cx="2612522" cy="1959397"/>
          </a:xfrm>
          <a:prstGeom prst="rect">
            <a:avLst/>
          </a:prstGeom>
          <a:noFill/>
          <a:ln>
            <a:noFill/>
          </a:ln>
        </p:spPr>
      </p:pic>
      <p:pic>
        <p:nvPicPr>
          <p:cNvPr id="84" name="Shape 84"/>
          <p:cNvPicPr preferRelativeResize="0"/>
          <p:nvPr/>
        </p:nvPicPr>
        <p:blipFill>
          <a:blip r:embed="rId5">
            <a:alphaModFix/>
          </a:blip>
          <a:stretch>
            <a:fillRect/>
          </a:stretch>
        </p:blipFill>
        <p:spPr>
          <a:xfrm>
            <a:off x="3925925" y="2616425"/>
            <a:ext cx="2612522" cy="1959397"/>
          </a:xfrm>
          <a:prstGeom prst="rect">
            <a:avLst/>
          </a:prstGeom>
          <a:noFill/>
          <a:ln>
            <a:noFill/>
          </a:ln>
        </p:spPr>
      </p:pic>
      <p:pic>
        <p:nvPicPr>
          <p:cNvPr id="85" name="Shape 85"/>
          <p:cNvPicPr preferRelativeResize="0"/>
          <p:nvPr/>
        </p:nvPicPr>
        <p:blipFill>
          <a:blip r:embed="rId6">
            <a:alphaModFix/>
          </a:blip>
          <a:stretch>
            <a:fillRect/>
          </a:stretch>
        </p:blipFill>
        <p:spPr>
          <a:xfrm>
            <a:off x="6537739" y="657025"/>
            <a:ext cx="2613935" cy="1959400"/>
          </a:xfrm>
          <a:prstGeom prst="rect">
            <a:avLst/>
          </a:prstGeom>
          <a:noFill/>
          <a:ln>
            <a:noFill/>
          </a:ln>
        </p:spPr>
      </p:pic>
      <p:pic>
        <p:nvPicPr>
          <p:cNvPr id="86" name="Shape 86"/>
          <p:cNvPicPr preferRelativeResize="0"/>
          <p:nvPr/>
        </p:nvPicPr>
        <p:blipFill>
          <a:blip r:embed="rId7">
            <a:alphaModFix/>
          </a:blip>
          <a:stretch>
            <a:fillRect/>
          </a:stretch>
        </p:blipFill>
        <p:spPr>
          <a:xfrm>
            <a:off x="3925924" y="657025"/>
            <a:ext cx="2612522" cy="1959397"/>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311700" y="445025"/>
            <a:ext cx="8520599" cy="707399"/>
          </a:xfrm>
          <a:prstGeom prst="rect">
            <a:avLst/>
          </a:prstGeom>
        </p:spPr>
        <p:txBody>
          <a:bodyPr anchorCtr="0" anchor="t" bIns="91425" lIns="91425" rIns="91425" tIns="91425">
            <a:noAutofit/>
          </a:bodyPr>
          <a:lstStyle/>
          <a:p>
            <a:pPr>
              <a:spcBef>
                <a:spcPts val="0"/>
              </a:spcBef>
              <a:buNone/>
            </a:pPr>
            <a:r>
              <a:rPr lang="en"/>
              <a:t>Task 1: Log Goal and Emotions</a:t>
            </a:r>
          </a:p>
        </p:txBody>
      </p:sp>
      <p:pic>
        <p:nvPicPr>
          <p:cNvPr id="92" name="Shape 92"/>
          <p:cNvPicPr preferRelativeResize="0"/>
          <p:nvPr/>
        </p:nvPicPr>
        <p:blipFill rotWithShape="1">
          <a:blip r:embed="rId3">
            <a:alphaModFix/>
          </a:blip>
          <a:srcRect b="16242" l="0" r="0" t="4486"/>
          <a:stretch/>
        </p:blipFill>
        <p:spPr>
          <a:xfrm>
            <a:off x="311700" y="1255275"/>
            <a:ext cx="6066050" cy="3606575"/>
          </a:xfrm>
          <a:prstGeom prst="rect">
            <a:avLst/>
          </a:prstGeom>
          <a:noFill/>
          <a:ln>
            <a:noFill/>
          </a:ln>
        </p:spPr>
      </p:pic>
      <p:pic>
        <p:nvPicPr>
          <p:cNvPr id="93" name="Shape 93"/>
          <p:cNvPicPr preferRelativeResize="0"/>
          <p:nvPr/>
        </p:nvPicPr>
        <p:blipFill>
          <a:blip r:embed="rId4">
            <a:alphaModFix/>
          </a:blip>
          <a:stretch>
            <a:fillRect/>
          </a:stretch>
        </p:blipFill>
        <p:spPr>
          <a:xfrm>
            <a:off x="5520400" y="273575"/>
            <a:ext cx="3311899" cy="248393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311700" y="445025"/>
            <a:ext cx="8520599" cy="707399"/>
          </a:xfrm>
          <a:prstGeom prst="rect">
            <a:avLst/>
          </a:prstGeom>
        </p:spPr>
        <p:txBody>
          <a:bodyPr anchorCtr="0" anchor="t" bIns="91425" lIns="91425" rIns="91425" tIns="91425">
            <a:noAutofit/>
          </a:bodyPr>
          <a:lstStyle/>
          <a:p>
            <a:pPr lvl="0" rtl="0">
              <a:spcBef>
                <a:spcPts val="0"/>
              </a:spcBef>
              <a:buNone/>
            </a:pPr>
            <a:r>
              <a:rPr lang="en"/>
              <a:t>Task 2: Track Progress</a:t>
            </a:r>
          </a:p>
        </p:txBody>
      </p:sp>
      <p:pic>
        <p:nvPicPr>
          <p:cNvPr id="99" name="Shape 99"/>
          <p:cNvPicPr preferRelativeResize="0"/>
          <p:nvPr/>
        </p:nvPicPr>
        <p:blipFill rotWithShape="1">
          <a:blip r:embed="rId3">
            <a:alphaModFix/>
          </a:blip>
          <a:srcRect b="8547" l="0" r="0" t="8547"/>
          <a:stretch/>
        </p:blipFill>
        <p:spPr>
          <a:xfrm>
            <a:off x="388500" y="1152425"/>
            <a:ext cx="5943600" cy="3695700"/>
          </a:xfrm>
          <a:prstGeom prst="rect">
            <a:avLst/>
          </a:prstGeom>
          <a:noFill/>
          <a:ln>
            <a:noFill/>
          </a:ln>
        </p:spPr>
      </p:pic>
      <p:pic>
        <p:nvPicPr>
          <p:cNvPr id="100" name="Shape 100"/>
          <p:cNvPicPr preferRelativeResize="0"/>
          <p:nvPr/>
        </p:nvPicPr>
        <p:blipFill>
          <a:blip r:embed="rId4">
            <a:alphaModFix/>
          </a:blip>
          <a:stretch>
            <a:fillRect/>
          </a:stretch>
        </p:blipFill>
        <p:spPr>
          <a:xfrm>
            <a:off x="5625900" y="291450"/>
            <a:ext cx="3206398" cy="24047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311700" y="239275"/>
            <a:ext cx="8520599" cy="707399"/>
          </a:xfrm>
          <a:prstGeom prst="rect">
            <a:avLst/>
          </a:prstGeom>
        </p:spPr>
        <p:txBody>
          <a:bodyPr anchorCtr="0" anchor="t" bIns="91425" lIns="91425" rIns="91425" tIns="91425">
            <a:noAutofit/>
          </a:bodyPr>
          <a:lstStyle/>
          <a:p>
            <a:pPr rtl="0">
              <a:spcBef>
                <a:spcPts val="0"/>
              </a:spcBef>
              <a:buNone/>
            </a:pPr>
            <a:r>
              <a:rPr lang="en"/>
              <a:t>Task 3: Share and Engage </a:t>
            </a:r>
          </a:p>
          <a:p>
            <a:pPr lvl="0" rtl="0">
              <a:spcBef>
                <a:spcPts val="0"/>
              </a:spcBef>
              <a:buNone/>
            </a:pPr>
            <a:r>
              <a:rPr lang="en"/>
              <a:t>with Community</a:t>
            </a:r>
          </a:p>
        </p:txBody>
      </p:sp>
      <p:pic>
        <p:nvPicPr>
          <p:cNvPr id="106" name="Shape 106"/>
          <p:cNvPicPr preferRelativeResize="0"/>
          <p:nvPr/>
        </p:nvPicPr>
        <p:blipFill rotWithShape="1">
          <a:blip r:embed="rId3">
            <a:alphaModFix/>
          </a:blip>
          <a:srcRect b="17734" l="0" r="0" t="7904"/>
          <a:stretch/>
        </p:blipFill>
        <p:spPr>
          <a:xfrm>
            <a:off x="311700" y="1474475"/>
            <a:ext cx="6247450" cy="3484149"/>
          </a:xfrm>
          <a:prstGeom prst="rect">
            <a:avLst/>
          </a:prstGeom>
          <a:noFill/>
          <a:ln>
            <a:noFill/>
          </a:ln>
        </p:spPr>
      </p:pic>
      <p:pic>
        <p:nvPicPr>
          <p:cNvPr id="107" name="Shape 107"/>
          <p:cNvPicPr preferRelativeResize="0"/>
          <p:nvPr/>
        </p:nvPicPr>
        <p:blipFill>
          <a:blip r:embed="rId4">
            <a:alphaModFix/>
          </a:blip>
          <a:stretch>
            <a:fillRect/>
          </a:stretch>
        </p:blipFill>
        <p:spPr>
          <a:xfrm>
            <a:off x="5801200" y="239275"/>
            <a:ext cx="3031097" cy="227333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445025"/>
            <a:ext cx="8520599" cy="707399"/>
          </a:xfrm>
          <a:prstGeom prst="rect">
            <a:avLst/>
          </a:prstGeom>
        </p:spPr>
        <p:txBody>
          <a:bodyPr anchorCtr="0" anchor="t" bIns="91425" lIns="91425" rIns="91425" tIns="91425">
            <a:noAutofit/>
          </a:bodyPr>
          <a:lstStyle/>
          <a:p>
            <a:pPr>
              <a:spcBef>
                <a:spcPts val="0"/>
              </a:spcBef>
              <a:buNone/>
            </a:pPr>
            <a:r>
              <a:rPr lang="en"/>
              <a:t>Experimental Method</a:t>
            </a:r>
          </a:p>
        </p:txBody>
      </p:sp>
      <p:pic>
        <p:nvPicPr>
          <p:cNvPr id="113" name="Shape 113"/>
          <p:cNvPicPr preferRelativeResize="0"/>
          <p:nvPr/>
        </p:nvPicPr>
        <p:blipFill>
          <a:blip r:embed="rId3">
            <a:alphaModFix/>
          </a:blip>
          <a:stretch>
            <a:fillRect/>
          </a:stretch>
        </p:blipFill>
        <p:spPr>
          <a:xfrm>
            <a:off x="5365025" y="483612"/>
            <a:ext cx="3132185" cy="4176271"/>
          </a:xfrm>
          <a:prstGeom prst="rect">
            <a:avLst/>
          </a:prstGeom>
          <a:noFill/>
          <a:ln>
            <a:noFill/>
          </a:ln>
        </p:spPr>
      </p:pic>
      <p:pic>
        <p:nvPicPr>
          <p:cNvPr id="114" name="Shape 114"/>
          <p:cNvPicPr preferRelativeResize="0"/>
          <p:nvPr/>
        </p:nvPicPr>
        <p:blipFill>
          <a:blip r:embed="rId4">
            <a:alphaModFix/>
          </a:blip>
          <a:stretch>
            <a:fillRect/>
          </a:stretch>
        </p:blipFill>
        <p:spPr>
          <a:xfrm>
            <a:off x="429222" y="1197222"/>
            <a:ext cx="4619325" cy="3462649"/>
          </a:xfrm>
          <a:prstGeom prst="rect">
            <a:avLst/>
          </a:prstGeom>
          <a:noFill/>
          <a:ln>
            <a:noFill/>
          </a:ln>
        </p:spPr>
      </p:pic>
      <p:sp>
        <p:nvSpPr>
          <p:cNvPr id="115" name="Shape 115"/>
          <p:cNvSpPr/>
          <p:nvPr/>
        </p:nvSpPr>
        <p:spPr>
          <a:xfrm>
            <a:off x="2981575" y="2209450"/>
            <a:ext cx="558300" cy="5225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445025"/>
            <a:ext cx="8520599" cy="707399"/>
          </a:xfrm>
          <a:prstGeom prst="rect">
            <a:avLst/>
          </a:prstGeom>
        </p:spPr>
        <p:txBody>
          <a:bodyPr anchorCtr="0" anchor="t" bIns="91425" lIns="91425" rIns="91425" tIns="91425">
            <a:noAutofit/>
          </a:bodyPr>
          <a:lstStyle/>
          <a:p>
            <a:pPr>
              <a:spcBef>
                <a:spcPts val="0"/>
              </a:spcBef>
              <a:buNone/>
            </a:pPr>
            <a:r>
              <a:rPr lang="en"/>
              <a:t>Experimental Results: Issues</a:t>
            </a:r>
          </a:p>
        </p:txBody>
      </p:sp>
      <p:sp>
        <p:nvSpPr>
          <p:cNvPr id="121" name="Shape 121"/>
          <p:cNvSpPr txBox="1"/>
          <p:nvPr/>
        </p:nvSpPr>
        <p:spPr>
          <a:xfrm>
            <a:off x="311700" y="1290175"/>
            <a:ext cx="2872799" cy="1530899"/>
          </a:xfrm>
          <a:prstGeom prst="rect">
            <a:avLst/>
          </a:prstGeom>
          <a:noFill/>
          <a:ln>
            <a:noFill/>
          </a:ln>
        </p:spPr>
        <p:txBody>
          <a:bodyPr anchorCtr="0" anchor="t" bIns="91425" lIns="91425" rIns="91425" tIns="91425">
            <a:noAutofit/>
          </a:bodyPr>
          <a:lstStyle/>
          <a:p>
            <a:pPr lvl="0" algn="ctr">
              <a:spcBef>
                <a:spcPts val="0"/>
              </a:spcBef>
              <a:buNone/>
            </a:pPr>
            <a:r>
              <a:rPr lang="en" sz="2400"/>
              <a:t>Trouble navigating UI to accomplish Task 2</a:t>
            </a:r>
          </a:p>
        </p:txBody>
      </p:sp>
      <p:sp>
        <p:nvSpPr>
          <p:cNvPr id="122" name="Shape 122"/>
          <p:cNvSpPr txBox="1"/>
          <p:nvPr/>
        </p:nvSpPr>
        <p:spPr>
          <a:xfrm>
            <a:off x="3372650" y="1290175"/>
            <a:ext cx="2958899" cy="1616999"/>
          </a:xfrm>
          <a:prstGeom prst="rect">
            <a:avLst/>
          </a:prstGeom>
          <a:noFill/>
          <a:ln>
            <a:noFill/>
          </a:ln>
        </p:spPr>
        <p:txBody>
          <a:bodyPr anchorCtr="0" anchor="t" bIns="91425" lIns="91425" rIns="91425" tIns="91425">
            <a:noAutofit/>
          </a:bodyPr>
          <a:lstStyle/>
          <a:p>
            <a:pPr rtl="0" algn="ctr">
              <a:spcBef>
                <a:spcPts val="0"/>
              </a:spcBef>
              <a:buNone/>
            </a:pPr>
            <a:r>
              <a:rPr lang="en" sz="2400"/>
              <a:t>Inconsistent menu bar</a:t>
            </a:r>
          </a:p>
        </p:txBody>
      </p:sp>
      <p:sp>
        <p:nvSpPr>
          <p:cNvPr id="123" name="Shape 123"/>
          <p:cNvSpPr txBox="1"/>
          <p:nvPr/>
        </p:nvSpPr>
        <p:spPr>
          <a:xfrm>
            <a:off x="6519700" y="1290175"/>
            <a:ext cx="2459999" cy="1083899"/>
          </a:xfrm>
          <a:prstGeom prst="rect">
            <a:avLst/>
          </a:prstGeom>
          <a:noFill/>
          <a:ln>
            <a:noFill/>
          </a:ln>
        </p:spPr>
        <p:txBody>
          <a:bodyPr anchorCtr="0" anchor="t" bIns="91425" lIns="91425" rIns="91425" tIns="91425">
            <a:noAutofit/>
          </a:bodyPr>
          <a:lstStyle/>
          <a:p>
            <a:pPr algn="ctr">
              <a:spcBef>
                <a:spcPts val="0"/>
              </a:spcBef>
              <a:buNone/>
            </a:pPr>
            <a:r>
              <a:rPr lang="en" sz="2400"/>
              <a:t>Confusion about goal setting</a:t>
            </a:r>
          </a:p>
        </p:txBody>
      </p:sp>
      <p:pic>
        <p:nvPicPr>
          <p:cNvPr id="124" name="Shape 124"/>
          <p:cNvPicPr preferRelativeResize="0"/>
          <p:nvPr/>
        </p:nvPicPr>
        <p:blipFill>
          <a:blip r:embed="rId3">
            <a:alphaModFix/>
          </a:blip>
          <a:stretch>
            <a:fillRect/>
          </a:stretch>
        </p:blipFill>
        <p:spPr>
          <a:xfrm>
            <a:off x="3451925" y="2374075"/>
            <a:ext cx="2800350" cy="781050"/>
          </a:xfrm>
          <a:prstGeom prst="rect">
            <a:avLst/>
          </a:prstGeom>
          <a:noFill/>
          <a:ln>
            <a:noFill/>
          </a:ln>
        </p:spPr>
      </p:pic>
      <p:sp>
        <p:nvSpPr>
          <p:cNvPr id="125" name="Shape 125"/>
          <p:cNvSpPr txBox="1"/>
          <p:nvPr/>
        </p:nvSpPr>
        <p:spPr>
          <a:xfrm>
            <a:off x="4474100" y="3259862"/>
            <a:ext cx="756000" cy="533399"/>
          </a:xfrm>
          <a:prstGeom prst="rect">
            <a:avLst/>
          </a:prstGeom>
          <a:noFill/>
          <a:ln>
            <a:noFill/>
          </a:ln>
        </p:spPr>
        <p:txBody>
          <a:bodyPr anchorCtr="0" anchor="t" bIns="91425" lIns="91425" rIns="91425" tIns="91425">
            <a:noAutofit/>
          </a:bodyPr>
          <a:lstStyle/>
          <a:p>
            <a:pPr>
              <a:spcBef>
                <a:spcPts val="0"/>
              </a:spcBef>
              <a:buNone/>
            </a:pPr>
            <a:r>
              <a:rPr lang="en" sz="2400"/>
              <a:t>VS.</a:t>
            </a:r>
          </a:p>
        </p:txBody>
      </p:sp>
      <p:pic>
        <p:nvPicPr>
          <p:cNvPr id="126" name="Shape 126"/>
          <p:cNvPicPr preferRelativeResize="0"/>
          <p:nvPr/>
        </p:nvPicPr>
        <p:blipFill>
          <a:blip r:embed="rId4">
            <a:alphaModFix/>
          </a:blip>
          <a:stretch>
            <a:fillRect/>
          </a:stretch>
        </p:blipFill>
        <p:spPr>
          <a:xfrm>
            <a:off x="3451925" y="3793275"/>
            <a:ext cx="2800349" cy="933449"/>
          </a:xfrm>
          <a:prstGeom prst="rect">
            <a:avLst/>
          </a:prstGeom>
          <a:noFill/>
          <a:ln>
            <a:noFill/>
          </a:ln>
        </p:spPr>
      </p:pic>
      <p:pic>
        <p:nvPicPr>
          <p:cNvPr id="127" name="Shape 127"/>
          <p:cNvPicPr preferRelativeResize="0"/>
          <p:nvPr/>
        </p:nvPicPr>
        <p:blipFill>
          <a:blip r:embed="rId5">
            <a:alphaModFix/>
          </a:blip>
          <a:stretch>
            <a:fillRect/>
          </a:stretch>
        </p:blipFill>
        <p:spPr>
          <a:xfrm>
            <a:off x="347925" y="2958831"/>
            <a:ext cx="2800350" cy="1767897"/>
          </a:xfrm>
          <a:prstGeom prst="rect">
            <a:avLst/>
          </a:prstGeom>
          <a:noFill/>
          <a:ln>
            <a:noFill/>
          </a:ln>
        </p:spPr>
      </p:pic>
      <p:pic>
        <p:nvPicPr>
          <p:cNvPr id="128" name="Shape 128"/>
          <p:cNvPicPr preferRelativeResize="0"/>
          <p:nvPr/>
        </p:nvPicPr>
        <p:blipFill>
          <a:blip r:embed="rId6">
            <a:alphaModFix/>
          </a:blip>
          <a:stretch>
            <a:fillRect/>
          </a:stretch>
        </p:blipFill>
        <p:spPr>
          <a:xfrm>
            <a:off x="6651787" y="2633852"/>
            <a:ext cx="2195824" cy="209287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