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y="5143500" cx="9144000"/>
  <p:notesSz cx="6858000" cy="9144000"/>
  <p:embeddedFontLst>
    <p:embeddedFont>
      <p:font typeface="Montserrat"/>
      <p:regular r:id="rId60"/>
      <p:bold r:id="rId61"/>
    </p:embeddedFont>
    <p:embeddedFont>
      <p:font typeface="Open Sans"/>
      <p:regular r:id="rId62"/>
      <p:bold r:id="rId63"/>
      <p:italic r:id="rId64"/>
      <p:boldItalic r:id="rId65"/>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OpenSans-regular.fntdata"/><Relationship Id="rId61" Type="http://schemas.openxmlformats.org/officeDocument/2006/relationships/font" Target="fonts/Montserrat-bold.fntdata"/><Relationship Id="rId20" Type="http://schemas.openxmlformats.org/officeDocument/2006/relationships/slide" Target="slides/slide15.xml"/><Relationship Id="rId64" Type="http://schemas.openxmlformats.org/officeDocument/2006/relationships/font" Target="fonts/OpenSans-italic.fntdata"/><Relationship Id="rId63" Type="http://schemas.openxmlformats.org/officeDocument/2006/relationships/font" Target="fonts/OpenSans-bold.fntdata"/><Relationship Id="rId22" Type="http://schemas.openxmlformats.org/officeDocument/2006/relationships/slide" Target="slides/slide17.xml"/><Relationship Id="rId21" Type="http://schemas.openxmlformats.org/officeDocument/2006/relationships/slide" Target="slides/slide16.xml"/><Relationship Id="rId65" Type="http://schemas.openxmlformats.org/officeDocument/2006/relationships/font" Target="fonts/OpenSans-boldItalic.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Montserrat-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 name="Shape 53"/>
        <p:cNvGrpSpPr/>
        <p:nvPr/>
      </p:nvGrpSpPr>
      <p:grpSpPr>
        <a:xfrm>
          <a:off x="0" y="0"/>
          <a:ext cx="0" cy="0"/>
          <a:chOff x="0" y="0"/>
          <a:chExt cx="0" cy="0"/>
        </a:xfrm>
      </p:grpSpPr>
      <p:sp>
        <p:nvSpPr>
          <p:cNvPr id="54" name="Shape 54"/>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5" name="Shape 5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3" name="Shape 13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7" name="Shape 137"/>
        <p:cNvGrpSpPr/>
        <p:nvPr/>
      </p:nvGrpSpPr>
      <p:grpSpPr>
        <a:xfrm>
          <a:off x="0" y="0"/>
          <a:ext cx="0" cy="0"/>
          <a:chOff x="0" y="0"/>
          <a:chExt cx="0" cy="0"/>
        </a:xfrm>
      </p:grpSpPr>
      <p:sp>
        <p:nvSpPr>
          <p:cNvPr id="138" name="Shape 1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9" name="Shape 13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4" name="Shape 14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9" name="Shape 14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2" name="Shape 152"/>
        <p:cNvGrpSpPr/>
        <p:nvPr/>
      </p:nvGrpSpPr>
      <p:grpSpPr>
        <a:xfrm>
          <a:off x="0" y="0"/>
          <a:ext cx="0" cy="0"/>
          <a:chOff x="0" y="0"/>
          <a:chExt cx="0" cy="0"/>
        </a:xfrm>
      </p:grpSpPr>
      <p:sp>
        <p:nvSpPr>
          <p:cNvPr id="153" name="Shape 1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4" name="Shape 15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9" name="Shape 15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4" name="Shape 16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9" name="Shape 16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4" name="Shape 17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9" name="Shape 17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 name="Shape 69"/>
        <p:cNvGrpSpPr/>
        <p:nvPr/>
      </p:nvGrpSpPr>
      <p:grpSpPr>
        <a:xfrm>
          <a:off x="0" y="0"/>
          <a:ext cx="0" cy="0"/>
          <a:chOff x="0" y="0"/>
          <a:chExt cx="0" cy="0"/>
        </a:xfrm>
      </p:grpSpPr>
      <p:sp>
        <p:nvSpPr>
          <p:cNvPr id="70" name="Shape 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1" name="Shape 7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5" name="Shape 18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1" name="Shape 19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7" name="Shape 19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3" name="Shape 20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9" name="Shape 20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6" name="Shape 21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1" name="Shape 22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3" name="Shape 23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9" name="Shape 24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5" name="Shape 25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7" name="Shape 7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0" name="Shape 260"/>
        <p:cNvGrpSpPr/>
        <p:nvPr/>
      </p:nvGrpSpPr>
      <p:grpSpPr>
        <a:xfrm>
          <a:off x="0" y="0"/>
          <a:ext cx="0" cy="0"/>
          <a:chOff x="0" y="0"/>
          <a:chExt cx="0" cy="0"/>
        </a:xfrm>
      </p:grpSpPr>
      <p:sp>
        <p:nvSpPr>
          <p:cNvPr id="261" name="Shape 2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2" name="Shape 26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7" name="Shape 267"/>
        <p:cNvGrpSpPr/>
        <p:nvPr/>
      </p:nvGrpSpPr>
      <p:grpSpPr>
        <a:xfrm>
          <a:off x="0" y="0"/>
          <a:ext cx="0" cy="0"/>
          <a:chOff x="0" y="0"/>
          <a:chExt cx="0" cy="0"/>
        </a:xfrm>
      </p:grpSpPr>
      <p:sp>
        <p:nvSpPr>
          <p:cNvPr id="268" name="Shape 2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9" name="Shape 26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8" name="Shape 27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3" name="Shape 283"/>
        <p:cNvGrpSpPr/>
        <p:nvPr/>
      </p:nvGrpSpPr>
      <p:grpSpPr>
        <a:xfrm>
          <a:off x="0" y="0"/>
          <a:ext cx="0" cy="0"/>
          <a:chOff x="0" y="0"/>
          <a:chExt cx="0" cy="0"/>
        </a:xfrm>
      </p:grpSpPr>
      <p:sp>
        <p:nvSpPr>
          <p:cNvPr id="284" name="Shape 2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5" name="Shape 28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2" name="Shape 29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7" name="Shape 297"/>
        <p:cNvGrpSpPr/>
        <p:nvPr/>
      </p:nvGrpSpPr>
      <p:grpSpPr>
        <a:xfrm>
          <a:off x="0" y="0"/>
          <a:ext cx="0" cy="0"/>
          <a:chOff x="0" y="0"/>
          <a:chExt cx="0" cy="0"/>
        </a:xfrm>
      </p:grpSpPr>
      <p:sp>
        <p:nvSpPr>
          <p:cNvPr id="298" name="Shape 2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9" name="Shape 29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6" name="Shape 30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3" name="Shape 313"/>
        <p:cNvGrpSpPr/>
        <p:nvPr/>
      </p:nvGrpSpPr>
      <p:grpSpPr>
        <a:xfrm>
          <a:off x="0" y="0"/>
          <a:ext cx="0" cy="0"/>
          <a:chOff x="0" y="0"/>
          <a:chExt cx="0" cy="0"/>
        </a:xfrm>
      </p:grpSpPr>
      <p:sp>
        <p:nvSpPr>
          <p:cNvPr id="314" name="Shape 3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15" name="Shape 31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9" name="Shape 319"/>
        <p:cNvGrpSpPr/>
        <p:nvPr/>
      </p:nvGrpSpPr>
      <p:grpSpPr>
        <a:xfrm>
          <a:off x="0" y="0"/>
          <a:ext cx="0" cy="0"/>
          <a:chOff x="0" y="0"/>
          <a:chExt cx="0" cy="0"/>
        </a:xfrm>
      </p:grpSpPr>
      <p:sp>
        <p:nvSpPr>
          <p:cNvPr id="320" name="Shape 3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21" name="Shape 32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6" name="Shape 326"/>
        <p:cNvGrpSpPr/>
        <p:nvPr/>
      </p:nvGrpSpPr>
      <p:grpSpPr>
        <a:xfrm>
          <a:off x="0" y="0"/>
          <a:ext cx="0" cy="0"/>
          <a:chOff x="0" y="0"/>
          <a:chExt cx="0" cy="0"/>
        </a:xfrm>
      </p:grpSpPr>
      <p:sp>
        <p:nvSpPr>
          <p:cNvPr id="327" name="Shape 3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28" name="Shape 32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0" name="Shape 9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3" name="Shape 333"/>
        <p:cNvGrpSpPr/>
        <p:nvPr/>
      </p:nvGrpSpPr>
      <p:grpSpPr>
        <a:xfrm>
          <a:off x="0" y="0"/>
          <a:ext cx="0" cy="0"/>
          <a:chOff x="0" y="0"/>
          <a:chExt cx="0" cy="0"/>
        </a:xfrm>
      </p:grpSpPr>
      <p:sp>
        <p:nvSpPr>
          <p:cNvPr id="334" name="Shape 3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35" name="Shape 33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0" name="Shape 340"/>
        <p:cNvGrpSpPr/>
        <p:nvPr/>
      </p:nvGrpSpPr>
      <p:grpSpPr>
        <a:xfrm>
          <a:off x="0" y="0"/>
          <a:ext cx="0" cy="0"/>
          <a:chOff x="0" y="0"/>
          <a:chExt cx="0" cy="0"/>
        </a:xfrm>
      </p:grpSpPr>
      <p:sp>
        <p:nvSpPr>
          <p:cNvPr id="341" name="Shape 3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42" name="Shape 34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7" name="Shape 347"/>
        <p:cNvGrpSpPr/>
        <p:nvPr/>
      </p:nvGrpSpPr>
      <p:grpSpPr>
        <a:xfrm>
          <a:off x="0" y="0"/>
          <a:ext cx="0" cy="0"/>
          <a:chOff x="0" y="0"/>
          <a:chExt cx="0" cy="0"/>
        </a:xfrm>
      </p:grpSpPr>
      <p:sp>
        <p:nvSpPr>
          <p:cNvPr id="348" name="Shape 3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49" name="Shape 34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4" name="Shape 354"/>
        <p:cNvGrpSpPr/>
        <p:nvPr/>
      </p:nvGrpSpPr>
      <p:grpSpPr>
        <a:xfrm>
          <a:off x="0" y="0"/>
          <a:ext cx="0" cy="0"/>
          <a:chOff x="0" y="0"/>
          <a:chExt cx="0" cy="0"/>
        </a:xfrm>
      </p:grpSpPr>
      <p:sp>
        <p:nvSpPr>
          <p:cNvPr id="355" name="Shape 3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56" name="Shape 35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1" name="Shape 361"/>
        <p:cNvGrpSpPr/>
        <p:nvPr/>
      </p:nvGrpSpPr>
      <p:grpSpPr>
        <a:xfrm>
          <a:off x="0" y="0"/>
          <a:ext cx="0" cy="0"/>
          <a:chOff x="0" y="0"/>
          <a:chExt cx="0" cy="0"/>
        </a:xfrm>
      </p:grpSpPr>
      <p:sp>
        <p:nvSpPr>
          <p:cNvPr id="362" name="Shape 3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63" name="Shape 36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2" name="Shape 372"/>
        <p:cNvGrpSpPr/>
        <p:nvPr/>
      </p:nvGrpSpPr>
      <p:grpSpPr>
        <a:xfrm>
          <a:off x="0" y="0"/>
          <a:ext cx="0" cy="0"/>
          <a:chOff x="0" y="0"/>
          <a:chExt cx="0" cy="0"/>
        </a:xfrm>
      </p:grpSpPr>
      <p:sp>
        <p:nvSpPr>
          <p:cNvPr id="373" name="Shape 3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74" name="Shape 37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8" name="Shape 378"/>
        <p:cNvGrpSpPr/>
        <p:nvPr/>
      </p:nvGrpSpPr>
      <p:grpSpPr>
        <a:xfrm>
          <a:off x="0" y="0"/>
          <a:ext cx="0" cy="0"/>
          <a:chOff x="0" y="0"/>
          <a:chExt cx="0" cy="0"/>
        </a:xfrm>
      </p:grpSpPr>
      <p:sp>
        <p:nvSpPr>
          <p:cNvPr id="379" name="Shape 3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80" name="Shape 38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5" name="Shape 385"/>
        <p:cNvGrpSpPr/>
        <p:nvPr/>
      </p:nvGrpSpPr>
      <p:grpSpPr>
        <a:xfrm>
          <a:off x="0" y="0"/>
          <a:ext cx="0" cy="0"/>
          <a:chOff x="0" y="0"/>
          <a:chExt cx="0" cy="0"/>
        </a:xfrm>
      </p:grpSpPr>
      <p:sp>
        <p:nvSpPr>
          <p:cNvPr id="386" name="Shape 3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87" name="Shape 38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2" name="Shape 392"/>
        <p:cNvGrpSpPr/>
        <p:nvPr/>
      </p:nvGrpSpPr>
      <p:grpSpPr>
        <a:xfrm>
          <a:off x="0" y="0"/>
          <a:ext cx="0" cy="0"/>
          <a:chOff x="0" y="0"/>
          <a:chExt cx="0" cy="0"/>
        </a:xfrm>
      </p:grpSpPr>
      <p:sp>
        <p:nvSpPr>
          <p:cNvPr id="393" name="Shape 3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94" name="Shape 39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1" name="Shape 401"/>
        <p:cNvGrpSpPr/>
        <p:nvPr/>
      </p:nvGrpSpPr>
      <p:grpSpPr>
        <a:xfrm>
          <a:off x="0" y="0"/>
          <a:ext cx="0" cy="0"/>
          <a:chOff x="0" y="0"/>
          <a:chExt cx="0" cy="0"/>
        </a:xfrm>
      </p:grpSpPr>
      <p:sp>
        <p:nvSpPr>
          <p:cNvPr id="402" name="Shape 4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03" name="Shape 40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0" name="Shape 10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8" name="Shape 408"/>
        <p:cNvGrpSpPr/>
        <p:nvPr/>
      </p:nvGrpSpPr>
      <p:grpSpPr>
        <a:xfrm>
          <a:off x="0" y="0"/>
          <a:ext cx="0" cy="0"/>
          <a:chOff x="0" y="0"/>
          <a:chExt cx="0" cy="0"/>
        </a:xfrm>
      </p:grpSpPr>
      <p:sp>
        <p:nvSpPr>
          <p:cNvPr id="409" name="Shape 4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10" name="Shape 41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5" name="Shape 415"/>
        <p:cNvGrpSpPr/>
        <p:nvPr/>
      </p:nvGrpSpPr>
      <p:grpSpPr>
        <a:xfrm>
          <a:off x="0" y="0"/>
          <a:ext cx="0" cy="0"/>
          <a:chOff x="0" y="0"/>
          <a:chExt cx="0" cy="0"/>
        </a:xfrm>
      </p:grpSpPr>
      <p:sp>
        <p:nvSpPr>
          <p:cNvPr id="416" name="Shape 4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17" name="Shape 41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2" name="Shape 422"/>
        <p:cNvGrpSpPr/>
        <p:nvPr/>
      </p:nvGrpSpPr>
      <p:grpSpPr>
        <a:xfrm>
          <a:off x="0" y="0"/>
          <a:ext cx="0" cy="0"/>
          <a:chOff x="0" y="0"/>
          <a:chExt cx="0" cy="0"/>
        </a:xfrm>
      </p:grpSpPr>
      <p:sp>
        <p:nvSpPr>
          <p:cNvPr id="423" name="Shape 4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24" name="Shape 42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9" name="Shape 429"/>
        <p:cNvGrpSpPr/>
        <p:nvPr/>
      </p:nvGrpSpPr>
      <p:grpSpPr>
        <a:xfrm>
          <a:off x="0" y="0"/>
          <a:ext cx="0" cy="0"/>
          <a:chOff x="0" y="0"/>
          <a:chExt cx="0" cy="0"/>
        </a:xfrm>
      </p:grpSpPr>
      <p:sp>
        <p:nvSpPr>
          <p:cNvPr id="430" name="Shape 4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31" name="Shape 43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5" name="Shape 435"/>
        <p:cNvGrpSpPr/>
        <p:nvPr/>
      </p:nvGrpSpPr>
      <p:grpSpPr>
        <a:xfrm>
          <a:off x="0" y="0"/>
          <a:ext cx="0" cy="0"/>
          <a:chOff x="0" y="0"/>
          <a:chExt cx="0" cy="0"/>
        </a:xfrm>
      </p:grpSpPr>
      <p:sp>
        <p:nvSpPr>
          <p:cNvPr id="436" name="Shape 4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37" name="Shape 43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4" name="Shape 104"/>
        <p:cNvGrpSpPr/>
        <p:nvPr/>
      </p:nvGrpSpPr>
      <p:grpSpPr>
        <a:xfrm>
          <a:off x="0" y="0"/>
          <a:ext cx="0" cy="0"/>
          <a:chOff x="0" y="0"/>
          <a:chExt cx="0" cy="0"/>
        </a:xfrm>
      </p:grpSpPr>
      <p:sp>
        <p:nvSpPr>
          <p:cNvPr id="105" name="Shape 1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6" name="Shape 10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2" name="Shape 11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9" name="Shape 119"/>
        <p:cNvGrpSpPr/>
        <p:nvPr/>
      </p:nvGrpSpPr>
      <p:grpSpPr>
        <a:xfrm>
          <a:off x="0" y="0"/>
          <a:ext cx="0" cy="0"/>
          <a:chOff x="0" y="0"/>
          <a:chExt cx="0" cy="0"/>
        </a:xfrm>
      </p:grpSpPr>
      <p:sp>
        <p:nvSpPr>
          <p:cNvPr id="120" name="Shape 1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1" name="Shape 12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7" name="Shape 12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 name="Shape 8"/>
        <p:cNvGrpSpPr/>
        <p:nvPr/>
      </p:nvGrpSpPr>
      <p:grpSpPr>
        <a:xfrm>
          <a:off x="0" y="0"/>
          <a:ext cx="0" cy="0"/>
          <a:chOff x="0" y="0"/>
          <a:chExt cx="0" cy="0"/>
        </a:xfrm>
      </p:grpSpPr>
      <p:sp>
        <p:nvSpPr>
          <p:cNvPr id="9" name="Shape 9"/>
          <p:cNvSpPr txBox="1"/>
          <p:nvPr>
            <p:ph type="ctrTitle"/>
          </p:nvPr>
        </p:nvSpPr>
        <p:spPr>
          <a:xfrm>
            <a:off x="311708" y="744575"/>
            <a:ext cx="8520599" cy="2052599"/>
          </a:xfrm>
          <a:prstGeom prst="rect">
            <a:avLst/>
          </a:prstGeom>
        </p:spPr>
        <p:txBody>
          <a:bodyPr anchorCtr="0" anchor="b" bIns="91425" lIns="91425" rIns="91425" tIns="91425"/>
          <a:lstStyle>
            <a:lvl1pPr algn="ctr">
              <a:spcBef>
                <a:spcPts val="0"/>
              </a:spcBef>
              <a:buSzPct val="100000"/>
              <a:defRPr sz="5200"/>
            </a:lvl1pPr>
            <a:lvl2pPr algn="ctr">
              <a:spcBef>
                <a:spcPts val="0"/>
              </a:spcBef>
              <a:buSzPct val="100000"/>
              <a:defRPr sz="5200"/>
            </a:lvl2pPr>
            <a:lvl3pPr algn="ctr">
              <a:spcBef>
                <a:spcPts val="0"/>
              </a:spcBef>
              <a:buSzPct val="100000"/>
              <a:defRPr sz="5200"/>
            </a:lvl3pPr>
            <a:lvl4pPr algn="ctr">
              <a:spcBef>
                <a:spcPts val="0"/>
              </a:spcBef>
              <a:buSzPct val="100000"/>
              <a:defRPr sz="5200"/>
            </a:lvl4pPr>
            <a:lvl5pPr algn="ctr">
              <a:spcBef>
                <a:spcPts val="0"/>
              </a:spcBef>
              <a:buSzPct val="100000"/>
              <a:defRPr sz="5200"/>
            </a:lvl5pPr>
            <a:lvl6pPr algn="ctr">
              <a:spcBef>
                <a:spcPts val="0"/>
              </a:spcBef>
              <a:buSzPct val="100000"/>
              <a:defRPr sz="5200"/>
            </a:lvl6pPr>
            <a:lvl7pPr algn="ctr">
              <a:spcBef>
                <a:spcPts val="0"/>
              </a:spcBef>
              <a:buSzPct val="100000"/>
              <a:defRPr sz="5200"/>
            </a:lvl7pPr>
            <a:lvl8pPr algn="ctr">
              <a:spcBef>
                <a:spcPts val="0"/>
              </a:spcBef>
              <a:buSzPct val="100000"/>
              <a:defRPr sz="5200"/>
            </a:lvl8pPr>
            <a:lvl9pPr algn="ctr">
              <a:spcBef>
                <a:spcPts val="0"/>
              </a:spcBef>
              <a:buSzPct val="100000"/>
              <a:defRPr sz="5200"/>
            </a:lvl9pPr>
          </a:lstStyle>
          <a:p/>
        </p:txBody>
      </p:sp>
      <p:sp>
        <p:nvSpPr>
          <p:cNvPr id="10" name="Shape 10"/>
          <p:cNvSpPr txBox="1"/>
          <p:nvPr>
            <p:ph idx="1" type="subTitle"/>
          </p:nvPr>
        </p:nvSpPr>
        <p:spPr>
          <a:xfrm>
            <a:off x="311700" y="2834125"/>
            <a:ext cx="8520599" cy="792600"/>
          </a:xfrm>
          <a:prstGeom prst="rect">
            <a:avLst/>
          </a:prstGeom>
        </p:spPr>
        <p:txBody>
          <a:bodyPr anchorCtr="0" anchor="t" bIns="91425" lIns="91425" rIns="91425" tIns="91425"/>
          <a:lstStyle>
            <a:lvl1pPr algn="ctr">
              <a:lnSpc>
                <a:spcPct val="100000"/>
              </a:lnSpc>
              <a:spcBef>
                <a:spcPts val="0"/>
              </a:spcBef>
              <a:spcAft>
                <a:spcPts val="0"/>
              </a:spcAft>
              <a:buSzPct val="100000"/>
              <a:buNone/>
              <a:defRPr sz="2800"/>
            </a:lvl1pPr>
            <a:lvl2pPr algn="ctr">
              <a:lnSpc>
                <a:spcPct val="100000"/>
              </a:lnSpc>
              <a:spcBef>
                <a:spcPts val="0"/>
              </a:spcBef>
              <a:spcAft>
                <a:spcPts val="0"/>
              </a:spcAft>
              <a:buSzPct val="100000"/>
              <a:buNone/>
              <a:defRPr sz="2800"/>
            </a:lvl2pPr>
            <a:lvl3pPr algn="ctr">
              <a:lnSpc>
                <a:spcPct val="100000"/>
              </a:lnSpc>
              <a:spcBef>
                <a:spcPts val="0"/>
              </a:spcBef>
              <a:spcAft>
                <a:spcPts val="0"/>
              </a:spcAft>
              <a:buSzPct val="100000"/>
              <a:buNone/>
              <a:defRPr sz="2800"/>
            </a:lvl3pPr>
            <a:lvl4pPr algn="ctr">
              <a:lnSpc>
                <a:spcPct val="100000"/>
              </a:lnSpc>
              <a:spcBef>
                <a:spcPts val="0"/>
              </a:spcBef>
              <a:spcAft>
                <a:spcPts val="0"/>
              </a:spcAft>
              <a:buSzPct val="100000"/>
              <a:buNone/>
              <a:defRPr sz="2800"/>
            </a:lvl4pPr>
            <a:lvl5pPr algn="ctr">
              <a:lnSpc>
                <a:spcPct val="100000"/>
              </a:lnSpc>
              <a:spcBef>
                <a:spcPts val="0"/>
              </a:spcBef>
              <a:spcAft>
                <a:spcPts val="0"/>
              </a:spcAft>
              <a:buSzPct val="100000"/>
              <a:buNone/>
              <a:defRPr sz="2800"/>
            </a:lvl5pPr>
            <a:lvl6pPr algn="ctr">
              <a:lnSpc>
                <a:spcPct val="100000"/>
              </a:lnSpc>
              <a:spcBef>
                <a:spcPts val="0"/>
              </a:spcBef>
              <a:spcAft>
                <a:spcPts val="0"/>
              </a:spcAft>
              <a:buSzPct val="100000"/>
              <a:buNone/>
              <a:defRPr sz="2800"/>
            </a:lvl6pPr>
            <a:lvl7pPr algn="ctr">
              <a:lnSpc>
                <a:spcPct val="100000"/>
              </a:lnSpc>
              <a:spcBef>
                <a:spcPts val="0"/>
              </a:spcBef>
              <a:spcAft>
                <a:spcPts val="0"/>
              </a:spcAft>
              <a:buSzPct val="100000"/>
              <a:buNone/>
              <a:defRPr sz="2800"/>
            </a:lvl7pPr>
            <a:lvl8pPr algn="ctr">
              <a:lnSpc>
                <a:spcPct val="100000"/>
              </a:lnSpc>
              <a:spcBef>
                <a:spcPts val="0"/>
              </a:spcBef>
              <a:spcAft>
                <a:spcPts val="0"/>
              </a:spcAft>
              <a:buSzPct val="100000"/>
              <a:buNone/>
              <a:defRPr sz="2800"/>
            </a:lvl8pPr>
            <a:lvl9pPr algn="ctr">
              <a:lnSpc>
                <a:spcPct val="100000"/>
              </a:lnSpc>
              <a:spcBef>
                <a:spcPts val="0"/>
              </a:spcBef>
              <a:spcAft>
                <a:spcPts val="0"/>
              </a:spcAft>
              <a:buSzPct val="100000"/>
              <a:buNone/>
              <a:defRPr sz="2800"/>
            </a:lvl9pPr>
          </a:lstStyle>
          <a:p/>
        </p:txBody>
      </p:sp>
      <p:sp>
        <p:nvSpPr>
          <p:cNvPr id="11" name="Shape 11"/>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3" name="Shape 43"/>
        <p:cNvGrpSpPr/>
        <p:nvPr/>
      </p:nvGrpSpPr>
      <p:grpSpPr>
        <a:xfrm>
          <a:off x="0" y="0"/>
          <a:ext cx="0" cy="0"/>
          <a:chOff x="0" y="0"/>
          <a:chExt cx="0" cy="0"/>
        </a:xfrm>
      </p:grpSpPr>
      <p:sp>
        <p:nvSpPr>
          <p:cNvPr id="44" name="Shape 44"/>
          <p:cNvSpPr txBox="1"/>
          <p:nvPr>
            <p:ph type="title"/>
          </p:nvPr>
        </p:nvSpPr>
        <p:spPr>
          <a:xfrm>
            <a:off x="311700" y="1106125"/>
            <a:ext cx="8520599" cy="1963500"/>
          </a:xfrm>
          <a:prstGeom prst="rect">
            <a:avLst/>
          </a:prstGeom>
        </p:spPr>
        <p:txBody>
          <a:bodyPr anchorCtr="0" anchor="b" bIns="91425" lIns="91425" rIns="91425" tIns="91425"/>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p:txBody>
      </p:sp>
      <p:sp>
        <p:nvSpPr>
          <p:cNvPr id="45" name="Shape 45"/>
          <p:cNvSpPr txBox="1"/>
          <p:nvPr>
            <p:ph idx="1" type="body"/>
          </p:nvPr>
        </p:nvSpPr>
        <p:spPr>
          <a:xfrm>
            <a:off x="311700" y="3152225"/>
            <a:ext cx="8520599" cy="1300800"/>
          </a:xfrm>
          <a:prstGeom prst="rect">
            <a:avLst/>
          </a:prstGeom>
        </p:spPr>
        <p:txBody>
          <a:bodyPr anchorCtr="0" anchor="t" bIns="91425" lIns="91425" rIns="91425" tIns="91425"/>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p:txBody>
      </p:sp>
      <p:sp>
        <p:nvSpPr>
          <p:cNvPr id="46" name="Shape 46"/>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7" name="Shape 47"/>
        <p:cNvGrpSpPr/>
        <p:nvPr/>
      </p:nvGrpSpPr>
      <p:grpSpPr>
        <a:xfrm>
          <a:off x="0" y="0"/>
          <a:ext cx="0" cy="0"/>
          <a:chOff x="0" y="0"/>
          <a:chExt cx="0" cy="0"/>
        </a:xfrm>
      </p:grpSpPr>
      <p:sp>
        <p:nvSpPr>
          <p:cNvPr id="48" name="Shape 48"/>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spTree>
      <p:nvGrpSpPr>
        <p:cNvPr id="12" name="Shape 12"/>
        <p:cNvGrpSpPr/>
        <p:nvPr/>
      </p:nvGrpSpPr>
      <p:grpSpPr>
        <a:xfrm>
          <a:off x="0" y="0"/>
          <a:ext cx="0" cy="0"/>
          <a:chOff x="0" y="0"/>
          <a:chExt cx="0" cy="0"/>
        </a:xfrm>
      </p:grpSpPr>
      <p:sp>
        <p:nvSpPr>
          <p:cNvPr id="13" name="Shape 13"/>
          <p:cNvSpPr txBox="1"/>
          <p:nvPr>
            <p:ph type="title"/>
          </p:nvPr>
        </p:nvSpPr>
        <p:spPr>
          <a:xfrm>
            <a:off x="311700" y="2150850"/>
            <a:ext cx="8520599" cy="841800"/>
          </a:xfrm>
          <a:prstGeom prst="rect">
            <a:avLst/>
          </a:prstGeom>
        </p:spPr>
        <p:txBody>
          <a:bodyPr anchorCtr="0" anchor="ctr" bIns="91425" lIns="91425" rIns="91425" tIns="91425"/>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p:txBody>
      </p:sp>
      <p:sp>
        <p:nvSpPr>
          <p:cNvPr id="14" name="Shape 14"/>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5" name="Shape 15"/>
        <p:cNvGrpSpPr/>
        <p:nvPr/>
      </p:nvGrpSpPr>
      <p:grpSpPr>
        <a:xfrm>
          <a:off x="0" y="0"/>
          <a:ext cx="0" cy="0"/>
          <a:chOff x="0" y="0"/>
          <a:chExt cx="0" cy="0"/>
        </a:xfrm>
      </p:grpSpPr>
      <p:sp>
        <p:nvSpPr>
          <p:cNvPr id="16" name="Shape 16"/>
          <p:cNvSpPr txBox="1"/>
          <p:nvPr>
            <p:ph type="title"/>
          </p:nvPr>
        </p:nvSpPr>
        <p:spPr>
          <a:xfrm>
            <a:off x="311700" y="445025"/>
            <a:ext cx="8520599" cy="572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7" name="Shape 17"/>
          <p:cNvSpPr txBox="1"/>
          <p:nvPr>
            <p:ph idx="1" type="body"/>
          </p:nvPr>
        </p:nvSpPr>
        <p:spPr>
          <a:xfrm>
            <a:off x="311700" y="1152475"/>
            <a:ext cx="8520599" cy="34164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8" name="Shape 18"/>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9" name="Shape 19"/>
        <p:cNvGrpSpPr/>
        <p:nvPr/>
      </p:nvGrpSpPr>
      <p:grpSpPr>
        <a:xfrm>
          <a:off x="0" y="0"/>
          <a:ext cx="0" cy="0"/>
          <a:chOff x="0" y="0"/>
          <a:chExt cx="0" cy="0"/>
        </a:xfrm>
      </p:grpSpPr>
      <p:sp>
        <p:nvSpPr>
          <p:cNvPr id="20" name="Shape 20"/>
          <p:cNvSpPr txBox="1"/>
          <p:nvPr>
            <p:ph type="title"/>
          </p:nvPr>
        </p:nvSpPr>
        <p:spPr>
          <a:xfrm>
            <a:off x="311700" y="445025"/>
            <a:ext cx="8520599" cy="572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1" name="Shape 21"/>
          <p:cNvSpPr txBox="1"/>
          <p:nvPr>
            <p:ph idx="1" type="body"/>
          </p:nvPr>
        </p:nvSpPr>
        <p:spPr>
          <a:xfrm>
            <a:off x="311700" y="1152475"/>
            <a:ext cx="3999899" cy="34164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2" name="Shape 22"/>
          <p:cNvSpPr txBox="1"/>
          <p:nvPr>
            <p:ph idx="2" type="body"/>
          </p:nvPr>
        </p:nvSpPr>
        <p:spPr>
          <a:xfrm>
            <a:off x="4832400" y="1152475"/>
            <a:ext cx="3999899" cy="34164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3" name="Shape 23"/>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4" name="Shape 24"/>
        <p:cNvGrpSpPr/>
        <p:nvPr/>
      </p:nvGrpSpPr>
      <p:grpSpPr>
        <a:xfrm>
          <a:off x="0" y="0"/>
          <a:ext cx="0" cy="0"/>
          <a:chOff x="0" y="0"/>
          <a:chExt cx="0" cy="0"/>
        </a:xfrm>
      </p:grpSpPr>
      <p:sp>
        <p:nvSpPr>
          <p:cNvPr id="25" name="Shape 25"/>
          <p:cNvSpPr txBox="1"/>
          <p:nvPr>
            <p:ph type="title"/>
          </p:nvPr>
        </p:nvSpPr>
        <p:spPr>
          <a:xfrm>
            <a:off x="311700" y="445025"/>
            <a:ext cx="8520599" cy="572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6" name="Shape 26"/>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7" name="Shape 27"/>
        <p:cNvGrpSpPr/>
        <p:nvPr/>
      </p:nvGrpSpPr>
      <p:grpSpPr>
        <a:xfrm>
          <a:off x="0" y="0"/>
          <a:ext cx="0" cy="0"/>
          <a:chOff x="0" y="0"/>
          <a:chExt cx="0" cy="0"/>
        </a:xfrm>
      </p:grpSpPr>
      <p:sp>
        <p:nvSpPr>
          <p:cNvPr id="28" name="Shape 28"/>
          <p:cNvSpPr txBox="1"/>
          <p:nvPr>
            <p:ph type="title"/>
          </p:nvPr>
        </p:nvSpPr>
        <p:spPr>
          <a:xfrm>
            <a:off x="311700" y="555600"/>
            <a:ext cx="2807999" cy="755699"/>
          </a:xfrm>
          <a:prstGeom prst="rect">
            <a:avLst/>
          </a:prstGeom>
        </p:spPr>
        <p:txBody>
          <a:bodyPr anchorCtr="0" anchor="b" bIns="91425" lIns="91425" rIns="91425" tIns="91425"/>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p:txBody>
      </p:sp>
      <p:sp>
        <p:nvSpPr>
          <p:cNvPr id="29" name="Shape 29"/>
          <p:cNvSpPr txBox="1"/>
          <p:nvPr>
            <p:ph idx="1" type="body"/>
          </p:nvPr>
        </p:nvSpPr>
        <p:spPr>
          <a:xfrm>
            <a:off x="311700" y="1389600"/>
            <a:ext cx="2807999" cy="3179400"/>
          </a:xfrm>
          <a:prstGeom prst="rect">
            <a:avLst/>
          </a:prstGeom>
        </p:spPr>
        <p:txBody>
          <a:bodyPr anchorCtr="0" anchor="t" bIns="91425" lIns="91425" rIns="91425" tIns="91425"/>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30" name="Shape 30"/>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1" name="Shape 31"/>
        <p:cNvGrpSpPr/>
        <p:nvPr/>
      </p:nvGrpSpPr>
      <p:grpSpPr>
        <a:xfrm>
          <a:off x="0" y="0"/>
          <a:ext cx="0" cy="0"/>
          <a:chOff x="0" y="0"/>
          <a:chExt cx="0" cy="0"/>
        </a:xfrm>
      </p:grpSpPr>
      <p:sp>
        <p:nvSpPr>
          <p:cNvPr id="32" name="Shape 32"/>
          <p:cNvSpPr txBox="1"/>
          <p:nvPr>
            <p:ph type="title"/>
          </p:nvPr>
        </p:nvSpPr>
        <p:spPr>
          <a:xfrm>
            <a:off x="490250" y="450150"/>
            <a:ext cx="6367800" cy="4090800"/>
          </a:xfrm>
          <a:prstGeom prst="rect">
            <a:avLst/>
          </a:prstGeom>
        </p:spPr>
        <p:txBody>
          <a:bodyPr anchorCtr="0" anchor="ctr" bIns="91425" lIns="91425" rIns="91425" tIns="91425"/>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p:txBody>
      </p:sp>
      <p:sp>
        <p:nvSpPr>
          <p:cNvPr id="33" name="Shape 33"/>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4" name="Shape 34"/>
        <p:cNvGrpSpPr/>
        <p:nvPr/>
      </p:nvGrpSpPr>
      <p:grpSpPr>
        <a:xfrm>
          <a:off x="0" y="0"/>
          <a:ext cx="0" cy="0"/>
          <a:chOff x="0" y="0"/>
          <a:chExt cx="0" cy="0"/>
        </a:xfrm>
      </p:grpSpPr>
      <p:sp>
        <p:nvSpPr>
          <p:cNvPr id="35" name="Shape 35"/>
          <p:cNvSpPr/>
          <p:nvPr/>
        </p:nvSpPr>
        <p:spPr>
          <a:xfrm>
            <a:off x="4572000" y="-125"/>
            <a:ext cx="4572000" cy="5143499"/>
          </a:xfrm>
          <a:prstGeom prst="rect">
            <a:avLst/>
          </a:prstGeom>
          <a:solidFill>
            <a:schemeClr val="lt2"/>
          </a:solidFill>
          <a:ln>
            <a:noFill/>
          </a:ln>
        </p:spPr>
        <p:txBody>
          <a:bodyPr anchorCtr="0" anchor="ctr" bIns="91425" lIns="91425" rIns="91425" tIns="91425">
            <a:noAutofit/>
          </a:bodyPr>
          <a:lstStyle/>
          <a:p>
            <a:pPr>
              <a:spcBef>
                <a:spcPts val="0"/>
              </a:spcBef>
              <a:buNone/>
            </a:pPr>
            <a:r>
              <a:t/>
            </a:r>
            <a:endParaRPr/>
          </a:p>
        </p:txBody>
      </p:sp>
      <p:sp>
        <p:nvSpPr>
          <p:cNvPr id="36" name="Shape 36"/>
          <p:cNvSpPr txBox="1"/>
          <p:nvPr>
            <p:ph type="title"/>
          </p:nvPr>
        </p:nvSpPr>
        <p:spPr>
          <a:xfrm>
            <a:off x="265500" y="1233175"/>
            <a:ext cx="4045199" cy="1482300"/>
          </a:xfrm>
          <a:prstGeom prst="rect">
            <a:avLst/>
          </a:prstGeom>
        </p:spPr>
        <p:txBody>
          <a:bodyPr anchorCtr="0" anchor="b" bIns="91425" lIns="91425" rIns="91425" tIns="91425"/>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p:txBody>
      </p:sp>
      <p:sp>
        <p:nvSpPr>
          <p:cNvPr id="37" name="Shape 37"/>
          <p:cNvSpPr txBox="1"/>
          <p:nvPr>
            <p:ph idx="1" type="subTitle"/>
          </p:nvPr>
        </p:nvSpPr>
        <p:spPr>
          <a:xfrm>
            <a:off x="265500" y="2803075"/>
            <a:ext cx="4045199" cy="1235100"/>
          </a:xfrm>
          <a:prstGeom prst="rect">
            <a:avLst/>
          </a:prstGeom>
        </p:spPr>
        <p:txBody>
          <a:bodyPr anchorCtr="0" anchor="t" bIns="91425" lIns="91425" rIns="91425" tIns="91425"/>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p:txBody>
      </p:sp>
      <p:sp>
        <p:nvSpPr>
          <p:cNvPr id="38" name="Shape 38"/>
          <p:cNvSpPr txBox="1"/>
          <p:nvPr>
            <p:ph idx="2" type="body"/>
          </p:nvPr>
        </p:nvSpPr>
        <p:spPr>
          <a:xfrm>
            <a:off x="4939500" y="724075"/>
            <a:ext cx="3837000" cy="3695099"/>
          </a:xfrm>
          <a:prstGeom prst="rect">
            <a:avLst/>
          </a:prstGeom>
        </p:spPr>
        <p:txBody>
          <a:bodyPr anchorCtr="0" anchor="ctr"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39" name="Shape 39"/>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0" name="Shape 40"/>
        <p:cNvGrpSpPr/>
        <p:nvPr/>
      </p:nvGrpSpPr>
      <p:grpSpPr>
        <a:xfrm>
          <a:off x="0" y="0"/>
          <a:ext cx="0" cy="0"/>
          <a:chOff x="0" y="0"/>
          <a:chExt cx="0" cy="0"/>
        </a:xfrm>
      </p:grpSpPr>
      <p:sp>
        <p:nvSpPr>
          <p:cNvPr id="41" name="Shape 41"/>
          <p:cNvSpPr txBox="1"/>
          <p:nvPr>
            <p:ph idx="1" type="body"/>
          </p:nvPr>
        </p:nvSpPr>
        <p:spPr>
          <a:xfrm>
            <a:off x="311700" y="4230575"/>
            <a:ext cx="5998800" cy="605100"/>
          </a:xfrm>
          <a:prstGeom prst="rect">
            <a:avLst/>
          </a:prstGeom>
        </p:spPr>
        <p:txBody>
          <a:bodyPr anchorCtr="0" anchor="ctr" bIns="91425" lIns="91425" rIns="91425" tIns="91425"/>
          <a:lstStyle>
            <a:lvl1pPr>
              <a:lnSpc>
                <a:spcPct val="100000"/>
              </a:lnSpc>
              <a:spcBef>
                <a:spcPts val="0"/>
              </a:spcBef>
              <a:spcAft>
                <a:spcPts val="0"/>
              </a:spcAft>
              <a:buNone/>
              <a:defRPr/>
            </a:lvl1pPr>
          </a:lstStyle>
          <a:p/>
        </p:txBody>
      </p:sp>
      <p:sp>
        <p:nvSpPr>
          <p:cNvPr id="42" name="Shape 42"/>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311700" y="445025"/>
            <a:ext cx="8520599" cy="572699"/>
          </a:xfrm>
          <a:prstGeom prst="rect">
            <a:avLst/>
          </a:prstGeom>
          <a:noFill/>
          <a:ln>
            <a:noFill/>
          </a:ln>
        </p:spPr>
        <p:txBody>
          <a:bodyPr anchorCtr="0" anchor="t" bIns="91425" lIns="91425" rIns="91425" tIns="91425"/>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p:txBody>
      </p:sp>
      <p:sp>
        <p:nvSpPr>
          <p:cNvPr id="6" name="Shape 6"/>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p:txBody>
      </p:sp>
      <p:sp>
        <p:nvSpPr>
          <p:cNvPr id="7" name="Shape 7"/>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05.jpg"/><Relationship Id="rId4" Type="http://schemas.openxmlformats.org/officeDocument/2006/relationships/image" Target="../media/image00.jpg"/><Relationship Id="rId5" Type="http://schemas.openxmlformats.org/officeDocument/2006/relationships/image" Target="../media/image03.jpg"/><Relationship Id="rId6" Type="http://schemas.openxmlformats.org/officeDocument/2006/relationships/image" Target="../media/image0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0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1.jpg"/><Relationship Id="rId4" Type="http://schemas.openxmlformats.org/officeDocument/2006/relationships/image" Target="../media/image12.jpg"/><Relationship Id="rId10" Type="http://schemas.openxmlformats.org/officeDocument/2006/relationships/image" Target="../media/image20.jpg"/><Relationship Id="rId9" Type="http://schemas.openxmlformats.org/officeDocument/2006/relationships/image" Target="../media/image19.jpg"/><Relationship Id="rId5" Type="http://schemas.openxmlformats.org/officeDocument/2006/relationships/image" Target="../media/image16.jpg"/><Relationship Id="rId6" Type="http://schemas.openxmlformats.org/officeDocument/2006/relationships/image" Target="../media/image17.jpg"/><Relationship Id="rId7" Type="http://schemas.openxmlformats.org/officeDocument/2006/relationships/image" Target="../media/image34.jpg"/><Relationship Id="rId8" Type="http://schemas.openxmlformats.org/officeDocument/2006/relationships/image" Target="../media/image1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3.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3.jpg"/><Relationship Id="rId4" Type="http://schemas.openxmlformats.org/officeDocument/2006/relationships/image" Target="../media/image22.jpg"/><Relationship Id="rId5" Type="http://schemas.openxmlformats.org/officeDocument/2006/relationships/image" Target="../media/image3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2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7.png"/><Relationship Id="rId4" Type="http://schemas.openxmlformats.org/officeDocument/2006/relationships/image" Target="../media/image08.png"/><Relationship Id="rId5" Type="http://schemas.openxmlformats.org/officeDocument/2006/relationships/image" Target="../media/image04.png"/><Relationship Id="rId6" Type="http://schemas.openxmlformats.org/officeDocument/2006/relationships/image" Target="../media/image0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6.jpg"/><Relationship Id="rId4" Type="http://schemas.openxmlformats.org/officeDocument/2006/relationships/image" Target="../media/image25.jpg"/><Relationship Id="rId5" Type="http://schemas.openxmlformats.org/officeDocument/2006/relationships/image" Target="../media/image27.jpg"/><Relationship Id="rId6" Type="http://schemas.openxmlformats.org/officeDocument/2006/relationships/image" Target="../media/image29.jpg"/><Relationship Id="rId7" Type="http://schemas.openxmlformats.org/officeDocument/2006/relationships/image" Target="../media/image2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3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3.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7.png"/><Relationship Id="rId4" Type="http://schemas.openxmlformats.org/officeDocument/2006/relationships/image" Target="../media/image08.png"/><Relationship Id="rId5" Type="http://schemas.openxmlformats.org/officeDocument/2006/relationships/image" Target="../media/image04.png"/><Relationship Id="rId6" Type="http://schemas.openxmlformats.org/officeDocument/2006/relationships/image" Target="../media/image0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3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07.png"/><Relationship Id="rId4" Type="http://schemas.openxmlformats.org/officeDocument/2006/relationships/image" Target="../media/image08.png"/><Relationship Id="rId5" Type="http://schemas.openxmlformats.org/officeDocument/2006/relationships/image" Target="../media/image04.png"/><Relationship Id="rId6" Type="http://schemas.openxmlformats.org/officeDocument/2006/relationships/image" Target="../media/image0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0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AA84F"/>
        </a:solidFill>
      </p:bgPr>
    </p:bg>
    <p:spTree>
      <p:nvGrpSpPr>
        <p:cNvPr id="49" name="Shape 49"/>
        <p:cNvGrpSpPr/>
        <p:nvPr/>
      </p:nvGrpSpPr>
      <p:grpSpPr>
        <a:xfrm>
          <a:off x="0" y="0"/>
          <a:ext cx="0" cy="0"/>
          <a:chOff x="0" y="0"/>
          <a:chExt cx="0" cy="0"/>
        </a:xfrm>
      </p:grpSpPr>
      <p:pic>
        <p:nvPicPr>
          <p:cNvPr id="50" name="Shape 50"/>
          <p:cNvPicPr preferRelativeResize="0"/>
          <p:nvPr/>
        </p:nvPicPr>
        <p:blipFill>
          <a:blip r:embed="rId3">
            <a:alphaModFix amt="13000"/>
          </a:blip>
          <a:stretch>
            <a:fillRect/>
          </a:stretch>
        </p:blipFill>
        <p:spPr>
          <a:xfrm>
            <a:off x="-15909" y="-572575"/>
            <a:ext cx="9175822" cy="6554617"/>
          </a:xfrm>
          <a:prstGeom prst="rect">
            <a:avLst/>
          </a:prstGeom>
          <a:noFill/>
          <a:ln>
            <a:noFill/>
          </a:ln>
        </p:spPr>
      </p:pic>
      <p:sp>
        <p:nvSpPr>
          <p:cNvPr id="51" name="Shape 51"/>
          <p:cNvSpPr txBox="1"/>
          <p:nvPr>
            <p:ph type="ctrTitle"/>
          </p:nvPr>
        </p:nvSpPr>
        <p:spPr>
          <a:xfrm>
            <a:off x="311708" y="744575"/>
            <a:ext cx="8520599" cy="2052599"/>
          </a:xfrm>
          <a:prstGeom prst="rect">
            <a:avLst/>
          </a:prstGeom>
        </p:spPr>
        <p:txBody>
          <a:bodyPr anchorCtr="0" anchor="b" bIns="91425" lIns="91425" rIns="91425" tIns="91425">
            <a:noAutofit/>
          </a:bodyPr>
          <a:lstStyle/>
          <a:p>
            <a:pPr rtl="0">
              <a:spcBef>
                <a:spcPts val="0"/>
              </a:spcBef>
              <a:buNone/>
            </a:pPr>
            <a:r>
              <a:rPr lang="en" sz="3600">
                <a:solidFill>
                  <a:srgbClr val="FFFFFF"/>
                </a:solidFill>
                <a:latin typeface="Montserrat"/>
                <a:ea typeface="Montserrat"/>
                <a:cs typeface="Montserrat"/>
                <a:sym typeface="Montserrat"/>
              </a:rPr>
              <a:t>Crowd Power</a:t>
            </a:r>
          </a:p>
          <a:p>
            <a:pPr>
              <a:spcBef>
                <a:spcPts val="0"/>
              </a:spcBef>
              <a:buNone/>
            </a:pPr>
            <a:r>
              <a:rPr lang="en">
                <a:solidFill>
                  <a:srgbClr val="FFFFFF"/>
                </a:solidFill>
                <a:latin typeface="Montserrat"/>
                <a:ea typeface="Montserrat"/>
                <a:cs typeface="Montserrat"/>
                <a:sym typeface="Montserrat"/>
              </a:rPr>
              <a:t>Online Marketplace</a:t>
            </a:r>
          </a:p>
        </p:txBody>
      </p:sp>
      <p:sp>
        <p:nvSpPr>
          <p:cNvPr id="52" name="Shape 52"/>
          <p:cNvSpPr txBox="1"/>
          <p:nvPr>
            <p:ph idx="1" type="subTitle"/>
          </p:nvPr>
        </p:nvSpPr>
        <p:spPr>
          <a:xfrm>
            <a:off x="311700" y="3062725"/>
            <a:ext cx="8520599" cy="792600"/>
          </a:xfrm>
          <a:prstGeom prst="rect">
            <a:avLst/>
          </a:prstGeom>
        </p:spPr>
        <p:txBody>
          <a:bodyPr anchorCtr="0" anchor="t" bIns="91425" lIns="91425" rIns="91425" tIns="91425">
            <a:noAutofit/>
          </a:bodyPr>
          <a:lstStyle/>
          <a:p>
            <a:pPr>
              <a:spcBef>
                <a:spcPts val="0"/>
              </a:spcBef>
              <a:buNone/>
            </a:pPr>
            <a:r>
              <a:rPr lang="en" sz="2400">
                <a:solidFill>
                  <a:srgbClr val="FFFFFF"/>
                </a:solidFill>
                <a:latin typeface="Open Sans"/>
                <a:ea typeface="Open Sans"/>
                <a:cs typeface="Open Sans"/>
                <a:sym typeface="Open Sans"/>
              </a:rPr>
              <a:t>Addison, Joanne, Katherine, SunMi</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AA84F"/>
        </a:solidFill>
      </p:bgPr>
    </p:bg>
    <p:spTree>
      <p:nvGrpSpPr>
        <p:cNvPr id="128" name="Shape 128"/>
        <p:cNvGrpSpPr/>
        <p:nvPr/>
      </p:nvGrpSpPr>
      <p:grpSpPr>
        <a:xfrm>
          <a:off x="0" y="0"/>
          <a:ext cx="0" cy="0"/>
          <a:chOff x="0" y="0"/>
          <a:chExt cx="0" cy="0"/>
        </a:xfrm>
      </p:grpSpPr>
      <p:pic>
        <p:nvPicPr>
          <p:cNvPr id="129" name="Shape 129"/>
          <p:cNvPicPr preferRelativeResize="0"/>
          <p:nvPr/>
        </p:nvPicPr>
        <p:blipFill>
          <a:blip r:embed="rId3">
            <a:alphaModFix amt="17000"/>
          </a:blip>
          <a:stretch>
            <a:fillRect/>
          </a:stretch>
        </p:blipFill>
        <p:spPr>
          <a:xfrm>
            <a:off x="0" y="-476250"/>
            <a:ext cx="9143999" cy="6095999"/>
          </a:xfrm>
          <a:prstGeom prst="rect">
            <a:avLst/>
          </a:prstGeom>
          <a:noFill/>
          <a:ln>
            <a:noFill/>
          </a:ln>
        </p:spPr>
      </p:pic>
      <p:sp>
        <p:nvSpPr>
          <p:cNvPr id="130" name="Shape 130"/>
          <p:cNvSpPr txBox="1"/>
          <p:nvPr>
            <p:ph type="ctrTitle"/>
          </p:nvPr>
        </p:nvSpPr>
        <p:spPr>
          <a:xfrm>
            <a:off x="311708" y="896975"/>
            <a:ext cx="8520599" cy="2052599"/>
          </a:xfrm>
          <a:prstGeom prst="rect">
            <a:avLst/>
          </a:prstGeom>
        </p:spPr>
        <p:txBody>
          <a:bodyPr anchorCtr="0" anchor="b" bIns="91425" lIns="91425" rIns="91425" tIns="91425">
            <a:noAutofit/>
          </a:bodyPr>
          <a:lstStyle/>
          <a:p>
            <a:pPr lvl="0" rtl="0">
              <a:spcBef>
                <a:spcPts val="0"/>
              </a:spcBef>
              <a:buNone/>
            </a:pPr>
            <a:r>
              <a:rPr lang="en" sz="4800">
                <a:solidFill>
                  <a:srgbClr val="FFFFFF"/>
                </a:solidFill>
                <a:latin typeface="Montserrat"/>
                <a:ea typeface="Montserrat"/>
                <a:cs typeface="Montserrat"/>
                <a:sym typeface="Montserrat"/>
              </a:rPr>
              <a:t>WHAT WE LEARNED</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 name="Shape 134"/>
        <p:cNvGrpSpPr/>
        <p:nvPr/>
      </p:nvGrpSpPr>
      <p:grpSpPr>
        <a:xfrm>
          <a:off x="0" y="0"/>
          <a:ext cx="0" cy="0"/>
          <a:chOff x="0" y="0"/>
          <a:chExt cx="0" cy="0"/>
        </a:xfrm>
      </p:grpSpPr>
      <p:sp>
        <p:nvSpPr>
          <p:cNvPr id="135" name="Shape 135"/>
          <p:cNvSpPr txBox="1"/>
          <p:nvPr/>
        </p:nvSpPr>
        <p:spPr>
          <a:xfrm>
            <a:off x="966750" y="1479125"/>
            <a:ext cx="7210500" cy="3049499"/>
          </a:xfrm>
          <a:prstGeom prst="rect">
            <a:avLst/>
          </a:prstGeom>
          <a:noFill/>
          <a:ln>
            <a:noFill/>
          </a:ln>
        </p:spPr>
        <p:txBody>
          <a:bodyPr anchorCtr="0" anchor="t" bIns="91425" lIns="91425" rIns="91425" tIns="91425">
            <a:noAutofit/>
          </a:bodyPr>
          <a:lstStyle/>
          <a:p>
            <a:pPr rtl="0">
              <a:spcBef>
                <a:spcPts val="0"/>
              </a:spcBef>
              <a:buNone/>
            </a:pPr>
            <a:r>
              <a:rPr lang="en" sz="2400">
                <a:solidFill>
                  <a:srgbClr val="434343"/>
                </a:solidFill>
                <a:latin typeface="Open Sans"/>
                <a:ea typeface="Open Sans"/>
                <a:cs typeface="Open Sans"/>
                <a:sym typeface="Open Sans"/>
              </a:rPr>
              <a:t>While reviews are important and increase trust, some reviews are </a:t>
            </a:r>
            <a:r>
              <a:rPr b="1" lang="en" sz="2400">
                <a:solidFill>
                  <a:srgbClr val="434343"/>
                </a:solidFill>
                <a:latin typeface="Open Sans"/>
                <a:ea typeface="Open Sans"/>
                <a:cs typeface="Open Sans"/>
                <a:sym typeface="Open Sans"/>
              </a:rPr>
              <a:t>artificially generated</a:t>
            </a:r>
          </a:p>
          <a:p>
            <a:pPr lvl="0" rtl="0">
              <a:spcBef>
                <a:spcPts val="0"/>
              </a:spcBef>
              <a:buNone/>
            </a:pPr>
            <a:r>
              <a:t/>
            </a:r>
            <a:endParaRPr sz="2400">
              <a:solidFill>
                <a:srgbClr val="434343"/>
              </a:solidFill>
              <a:latin typeface="Open Sans"/>
              <a:ea typeface="Open Sans"/>
              <a:cs typeface="Open Sans"/>
              <a:sym typeface="Open Sans"/>
            </a:endParaRPr>
          </a:p>
          <a:p>
            <a:pPr lvl="0">
              <a:spcBef>
                <a:spcPts val="0"/>
              </a:spcBef>
              <a:buNone/>
            </a:pPr>
            <a:r>
              <a:rPr lang="en" sz="2400">
                <a:solidFill>
                  <a:srgbClr val="434343"/>
                </a:solidFill>
                <a:latin typeface="Open Sans"/>
                <a:ea typeface="Open Sans"/>
                <a:cs typeface="Open Sans"/>
                <a:sym typeface="Open Sans"/>
              </a:rPr>
              <a:t>The platform should offer some kind of </a:t>
            </a:r>
            <a:r>
              <a:rPr b="1" lang="en" sz="2400">
                <a:solidFill>
                  <a:srgbClr val="434343"/>
                </a:solidFill>
                <a:latin typeface="Open Sans"/>
                <a:ea typeface="Open Sans"/>
                <a:cs typeface="Open Sans"/>
                <a:sym typeface="Open Sans"/>
              </a:rPr>
              <a:t>guarantee</a:t>
            </a:r>
            <a:r>
              <a:rPr lang="en" sz="2400">
                <a:solidFill>
                  <a:srgbClr val="434343"/>
                </a:solidFill>
                <a:latin typeface="Open Sans"/>
                <a:ea typeface="Open Sans"/>
                <a:cs typeface="Open Sans"/>
                <a:sym typeface="Open Sans"/>
              </a:rPr>
              <a:t> – even if not in the form of traditional customer service, the product should move from the seller to the buyer quickly</a:t>
            </a:r>
          </a:p>
        </p:txBody>
      </p:sp>
      <p:sp>
        <p:nvSpPr>
          <p:cNvPr id="136" name="Shape 136"/>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solidFill>
                  <a:srgbClr val="6AA84F"/>
                </a:solidFill>
                <a:latin typeface="Montserrat"/>
                <a:ea typeface="Montserrat"/>
                <a:cs typeface="Montserrat"/>
                <a:sym typeface="Montserrat"/>
              </a:rPr>
              <a:t>What we learned</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AA84F"/>
        </a:solidFill>
      </p:bgPr>
    </p:bg>
    <p:spTree>
      <p:nvGrpSpPr>
        <p:cNvPr id="140" name="Shape 140"/>
        <p:cNvGrpSpPr/>
        <p:nvPr/>
      </p:nvGrpSpPr>
      <p:grpSpPr>
        <a:xfrm>
          <a:off x="0" y="0"/>
          <a:ext cx="0" cy="0"/>
          <a:chOff x="0" y="0"/>
          <a:chExt cx="0" cy="0"/>
        </a:xfrm>
      </p:grpSpPr>
      <p:sp>
        <p:nvSpPr>
          <p:cNvPr id="141" name="Shape 141"/>
          <p:cNvSpPr txBox="1"/>
          <p:nvPr>
            <p:ph type="ctrTitle"/>
          </p:nvPr>
        </p:nvSpPr>
        <p:spPr>
          <a:xfrm>
            <a:off x="311708" y="896975"/>
            <a:ext cx="8520599" cy="2052599"/>
          </a:xfrm>
          <a:prstGeom prst="rect">
            <a:avLst/>
          </a:prstGeom>
        </p:spPr>
        <p:txBody>
          <a:bodyPr anchorCtr="0" anchor="b" bIns="91425" lIns="91425" rIns="91425" tIns="91425">
            <a:noAutofit/>
          </a:bodyPr>
          <a:lstStyle/>
          <a:p>
            <a:pPr lvl="0" rtl="0">
              <a:spcBef>
                <a:spcPts val="0"/>
              </a:spcBef>
              <a:buNone/>
            </a:pPr>
            <a:r>
              <a:rPr lang="en" sz="4800">
                <a:solidFill>
                  <a:srgbClr val="FFFFFF"/>
                </a:solidFill>
                <a:latin typeface="Montserrat"/>
                <a:ea typeface="Montserrat"/>
                <a:cs typeface="Montserrat"/>
                <a:sym typeface="Montserrat"/>
              </a:rPr>
              <a:t>REVISED POVS</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38761D"/>
        </a:solidFill>
      </p:bgPr>
    </p:bg>
    <p:spTree>
      <p:nvGrpSpPr>
        <p:cNvPr id="145" name="Shape 145"/>
        <p:cNvGrpSpPr/>
        <p:nvPr/>
      </p:nvGrpSpPr>
      <p:grpSpPr>
        <a:xfrm>
          <a:off x="0" y="0"/>
          <a:ext cx="0" cy="0"/>
          <a:chOff x="0" y="0"/>
          <a:chExt cx="0" cy="0"/>
        </a:xfrm>
      </p:grpSpPr>
      <p:sp>
        <p:nvSpPr>
          <p:cNvPr id="146" name="Shape 146"/>
          <p:cNvSpPr txBox="1"/>
          <p:nvPr/>
        </p:nvSpPr>
        <p:spPr>
          <a:xfrm>
            <a:off x="466500" y="632700"/>
            <a:ext cx="7995300" cy="3878100"/>
          </a:xfrm>
          <a:prstGeom prst="rect">
            <a:avLst/>
          </a:prstGeom>
          <a:noFill/>
          <a:ln>
            <a:noFill/>
          </a:ln>
        </p:spPr>
        <p:txBody>
          <a:bodyPr anchorCtr="0" anchor="ctr" bIns="91425" lIns="91425" rIns="91425" tIns="91425">
            <a:noAutofit/>
          </a:bodyPr>
          <a:lstStyle/>
          <a:p>
            <a:pPr indent="0" lvl="0" marL="457200" rtl="0">
              <a:lnSpc>
                <a:spcPct val="115000"/>
              </a:lnSpc>
              <a:spcBef>
                <a:spcPts val="0"/>
              </a:spcBef>
              <a:buNone/>
            </a:pPr>
            <a:r>
              <a:rPr lang="en" sz="2400">
                <a:solidFill>
                  <a:srgbClr val="FFFFFF"/>
                </a:solidFill>
                <a:latin typeface="Open Sans"/>
                <a:ea typeface="Open Sans"/>
                <a:cs typeface="Open Sans"/>
                <a:sym typeface="Open Sans"/>
              </a:rPr>
              <a:t>We met </a:t>
            </a:r>
            <a:r>
              <a:rPr b="1" lang="en" sz="2400">
                <a:solidFill>
                  <a:srgbClr val="FFFFFF"/>
                </a:solidFill>
                <a:latin typeface="Open Sans"/>
                <a:ea typeface="Open Sans"/>
                <a:cs typeface="Open Sans"/>
                <a:sym typeface="Open Sans"/>
              </a:rPr>
              <a:t>Miji</a:t>
            </a:r>
            <a:r>
              <a:rPr lang="en" sz="2400">
                <a:solidFill>
                  <a:srgbClr val="FFFFFF"/>
                </a:solidFill>
                <a:latin typeface="Open Sans"/>
                <a:ea typeface="Open Sans"/>
                <a:cs typeface="Open Sans"/>
                <a:sym typeface="Open Sans"/>
              </a:rPr>
              <a:t>.</a:t>
            </a:r>
          </a:p>
          <a:p>
            <a:pPr indent="0" lvl="0" marL="457200" rtl="0">
              <a:lnSpc>
                <a:spcPct val="115000"/>
              </a:lnSpc>
              <a:spcBef>
                <a:spcPts val="0"/>
              </a:spcBef>
              <a:buNone/>
            </a:pPr>
            <a:r>
              <a:rPr lang="en" sz="2400">
                <a:solidFill>
                  <a:srgbClr val="FFFFFF"/>
                </a:solidFill>
                <a:latin typeface="Open Sans"/>
                <a:ea typeface="Open Sans"/>
                <a:cs typeface="Open Sans"/>
                <a:sym typeface="Open Sans"/>
              </a:rPr>
              <a:t>We were amazed to realize how far people and 3rd party sellers were willing to go to </a:t>
            </a:r>
            <a:r>
              <a:rPr b="1" lang="en" sz="2400">
                <a:solidFill>
                  <a:srgbClr val="FFFFFF"/>
                </a:solidFill>
                <a:latin typeface="Open Sans"/>
                <a:ea typeface="Open Sans"/>
                <a:cs typeface="Open Sans"/>
                <a:sym typeface="Open Sans"/>
              </a:rPr>
              <a:t>keep their ratings up</a:t>
            </a:r>
            <a:r>
              <a:rPr lang="en" sz="2400">
                <a:solidFill>
                  <a:srgbClr val="FFFFFF"/>
                </a:solidFill>
                <a:latin typeface="Open Sans"/>
                <a:ea typeface="Open Sans"/>
                <a:cs typeface="Open Sans"/>
                <a:sym typeface="Open Sans"/>
              </a:rPr>
              <a:t>.</a:t>
            </a:r>
          </a:p>
          <a:p>
            <a:pPr indent="0" lvl="0" marL="457200" rtl="0">
              <a:lnSpc>
                <a:spcPct val="115000"/>
              </a:lnSpc>
              <a:spcBef>
                <a:spcPts val="0"/>
              </a:spcBef>
              <a:buNone/>
            </a:pPr>
            <a:r>
              <a:rPr lang="en" sz="2400">
                <a:solidFill>
                  <a:srgbClr val="FFFFFF"/>
                </a:solidFill>
                <a:latin typeface="Open Sans"/>
                <a:ea typeface="Open Sans"/>
                <a:cs typeface="Open Sans"/>
                <a:sym typeface="Open Sans"/>
              </a:rPr>
              <a:t>It would be game-changing to design a new rating system that </a:t>
            </a:r>
            <a:r>
              <a:rPr b="1" lang="en" sz="2400">
                <a:solidFill>
                  <a:srgbClr val="FFFFFF"/>
                </a:solidFill>
                <a:latin typeface="Open Sans"/>
                <a:ea typeface="Open Sans"/>
                <a:cs typeface="Open Sans"/>
                <a:sym typeface="Open Sans"/>
              </a:rPr>
              <a:t>reflects the quality of products/sellers accurately</a:t>
            </a:r>
            <a:r>
              <a:rPr lang="en" sz="2400">
                <a:solidFill>
                  <a:srgbClr val="FFFFFF"/>
                </a:solidFill>
                <a:latin typeface="Open Sans"/>
                <a:ea typeface="Open Sans"/>
                <a:cs typeface="Open Sans"/>
                <a:sym typeface="Open Sans"/>
              </a:rPr>
              <a:t>.</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38761D"/>
        </a:solidFill>
      </p:bgPr>
    </p:bg>
    <p:spTree>
      <p:nvGrpSpPr>
        <p:cNvPr id="150" name="Shape 150"/>
        <p:cNvGrpSpPr/>
        <p:nvPr/>
      </p:nvGrpSpPr>
      <p:grpSpPr>
        <a:xfrm>
          <a:off x="0" y="0"/>
          <a:ext cx="0" cy="0"/>
          <a:chOff x="0" y="0"/>
          <a:chExt cx="0" cy="0"/>
        </a:xfrm>
      </p:grpSpPr>
      <p:sp>
        <p:nvSpPr>
          <p:cNvPr id="151" name="Shape 151"/>
          <p:cNvSpPr txBox="1"/>
          <p:nvPr/>
        </p:nvSpPr>
        <p:spPr>
          <a:xfrm>
            <a:off x="466500" y="632700"/>
            <a:ext cx="7995300" cy="3878100"/>
          </a:xfrm>
          <a:prstGeom prst="rect">
            <a:avLst/>
          </a:prstGeom>
          <a:noFill/>
          <a:ln>
            <a:noFill/>
          </a:ln>
        </p:spPr>
        <p:txBody>
          <a:bodyPr anchorCtr="0" anchor="ctr" bIns="91425" lIns="91425" rIns="91425" tIns="91425">
            <a:noAutofit/>
          </a:bodyPr>
          <a:lstStyle/>
          <a:p>
            <a:pPr indent="0" lvl="0" marL="457200" rtl="0">
              <a:lnSpc>
                <a:spcPct val="115000"/>
              </a:lnSpc>
              <a:spcBef>
                <a:spcPts val="0"/>
              </a:spcBef>
              <a:buNone/>
            </a:pPr>
            <a:r>
              <a:rPr lang="en" sz="2400">
                <a:solidFill>
                  <a:srgbClr val="FFFFFF"/>
                </a:solidFill>
                <a:latin typeface="Open Sans"/>
                <a:ea typeface="Open Sans"/>
                <a:cs typeface="Open Sans"/>
                <a:sym typeface="Open Sans"/>
              </a:rPr>
              <a:t>We met </a:t>
            </a:r>
            <a:r>
              <a:rPr b="1" lang="en" sz="2400">
                <a:solidFill>
                  <a:srgbClr val="FFFFFF"/>
                </a:solidFill>
                <a:latin typeface="Open Sans"/>
                <a:ea typeface="Open Sans"/>
                <a:cs typeface="Open Sans"/>
                <a:sym typeface="Open Sans"/>
              </a:rPr>
              <a:t>Lorena</a:t>
            </a:r>
            <a:r>
              <a:rPr lang="en" sz="2400">
                <a:solidFill>
                  <a:srgbClr val="FFFFFF"/>
                </a:solidFill>
                <a:latin typeface="Open Sans"/>
                <a:ea typeface="Open Sans"/>
                <a:cs typeface="Open Sans"/>
                <a:sym typeface="Open Sans"/>
              </a:rPr>
              <a:t>.</a:t>
            </a:r>
          </a:p>
          <a:p>
            <a:pPr indent="0" lvl="0" marL="457200" rtl="0">
              <a:lnSpc>
                <a:spcPct val="115000"/>
              </a:lnSpc>
              <a:spcBef>
                <a:spcPts val="0"/>
              </a:spcBef>
              <a:buNone/>
            </a:pPr>
            <a:r>
              <a:rPr lang="en" sz="2400">
                <a:solidFill>
                  <a:srgbClr val="FFFFFF"/>
                </a:solidFill>
                <a:latin typeface="Open Sans"/>
                <a:ea typeface="Open Sans"/>
                <a:cs typeface="Open Sans"/>
                <a:sym typeface="Open Sans"/>
              </a:rPr>
              <a:t>We were amazed to realize that </a:t>
            </a:r>
            <a:r>
              <a:rPr b="1" lang="en" sz="2400">
                <a:solidFill>
                  <a:srgbClr val="FFFFFF"/>
                </a:solidFill>
                <a:latin typeface="Open Sans"/>
                <a:ea typeface="Open Sans"/>
                <a:cs typeface="Open Sans"/>
                <a:sym typeface="Open Sans"/>
              </a:rPr>
              <a:t>Facebook was her go-to website</a:t>
            </a:r>
            <a:r>
              <a:rPr lang="en" sz="2400">
                <a:solidFill>
                  <a:srgbClr val="FFFFFF"/>
                </a:solidFill>
                <a:latin typeface="Open Sans"/>
                <a:ea typeface="Open Sans"/>
                <a:cs typeface="Open Sans"/>
                <a:sym typeface="Open Sans"/>
              </a:rPr>
              <a:t> for things like event tickets or hard-to-get items.</a:t>
            </a:r>
          </a:p>
          <a:p>
            <a:pPr indent="0" lvl="0" marL="457200" rtl="0">
              <a:lnSpc>
                <a:spcPct val="115000"/>
              </a:lnSpc>
              <a:spcBef>
                <a:spcPts val="0"/>
              </a:spcBef>
              <a:buNone/>
            </a:pPr>
            <a:r>
              <a:rPr lang="en" sz="2400">
                <a:solidFill>
                  <a:srgbClr val="FFFFFF"/>
                </a:solidFill>
                <a:latin typeface="Open Sans"/>
                <a:ea typeface="Open Sans"/>
                <a:cs typeface="Open Sans"/>
                <a:sym typeface="Open Sans"/>
              </a:rPr>
              <a:t>It would be game-changing to </a:t>
            </a:r>
            <a:r>
              <a:rPr b="1" lang="en" sz="2400">
                <a:solidFill>
                  <a:srgbClr val="FFFFFF"/>
                </a:solidFill>
                <a:latin typeface="Open Sans"/>
                <a:ea typeface="Open Sans"/>
                <a:cs typeface="Open Sans"/>
                <a:sym typeface="Open Sans"/>
              </a:rPr>
              <a:t>leverage people’s social networks</a:t>
            </a:r>
            <a:r>
              <a:rPr lang="en" sz="2400">
                <a:solidFill>
                  <a:srgbClr val="FFFFFF"/>
                </a:solidFill>
                <a:latin typeface="Open Sans"/>
                <a:ea typeface="Open Sans"/>
                <a:cs typeface="Open Sans"/>
                <a:sym typeface="Open Sans"/>
              </a:rPr>
              <a:t> to facilitate buying &amp; selling of items without frustration.</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38761D"/>
        </a:solidFill>
      </p:bgPr>
    </p:bg>
    <p:spTree>
      <p:nvGrpSpPr>
        <p:cNvPr id="155" name="Shape 155"/>
        <p:cNvGrpSpPr/>
        <p:nvPr/>
      </p:nvGrpSpPr>
      <p:grpSpPr>
        <a:xfrm>
          <a:off x="0" y="0"/>
          <a:ext cx="0" cy="0"/>
          <a:chOff x="0" y="0"/>
          <a:chExt cx="0" cy="0"/>
        </a:xfrm>
      </p:grpSpPr>
      <p:sp>
        <p:nvSpPr>
          <p:cNvPr id="156" name="Shape 156"/>
          <p:cNvSpPr txBox="1"/>
          <p:nvPr/>
        </p:nvSpPr>
        <p:spPr>
          <a:xfrm>
            <a:off x="466500" y="632700"/>
            <a:ext cx="7995300" cy="3878100"/>
          </a:xfrm>
          <a:prstGeom prst="rect">
            <a:avLst/>
          </a:prstGeom>
          <a:noFill/>
          <a:ln>
            <a:noFill/>
          </a:ln>
        </p:spPr>
        <p:txBody>
          <a:bodyPr anchorCtr="0" anchor="ctr" bIns="91425" lIns="91425" rIns="91425" tIns="91425">
            <a:noAutofit/>
          </a:bodyPr>
          <a:lstStyle/>
          <a:p>
            <a:pPr indent="0" marL="457200" rtl="0">
              <a:lnSpc>
                <a:spcPct val="115000"/>
              </a:lnSpc>
              <a:spcBef>
                <a:spcPts val="0"/>
              </a:spcBef>
              <a:buNone/>
            </a:pPr>
            <a:r>
              <a:rPr lang="en" sz="2400">
                <a:solidFill>
                  <a:srgbClr val="FFFFFF"/>
                </a:solidFill>
                <a:latin typeface="Open Sans"/>
                <a:ea typeface="Open Sans"/>
                <a:cs typeface="Open Sans"/>
                <a:sym typeface="Open Sans"/>
              </a:rPr>
              <a:t>We met </a:t>
            </a:r>
            <a:r>
              <a:rPr b="1" lang="en" sz="2400">
                <a:solidFill>
                  <a:srgbClr val="FFFFFF"/>
                </a:solidFill>
                <a:latin typeface="Open Sans"/>
                <a:ea typeface="Open Sans"/>
                <a:cs typeface="Open Sans"/>
                <a:sym typeface="Open Sans"/>
              </a:rPr>
              <a:t>Bayian</a:t>
            </a:r>
            <a:r>
              <a:rPr lang="en" sz="2400">
                <a:solidFill>
                  <a:srgbClr val="FFFFFF"/>
                </a:solidFill>
                <a:latin typeface="Open Sans"/>
                <a:ea typeface="Open Sans"/>
                <a:cs typeface="Open Sans"/>
                <a:sym typeface="Open Sans"/>
              </a:rPr>
              <a:t>.</a:t>
            </a:r>
          </a:p>
          <a:p>
            <a:pPr indent="0" marL="457200" rtl="0">
              <a:lnSpc>
                <a:spcPct val="115000"/>
              </a:lnSpc>
              <a:spcBef>
                <a:spcPts val="0"/>
              </a:spcBef>
              <a:buNone/>
            </a:pPr>
            <a:r>
              <a:rPr lang="en" sz="2400">
                <a:solidFill>
                  <a:srgbClr val="FFFFFF"/>
                </a:solidFill>
                <a:latin typeface="Open Sans"/>
                <a:ea typeface="Open Sans"/>
                <a:cs typeface="Open Sans"/>
                <a:sym typeface="Open Sans"/>
              </a:rPr>
              <a:t>We were amazed to realize that he deemed </a:t>
            </a:r>
            <a:r>
              <a:rPr b="1" lang="en" sz="2400">
                <a:solidFill>
                  <a:srgbClr val="FFFFFF"/>
                </a:solidFill>
                <a:latin typeface="Open Sans"/>
                <a:ea typeface="Open Sans"/>
                <a:cs typeface="Open Sans"/>
                <a:sym typeface="Open Sans"/>
              </a:rPr>
              <a:t>secure arrival of items</a:t>
            </a:r>
            <a:r>
              <a:rPr lang="en" sz="2400">
                <a:solidFill>
                  <a:srgbClr val="FFFFFF"/>
                </a:solidFill>
                <a:latin typeface="Open Sans"/>
                <a:ea typeface="Open Sans"/>
                <a:cs typeface="Open Sans"/>
                <a:sym typeface="Open Sans"/>
              </a:rPr>
              <a:t> as one of the most important aspects of online marketplaces. </a:t>
            </a:r>
          </a:p>
          <a:p>
            <a:pPr indent="0" lvl="0" marL="457200" rtl="0">
              <a:lnSpc>
                <a:spcPct val="115000"/>
              </a:lnSpc>
              <a:spcBef>
                <a:spcPts val="0"/>
              </a:spcBef>
              <a:buNone/>
            </a:pPr>
            <a:r>
              <a:rPr lang="en" sz="2400">
                <a:solidFill>
                  <a:srgbClr val="FFFFFF"/>
                </a:solidFill>
                <a:latin typeface="Open Sans"/>
                <a:ea typeface="Open Sans"/>
                <a:cs typeface="Open Sans"/>
                <a:sym typeface="Open Sans"/>
              </a:rPr>
              <a:t>It would be game-changing for an online marketplace to offer the advantages of crowdsourcing while </a:t>
            </a:r>
            <a:r>
              <a:rPr b="1" lang="en" sz="2400">
                <a:solidFill>
                  <a:srgbClr val="FFFFFF"/>
                </a:solidFill>
                <a:latin typeface="Open Sans"/>
                <a:ea typeface="Open Sans"/>
                <a:cs typeface="Open Sans"/>
                <a:sym typeface="Open Sans"/>
              </a:rPr>
              <a:t>guaranteeing reliable shipping and delivery of orders.</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AA84F"/>
        </a:solidFill>
      </p:bgPr>
    </p:bg>
    <p:spTree>
      <p:nvGrpSpPr>
        <p:cNvPr id="160" name="Shape 160"/>
        <p:cNvGrpSpPr/>
        <p:nvPr/>
      </p:nvGrpSpPr>
      <p:grpSpPr>
        <a:xfrm>
          <a:off x="0" y="0"/>
          <a:ext cx="0" cy="0"/>
          <a:chOff x="0" y="0"/>
          <a:chExt cx="0" cy="0"/>
        </a:xfrm>
      </p:grpSpPr>
      <p:sp>
        <p:nvSpPr>
          <p:cNvPr id="161" name="Shape 161"/>
          <p:cNvSpPr txBox="1"/>
          <p:nvPr>
            <p:ph type="ctrTitle"/>
          </p:nvPr>
        </p:nvSpPr>
        <p:spPr>
          <a:xfrm>
            <a:off x="311708" y="896975"/>
            <a:ext cx="8520599" cy="2052599"/>
          </a:xfrm>
          <a:prstGeom prst="rect">
            <a:avLst/>
          </a:prstGeom>
        </p:spPr>
        <p:txBody>
          <a:bodyPr anchorCtr="0" anchor="b" bIns="91425" lIns="91425" rIns="91425" tIns="91425">
            <a:noAutofit/>
          </a:bodyPr>
          <a:lstStyle/>
          <a:p>
            <a:pPr lvl="0" rtl="0">
              <a:spcBef>
                <a:spcPts val="0"/>
              </a:spcBef>
              <a:buNone/>
            </a:pPr>
            <a:r>
              <a:rPr lang="en" sz="4800">
                <a:solidFill>
                  <a:srgbClr val="FFFFFF"/>
                </a:solidFill>
                <a:latin typeface="Montserrat"/>
                <a:ea typeface="Montserrat"/>
                <a:cs typeface="Montserrat"/>
                <a:sym typeface="Montserrat"/>
              </a:rPr>
              <a:t>HOW-MIGHT-WE’S</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5" name="Shape 165"/>
        <p:cNvGrpSpPr/>
        <p:nvPr/>
      </p:nvGrpSpPr>
      <p:grpSpPr>
        <a:xfrm>
          <a:off x="0" y="0"/>
          <a:ext cx="0" cy="0"/>
          <a:chOff x="0" y="0"/>
          <a:chExt cx="0" cy="0"/>
        </a:xfrm>
      </p:grpSpPr>
      <p:sp>
        <p:nvSpPr>
          <p:cNvPr id="166" name="Shape 166"/>
          <p:cNvSpPr txBox="1"/>
          <p:nvPr/>
        </p:nvSpPr>
        <p:spPr>
          <a:xfrm>
            <a:off x="1170750" y="1370550"/>
            <a:ext cx="6802499" cy="2402400"/>
          </a:xfrm>
          <a:prstGeom prst="rect">
            <a:avLst/>
          </a:prstGeom>
          <a:noFill/>
          <a:ln>
            <a:noFill/>
          </a:ln>
        </p:spPr>
        <p:txBody>
          <a:bodyPr anchorCtr="0" anchor="t" bIns="91425" lIns="91425" rIns="91425" tIns="91425">
            <a:noAutofit/>
          </a:bodyPr>
          <a:lstStyle/>
          <a:p>
            <a:pPr lvl="0" rtl="0" algn="ctr">
              <a:spcBef>
                <a:spcPts val="0"/>
              </a:spcBef>
              <a:buNone/>
            </a:pPr>
            <a:r>
              <a:rPr lang="en" sz="3600">
                <a:solidFill>
                  <a:srgbClr val="6AA84F"/>
                </a:solidFill>
                <a:latin typeface="Montserrat"/>
                <a:ea typeface="Montserrat"/>
                <a:cs typeface="Montserrat"/>
                <a:sym typeface="Montserrat"/>
              </a:rPr>
              <a:t>How might we provide users with a way to sell and purchase </a:t>
            </a:r>
            <a:r>
              <a:rPr b="1" lang="en" sz="3600">
                <a:solidFill>
                  <a:srgbClr val="274E13"/>
                </a:solidFill>
                <a:latin typeface="Montserrat"/>
                <a:ea typeface="Montserrat"/>
                <a:cs typeface="Montserrat"/>
                <a:sym typeface="Montserrat"/>
              </a:rPr>
              <a:t>time-sensitive products?</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0" name="Shape 170"/>
        <p:cNvGrpSpPr/>
        <p:nvPr/>
      </p:nvGrpSpPr>
      <p:grpSpPr>
        <a:xfrm>
          <a:off x="0" y="0"/>
          <a:ext cx="0" cy="0"/>
          <a:chOff x="0" y="0"/>
          <a:chExt cx="0" cy="0"/>
        </a:xfrm>
      </p:grpSpPr>
      <p:sp>
        <p:nvSpPr>
          <p:cNvPr id="171" name="Shape 171"/>
          <p:cNvSpPr txBox="1"/>
          <p:nvPr/>
        </p:nvSpPr>
        <p:spPr>
          <a:xfrm>
            <a:off x="1170750" y="1132650"/>
            <a:ext cx="6802499" cy="2878199"/>
          </a:xfrm>
          <a:prstGeom prst="rect">
            <a:avLst/>
          </a:prstGeom>
          <a:noFill/>
          <a:ln>
            <a:noFill/>
          </a:ln>
        </p:spPr>
        <p:txBody>
          <a:bodyPr anchorCtr="0" anchor="t" bIns="91425" lIns="91425" rIns="91425" tIns="91425">
            <a:noAutofit/>
          </a:bodyPr>
          <a:lstStyle/>
          <a:p>
            <a:pPr lvl="0" rtl="0" algn="ctr">
              <a:spcBef>
                <a:spcPts val="0"/>
              </a:spcBef>
              <a:buNone/>
            </a:pPr>
            <a:r>
              <a:rPr lang="en" sz="3600">
                <a:solidFill>
                  <a:srgbClr val="6AA84F"/>
                </a:solidFill>
                <a:latin typeface="Montserrat"/>
                <a:ea typeface="Montserrat"/>
                <a:cs typeface="Montserrat"/>
                <a:sym typeface="Montserrat"/>
              </a:rPr>
              <a:t>How might we help the users so that they can write </a:t>
            </a:r>
            <a:r>
              <a:rPr b="1" lang="en" sz="3600">
                <a:solidFill>
                  <a:srgbClr val="274E13"/>
                </a:solidFill>
                <a:latin typeface="Montserrat"/>
                <a:ea typeface="Montserrat"/>
                <a:cs typeface="Montserrat"/>
                <a:sym typeface="Montserrat"/>
              </a:rPr>
              <a:t>high quality reviews</a:t>
            </a:r>
            <a:r>
              <a:rPr lang="en" sz="3600">
                <a:solidFill>
                  <a:srgbClr val="6AA84F"/>
                </a:solidFill>
                <a:latin typeface="Montserrat"/>
                <a:ea typeface="Montserrat"/>
                <a:cs typeface="Montserrat"/>
                <a:sym typeface="Montserrat"/>
              </a:rPr>
              <a:t> and put each review in a </a:t>
            </a:r>
            <a:r>
              <a:rPr b="1" lang="en" sz="3600">
                <a:solidFill>
                  <a:srgbClr val="274E13"/>
                </a:solidFill>
                <a:latin typeface="Montserrat"/>
                <a:ea typeface="Montserrat"/>
                <a:cs typeface="Montserrat"/>
                <a:sym typeface="Montserrat"/>
              </a:rPr>
              <a:t>certain context?</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5" name="Shape 175"/>
        <p:cNvGrpSpPr/>
        <p:nvPr/>
      </p:nvGrpSpPr>
      <p:grpSpPr>
        <a:xfrm>
          <a:off x="0" y="0"/>
          <a:ext cx="0" cy="0"/>
          <a:chOff x="0" y="0"/>
          <a:chExt cx="0" cy="0"/>
        </a:xfrm>
      </p:grpSpPr>
      <p:sp>
        <p:nvSpPr>
          <p:cNvPr id="176" name="Shape 176"/>
          <p:cNvSpPr txBox="1"/>
          <p:nvPr/>
        </p:nvSpPr>
        <p:spPr>
          <a:xfrm>
            <a:off x="1170750" y="1682850"/>
            <a:ext cx="6802499" cy="1777799"/>
          </a:xfrm>
          <a:prstGeom prst="rect">
            <a:avLst/>
          </a:prstGeom>
          <a:noFill/>
          <a:ln>
            <a:noFill/>
          </a:ln>
        </p:spPr>
        <p:txBody>
          <a:bodyPr anchorCtr="0" anchor="t" bIns="91425" lIns="91425" rIns="91425" tIns="91425">
            <a:noAutofit/>
          </a:bodyPr>
          <a:lstStyle/>
          <a:p>
            <a:pPr lvl="0" rtl="0" algn="ctr">
              <a:spcBef>
                <a:spcPts val="0"/>
              </a:spcBef>
              <a:buNone/>
            </a:pPr>
            <a:r>
              <a:rPr lang="en" sz="3600">
                <a:solidFill>
                  <a:srgbClr val="6AA84F"/>
                </a:solidFill>
                <a:latin typeface="Montserrat"/>
                <a:ea typeface="Montserrat"/>
                <a:cs typeface="Montserrat"/>
                <a:sym typeface="Montserrat"/>
              </a:rPr>
              <a:t>How might we improve the user experience of </a:t>
            </a:r>
            <a:r>
              <a:rPr b="1" lang="en" sz="3600">
                <a:solidFill>
                  <a:srgbClr val="274E13"/>
                </a:solidFill>
                <a:latin typeface="Montserrat"/>
                <a:ea typeface="Montserrat"/>
                <a:cs typeface="Montserrat"/>
                <a:sym typeface="Montserrat"/>
              </a:rPr>
              <a:t>obtaining purchases?</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56" name="Shape 56"/>
        <p:cNvGrpSpPr/>
        <p:nvPr/>
      </p:nvGrpSpPr>
      <p:grpSpPr>
        <a:xfrm>
          <a:off x="0" y="0"/>
          <a:ext cx="0" cy="0"/>
          <a:chOff x="0" y="0"/>
          <a:chExt cx="0" cy="0"/>
        </a:xfrm>
      </p:grpSpPr>
      <p:sp>
        <p:nvSpPr>
          <p:cNvPr id="57" name="Shape 57"/>
          <p:cNvSpPr/>
          <p:nvPr/>
        </p:nvSpPr>
        <p:spPr>
          <a:xfrm>
            <a:off x="822150" y="1345500"/>
            <a:ext cx="1545899" cy="1545899"/>
          </a:xfrm>
          <a:prstGeom prst="ellipse">
            <a:avLst/>
          </a:prstGeom>
          <a:solidFill>
            <a:schemeClr val="lt2"/>
          </a:solidFill>
          <a:ln>
            <a:noFill/>
          </a:ln>
        </p:spPr>
        <p:txBody>
          <a:bodyPr anchorCtr="0" anchor="ctr" bIns="91425" lIns="91425" rIns="91425" tIns="91425">
            <a:noAutofit/>
          </a:bodyPr>
          <a:lstStyle/>
          <a:p>
            <a:pPr>
              <a:spcBef>
                <a:spcPts val="0"/>
              </a:spcBef>
              <a:buNone/>
            </a:pPr>
            <a:r>
              <a:t/>
            </a:r>
            <a:endParaRPr/>
          </a:p>
        </p:txBody>
      </p:sp>
      <p:sp>
        <p:nvSpPr>
          <p:cNvPr id="58" name="Shape 58"/>
          <p:cNvSpPr/>
          <p:nvPr/>
        </p:nvSpPr>
        <p:spPr>
          <a:xfrm>
            <a:off x="2806737" y="1345500"/>
            <a:ext cx="1545899" cy="1545899"/>
          </a:xfrm>
          <a:prstGeom prst="ellipse">
            <a:avLst/>
          </a:prstGeom>
          <a:solidFill>
            <a:schemeClr val="lt2"/>
          </a:solidFill>
          <a:ln>
            <a:noFill/>
          </a:ln>
        </p:spPr>
        <p:txBody>
          <a:bodyPr anchorCtr="0" anchor="ctr" bIns="91425" lIns="91425" rIns="91425" tIns="91425">
            <a:noAutofit/>
          </a:bodyPr>
          <a:lstStyle/>
          <a:p>
            <a:pPr>
              <a:spcBef>
                <a:spcPts val="0"/>
              </a:spcBef>
              <a:buNone/>
            </a:pPr>
            <a:r>
              <a:t/>
            </a:r>
            <a:endParaRPr/>
          </a:p>
        </p:txBody>
      </p:sp>
      <p:sp>
        <p:nvSpPr>
          <p:cNvPr id="59" name="Shape 59"/>
          <p:cNvSpPr/>
          <p:nvPr/>
        </p:nvSpPr>
        <p:spPr>
          <a:xfrm>
            <a:off x="4791350" y="1345500"/>
            <a:ext cx="1545899" cy="1545899"/>
          </a:xfrm>
          <a:prstGeom prst="ellipse">
            <a:avLst/>
          </a:prstGeom>
          <a:solidFill>
            <a:schemeClr val="lt2"/>
          </a:solidFill>
          <a:ln>
            <a:noFill/>
          </a:ln>
        </p:spPr>
        <p:txBody>
          <a:bodyPr anchorCtr="0" anchor="ctr" bIns="91425" lIns="91425" rIns="91425" tIns="91425">
            <a:noAutofit/>
          </a:bodyPr>
          <a:lstStyle/>
          <a:p>
            <a:pPr>
              <a:spcBef>
                <a:spcPts val="0"/>
              </a:spcBef>
              <a:buNone/>
            </a:pPr>
            <a:r>
              <a:t/>
            </a:r>
            <a:endParaRPr/>
          </a:p>
        </p:txBody>
      </p:sp>
      <p:sp>
        <p:nvSpPr>
          <p:cNvPr id="60" name="Shape 60"/>
          <p:cNvSpPr/>
          <p:nvPr/>
        </p:nvSpPr>
        <p:spPr>
          <a:xfrm>
            <a:off x="6775950" y="1345500"/>
            <a:ext cx="1545899" cy="1545899"/>
          </a:xfrm>
          <a:prstGeom prst="ellipse">
            <a:avLst/>
          </a:prstGeom>
          <a:solidFill>
            <a:schemeClr val="lt2"/>
          </a:solidFill>
          <a:ln>
            <a:noFill/>
          </a:ln>
        </p:spPr>
        <p:txBody>
          <a:bodyPr anchorCtr="0" anchor="ctr" bIns="91425" lIns="91425" rIns="91425" tIns="91425">
            <a:noAutofit/>
          </a:bodyPr>
          <a:lstStyle/>
          <a:p>
            <a:pPr>
              <a:spcBef>
                <a:spcPts val="0"/>
              </a:spcBef>
              <a:buNone/>
            </a:pPr>
            <a:r>
              <a:t/>
            </a:r>
            <a:endParaRPr/>
          </a:p>
        </p:txBody>
      </p:sp>
      <p:sp>
        <p:nvSpPr>
          <p:cNvPr id="61" name="Shape 61"/>
          <p:cNvSpPr txBox="1"/>
          <p:nvPr/>
        </p:nvSpPr>
        <p:spPr>
          <a:xfrm>
            <a:off x="812550" y="3129975"/>
            <a:ext cx="1565100" cy="543899"/>
          </a:xfrm>
          <a:prstGeom prst="rect">
            <a:avLst/>
          </a:prstGeom>
          <a:noFill/>
          <a:ln>
            <a:noFill/>
          </a:ln>
        </p:spPr>
        <p:txBody>
          <a:bodyPr anchorCtr="0" anchor="t" bIns="91425" lIns="91425" rIns="91425" tIns="91425">
            <a:noAutofit/>
          </a:bodyPr>
          <a:lstStyle/>
          <a:p>
            <a:pPr algn="ctr">
              <a:spcBef>
                <a:spcPts val="0"/>
              </a:spcBef>
              <a:buNone/>
            </a:pPr>
            <a:r>
              <a:rPr lang="en">
                <a:solidFill>
                  <a:srgbClr val="6AA84F"/>
                </a:solidFill>
                <a:latin typeface="Montserrat"/>
                <a:ea typeface="Montserrat"/>
                <a:cs typeface="Montserrat"/>
                <a:sym typeface="Montserrat"/>
              </a:rPr>
              <a:t>ADDISON</a:t>
            </a:r>
          </a:p>
        </p:txBody>
      </p:sp>
      <p:sp>
        <p:nvSpPr>
          <p:cNvPr id="62" name="Shape 62"/>
          <p:cNvSpPr txBox="1"/>
          <p:nvPr/>
        </p:nvSpPr>
        <p:spPr>
          <a:xfrm>
            <a:off x="2797150" y="3129975"/>
            <a:ext cx="1565100" cy="543899"/>
          </a:xfrm>
          <a:prstGeom prst="rect">
            <a:avLst/>
          </a:prstGeom>
          <a:noFill/>
          <a:ln>
            <a:noFill/>
          </a:ln>
        </p:spPr>
        <p:txBody>
          <a:bodyPr anchorCtr="0" anchor="t" bIns="91425" lIns="91425" rIns="91425" tIns="91425">
            <a:noAutofit/>
          </a:bodyPr>
          <a:lstStyle/>
          <a:p>
            <a:pPr lvl="0" rtl="0" algn="ctr">
              <a:spcBef>
                <a:spcPts val="0"/>
              </a:spcBef>
              <a:buNone/>
            </a:pPr>
            <a:r>
              <a:rPr lang="en">
                <a:solidFill>
                  <a:srgbClr val="6AA84F"/>
                </a:solidFill>
                <a:latin typeface="Montserrat"/>
                <a:ea typeface="Montserrat"/>
                <a:cs typeface="Montserrat"/>
                <a:sym typeface="Montserrat"/>
              </a:rPr>
              <a:t>JOANNE</a:t>
            </a:r>
          </a:p>
        </p:txBody>
      </p:sp>
      <p:sp>
        <p:nvSpPr>
          <p:cNvPr id="63" name="Shape 63"/>
          <p:cNvSpPr txBox="1"/>
          <p:nvPr/>
        </p:nvSpPr>
        <p:spPr>
          <a:xfrm>
            <a:off x="4781750" y="3129975"/>
            <a:ext cx="1565100" cy="543899"/>
          </a:xfrm>
          <a:prstGeom prst="rect">
            <a:avLst/>
          </a:prstGeom>
          <a:noFill/>
          <a:ln>
            <a:noFill/>
          </a:ln>
        </p:spPr>
        <p:txBody>
          <a:bodyPr anchorCtr="0" anchor="t" bIns="91425" lIns="91425" rIns="91425" tIns="91425">
            <a:noAutofit/>
          </a:bodyPr>
          <a:lstStyle/>
          <a:p>
            <a:pPr lvl="0" rtl="0" algn="ctr">
              <a:spcBef>
                <a:spcPts val="0"/>
              </a:spcBef>
              <a:buNone/>
            </a:pPr>
            <a:r>
              <a:rPr lang="en">
                <a:solidFill>
                  <a:srgbClr val="6AA84F"/>
                </a:solidFill>
                <a:latin typeface="Montserrat"/>
                <a:ea typeface="Montserrat"/>
                <a:cs typeface="Montserrat"/>
                <a:sym typeface="Montserrat"/>
              </a:rPr>
              <a:t>KATHERINE</a:t>
            </a:r>
          </a:p>
        </p:txBody>
      </p:sp>
      <p:sp>
        <p:nvSpPr>
          <p:cNvPr id="64" name="Shape 64"/>
          <p:cNvSpPr txBox="1"/>
          <p:nvPr/>
        </p:nvSpPr>
        <p:spPr>
          <a:xfrm>
            <a:off x="6766350" y="3129975"/>
            <a:ext cx="1565100" cy="543899"/>
          </a:xfrm>
          <a:prstGeom prst="rect">
            <a:avLst/>
          </a:prstGeom>
          <a:noFill/>
          <a:ln>
            <a:noFill/>
          </a:ln>
        </p:spPr>
        <p:txBody>
          <a:bodyPr anchorCtr="0" anchor="t" bIns="91425" lIns="91425" rIns="91425" tIns="91425">
            <a:noAutofit/>
          </a:bodyPr>
          <a:lstStyle/>
          <a:p>
            <a:pPr lvl="0" rtl="0" algn="ctr">
              <a:spcBef>
                <a:spcPts val="0"/>
              </a:spcBef>
              <a:buNone/>
            </a:pPr>
            <a:r>
              <a:rPr lang="en">
                <a:solidFill>
                  <a:srgbClr val="6AA84F"/>
                </a:solidFill>
                <a:latin typeface="Montserrat"/>
                <a:ea typeface="Montserrat"/>
                <a:cs typeface="Montserrat"/>
                <a:sym typeface="Montserrat"/>
              </a:rPr>
              <a:t>SUNMI</a:t>
            </a:r>
          </a:p>
        </p:txBody>
      </p:sp>
      <p:pic>
        <p:nvPicPr>
          <p:cNvPr id="65" name="Shape 65"/>
          <p:cNvPicPr preferRelativeResize="0"/>
          <p:nvPr/>
        </p:nvPicPr>
        <p:blipFill rotWithShape="1">
          <a:blip r:embed="rId3">
            <a:alphaModFix/>
          </a:blip>
          <a:srcRect b="21763" l="40139" r="10754" t="2696"/>
          <a:stretch/>
        </p:blipFill>
        <p:spPr>
          <a:xfrm>
            <a:off x="812550" y="1315500"/>
            <a:ext cx="1565100" cy="1605900"/>
          </a:xfrm>
          <a:prstGeom prst="ellipse">
            <a:avLst/>
          </a:prstGeom>
          <a:noFill/>
          <a:ln>
            <a:noFill/>
          </a:ln>
        </p:spPr>
      </p:pic>
      <p:pic>
        <p:nvPicPr>
          <p:cNvPr id="66" name="Shape 66"/>
          <p:cNvPicPr preferRelativeResize="0"/>
          <p:nvPr/>
        </p:nvPicPr>
        <p:blipFill rotWithShape="1">
          <a:blip r:embed="rId4">
            <a:alphaModFix/>
          </a:blip>
          <a:srcRect b="52405" l="34389" r="25537" t="17537"/>
          <a:stretch/>
        </p:blipFill>
        <p:spPr>
          <a:xfrm>
            <a:off x="2787450" y="1345500"/>
            <a:ext cx="1565100" cy="1545899"/>
          </a:xfrm>
          <a:prstGeom prst="ellipse">
            <a:avLst/>
          </a:prstGeom>
          <a:noFill/>
          <a:ln>
            <a:noFill/>
          </a:ln>
        </p:spPr>
      </p:pic>
      <p:pic>
        <p:nvPicPr>
          <p:cNvPr id="67" name="Shape 67"/>
          <p:cNvPicPr preferRelativeResize="0"/>
          <p:nvPr/>
        </p:nvPicPr>
        <p:blipFill rotWithShape="1">
          <a:blip r:embed="rId5">
            <a:alphaModFix/>
          </a:blip>
          <a:srcRect b="58394" l="23034" r="19609" t="1886"/>
          <a:stretch/>
        </p:blipFill>
        <p:spPr>
          <a:xfrm>
            <a:off x="6766350" y="1315500"/>
            <a:ext cx="1545899" cy="1605900"/>
          </a:xfrm>
          <a:prstGeom prst="ellipse">
            <a:avLst/>
          </a:prstGeom>
          <a:noFill/>
          <a:ln>
            <a:noFill/>
          </a:ln>
        </p:spPr>
      </p:pic>
      <p:pic>
        <p:nvPicPr>
          <p:cNvPr id="68" name="Shape 68"/>
          <p:cNvPicPr preferRelativeResize="0"/>
          <p:nvPr/>
        </p:nvPicPr>
        <p:blipFill rotWithShape="1">
          <a:blip r:embed="rId6">
            <a:alphaModFix/>
          </a:blip>
          <a:srcRect b="39367" l="32788" r="31365" t="7511"/>
          <a:stretch/>
        </p:blipFill>
        <p:spPr>
          <a:xfrm>
            <a:off x="4781750" y="1315500"/>
            <a:ext cx="1593299" cy="1605900"/>
          </a:xfrm>
          <a:prstGeom prst="ellipse">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AA84F"/>
        </a:solidFill>
      </p:bgPr>
    </p:bg>
    <p:spTree>
      <p:nvGrpSpPr>
        <p:cNvPr id="180" name="Shape 180"/>
        <p:cNvGrpSpPr/>
        <p:nvPr/>
      </p:nvGrpSpPr>
      <p:grpSpPr>
        <a:xfrm>
          <a:off x="0" y="0"/>
          <a:ext cx="0" cy="0"/>
          <a:chOff x="0" y="0"/>
          <a:chExt cx="0" cy="0"/>
        </a:xfrm>
      </p:grpSpPr>
      <p:pic>
        <p:nvPicPr>
          <p:cNvPr id="181" name="Shape 181"/>
          <p:cNvPicPr preferRelativeResize="0"/>
          <p:nvPr/>
        </p:nvPicPr>
        <p:blipFill>
          <a:blip r:embed="rId3">
            <a:alphaModFix amt="27000"/>
          </a:blip>
          <a:stretch>
            <a:fillRect/>
          </a:stretch>
        </p:blipFill>
        <p:spPr>
          <a:xfrm>
            <a:off x="0" y="-476250"/>
            <a:ext cx="9143999" cy="6095999"/>
          </a:xfrm>
          <a:prstGeom prst="rect">
            <a:avLst/>
          </a:prstGeom>
          <a:noFill/>
          <a:ln>
            <a:noFill/>
          </a:ln>
        </p:spPr>
      </p:pic>
      <p:sp>
        <p:nvSpPr>
          <p:cNvPr id="182" name="Shape 182"/>
          <p:cNvSpPr txBox="1"/>
          <p:nvPr>
            <p:ph type="ctrTitle"/>
          </p:nvPr>
        </p:nvSpPr>
        <p:spPr>
          <a:xfrm>
            <a:off x="1020600" y="1240475"/>
            <a:ext cx="7102799" cy="1994399"/>
          </a:xfrm>
          <a:prstGeom prst="rect">
            <a:avLst/>
          </a:prstGeom>
        </p:spPr>
        <p:txBody>
          <a:bodyPr anchorCtr="0" anchor="b" bIns="91425" lIns="91425" rIns="91425" tIns="91425">
            <a:noAutofit/>
          </a:bodyPr>
          <a:lstStyle/>
          <a:p>
            <a:pPr lvl="0" rtl="0">
              <a:spcBef>
                <a:spcPts val="0"/>
              </a:spcBef>
              <a:buNone/>
            </a:pPr>
            <a:r>
              <a:rPr lang="en" sz="4800">
                <a:solidFill>
                  <a:srgbClr val="FFFFFF"/>
                </a:solidFill>
                <a:latin typeface="Montserrat"/>
                <a:ea typeface="Montserrat"/>
                <a:cs typeface="Montserrat"/>
                <a:sym typeface="Montserrat"/>
              </a:rPr>
              <a:t>BRAINSTORM SOLUTIONS!</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6" name="Shape 186"/>
        <p:cNvGrpSpPr/>
        <p:nvPr/>
      </p:nvGrpSpPr>
      <p:grpSpPr>
        <a:xfrm>
          <a:off x="0" y="0"/>
          <a:ext cx="0" cy="0"/>
          <a:chOff x="0" y="0"/>
          <a:chExt cx="0" cy="0"/>
        </a:xfrm>
      </p:grpSpPr>
      <p:sp>
        <p:nvSpPr>
          <p:cNvPr id="187" name="Shape 187"/>
          <p:cNvSpPr txBox="1"/>
          <p:nvPr/>
        </p:nvSpPr>
        <p:spPr>
          <a:xfrm>
            <a:off x="966750" y="1707725"/>
            <a:ext cx="7210500" cy="3049499"/>
          </a:xfrm>
          <a:prstGeom prst="rect">
            <a:avLst/>
          </a:prstGeom>
          <a:noFill/>
          <a:ln>
            <a:noFill/>
          </a:ln>
        </p:spPr>
        <p:txBody>
          <a:bodyPr anchorCtr="0" anchor="t" bIns="91425" lIns="91425" rIns="91425" tIns="91425">
            <a:noAutofit/>
          </a:bodyPr>
          <a:lstStyle/>
          <a:p>
            <a:pPr lvl="0" rtl="0" algn="ctr">
              <a:spcBef>
                <a:spcPts val="0"/>
              </a:spcBef>
              <a:buNone/>
            </a:pPr>
            <a:r>
              <a:rPr lang="en" sz="3600">
                <a:solidFill>
                  <a:srgbClr val="434343"/>
                </a:solidFill>
                <a:latin typeface="Open Sans"/>
                <a:ea typeface="Open Sans"/>
                <a:cs typeface="Open Sans"/>
                <a:sym typeface="Open Sans"/>
              </a:rPr>
              <a:t>A platform devoted to buying and selling time-sensitive tickets for shows, concerts, and festivals</a:t>
            </a:r>
          </a:p>
        </p:txBody>
      </p:sp>
      <p:sp>
        <p:nvSpPr>
          <p:cNvPr id="188" name="Shape 188"/>
          <p:cNvSpPr txBox="1"/>
          <p:nvPr>
            <p:ph type="title"/>
          </p:nvPr>
        </p:nvSpPr>
        <p:spPr>
          <a:xfrm>
            <a:off x="311700" y="673625"/>
            <a:ext cx="8520599" cy="572699"/>
          </a:xfrm>
          <a:prstGeom prst="rect">
            <a:avLst/>
          </a:prstGeom>
        </p:spPr>
        <p:txBody>
          <a:bodyPr anchorCtr="0" anchor="t" bIns="91425" lIns="91425" rIns="91425" tIns="91425">
            <a:noAutofit/>
          </a:bodyPr>
          <a:lstStyle/>
          <a:p>
            <a:pPr lvl="0" rtl="0" algn="ctr">
              <a:spcBef>
                <a:spcPts val="0"/>
              </a:spcBef>
              <a:buNone/>
            </a:pPr>
            <a:r>
              <a:rPr lang="en">
                <a:solidFill>
                  <a:srgbClr val="6AA84F"/>
                </a:solidFill>
                <a:latin typeface="Montserrat"/>
                <a:ea typeface="Montserrat"/>
                <a:cs typeface="Montserrat"/>
                <a:sym typeface="Montserrat"/>
              </a:rPr>
              <a:t>Solution #1: Ticket Market</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2" name="Shape 192"/>
        <p:cNvGrpSpPr/>
        <p:nvPr/>
      </p:nvGrpSpPr>
      <p:grpSpPr>
        <a:xfrm>
          <a:off x="0" y="0"/>
          <a:ext cx="0" cy="0"/>
          <a:chOff x="0" y="0"/>
          <a:chExt cx="0" cy="0"/>
        </a:xfrm>
      </p:grpSpPr>
      <p:sp>
        <p:nvSpPr>
          <p:cNvPr id="193" name="Shape 193"/>
          <p:cNvSpPr txBox="1"/>
          <p:nvPr/>
        </p:nvSpPr>
        <p:spPr>
          <a:xfrm>
            <a:off x="966750" y="1707725"/>
            <a:ext cx="7210500" cy="3049499"/>
          </a:xfrm>
          <a:prstGeom prst="rect">
            <a:avLst/>
          </a:prstGeom>
          <a:noFill/>
          <a:ln>
            <a:noFill/>
          </a:ln>
        </p:spPr>
        <p:txBody>
          <a:bodyPr anchorCtr="0" anchor="t" bIns="91425" lIns="91425" rIns="91425" tIns="91425">
            <a:noAutofit/>
          </a:bodyPr>
          <a:lstStyle/>
          <a:p>
            <a:pPr lvl="0" rtl="0" algn="ctr">
              <a:spcBef>
                <a:spcPts val="0"/>
              </a:spcBef>
              <a:buNone/>
            </a:pPr>
            <a:r>
              <a:rPr lang="en" sz="3600">
                <a:solidFill>
                  <a:srgbClr val="434343"/>
                </a:solidFill>
                <a:latin typeface="Open Sans"/>
                <a:ea typeface="Open Sans"/>
                <a:cs typeface="Open Sans"/>
                <a:sym typeface="Open Sans"/>
              </a:rPr>
              <a:t>A platform where users can share their five favorite products each month and see trending items</a:t>
            </a:r>
          </a:p>
        </p:txBody>
      </p:sp>
      <p:sp>
        <p:nvSpPr>
          <p:cNvPr id="194" name="Shape 194"/>
          <p:cNvSpPr txBox="1"/>
          <p:nvPr>
            <p:ph type="title"/>
          </p:nvPr>
        </p:nvSpPr>
        <p:spPr>
          <a:xfrm>
            <a:off x="311700" y="673625"/>
            <a:ext cx="8520599" cy="572699"/>
          </a:xfrm>
          <a:prstGeom prst="rect">
            <a:avLst/>
          </a:prstGeom>
        </p:spPr>
        <p:txBody>
          <a:bodyPr anchorCtr="0" anchor="t" bIns="91425" lIns="91425" rIns="91425" tIns="91425">
            <a:noAutofit/>
          </a:bodyPr>
          <a:lstStyle/>
          <a:p>
            <a:pPr lvl="0" rtl="0" algn="ctr">
              <a:spcBef>
                <a:spcPts val="0"/>
              </a:spcBef>
              <a:buNone/>
            </a:pPr>
            <a:r>
              <a:rPr lang="en">
                <a:solidFill>
                  <a:srgbClr val="6AA84F"/>
                </a:solidFill>
                <a:latin typeface="Montserrat"/>
                <a:ea typeface="Montserrat"/>
                <a:cs typeface="Montserrat"/>
                <a:sym typeface="Montserrat"/>
              </a:rPr>
              <a:t>Solution #2: Five Favorites</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8" name="Shape 198"/>
        <p:cNvGrpSpPr/>
        <p:nvPr/>
      </p:nvGrpSpPr>
      <p:grpSpPr>
        <a:xfrm>
          <a:off x="0" y="0"/>
          <a:ext cx="0" cy="0"/>
          <a:chOff x="0" y="0"/>
          <a:chExt cx="0" cy="0"/>
        </a:xfrm>
      </p:grpSpPr>
      <p:sp>
        <p:nvSpPr>
          <p:cNvPr id="199" name="Shape 199"/>
          <p:cNvSpPr txBox="1"/>
          <p:nvPr/>
        </p:nvSpPr>
        <p:spPr>
          <a:xfrm>
            <a:off x="966750" y="1707725"/>
            <a:ext cx="7210500" cy="3049499"/>
          </a:xfrm>
          <a:prstGeom prst="rect">
            <a:avLst/>
          </a:prstGeom>
          <a:noFill/>
          <a:ln>
            <a:noFill/>
          </a:ln>
        </p:spPr>
        <p:txBody>
          <a:bodyPr anchorCtr="0" anchor="t" bIns="91425" lIns="91425" rIns="91425" tIns="91425">
            <a:noAutofit/>
          </a:bodyPr>
          <a:lstStyle/>
          <a:p>
            <a:pPr lvl="0" rtl="0" algn="ctr">
              <a:spcBef>
                <a:spcPts val="0"/>
              </a:spcBef>
              <a:buNone/>
            </a:pPr>
            <a:r>
              <a:rPr lang="en" sz="3600">
                <a:solidFill>
                  <a:srgbClr val="434343"/>
                </a:solidFill>
                <a:latin typeface="Open Sans"/>
                <a:ea typeface="Open Sans"/>
                <a:cs typeface="Open Sans"/>
                <a:sym typeface="Open Sans"/>
              </a:rPr>
              <a:t>A location-based buying and selling platform where users can only see products that are within a certain proximity</a:t>
            </a:r>
          </a:p>
        </p:txBody>
      </p:sp>
      <p:sp>
        <p:nvSpPr>
          <p:cNvPr id="200" name="Shape 200"/>
          <p:cNvSpPr txBox="1"/>
          <p:nvPr>
            <p:ph type="title"/>
          </p:nvPr>
        </p:nvSpPr>
        <p:spPr>
          <a:xfrm>
            <a:off x="311700" y="673625"/>
            <a:ext cx="8520599" cy="572699"/>
          </a:xfrm>
          <a:prstGeom prst="rect">
            <a:avLst/>
          </a:prstGeom>
        </p:spPr>
        <p:txBody>
          <a:bodyPr anchorCtr="0" anchor="t" bIns="91425" lIns="91425" rIns="91425" tIns="91425">
            <a:noAutofit/>
          </a:bodyPr>
          <a:lstStyle/>
          <a:p>
            <a:pPr lvl="0" rtl="0" algn="ctr">
              <a:spcBef>
                <a:spcPts val="0"/>
              </a:spcBef>
              <a:buNone/>
            </a:pPr>
            <a:r>
              <a:rPr lang="en">
                <a:solidFill>
                  <a:srgbClr val="6AA84F"/>
                </a:solidFill>
                <a:latin typeface="Montserrat"/>
                <a:ea typeface="Montserrat"/>
                <a:cs typeface="Montserrat"/>
                <a:sym typeface="Montserrat"/>
              </a:rPr>
              <a:t>Solution #3: Yard Sale</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AA84F"/>
        </a:solidFill>
      </p:bgPr>
    </p:bg>
    <p:spTree>
      <p:nvGrpSpPr>
        <p:cNvPr id="204" name="Shape 204"/>
        <p:cNvGrpSpPr/>
        <p:nvPr/>
      </p:nvGrpSpPr>
      <p:grpSpPr>
        <a:xfrm>
          <a:off x="0" y="0"/>
          <a:ext cx="0" cy="0"/>
          <a:chOff x="0" y="0"/>
          <a:chExt cx="0" cy="0"/>
        </a:xfrm>
      </p:grpSpPr>
      <p:pic>
        <p:nvPicPr>
          <p:cNvPr id="205" name="Shape 205"/>
          <p:cNvPicPr preferRelativeResize="0"/>
          <p:nvPr/>
        </p:nvPicPr>
        <p:blipFill>
          <a:blip r:embed="rId3">
            <a:alphaModFix amt="21000"/>
          </a:blip>
          <a:stretch>
            <a:fillRect/>
          </a:stretch>
        </p:blipFill>
        <p:spPr>
          <a:xfrm>
            <a:off x="-51860" y="-396000"/>
            <a:ext cx="9247721" cy="6163774"/>
          </a:xfrm>
          <a:prstGeom prst="rect">
            <a:avLst/>
          </a:prstGeom>
          <a:noFill/>
          <a:ln>
            <a:noFill/>
          </a:ln>
        </p:spPr>
      </p:pic>
      <p:sp>
        <p:nvSpPr>
          <p:cNvPr id="206" name="Shape 206"/>
          <p:cNvSpPr txBox="1"/>
          <p:nvPr>
            <p:ph type="ctrTitle"/>
          </p:nvPr>
        </p:nvSpPr>
        <p:spPr>
          <a:xfrm>
            <a:off x="434900" y="1261025"/>
            <a:ext cx="8179799" cy="2051100"/>
          </a:xfrm>
          <a:prstGeom prst="rect">
            <a:avLst/>
          </a:prstGeom>
        </p:spPr>
        <p:txBody>
          <a:bodyPr anchorCtr="0" anchor="b" bIns="91425" lIns="91425" rIns="91425" tIns="91425">
            <a:noAutofit/>
          </a:bodyPr>
          <a:lstStyle/>
          <a:p>
            <a:pPr lvl="0" rtl="0">
              <a:spcBef>
                <a:spcPts val="0"/>
              </a:spcBef>
              <a:buNone/>
            </a:pPr>
            <a:r>
              <a:rPr lang="en" sz="4800">
                <a:solidFill>
                  <a:srgbClr val="FFFFFF"/>
                </a:solidFill>
                <a:latin typeface="Montserrat"/>
                <a:ea typeface="Montserrat"/>
                <a:cs typeface="Montserrat"/>
                <a:sym typeface="Montserrat"/>
              </a:rPr>
              <a:t>EXPERIENCE PROTOTYPES</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x="0" y="0"/>
          <a:ext cx="0" cy="0"/>
          <a:chOff x="0" y="0"/>
          <a:chExt cx="0" cy="0"/>
        </a:xfrm>
      </p:grpSpPr>
      <p:sp>
        <p:nvSpPr>
          <p:cNvPr id="211" name="Shape 211"/>
          <p:cNvSpPr txBox="1"/>
          <p:nvPr/>
        </p:nvSpPr>
        <p:spPr>
          <a:xfrm>
            <a:off x="624450" y="1230575"/>
            <a:ext cx="7895100" cy="15078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2400">
                <a:solidFill>
                  <a:srgbClr val="434343"/>
                </a:solidFill>
                <a:latin typeface="Open Sans"/>
                <a:ea typeface="Open Sans"/>
                <a:cs typeface="Open Sans"/>
                <a:sym typeface="Open Sans"/>
              </a:rPr>
              <a:t>After making paper prototypes, we created scripts to </a:t>
            </a:r>
            <a:r>
              <a:rPr b="1" lang="en" sz="2400">
                <a:solidFill>
                  <a:srgbClr val="434343"/>
                </a:solidFill>
                <a:latin typeface="Open Sans"/>
                <a:ea typeface="Open Sans"/>
                <a:cs typeface="Open Sans"/>
                <a:sym typeface="Open Sans"/>
              </a:rPr>
              <a:t>put the testers into an environment where they would be using our product prototypes</a:t>
            </a:r>
          </a:p>
        </p:txBody>
      </p:sp>
      <p:sp>
        <p:nvSpPr>
          <p:cNvPr id="212" name="Shape 212"/>
          <p:cNvSpPr txBox="1"/>
          <p:nvPr>
            <p:ph type="title"/>
          </p:nvPr>
        </p:nvSpPr>
        <p:spPr>
          <a:xfrm>
            <a:off x="464400" y="463675"/>
            <a:ext cx="8520599" cy="572699"/>
          </a:xfrm>
          <a:prstGeom prst="rect">
            <a:avLst/>
          </a:prstGeom>
        </p:spPr>
        <p:txBody>
          <a:bodyPr anchorCtr="0" anchor="t" bIns="91425" lIns="91425" rIns="91425" tIns="91425">
            <a:noAutofit/>
          </a:bodyPr>
          <a:lstStyle/>
          <a:p>
            <a:pPr lvl="0" rtl="0">
              <a:spcBef>
                <a:spcPts val="0"/>
              </a:spcBef>
              <a:buNone/>
            </a:pPr>
            <a:r>
              <a:rPr lang="en">
                <a:solidFill>
                  <a:srgbClr val="6AA84F"/>
                </a:solidFill>
                <a:latin typeface="Montserrat"/>
                <a:ea typeface="Montserrat"/>
                <a:cs typeface="Montserrat"/>
                <a:sym typeface="Montserrat"/>
              </a:rPr>
              <a:t>TESTING METHODS</a:t>
            </a:r>
          </a:p>
        </p:txBody>
      </p:sp>
      <p:sp>
        <p:nvSpPr>
          <p:cNvPr id="213" name="Shape 213"/>
          <p:cNvSpPr txBox="1"/>
          <p:nvPr/>
        </p:nvSpPr>
        <p:spPr>
          <a:xfrm>
            <a:off x="624450" y="3139350"/>
            <a:ext cx="7895100" cy="15078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2400">
                <a:solidFill>
                  <a:srgbClr val="434343"/>
                </a:solidFill>
                <a:latin typeface="Open Sans"/>
                <a:ea typeface="Open Sans"/>
                <a:cs typeface="Open Sans"/>
                <a:sym typeface="Open Sans"/>
              </a:rPr>
              <a:t>So instead of telling our testers, “Imagine this situation…” we started by </a:t>
            </a:r>
            <a:r>
              <a:rPr b="1" lang="en" sz="2400">
                <a:solidFill>
                  <a:srgbClr val="434343"/>
                </a:solidFill>
                <a:latin typeface="Open Sans"/>
                <a:ea typeface="Open Sans"/>
                <a:cs typeface="Open Sans"/>
                <a:sym typeface="Open Sans"/>
              </a:rPr>
              <a:t>creating an actual scenario</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7" name="Shape 217"/>
        <p:cNvGrpSpPr/>
        <p:nvPr/>
      </p:nvGrpSpPr>
      <p:grpSpPr>
        <a:xfrm>
          <a:off x="0" y="0"/>
          <a:ext cx="0" cy="0"/>
          <a:chOff x="0" y="0"/>
          <a:chExt cx="0" cy="0"/>
        </a:xfrm>
      </p:grpSpPr>
      <p:sp>
        <p:nvSpPr>
          <p:cNvPr id="218" name="Shape 218"/>
          <p:cNvSpPr txBox="1"/>
          <p:nvPr/>
        </p:nvSpPr>
        <p:spPr>
          <a:xfrm>
            <a:off x="624450" y="443550"/>
            <a:ext cx="7895100" cy="4256399"/>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2400">
                <a:solidFill>
                  <a:srgbClr val="434343"/>
                </a:solidFill>
                <a:latin typeface="Open Sans"/>
                <a:ea typeface="Open Sans"/>
                <a:cs typeface="Open Sans"/>
                <a:sym typeface="Open Sans"/>
              </a:rPr>
              <a:t>Script example: </a:t>
            </a:r>
            <a:r>
              <a:rPr i="1" lang="en" sz="2400">
                <a:solidFill>
                  <a:srgbClr val="434343"/>
                </a:solidFill>
                <a:latin typeface="Open Sans"/>
                <a:ea typeface="Open Sans"/>
                <a:cs typeface="Open Sans"/>
                <a:sym typeface="Open Sans"/>
              </a:rPr>
              <a:t>Jeff as a ticket seller</a:t>
            </a:r>
          </a:p>
          <a:p>
            <a:pPr lvl="0" rtl="0">
              <a:lnSpc>
                <a:spcPct val="115000"/>
              </a:lnSpc>
              <a:spcBef>
                <a:spcPts val="0"/>
              </a:spcBef>
              <a:buNone/>
            </a:pPr>
            <a:r>
              <a:t/>
            </a:r>
            <a:endParaRPr i="1" sz="1000">
              <a:solidFill>
                <a:srgbClr val="434343"/>
              </a:solidFill>
              <a:latin typeface="Open Sans"/>
              <a:ea typeface="Open Sans"/>
              <a:cs typeface="Open Sans"/>
              <a:sym typeface="Open Sans"/>
            </a:endParaRPr>
          </a:p>
          <a:p>
            <a:pPr lvl="0" rtl="0">
              <a:lnSpc>
                <a:spcPct val="115000"/>
              </a:lnSpc>
              <a:spcBef>
                <a:spcPts val="0"/>
              </a:spcBef>
              <a:buNone/>
            </a:pPr>
            <a:r>
              <a:rPr b="1" lang="en" sz="2000">
                <a:solidFill>
                  <a:srgbClr val="434343"/>
                </a:solidFill>
                <a:latin typeface="Open Sans"/>
                <a:ea typeface="Open Sans"/>
                <a:cs typeface="Open Sans"/>
                <a:sym typeface="Open Sans"/>
              </a:rPr>
              <a:t>SunMi:</a:t>
            </a:r>
            <a:r>
              <a:rPr lang="en" sz="2000">
                <a:solidFill>
                  <a:srgbClr val="434343"/>
                </a:solidFill>
                <a:latin typeface="Open Sans"/>
                <a:ea typeface="Open Sans"/>
                <a:cs typeface="Open Sans"/>
                <a:sym typeface="Open Sans"/>
              </a:rPr>
              <a:t> “Hey, isn’t Beyond Wonderland this Friday, which is in two days? How are you going to finish your heap allocator due Saturday?”</a:t>
            </a:r>
          </a:p>
          <a:p>
            <a:pPr lvl="0" rtl="0">
              <a:lnSpc>
                <a:spcPct val="115000"/>
              </a:lnSpc>
              <a:spcBef>
                <a:spcPts val="0"/>
              </a:spcBef>
              <a:buNone/>
            </a:pPr>
            <a:r>
              <a:rPr b="1" lang="en" sz="2000">
                <a:solidFill>
                  <a:srgbClr val="434343"/>
                </a:solidFill>
                <a:latin typeface="Open Sans"/>
                <a:ea typeface="Open Sans"/>
                <a:cs typeface="Open Sans"/>
                <a:sym typeface="Open Sans"/>
              </a:rPr>
              <a:t>Jeff: </a:t>
            </a:r>
            <a:r>
              <a:rPr lang="en" sz="2000">
                <a:solidFill>
                  <a:srgbClr val="434343"/>
                </a:solidFill>
                <a:latin typeface="Open Sans"/>
                <a:ea typeface="Open Sans"/>
                <a:cs typeface="Open Sans"/>
                <a:sym typeface="Open Sans"/>
              </a:rPr>
              <a:t> “I know right, I don’t know if I can go anymore… I’m so bummed.”</a:t>
            </a:r>
          </a:p>
          <a:p>
            <a:pPr lvl="0" rtl="0">
              <a:lnSpc>
                <a:spcPct val="115000"/>
              </a:lnSpc>
              <a:spcBef>
                <a:spcPts val="0"/>
              </a:spcBef>
              <a:buNone/>
            </a:pPr>
            <a:r>
              <a:rPr b="1" lang="en" sz="2000">
                <a:solidFill>
                  <a:srgbClr val="434343"/>
                </a:solidFill>
                <a:latin typeface="Open Sans"/>
                <a:ea typeface="Open Sans"/>
                <a:cs typeface="Open Sans"/>
                <a:sym typeface="Open Sans"/>
              </a:rPr>
              <a:t>SunMi:</a:t>
            </a:r>
            <a:r>
              <a:rPr lang="en" sz="2000">
                <a:solidFill>
                  <a:srgbClr val="434343"/>
                </a:solidFill>
                <a:latin typeface="Open Sans"/>
                <a:ea typeface="Open Sans"/>
                <a:cs typeface="Open Sans"/>
                <a:sym typeface="Open Sans"/>
              </a:rPr>
              <a:t> “What are you going to do with the ticket then? Are you planning on selling it?”</a:t>
            </a:r>
          </a:p>
          <a:p>
            <a:pPr lvl="0" rtl="0">
              <a:lnSpc>
                <a:spcPct val="115000"/>
              </a:lnSpc>
              <a:spcBef>
                <a:spcPts val="0"/>
              </a:spcBef>
              <a:buNone/>
            </a:pPr>
            <a:r>
              <a:rPr b="1" lang="en" sz="2000">
                <a:solidFill>
                  <a:srgbClr val="434343"/>
                </a:solidFill>
                <a:latin typeface="Open Sans"/>
                <a:ea typeface="Open Sans"/>
                <a:cs typeface="Open Sans"/>
                <a:sym typeface="Open Sans"/>
              </a:rPr>
              <a:t>Jeff:</a:t>
            </a:r>
            <a:r>
              <a:rPr lang="en" sz="2000">
                <a:solidFill>
                  <a:srgbClr val="434343"/>
                </a:solidFill>
                <a:latin typeface="Open Sans"/>
                <a:ea typeface="Open Sans"/>
                <a:cs typeface="Open Sans"/>
                <a:sym typeface="Open Sans"/>
              </a:rPr>
              <a:t> “Yeah, that would be ideal.”</a:t>
            </a:r>
          </a:p>
          <a:p>
            <a:pPr lvl="0" rtl="0">
              <a:lnSpc>
                <a:spcPct val="115000"/>
              </a:lnSpc>
              <a:spcBef>
                <a:spcPts val="0"/>
              </a:spcBef>
              <a:buNone/>
            </a:pPr>
            <a:r>
              <a:rPr b="1" lang="en" sz="2000">
                <a:solidFill>
                  <a:srgbClr val="434343"/>
                </a:solidFill>
                <a:latin typeface="Open Sans"/>
                <a:ea typeface="Open Sans"/>
                <a:cs typeface="Open Sans"/>
                <a:sym typeface="Open Sans"/>
              </a:rPr>
              <a:t>SunMi:</a:t>
            </a:r>
            <a:r>
              <a:rPr lang="en" sz="2000">
                <a:solidFill>
                  <a:srgbClr val="434343"/>
                </a:solidFill>
                <a:latin typeface="Open Sans"/>
                <a:ea typeface="Open Sans"/>
                <a:cs typeface="Open Sans"/>
                <a:sym typeface="Open Sans"/>
              </a:rPr>
              <a:t> “But how? It’s in two days.”</a:t>
            </a:r>
          </a:p>
          <a:p>
            <a:pPr lvl="0" rtl="0">
              <a:lnSpc>
                <a:spcPct val="115000"/>
              </a:lnSpc>
              <a:spcBef>
                <a:spcPts val="0"/>
              </a:spcBef>
              <a:buNone/>
            </a:pPr>
            <a:r>
              <a:rPr b="1" lang="en" sz="2000">
                <a:solidFill>
                  <a:srgbClr val="6AA84F"/>
                </a:solidFill>
                <a:latin typeface="Open Sans"/>
                <a:ea typeface="Open Sans"/>
                <a:cs typeface="Open Sans"/>
                <a:sym typeface="Open Sans"/>
              </a:rPr>
              <a:t>… [continued]</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2" name="Shape 222"/>
        <p:cNvGrpSpPr/>
        <p:nvPr/>
      </p:nvGrpSpPr>
      <p:grpSpPr>
        <a:xfrm>
          <a:off x="0" y="0"/>
          <a:ext cx="0" cy="0"/>
          <a:chOff x="0" y="0"/>
          <a:chExt cx="0" cy="0"/>
        </a:xfrm>
      </p:grpSpPr>
      <p:sp>
        <p:nvSpPr>
          <p:cNvPr id="223" name="Shape 223"/>
          <p:cNvSpPr txBox="1"/>
          <p:nvPr>
            <p:ph type="title"/>
          </p:nvPr>
        </p:nvSpPr>
        <p:spPr>
          <a:xfrm>
            <a:off x="464400" y="463675"/>
            <a:ext cx="8520599" cy="572699"/>
          </a:xfrm>
          <a:prstGeom prst="rect">
            <a:avLst/>
          </a:prstGeom>
        </p:spPr>
        <p:txBody>
          <a:bodyPr anchorCtr="0" anchor="t" bIns="91425" lIns="91425" rIns="91425" tIns="91425">
            <a:noAutofit/>
          </a:bodyPr>
          <a:lstStyle/>
          <a:p>
            <a:pPr lvl="0" rtl="0" algn="ctr">
              <a:spcBef>
                <a:spcPts val="0"/>
              </a:spcBef>
              <a:buNone/>
            </a:pPr>
            <a:r>
              <a:rPr lang="en">
                <a:solidFill>
                  <a:srgbClr val="6AA84F"/>
                </a:solidFill>
                <a:latin typeface="Montserrat"/>
                <a:ea typeface="Montserrat"/>
                <a:cs typeface="Montserrat"/>
                <a:sym typeface="Montserrat"/>
              </a:rPr>
              <a:t>APPROPRIATENESS OF PARTICIPANTS</a:t>
            </a:r>
          </a:p>
        </p:txBody>
      </p:sp>
      <p:pic>
        <p:nvPicPr>
          <p:cNvPr id="224" name="Shape 224"/>
          <p:cNvPicPr preferRelativeResize="0"/>
          <p:nvPr/>
        </p:nvPicPr>
        <p:blipFill>
          <a:blip r:embed="rId3">
            <a:alphaModFix/>
          </a:blip>
          <a:stretch>
            <a:fillRect/>
          </a:stretch>
        </p:blipFill>
        <p:spPr>
          <a:xfrm>
            <a:off x="3967150" y="1395475"/>
            <a:ext cx="1209700" cy="1209700"/>
          </a:xfrm>
          <a:prstGeom prst="rect">
            <a:avLst/>
          </a:prstGeom>
          <a:noFill/>
          <a:ln>
            <a:noFill/>
          </a:ln>
        </p:spPr>
      </p:pic>
      <p:pic>
        <p:nvPicPr>
          <p:cNvPr id="225" name="Shape 225"/>
          <p:cNvPicPr preferRelativeResize="0"/>
          <p:nvPr/>
        </p:nvPicPr>
        <p:blipFill>
          <a:blip r:embed="rId4">
            <a:alphaModFix/>
          </a:blip>
          <a:stretch>
            <a:fillRect/>
          </a:stretch>
        </p:blipFill>
        <p:spPr>
          <a:xfrm>
            <a:off x="6243100" y="1395475"/>
            <a:ext cx="1209700" cy="1209700"/>
          </a:xfrm>
          <a:prstGeom prst="rect">
            <a:avLst/>
          </a:prstGeom>
          <a:noFill/>
          <a:ln>
            <a:noFill/>
          </a:ln>
        </p:spPr>
      </p:pic>
      <p:pic>
        <p:nvPicPr>
          <p:cNvPr id="226" name="Shape 226"/>
          <p:cNvPicPr preferRelativeResize="0"/>
          <p:nvPr/>
        </p:nvPicPr>
        <p:blipFill>
          <a:blip r:embed="rId5">
            <a:alphaModFix/>
          </a:blip>
          <a:stretch>
            <a:fillRect/>
          </a:stretch>
        </p:blipFill>
        <p:spPr>
          <a:xfrm>
            <a:off x="1654100" y="1395475"/>
            <a:ext cx="1209700" cy="1209700"/>
          </a:xfrm>
          <a:prstGeom prst="rect">
            <a:avLst/>
          </a:prstGeom>
          <a:noFill/>
          <a:ln>
            <a:noFill/>
          </a:ln>
        </p:spPr>
      </p:pic>
      <p:sp>
        <p:nvSpPr>
          <p:cNvPr id="227" name="Shape 227"/>
          <p:cNvSpPr txBox="1"/>
          <p:nvPr/>
        </p:nvSpPr>
        <p:spPr>
          <a:xfrm>
            <a:off x="4004250" y="2738725"/>
            <a:ext cx="1135500" cy="314999"/>
          </a:xfrm>
          <a:prstGeom prst="rect">
            <a:avLst/>
          </a:prstGeom>
          <a:noFill/>
          <a:ln>
            <a:noFill/>
          </a:ln>
        </p:spPr>
        <p:txBody>
          <a:bodyPr anchorCtr="0" anchor="t" bIns="91425" lIns="91425" rIns="91425" tIns="91425">
            <a:noAutofit/>
          </a:bodyPr>
          <a:lstStyle/>
          <a:p>
            <a:pPr algn="ctr">
              <a:spcBef>
                <a:spcPts val="0"/>
              </a:spcBef>
              <a:buNone/>
            </a:pPr>
            <a:r>
              <a:rPr b="1" lang="en">
                <a:solidFill>
                  <a:srgbClr val="6AA84F"/>
                </a:solidFill>
                <a:latin typeface="Montserrat"/>
                <a:ea typeface="Montserrat"/>
                <a:cs typeface="Montserrat"/>
                <a:sym typeface="Montserrat"/>
              </a:rPr>
              <a:t>SARAH</a:t>
            </a:r>
          </a:p>
        </p:txBody>
      </p:sp>
      <p:sp>
        <p:nvSpPr>
          <p:cNvPr id="228" name="Shape 228"/>
          <p:cNvSpPr txBox="1"/>
          <p:nvPr/>
        </p:nvSpPr>
        <p:spPr>
          <a:xfrm>
            <a:off x="1691200" y="2738725"/>
            <a:ext cx="1135500" cy="314999"/>
          </a:xfrm>
          <a:prstGeom prst="rect">
            <a:avLst/>
          </a:prstGeom>
          <a:noFill/>
          <a:ln>
            <a:noFill/>
          </a:ln>
        </p:spPr>
        <p:txBody>
          <a:bodyPr anchorCtr="0" anchor="t" bIns="91425" lIns="91425" rIns="91425" tIns="91425">
            <a:noAutofit/>
          </a:bodyPr>
          <a:lstStyle/>
          <a:p>
            <a:pPr lvl="0" rtl="0" algn="ctr">
              <a:spcBef>
                <a:spcPts val="0"/>
              </a:spcBef>
              <a:buNone/>
            </a:pPr>
            <a:r>
              <a:rPr b="1" lang="en">
                <a:solidFill>
                  <a:srgbClr val="6AA84F"/>
                </a:solidFill>
                <a:latin typeface="Montserrat"/>
                <a:ea typeface="Montserrat"/>
                <a:cs typeface="Montserrat"/>
                <a:sym typeface="Montserrat"/>
              </a:rPr>
              <a:t>JEFF</a:t>
            </a:r>
          </a:p>
        </p:txBody>
      </p:sp>
      <p:sp>
        <p:nvSpPr>
          <p:cNvPr id="229" name="Shape 229"/>
          <p:cNvSpPr txBox="1"/>
          <p:nvPr/>
        </p:nvSpPr>
        <p:spPr>
          <a:xfrm>
            <a:off x="6280200" y="2738725"/>
            <a:ext cx="1135500" cy="314999"/>
          </a:xfrm>
          <a:prstGeom prst="rect">
            <a:avLst/>
          </a:prstGeom>
          <a:noFill/>
          <a:ln>
            <a:noFill/>
          </a:ln>
        </p:spPr>
        <p:txBody>
          <a:bodyPr anchorCtr="0" anchor="t" bIns="91425" lIns="91425" rIns="91425" tIns="91425">
            <a:noAutofit/>
          </a:bodyPr>
          <a:lstStyle/>
          <a:p>
            <a:pPr lvl="0" rtl="0" algn="ctr">
              <a:spcBef>
                <a:spcPts val="0"/>
              </a:spcBef>
              <a:buNone/>
            </a:pPr>
            <a:r>
              <a:rPr b="1" lang="en">
                <a:solidFill>
                  <a:srgbClr val="6AA84F"/>
                </a:solidFill>
                <a:latin typeface="Montserrat"/>
                <a:ea typeface="Montserrat"/>
                <a:cs typeface="Montserrat"/>
                <a:sym typeface="Montserrat"/>
              </a:rPr>
              <a:t>CINDY</a:t>
            </a:r>
          </a:p>
        </p:txBody>
      </p:sp>
      <p:sp>
        <p:nvSpPr>
          <p:cNvPr id="230" name="Shape 230"/>
          <p:cNvSpPr txBox="1"/>
          <p:nvPr/>
        </p:nvSpPr>
        <p:spPr>
          <a:xfrm>
            <a:off x="898050" y="3387625"/>
            <a:ext cx="7653300" cy="1209600"/>
          </a:xfrm>
          <a:prstGeom prst="rect">
            <a:avLst/>
          </a:prstGeom>
          <a:noFill/>
          <a:ln>
            <a:noFill/>
          </a:ln>
        </p:spPr>
        <p:txBody>
          <a:bodyPr anchorCtr="0" anchor="t" bIns="91425" lIns="91425" rIns="91425" tIns="91425">
            <a:noAutofit/>
          </a:bodyPr>
          <a:lstStyle/>
          <a:p>
            <a:pPr indent="-342900" lvl="0" marL="457200" rtl="0">
              <a:spcBef>
                <a:spcPts val="0"/>
              </a:spcBef>
              <a:buClr>
                <a:srgbClr val="434343"/>
              </a:buClr>
              <a:buSzPct val="100000"/>
              <a:buFont typeface="Open Sans"/>
              <a:buChar char="●"/>
            </a:pPr>
            <a:r>
              <a:rPr lang="en" sz="1800">
                <a:solidFill>
                  <a:srgbClr val="434343"/>
                </a:solidFill>
                <a:latin typeface="Open Sans"/>
                <a:ea typeface="Open Sans"/>
                <a:cs typeface="Open Sans"/>
                <a:sym typeface="Open Sans"/>
              </a:rPr>
              <a:t>Diverse backgrounds in terms of education and usage of online marketplaces</a:t>
            </a:r>
          </a:p>
          <a:p>
            <a:pPr indent="-342900" lvl="0" marL="457200" rtl="0">
              <a:spcBef>
                <a:spcPts val="0"/>
              </a:spcBef>
              <a:buClr>
                <a:srgbClr val="434343"/>
              </a:buClr>
              <a:buSzPct val="100000"/>
              <a:buFont typeface="Open Sans"/>
              <a:buChar char="●"/>
            </a:pPr>
            <a:r>
              <a:rPr lang="en" sz="1800">
                <a:solidFill>
                  <a:srgbClr val="434343"/>
                </a:solidFill>
                <a:latin typeface="Open Sans"/>
                <a:ea typeface="Open Sans"/>
                <a:cs typeface="Open Sans"/>
                <a:sym typeface="Open Sans"/>
              </a:rPr>
              <a:t>Participants are extreme users or non-users</a:t>
            </a:r>
          </a:p>
          <a:p>
            <a:pPr indent="-342900" lvl="0" marL="457200" rtl="0">
              <a:spcBef>
                <a:spcPts val="0"/>
              </a:spcBef>
              <a:buClr>
                <a:srgbClr val="434343"/>
              </a:buClr>
              <a:buSzPct val="100000"/>
              <a:buFont typeface="Open Sans"/>
              <a:buChar char="●"/>
            </a:pPr>
            <a:r>
              <a:rPr lang="en" sz="1800">
                <a:solidFill>
                  <a:srgbClr val="434343"/>
                </a:solidFill>
                <a:latin typeface="Open Sans"/>
                <a:ea typeface="Open Sans"/>
                <a:cs typeface="Open Sans"/>
                <a:sym typeface="Open Sans"/>
              </a:rPr>
              <a:t>People who use different marketplaces (ex: Amazon, Etsy)</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4" name="Shape 234"/>
        <p:cNvGrpSpPr/>
        <p:nvPr/>
      </p:nvGrpSpPr>
      <p:grpSpPr>
        <a:xfrm>
          <a:off x="0" y="0"/>
          <a:ext cx="0" cy="0"/>
          <a:chOff x="0" y="0"/>
          <a:chExt cx="0" cy="0"/>
        </a:xfrm>
      </p:grpSpPr>
      <p:sp>
        <p:nvSpPr>
          <p:cNvPr id="235" name="Shape 235"/>
          <p:cNvSpPr txBox="1"/>
          <p:nvPr>
            <p:ph idx="1" type="body"/>
          </p:nvPr>
        </p:nvSpPr>
        <p:spPr>
          <a:xfrm>
            <a:off x="4170150" y="1447875"/>
            <a:ext cx="4055699" cy="3036299"/>
          </a:xfrm>
          <a:prstGeom prst="rect">
            <a:avLst/>
          </a:prstGeom>
        </p:spPr>
        <p:txBody>
          <a:bodyPr anchorCtr="0" anchor="t" bIns="91425" lIns="91425" rIns="91425" tIns="91425">
            <a:noAutofit/>
          </a:bodyPr>
          <a:lstStyle/>
          <a:p>
            <a:pPr rtl="0">
              <a:lnSpc>
                <a:spcPct val="115000"/>
              </a:lnSpc>
              <a:spcBef>
                <a:spcPts val="0"/>
              </a:spcBef>
              <a:buNone/>
            </a:pPr>
            <a:r>
              <a:rPr lang="en" sz="2000">
                <a:solidFill>
                  <a:srgbClr val="666666"/>
                </a:solidFill>
                <a:latin typeface="Open Sans"/>
                <a:ea typeface="Open Sans"/>
                <a:cs typeface="Open Sans"/>
                <a:sym typeface="Open Sans"/>
              </a:rPr>
              <a:t>HMW from Lorena’s POV:</a:t>
            </a:r>
          </a:p>
          <a:p>
            <a:pPr lvl="0" rtl="0">
              <a:lnSpc>
                <a:spcPct val="115000"/>
              </a:lnSpc>
              <a:spcBef>
                <a:spcPts val="0"/>
              </a:spcBef>
              <a:buNone/>
            </a:pPr>
            <a:r>
              <a:rPr b="1" lang="en" sz="2000">
                <a:solidFill>
                  <a:srgbClr val="666666"/>
                </a:solidFill>
                <a:latin typeface="Open Sans"/>
                <a:ea typeface="Open Sans"/>
                <a:cs typeface="Open Sans"/>
                <a:sym typeface="Open Sans"/>
              </a:rPr>
              <a:t>How might we provide users with a way to sell and purchase time-sensitive products?</a:t>
            </a:r>
          </a:p>
        </p:txBody>
      </p:sp>
      <p:sp>
        <p:nvSpPr>
          <p:cNvPr id="236" name="Shape 236"/>
          <p:cNvSpPr txBox="1"/>
          <p:nvPr/>
        </p:nvSpPr>
        <p:spPr>
          <a:xfrm>
            <a:off x="2854800" y="639075"/>
            <a:ext cx="3434399" cy="658500"/>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6AA84F"/>
                </a:solidFill>
                <a:latin typeface="Montserrat"/>
                <a:ea typeface="Montserrat"/>
                <a:cs typeface="Montserrat"/>
                <a:sym typeface="Montserrat"/>
              </a:rPr>
              <a:t>PROTOTYPE #1</a:t>
            </a:r>
          </a:p>
        </p:txBody>
      </p:sp>
      <p:pic>
        <p:nvPicPr>
          <p:cNvPr id="237" name="Shape 237"/>
          <p:cNvPicPr preferRelativeResize="0"/>
          <p:nvPr/>
        </p:nvPicPr>
        <p:blipFill rotWithShape="1">
          <a:blip r:embed="rId3">
            <a:alphaModFix/>
          </a:blip>
          <a:srcRect b="4012" l="4955" r="14464" t="0"/>
          <a:stretch/>
        </p:blipFill>
        <p:spPr>
          <a:xfrm>
            <a:off x="1038975" y="1574560"/>
            <a:ext cx="1246464" cy="1994354"/>
          </a:xfrm>
          <a:prstGeom prst="rect">
            <a:avLst/>
          </a:prstGeom>
          <a:noFill/>
          <a:ln>
            <a:noFill/>
          </a:ln>
        </p:spPr>
      </p:pic>
      <p:pic>
        <p:nvPicPr>
          <p:cNvPr id="238" name="Shape 238"/>
          <p:cNvPicPr preferRelativeResize="0"/>
          <p:nvPr/>
        </p:nvPicPr>
        <p:blipFill rotWithShape="1">
          <a:blip r:embed="rId4">
            <a:alphaModFix/>
          </a:blip>
          <a:srcRect b="0" l="12366" r="8363" t="2181"/>
          <a:stretch/>
        </p:blipFill>
        <p:spPr>
          <a:xfrm>
            <a:off x="2483438" y="1547862"/>
            <a:ext cx="1237561" cy="2047775"/>
          </a:xfrm>
          <a:prstGeom prst="rect">
            <a:avLst/>
          </a:prstGeom>
          <a:noFill/>
          <a:ln>
            <a:noFill/>
          </a:ln>
        </p:spPr>
      </p:pic>
      <p:pic>
        <p:nvPicPr>
          <p:cNvPr id="239" name="Shape 239"/>
          <p:cNvPicPr preferRelativeResize="0"/>
          <p:nvPr/>
        </p:nvPicPr>
        <p:blipFill rotWithShape="1">
          <a:blip r:embed="rId5">
            <a:alphaModFix/>
          </a:blip>
          <a:srcRect b="0" l="6277" r="9801" t="4662"/>
          <a:stretch/>
        </p:blipFill>
        <p:spPr>
          <a:xfrm>
            <a:off x="2126897" y="3878059"/>
            <a:ext cx="506299" cy="777940"/>
          </a:xfrm>
          <a:prstGeom prst="rect">
            <a:avLst/>
          </a:prstGeom>
          <a:noFill/>
          <a:ln>
            <a:noFill/>
          </a:ln>
        </p:spPr>
      </p:pic>
      <p:pic>
        <p:nvPicPr>
          <p:cNvPr id="240" name="Shape 240"/>
          <p:cNvPicPr preferRelativeResize="0"/>
          <p:nvPr/>
        </p:nvPicPr>
        <p:blipFill rotWithShape="1">
          <a:blip r:embed="rId6">
            <a:alphaModFix/>
          </a:blip>
          <a:srcRect b="8236" l="5716" r="18364" t="3959"/>
          <a:stretch/>
        </p:blipFill>
        <p:spPr>
          <a:xfrm>
            <a:off x="2751812" y="3869182"/>
            <a:ext cx="506299" cy="786817"/>
          </a:xfrm>
          <a:prstGeom prst="rect">
            <a:avLst/>
          </a:prstGeom>
          <a:noFill/>
          <a:ln>
            <a:noFill/>
          </a:ln>
        </p:spPr>
      </p:pic>
      <p:pic>
        <p:nvPicPr>
          <p:cNvPr id="241" name="Shape 241"/>
          <p:cNvPicPr preferRelativeResize="0"/>
          <p:nvPr/>
        </p:nvPicPr>
        <p:blipFill rotWithShape="1">
          <a:blip r:embed="rId3">
            <a:alphaModFix/>
          </a:blip>
          <a:srcRect b="4012" l="4955" r="14464" t="0"/>
          <a:stretch/>
        </p:blipFill>
        <p:spPr>
          <a:xfrm>
            <a:off x="3388262" y="3845925"/>
            <a:ext cx="506299" cy="810074"/>
          </a:xfrm>
          <a:prstGeom prst="rect">
            <a:avLst/>
          </a:prstGeom>
          <a:noFill/>
          <a:ln>
            <a:noFill/>
          </a:ln>
        </p:spPr>
      </p:pic>
      <p:pic>
        <p:nvPicPr>
          <p:cNvPr id="242" name="Shape 242"/>
          <p:cNvPicPr preferRelativeResize="0"/>
          <p:nvPr/>
        </p:nvPicPr>
        <p:blipFill rotWithShape="1">
          <a:blip r:embed="rId7">
            <a:alphaModFix/>
          </a:blip>
          <a:srcRect b="0" l="4215" r="8865" t="0"/>
          <a:stretch/>
        </p:blipFill>
        <p:spPr>
          <a:xfrm>
            <a:off x="4024712" y="3876298"/>
            <a:ext cx="506299" cy="779701"/>
          </a:xfrm>
          <a:prstGeom prst="rect">
            <a:avLst/>
          </a:prstGeom>
          <a:noFill/>
          <a:ln>
            <a:noFill/>
          </a:ln>
        </p:spPr>
      </p:pic>
      <p:pic>
        <p:nvPicPr>
          <p:cNvPr id="243" name="Shape 243"/>
          <p:cNvPicPr preferRelativeResize="0"/>
          <p:nvPr/>
        </p:nvPicPr>
        <p:blipFill rotWithShape="1">
          <a:blip r:embed="rId8">
            <a:alphaModFix/>
          </a:blip>
          <a:srcRect b="8579" l="8240" r="6457" t="2142"/>
          <a:stretch/>
        </p:blipFill>
        <p:spPr>
          <a:xfrm>
            <a:off x="4661162" y="3878100"/>
            <a:ext cx="555168" cy="777900"/>
          </a:xfrm>
          <a:prstGeom prst="rect">
            <a:avLst/>
          </a:prstGeom>
          <a:noFill/>
          <a:ln>
            <a:noFill/>
          </a:ln>
        </p:spPr>
      </p:pic>
      <p:pic>
        <p:nvPicPr>
          <p:cNvPr id="244" name="Shape 244"/>
          <p:cNvPicPr preferRelativeResize="0"/>
          <p:nvPr/>
        </p:nvPicPr>
        <p:blipFill rotWithShape="1">
          <a:blip r:embed="rId4">
            <a:alphaModFix/>
          </a:blip>
          <a:srcRect b="0" l="12366" r="8363" t="2181"/>
          <a:stretch/>
        </p:blipFill>
        <p:spPr>
          <a:xfrm>
            <a:off x="5346487" y="3878100"/>
            <a:ext cx="470127" cy="777900"/>
          </a:xfrm>
          <a:prstGeom prst="rect">
            <a:avLst/>
          </a:prstGeom>
          <a:noFill/>
          <a:ln>
            <a:noFill/>
          </a:ln>
        </p:spPr>
      </p:pic>
      <p:pic>
        <p:nvPicPr>
          <p:cNvPr id="245" name="Shape 245"/>
          <p:cNvPicPr preferRelativeResize="0"/>
          <p:nvPr/>
        </p:nvPicPr>
        <p:blipFill rotWithShape="1">
          <a:blip r:embed="rId9">
            <a:alphaModFix/>
          </a:blip>
          <a:srcRect b="1081" l="10920" r="10059" t="2356"/>
          <a:stretch/>
        </p:blipFill>
        <p:spPr>
          <a:xfrm>
            <a:off x="5946762" y="3892058"/>
            <a:ext cx="470125" cy="763941"/>
          </a:xfrm>
          <a:prstGeom prst="rect">
            <a:avLst/>
          </a:prstGeom>
          <a:noFill/>
          <a:ln>
            <a:noFill/>
          </a:ln>
        </p:spPr>
      </p:pic>
      <p:pic>
        <p:nvPicPr>
          <p:cNvPr id="246" name="Shape 246"/>
          <p:cNvPicPr preferRelativeResize="0"/>
          <p:nvPr/>
        </p:nvPicPr>
        <p:blipFill rotWithShape="1">
          <a:blip r:embed="rId10">
            <a:alphaModFix/>
          </a:blip>
          <a:srcRect b="0" l="13412" r="5694" t="0"/>
          <a:stretch/>
        </p:blipFill>
        <p:spPr>
          <a:xfrm>
            <a:off x="6547037" y="3880760"/>
            <a:ext cx="470124" cy="775239"/>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0" name="Shape 250"/>
        <p:cNvGrpSpPr/>
        <p:nvPr/>
      </p:nvGrpSpPr>
      <p:grpSpPr>
        <a:xfrm>
          <a:off x="0" y="0"/>
          <a:ext cx="0" cy="0"/>
          <a:chOff x="0" y="0"/>
          <a:chExt cx="0" cy="0"/>
        </a:xfrm>
      </p:grpSpPr>
      <p:pic>
        <p:nvPicPr>
          <p:cNvPr id="251" name="Shape 251"/>
          <p:cNvPicPr preferRelativeResize="0"/>
          <p:nvPr/>
        </p:nvPicPr>
        <p:blipFill>
          <a:blip r:embed="rId3">
            <a:alphaModFix/>
          </a:blip>
          <a:stretch>
            <a:fillRect/>
          </a:stretch>
        </p:blipFill>
        <p:spPr>
          <a:xfrm>
            <a:off x="-196150" y="-1293025"/>
            <a:ext cx="9536298" cy="7152223"/>
          </a:xfrm>
          <a:prstGeom prst="rect">
            <a:avLst/>
          </a:prstGeom>
          <a:noFill/>
          <a:ln>
            <a:noFill/>
          </a:ln>
        </p:spPr>
      </p:pic>
      <p:sp>
        <p:nvSpPr>
          <p:cNvPr id="252" name="Shape 252"/>
          <p:cNvSpPr txBox="1"/>
          <p:nvPr/>
        </p:nvSpPr>
        <p:spPr>
          <a:xfrm>
            <a:off x="528025" y="3493050"/>
            <a:ext cx="4141499" cy="620399"/>
          </a:xfrm>
          <a:prstGeom prst="rect">
            <a:avLst/>
          </a:prstGeom>
          <a:noFill/>
          <a:ln>
            <a:noFill/>
          </a:ln>
        </p:spPr>
        <p:txBody>
          <a:bodyPr anchorCtr="0" anchor="t" bIns="91425" lIns="91425" rIns="91425" tIns="91425">
            <a:noAutofit/>
          </a:bodyPr>
          <a:lstStyle/>
          <a:p>
            <a:pPr lvl="0" rtl="0">
              <a:spcBef>
                <a:spcPts val="0"/>
              </a:spcBef>
              <a:buNone/>
            </a:pPr>
            <a:r>
              <a:rPr lang="en" sz="3000">
                <a:solidFill>
                  <a:srgbClr val="FFFFFF"/>
                </a:solidFill>
                <a:latin typeface="Montserrat"/>
                <a:ea typeface="Montserrat"/>
                <a:cs typeface="Montserrat"/>
                <a:sym typeface="Montserrat"/>
              </a:rPr>
              <a:t>Testing with Jeff</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AA84F"/>
        </a:solidFill>
      </p:bgPr>
    </p:bg>
    <p:spTree>
      <p:nvGrpSpPr>
        <p:cNvPr id="72" name="Shape 72"/>
        <p:cNvGrpSpPr/>
        <p:nvPr/>
      </p:nvGrpSpPr>
      <p:grpSpPr>
        <a:xfrm>
          <a:off x="0" y="0"/>
          <a:ext cx="0" cy="0"/>
          <a:chOff x="0" y="0"/>
          <a:chExt cx="0" cy="0"/>
        </a:xfrm>
      </p:grpSpPr>
      <p:sp>
        <p:nvSpPr>
          <p:cNvPr id="73" name="Shape 73"/>
          <p:cNvSpPr txBox="1"/>
          <p:nvPr>
            <p:ph type="ctrTitle"/>
          </p:nvPr>
        </p:nvSpPr>
        <p:spPr>
          <a:xfrm>
            <a:off x="311700" y="725775"/>
            <a:ext cx="8520599" cy="942299"/>
          </a:xfrm>
          <a:prstGeom prst="rect">
            <a:avLst/>
          </a:prstGeom>
        </p:spPr>
        <p:txBody>
          <a:bodyPr anchorCtr="0" anchor="b" bIns="91425" lIns="91425" rIns="91425" tIns="91425">
            <a:noAutofit/>
          </a:bodyPr>
          <a:lstStyle/>
          <a:p>
            <a:pPr lvl="0" rtl="0">
              <a:spcBef>
                <a:spcPts val="0"/>
              </a:spcBef>
              <a:buNone/>
            </a:pPr>
            <a:r>
              <a:rPr lang="en" sz="4800">
                <a:solidFill>
                  <a:srgbClr val="FFFFFF"/>
                </a:solidFill>
                <a:latin typeface="Montserrat"/>
                <a:ea typeface="Montserrat"/>
                <a:cs typeface="Montserrat"/>
                <a:sym typeface="Montserrat"/>
              </a:rPr>
              <a:t>INITIAL POV</a:t>
            </a:r>
          </a:p>
        </p:txBody>
      </p:sp>
      <p:sp>
        <p:nvSpPr>
          <p:cNvPr id="74" name="Shape 74"/>
          <p:cNvSpPr txBox="1"/>
          <p:nvPr/>
        </p:nvSpPr>
        <p:spPr>
          <a:xfrm>
            <a:off x="703950" y="1881300"/>
            <a:ext cx="7736100" cy="2650799"/>
          </a:xfrm>
          <a:prstGeom prst="rect">
            <a:avLst/>
          </a:prstGeom>
          <a:noFill/>
          <a:ln>
            <a:noFill/>
          </a:ln>
        </p:spPr>
        <p:txBody>
          <a:bodyPr anchorCtr="0" anchor="t" bIns="91425" lIns="91425" rIns="91425" tIns="91425">
            <a:noAutofit/>
          </a:bodyPr>
          <a:lstStyle/>
          <a:p>
            <a:pPr algn="ctr">
              <a:spcBef>
                <a:spcPts val="0"/>
              </a:spcBef>
              <a:buNone/>
            </a:pPr>
            <a:r>
              <a:rPr lang="en" sz="2400">
                <a:solidFill>
                  <a:srgbClr val="FFFFFF"/>
                </a:solidFill>
                <a:latin typeface="Open Sans"/>
                <a:ea typeface="Open Sans"/>
                <a:cs typeface="Open Sans"/>
                <a:sym typeface="Open Sans"/>
              </a:rPr>
              <a:t>We met </a:t>
            </a:r>
            <a:r>
              <a:rPr b="1" lang="en" sz="2400">
                <a:solidFill>
                  <a:srgbClr val="FFFFFF"/>
                </a:solidFill>
                <a:latin typeface="Open Sans"/>
                <a:ea typeface="Open Sans"/>
                <a:cs typeface="Open Sans"/>
                <a:sym typeface="Open Sans"/>
              </a:rPr>
              <a:t>Lorena</a:t>
            </a:r>
            <a:r>
              <a:rPr lang="en" sz="2400">
                <a:solidFill>
                  <a:srgbClr val="FFFFFF"/>
                </a:solidFill>
                <a:latin typeface="Open Sans"/>
                <a:ea typeface="Open Sans"/>
                <a:cs typeface="Open Sans"/>
                <a:sym typeface="Open Sans"/>
              </a:rPr>
              <a:t>. We were amazed to realize that </a:t>
            </a:r>
            <a:r>
              <a:rPr b="1" lang="en" sz="2400">
                <a:solidFill>
                  <a:srgbClr val="FFFFFF"/>
                </a:solidFill>
                <a:latin typeface="Open Sans"/>
                <a:ea typeface="Open Sans"/>
                <a:cs typeface="Open Sans"/>
                <a:sym typeface="Open Sans"/>
              </a:rPr>
              <a:t>Facebook was her go-to website</a:t>
            </a:r>
            <a:r>
              <a:rPr lang="en" sz="2400">
                <a:solidFill>
                  <a:srgbClr val="FFFFFF"/>
                </a:solidFill>
                <a:latin typeface="Open Sans"/>
                <a:ea typeface="Open Sans"/>
                <a:cs typeface="Open Sans"/>
                <a:sym typeface="Open Sans"/>
              </a:rPr>
              <a:t> for things like event tickets or hard-to-get items. It would be game-changing to facilitate </a:t>
            </a:r>
            <a:r>
              <a:rPr b="1" lang="en" sz="2400">
                <a:solidFill>
                  <a:srgbClr val="FFFFFF"/>
                </a:solidFill>
                <a:latin typeface="Open Sans"/>
                <a:ea typeface="Open Sans"/>
                <a:cs typeface="Open Sans"/>
                <a:sym typeface="Open Sans"/>
              </a:rPr>
              <a:t>buying &amp; selling of items through Facebook</a:t>
            </a:r>
            <a:r>
              <a:rPr lang="en" sz="2400">
                <a:solidFill>
                  <a:srgbClr val="FFFFFF"/>
                </a:solidFill>
                <a:latin typeface="Open Sans"/>
                <a:ea typeface="Open Sans"/>
                <a:cs typeface="Open Sans"/>
                <a:sym typeface="Open Sans"/>
              </a:rPr>
              <a:t>.</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6" name="Shape 256"/>
        <p:cNvGrpSpPr/>
        <p:nvPr/>
      </p:nvGrpSpPr>
      <p:grpSpPr>
        <a:xfrm>
          <a:off x="0" y="0"/>
          <a:ext cx="0" cy="0"/>
          <a:chOff x="0" y="0"/>
          <a:chExt cx="0" cy="0"/>
        </a:xfrm>
      </p:grpSpPr>
      <p:sp>
        <p:nvSpPr>
          <p:cNvPr id="257" name="Shape 257"/>
          <p:cNvSpPr txBox="1"/>
          <p:nvPr/>
        </p:nvSpPr>
        <p:spPr>
          <a:xfrm>
            <a:off x="624450" y="1230575"/>
            <a:ext cx="7895100" cy="1507800"/>
          </a:xfrm>
          <a:prstGeom prst="rect">
            <a:avLst/>
          </a:prstGeom>
          <a:noFill/>
          <a:ln>
            <a:noFill/>
          </a:ln>
        </p:spPr>
        <p:txBody>
          <a:bodyPr anchorCtr="0" anchor="t" bIns="91425" lIns="91425" rIns="91425" tIns="91425">
            <a:noAutofit/>
          </a:bodyPr>
          <a:lstStyle/>
          <a:p>
            <a:pPr lvl="0" rtl="0">
              <a:spcBef>
                <a:spcPts val="0"/>
              </a:spcBef>
              <a:buNone/>
            </a:pPr>
            <a:r>
              <a:rPr b="1" lang="en" sz="2400">
                <a:solidFill>
                  <a:srgbClr val="434343"/>
                </a:solidFill>
                <a:latin typeface="Open Sans"/>
                <a:ea typeface="Open Sans"/>
                <a:cs typeface="Open Sans"/>
                <a:sym typeface="Open Sans"/>
              </a:rPr>
              <a:t>Appropriate for solution #1:</a:t>
            </a:r>
            <a:r>
              <a:rPr lang="en" sz="2400">
                <a:solidFill>
                  <a:srgbClr val="434343"/>
                </a:solidFill>
                <a:latin typeface="Open Sans"/>
                <a:ea typeface="Open Sans"/>
                <a:cs typeface="Open Sans"/>
                <a:sym typeface="Open Sans"/>
              </a:rPr>
              <a:t> A platform devoted to buying and selling time-sensitive tickets for shows, concerts, and festivals</a:t>
            </a:r>
          </a:p>
        </p:txBody>
      </p:sp>
      <p:sp>
        <p:nvSpPr>
          <p:cNvPr id="258" name="Shape 258"/>
          <p:cNvSpPr txBox="1"/>
          <p:nvPr>
            <p:ph type="title"/>
          </p:nvPr>
        </p:nvSpPr>
        <p:spPr>
          <a:xfrm>
            <a:off x="464400" y="463675"/>
            <a:ext cx="8520599" cy="572699"/>
          </a:xfrm>
          <a:prstGeom prst="rect">
            <a:avLst/>
          </a:prstGeom>
        </p:spPr>
        <p:txBody>
          <a:bodyPr anchorCtr="0" anchor="t" bIns="91425" lIns="91425" rIns="91425" tIns="91425">
            <a:noAutofit/>
          </a:bodyPr>
          <a:lstStyle/>
          <a:p>
            <a:pPr lvl="0" rtl="0">
              <a:spcBef>
                <a:spcPts val="0"/>
              </a:spcBef>
              <a:buNone/>
            </a:pPr>
            <a:r>
              <a:rPr lang="en">
                <a:solidFill>
                  <a:srgbClr val="6AA84F"/>
                </a:solidFill>
                <a:latin typeface="Montserrat"/>
                <a:ea typeface="Montserrat"/>
                <a:cs typeface="Montserrat"/>
                <a:sym typeface="Montserrat"/>
              </a:rPr>
              <a:t>PROTOTYPE #1: Ticket Market</a:t>
            </a:r>
          </a:p>
        </p:txBody>
      </p:sp>
      <p:sp>
        <p:nvSpPr>
          <p:cNvPr id="259" name="Shape 259"/>
          <p:cNvSpPr txBox="1"/>
          <p:nvPr/>
        </p:nvSpPr>
        <p:spPr>
          <a:xfrm>
            <a:off x="624450" y="2682150"/>
            <a:ext cx="7895100" cy="1821899"/>
          </a:xfrm>
          <a:prstGeom prst="rect">
            <a:avLst/>
          </a:prstGeom>
          <a:noFill/>
          <a:ln>
            <a:noFill/>
          </a:ln>
        </p:spPr>
        <p:txBody>
          <a:bodyPr anchorCtr="0" anchor="t" bIns="91425" lIns="91425" rIns="91425" tIns="91425">
            <a:noAutofit/>
          </a:bodyPr>
          <a:lstStyle/>
          <a:p>
            <a:pPr lvl="0" rtl="0">
              <a:lnSpc>
                <a:spcPct val="115000"/>
              </a:lnSpc>
              <a:spcBef>
                <a:spcPts val="0"/>
              </a:spcBef>
              <a:buNone/>
            </a:pPr>
            <a:r>
              <a:rPr b="1" lang="en" sz="2400">
                <a:solidFill>
                  <a:srgbClr val="434343"/>
                </a:solidFill>
                <a:latin typeface="Open Sans"/>
                <a:ea typeface="Open Sans"/>
                <a:cs typeface="Open Sans"/>
                <a:sym typeface="Open Sans"/>
              </a:rPr>
              <a:t>Innovation:</a:t>
            </a:r>
            <a:r>
              <a:rPr lang="en" sz="2400">
                <a:solidFill>
                  <a:srgbClr val="434343"/>
                </a:solidFill>
                <a:latin typeface="Open Sans"/>
                <a:ea typeface="Open Sans"/>
                <a:cs typeface="Open Sans"/>
                <a:sym typeface="Open Sans"/>
              </a:rPr>
              <a:t> Our tester mentioned that he used social media to buy last-minute tickets – Ticket Market </a:t>
            </a:r>
            <a:r>
              <a:rPr b="1" lang="en" sz="2400">
                <a:solidFill>
                  <a:srgbClr val="6AA84F"/>
                </a:solidFill>
                <a:latin typeface="Open Sans"/>
                <a:ea typeface="Open Sans"/>
                <a:cs typeface="Open Sans"/>
                <a:sym typeface="Open Sans"/>
              </a:rPr>
              <a:t>addresses frustration with finding the right events</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3" name="Shape 263"/>
        <p:cNvGrpSpPr/>
        <p:nvPr/>
      </p:nvGrpSpPr>
      <p:grpSpPr>
        <a:xfrm>
          <a:off x="0" y="0"/>
          <a:ext cx="0" cy="0"/>
          <a:chOff x="0" y="0"/>
          <a:chExt cx="0" cy="0"/>
        </a:xfrm>
      </p:grpSpPr>
      <p:sp>
        <p:nvSpPr>
          <p:cNvPr id="264" name="Shape 264"/>
          <p:cNvSpPr txBox="1"/>
          <p:nvPr>
            <p:ph idx="1" type="body"/>
          </p:nvPr>
        </p:nvSpPr>
        <p:spPr>
          <a:xfrm>
            <a:off x="2633775" y="1333225"/>
            <a:ext cx="5591999" cy="3036299"/>
          </a:xfrm>
          <a:prstGeom prst="rect">
            <a:avLst/>
          </a:prstGeom>
        </p:spPr>
        <p:txBody>
          <a:bodyPr anchorCtr="0" anchor="t" bIns="91425" lIns="91425" rIns="91425" tIns="91425">
            <a:noAutofit/>
          </a:bodyPr>
          <a:lstStyle/>
          <a:p>
            <a:pPr lvl="0" rtl="0">
              <a:spcBef>
                <a:spcPts val="0"/>
              </a:spcBef>
              <a:buClr>
                <a:schemeClr val="dk1"/>
              </a:buClr>
              <a:buSzPct val="55000"/>
              <a:buFont typeface="Arial"/>
              <a:buNone/>
            </a:pPr>
            <a:r>
              <a:rPr lang="en" sz="2000">
                <a:solidFill>
                  <a:srgbClr val="666666"/>
                </a:solidFill>
                <a:latin typeface="Open Sans"/>
                <a:ea typeface="Open Sans"/>
                <a:cs typeface="Open Sans"/>
                <a:sym typeface="Open Sans"/>
              </a:rPr>
              <a:t>People already post this kind of content – but they are sending out mass emails and posting in Facebook groups where it could get lost</a:t>
            </a:r>
          </a:p>
        </p:txBody>
      </p:sp>
      <p:sp>
        <p:nvSpPr>
          <p:cNvPr id="265" name="Shape 265"/>
          <p:cNvSpPr txBox="1"/>
          <p:nvPr/>
        </p:nvSpPr>
        <p:spPr>
          <a:xfrm>
            <a:off x="706450" y="1375138"/>
            <a:ext cx="1650900" cy="400799"/>
          </a:xfrm>
          <a:prstGeom prst="rect">
            <a:avLst/>
          </a:prstGeom>
          <a:noFill/>
          <a:ln>
            <a:noFill/>
          </a:ln>
        </p:spPr>
        <p:txBody>
          <a:bodyPr anchorCtr="0" anchor="t" bIns="91425" lIns="91425" rIns="91425" tIns="91425">
            <a:noAutofit/>
          </a:bodyPr>
          <a:lstStyle/>
          <a:p>
            <a:pPr lvl="0" rtl="0" algn="r">
              <a:spcBef>
                <a:spcPts val="0"/>
              </a:spcBef>
              <a:buNone/>
            </a:pPr>
            <a:r>
              <a:rPr lang="en">
                <a:solidFill>
                  <a:srgbClr val="6AA84F"/>
                </a:solidFill>
                <a:latin typeface="Montserrat"/>
                <a:ea typeface="Montserrat"/>
                <a:cs typeface="Montserrat"/>
                <a:sym typeface="Montserrat"/>
              </a:rPr>
              <a:t>THINGS THAT WORKED</a:t>
            </a:r>
          </a:p>
        </p:txBody>
      </p:sp>
      <p:sp>
        <p:nvSpPr>
          <p:cNvPr id="266" name="Shape 266"/>
          <p:cNvSpPr txBox="1"/>
          <p:nvPr/>
        </p:nvSpPr>
        <p:spPr>
          <a:xfrm>
            <a:off x="706450" y="522325"/>
            <a:ext cx="3434399" cy="658500"/>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6AA84F"/>
                </a:solidFill>
                <a:latin typeface="Montserrat"/>
                <a:ea typeface="Montserrat"/>
                <a:cs typeface="Montserrat"/>
                <a:sym typeface="Montserrat"/>
              </a:rPr>
              <a:t>PROTOTYPE #1</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0" name="Shape 270"/>
        <p:cNvGrpSpPr/>
        <p:nvPr/>
      </p:nvGrpSpPr>
      <p:grpSpPr>
        <a:xfrm>
          <a:off x="0" y="0"/>
          <a:ext cx="0" cy="0"/>
          <a:chOff x="0" y="0"/>
          <a:chExt cx="0" cy="0"/>
        </a:xfrm>
      </p:grpSpPr>
      <p:sp>
        <p:nvSpPr>
          <p:cNvPr id="271" name="Shape 271"/>
          <p:cNvSpPr/>
          <p:nvPr/>
        </p:nvSpPr>
        <p:spPr>
          <a:xfrm>
            <a:off x="1451550" y="1889450"/>
            <a:ext cx="6240900" cy="2671800"/>
          </a:xfrm>
          <a:prstGeom prst="roundRect">
            <a:avLst>
              <a:gd fmla="val 16667" name="adj"/>
            </a:avLst>
          </a:prstGeom>
          <a:solidFill>
            <a:srgbClr val="6AA84F"/>
          </a:solidFill>
          <a:ln>
            <a:noFill/>
          </a:ln>
        </p:spPr>
        <p:txBody>
          <a:bodyPr anchorCtr="0" anchor="ctr" bIns="91425" lIns="91425" rIns="91425" tIns="91425">
            <a:noAutofit/>
          </a:bodyPr>
          <a:lstStyle/>
          <a:p>
            <a:pPr>
              <a:spcBef>
                <a:spcPts val="0"/>
              </a:spcBef>
              <a:buNone/>
            </a:pPr>
            <a:r>
              <a:t/>
            </a:r>
            <a:endParaRPr/>
          </a:p>
        </p:txBody>
      </p:sp>
      <p:sp>
        <p:nvSpPr>
          <p:cNvPr id="272" name="Shape 272"/>
          <p:cNvSpPr/>
          <p:nvPr/>
        </p:nvSpPr>
        <p:spPr>
          <a:xfrm>
            <a:off x="4247550" y="1631800"/>
            <a:ext cx="648899" cy="372299"/>
          </a:xfrm>
          <a:prstGeom prst="triangle">
            <a:avLst>
              <a:gd fmla="val 50000" name="adj"/>
            </a:avLst>
          </a:prstGeom>
          <a:solidFill>
            <a:srgbClr val="6AA84F"/>
          </a:solidFill>
          <a:ln>
            <a:noFill/>
          </a:ln>
        </p:spPr>
        <p:txBody>
          <a:bodyPr anchorCtr="0" anchor="ctr" bIns="91425" lIns="91425" rIns="91425" tIns="91425">
            <a:noAutofit/>
          </a:bodyPr>
          <a:lstStyle/>
          <a:p>
            <a:pPr>
              <a:spcBef>
                <a:spcPts val="0"/>
              </a:spcBef>
              <a:buNone/>
            </a:pPr>
            <a:r>
              <a:t/>
            </a:r>
            <a:endParaRPr/>
          </a:p>
        </p:txBody>
      </p:sp>
      <p:sp>
        <p:nvSpPr>
          <p:cNvPr id="273" name="Shape 273"/>
          <p:cNvSpPr txBox="1"/>
          <p:nvPr/>
        </p:nvSpPr>
        <p:spPr>
          <a:xfrm>
            <a:off x="1995450" y="2233300"/>
            <a:ext cx="5153100" cy="2060999"/>
          </a:xfrm>
          <a:prstGeom prst="rect">
            <a:avLst/>
          </a:prstGeom>
          <a:noFill/>
          <a:ln>
            <a:noFill/>
          </a:ln>
        </p:spPr>
        <p:txBody>
          <a:bodyPr anchorCtr="0" anchor="t" bIns="91425" lIns="91425" rIns="91425" tIns="91425">
            <a:noAutofit/>
          </a:bodyPr>
          <a:lstStyle/>
          <a:p>
            <a:pPr rtl="0" algn="ctr">
              <a:spcBef>
                <a:spcPts val="0"/>
              </a:spcBef>
              <a:buNone/>
            </a:pPr>
            <a:r>
              <a:rPr lang="en" sz="2600">
                <a:solidFill>
                  <a:srgbClr val="FFFFFF"/>
                </a:solidFill>
                <a:latin typeface="Montserrat"/>
                <a:ea typeface="Montserrat"/>
                <a:cs typeface="Montserrat"/>
                <a:sym typeface="Montserrat"/>
              </a:rPr>
              <a:t>“I would use this… sometimes it’s awkward to post on Facebook or email asking about extra tickets”</a:t>
            </a:r>
          </a:p>
          <a:p>
            <a:pPr lvl="0" rtl="0" algn="ctr">
              <a:spcBef>
                <a:spcPts val="0"/>
              </a:spcBef>
              <a:buNone/>
            </a:pPr>
            <a:r>
              <a:rPr lang="en" sz="1800">
                <a:solidFill>
                  <a:srgbClr val="FFFFFF"/>
                </a:solidFill>
                <a:latin typeface="Montserrat"/>
                <a:ea typeface="Montserrat"/>
                <a:cs typeface="Montserrat"/>
                <a:sym typeface="Montserrat"/>
              </a:rPr>
              <a:t>-Jeff</a:t>
            </a:r>
          </a:p>
        </p:txBody>
      </p:sp>
      <p:pic>
        <p:nvPicPr>
          <p:cNvPr id="274" name="Shape 274"/>
          <p:cNvPicPr preferRelativeResize="0"/>
          <p:nvPr/>
        </p:nvPicPr>
        <p:blipFill>
          <a:blip r:embed="rId3">
            <a:alphaModFix/>
          </a:blip>
          <a:stretch>
            <a:fillRect/>
          </a:stretch>
        </p:blipFill>
        <p:spPr>
          <a:xfrm>
            <a:off x="4133100" y="553450"/>
            <a:ext cx="877800" cy="877800"/>
          </a:xfrm>
          <a:prstGeom prst="rect">
            <a:avLst/>
          </a:prstGeom>
          <a:noFill/>
          <a:ln>
            <a:noFill/>
          </a:ln>
        </p:spPr>
      </p:pic>
      <p:pic>
        <p:nvPicPr>
          <p:cNvPr id="275" name="Shape 275"/>
          <p:cNvPicPr preferRelativeResize="0"/>
          <p:nvPr/>
        </p:nvPicPr>
        <p:blipFill>
          <a:blip r:embed="rId4">
            <a:alphaModFix/>
          </a:blip>
          <a:stretch>
            <a:fillRect/>
          </a:stretch>
        </p:blipFill>
        <p:spPr>
          <a:xfrm>
            <a:off x="4133100" y="553450"/>
            <a:ext cx="877799" cy="877799"/>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9" name="Shape 279"/>
        <p:cNvGrpSpPr/>
        <p:nvPr/>
      </p:nvGrpSpPr>
      <p:grpSpPr>
        <a:xfrm>
          <a:off x="0" y="0"/>
          <a:ext cx="0" cy="0"/>
          <a:chOff x="0" y="0"/>
          <a:chExt cx="0" cy="0"/>
        </a:xfrm>
      </p:grpSpPr>
      <p:sp>
        <p:nvSpPr>
          <p:cNvPr id="280" name="Shape 280"/>
          <p:cNvSpPr txBox="1"/>
          <p:nvPr>
            <p:ph idx="1" type="body"/>
          </p:nvPr>
        </p:nvSpPr>
        <p:spPr>
          <a:xfrm>
            <a:off x="2633775" y="1333225"/>
            <a:ext cx="5591999" cy="3036299"/>
          </a:xfrm>
          <a:prstGeom prst="rect">
            <a:avLst/>
          </a:prstGeom>
        </p:spPr>
        <p:txBody>
          <a:bodyPr anchorCtr="0" anchor="t" bIns="91425" lIns="91425" rIns="91425" tIns="91425">
            <a:noAutofit/>
          </a:bodyPr>
          <a:lstStyle/>
          <a:p>
            <a:pPr rtl="0">
              <a:lnSpc>
                <a:spcPct val="115000"/>
              </a:lnSpc>
              <a:spcBef>
                <a:spcPts val="0"/>
              </a:spcBef>
              <a:buNone/>
            </a:pPr>
            <a:r>
              <a:rPr lang="en" sz="2000">
                <a:solidFill>
                  <a:srgbClr val="666666"/>
                </a:solidFill>
                <a:latin typeface="Open Sans"/>
                <a:ea typeface="Open Sans"/>
                <a:cs typeface="Open Sans"/>
                <a:sym typeface="Open Sans"/>
              </a:rPr>
              <a:t>More brainstorming around ticket validation is needed</a:t>
            </a:r>
          </a:p>
          <a:p>
            <a:pPr lvl="0" rtl="0">
              <a:lnSpc>
                <a:spcPct val="115000"/>
              </a:lnSpc>
              <a:spcBef>
                <a:spcPts val="0"/>
              </a:spcBef>
              <a:buNone/>
            </a:pPr>
            <a:r>
              <a:rPr lang="en" sz="2000">
                <a:solidFill>
                  <a:srgbClr val="666666"/>
                </a:solidFill>
                <a:latin typeface="Open Sans"/>
                <a:ea typeface="Open Sans"/>
                <a:cs typeface="Open Sans"/>
                <a:sym typeface="Open Sans"/>
              </a:rPr>
              <a:t>Ensure that people will be reached out to within a trusted network – don’t want it to turn into a Craigslist-like community</a:t>
            </a:r>
          </a:p>
        </p:txBody>
      </p:sp>
      <p:sp>
        <p:nvSpPr>
          <p:cNvPr id="281" name="Shape 281"/>
          <p:cNvSpPr txBox="1"/>
          <p:nvPr/>
        </p:nvSpPr>
        <p:spPr>
          <a:xfrm>
            <a:off x="706450" y="1375138"/>
            <a:ext cx="1650900" cy="400799"/>
          </a:xfrm>
          <a:prstGeom prst="rect">
            <a:avLst/>
          </a:prstGeom>
          <a:noFill/>
          <a:ln>
            <a:noFill/>
          </a:ln>
        </p:spPr>
        <p:txBody>
          <a:bodyPr anchorCtr="0" anchor="t" bIns="91425" lIns="91425" rIns="91425" tIns="91425">
            <a:noAutofit/>
          </a:bodyPr>
          <a:lstStyle/>
          <a:p>
            <a:pPr lvl="0" rtl="0" algn="r">
              <a:spcBef>
                <a:spcPts val="0"/>
              </a:spcBef>
              <a:buNone/>
            </a:pPr>
            <a:r>
              <a:rPr lang="en">
                <a:solidFill>
                  <a:srgbClr val="6AA84F"/>
                </a:solidFill>
                <a:latin typeface="Montserrat"/>
                <a:ea typeface="Montserrat"/>
                <a:cs typeface="Montserrat"/>
                <a:sym typeface="Montserrat"/>
              </a:rPr>
              <a:t>THINGS THAT DIDN’T WORK</a:t>
            </a:r>
          </a:p>
        </p:txBody>
      </p:sp>
      <p:sp>
        <p:nvSpPr>
          <p:cNvPr id="282" name="Shape 282"/>
          <p:cNvSpPr txBox="1"/>
          <p:nvPr/>
        </p:nvSpPr>
        <p:spPr>
          <a:xfrm>
            <a:off x="706450" y="522325"/>
            <a:ext cx="3434399" cy="658500"/>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6AA84F"/>
                </a:solidFill>
                <a:latin typeface="Montserrat"/>
                <a:ea typeface="Montserrat"/>
                <a:cs typeface="Montserrat"/>
                <a:sym typeface="Montserrat"/>
              </a:rPr>
              <a:t>PROTOTYPE #1</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6" name="Shape 286"/>
        <p:cNvGrpSpPr/>
        <p:nvPr/>
      </p:nvGrpSpPr>
      <p:grpSpPr>
        <a:xfrm>
          <a:off x="0" y="0"/>
          <a:ext cx="0" cy="0"/>
          <a:chOff x="0" y="0"/>
          <a:chExt cx="0" cy="0"/>
        </a:xfrm>
      </p:grpSpPr>
      <p:sp>
        <p:nvSpPr>
          <p:cNvPr id="287" name="Shape 287"/>
          <p:cNvSpPr txBox="1"/>
          <p:nvPr>
            <p:ph idx="1" type="body"/>
          </p:nvPr>
        </p:nvSpPr>
        <p:spPr>
          <a:xfrm>
            <a:off x="2633775" y="1333225"/>
            <a:ext cx="5591999" cy="3036299"/>
          </a:xfrm>
          <a:prstGeom prst="rect">
            <a:avLst/>
          </a:prstGeom>
        </p:spPr>
        <p:txBody>
          <a:bodyPr anchorCtr="0" anchor="t" bIns="91425" lIns="91425" rIns="91425" tIns="91425">
            <a:noAutofit/>
          </a:bodyPr>
          <a:lstStyle/>
          <a:p>
            <a:pPr lvl="0" rtl="0">
              <a:lnSpc>
                <a:spcPct val="115000"/>
              </a:lnSpc>
              <a:spcBef>
                <a:spcPts val="0"/>
              </a:spcBef>
              <a:buNone/>
            </a:pPr>
            <a:r>
              <a:rPr lang="en" sz="2000">
                <a:solidFill>
                  <a:srgbClr val="666666"/>
                </a:solidFill>
                <a:latin typeface="Open Sans"/>
                <a:ea typeface="Open Sans"/>
                <a:cs typeface="Open Sans"/>
                <a:sym typeface="Open Sans"/>
              </a:rPr>
              <a:t>Being able to sort by time-sensitive event (examples: concerts, festivals) is a huge plus – “On social media, I can’t find the events I want to go to. Everything is up to chance.”</a:t>
            </a:r>
          </a:p>
        </p:txBody>
      </p:sp>
      <p:sp>
        <p:nvSpPr>
          <p:cNvPr id="288" name="Shape 288"/>
          <p:cNvSpPr txBox="1"/>
          <p:nvPr/>
        </p:nvSpPr>
        <p:spPr>
          <a:xfrm>
            <a:off x="706450" y="1375138"/>
            <a:ext cx="1650900" cy="400799"/>
          </a:xfrm>
          <a:prstGeom prst="rect">
            <a:avLst/>
          </a:prstGeom>
          <a:noFill/>
          <a:ln>
            <a:noFill/>
          </a:ln>
        </p:spPr>
        <p:txBody>
          <a:bodyPr anchorCtr="0" anchor="t" bIns="91425" lIns="91425" rIns="91425" tIns="91425">
            <a:noAutofit/>
          </a:bodyPr>
          <a:lstStyle/>
          <a:p>
            <a:pPr lvl="0" rtl="0" algn="r">
              <a:spcBef>
                <a:spcPts val="0"/>
              </a:spcBef>
              <a:buNone/>
            </a:pPr>
            <a:r>
              <a:rPr lang="en">
                <a:solidFill>
                  <a:srgbClr val="6AA84F"/>
                </a:solidFill>
                <a:latin typeface="Montserrat"/>
                <a:ea typeface="Montserrat"/>
                <a:cs typeface="Montserrat"/>
                <a:sym typeface="Montserrat"/>
              </a:rPr>
              <a:t>SURPRISES</a:t>
            </a:r>
          </a:p>
        </p:txBody>
      </p:sp>
      <p:sp>
        <p:nvSpPr>
          <p:cNvPr id="289" name="Shape 289"/>
          <p:cNvSpPr txBox="1"/>
          <p:nvPr/>
        </p:nvSpPr>
        <p:spPr>
          <a:xfrm>
            <a:off x="706450" y="522325"/>
            <a:ext cx="3434399" cy="658500"/>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6AA84F"/>
                </a:solidFill>
                <a:latin typeface="Montserrat"/>
                <a:ea typeface="Montserrat"/>
                <a:cs typeface="Montserrat"/>
                <a:sym typeface="Montserrat"/>
              </a:rPr>
              <a:t>PROTOTYPE #1</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3" name="Shape 293"/>
        <p:cNvGrpSpPr/>
        <p:nvPr/>
      </p:nvGrpSpPr>
      <p:grpSpPr>
        <a:xfrm>
          <a:off x="0" y="0"/>
          <a:ext cx="0" cy="0"/>
          <a:chOff x="0" y="0"/>
          <a:chExt cx="0" cy="0"/>
        </a:xfrm>
      </p:grpSpPr>
      <p:sp>
        <p:nvSpPr>
          <p:cNvPr id="294" name="Shape 294"/>
          <p:cNvSpPr txBox="1"/>
          <p:nvPr>
            <p:ph idx="1" type="body"/>
          </p:nvPr>
        </p:nvSpPr>
        <p:spPr>
          <a:xfrm>
            <a:off x="2633775" y="1333225"/>
            <a:ext cx="5591999" cy="3036299"/>
          </a:xfrm>
          <a:prstGeom prst="rect">
            <a:avLst/>
          </a:prstGeom>
        </p:spPr>
        <p:txBody>
          <a:bodyPr anchorCtr="0" anchor="t" bIns="91425" lIns="91425" rIns="91425" tIns="91425">
            <a:noAutofit/>
          </a:bodyPr>
          <a:lstStyle/>
          <a:p>
            <a:pPr rtl="0">
              <a:lnSpc>
                <a:spcPct val="115000"/>
              </a:lnSpc>
              <a:spcBef>
                <a:spcPts val="0"/>
              </a:spcBef>
              <a:buNone/>
            </a:pPr>
            <a:r>
              <a:rPr lang="en" sz="2000">
                <a:solidFill>
                  <a:srgbClr val="666666"/>
                </a:solidFill>
                <a:latin typeface="Open Sans"/>
                <a:ea typeface="Open Sans"/>
                <a:cs typeface="Open Sans"/>
                <a:sym typeface="Open Sans"/>
              </a:rPr>
              <a:t>Having a way to more easily enter the ticket information would be a plus</a:t>
            </a:r>
          </a:p>
          <a:p>
            <a:pPr lvl="0" rtl="0">
              <a:lnSpc>
                <a:spcPct val="115000"/>
              </a:lnSpc>
              <a:spcBef>
                <a:spcPts val="0"/>
              </a:spcBef>
              <a:buNone/>
            </a:pPr>
            <a:r>
              <a:rPr lang="en" sz="2000">
                <a:solidFill>
                  <a:srgbClr val="666666"/>
                </a:solidFill>
                <a:latin typeface="Open Sans"/>
                <a:ea typeface="Open Sans"/>
                <a:cs typeface="Open Sans"/>
                <a:sym typeface="Open Sans"/>
              </a:rPr>
              <a:t>Sorting is good, but search would be even more helpful – for example, finding an extra ticket for “Taylor Swift concert”</a:t>
            </a:r>
          </a:p>
        </p:txBody>
      </p:sp>
      <p:sp>
        <p:nvSpPr>
          <p:cNvPr id="295" name="Shape 295"/>
          <p:cNvSpPr txBox="1"/>
          <p:nvPr/>
        </p:nvSpPr>
        <p:spPr>
          <a:xfrm>
            <a:off x="706450" y="1375138"/>
            <a:ext cx="1650900" cy="400799"/>
          </a:xfrm>
          <a:prstGeom prst="rect">
            <a:avLst/>
          </a:prstGeom>
          <a:noFill/>
          <a:ln>
            <a:noFill/>
          </a:ln>
        </p:spPr>
        <p:txBody>
          <a:bodyPr anchorCtr="0" anchor="t" bIns="91425" lIns="91425" rIns="91425" tIns="91425">
            <a:noAutofit/>
          </a:bodyPr>
          <a:lstStyle/>
          <a:p>
            <a:pPr lvl="0" rtl="0" algn="r">
              <a:spcBef>
                <a:spcPts val="0"/>
              </a:spcBef>
              <a:buNone/>
            </a:pPr>
            <a:r>
              <a:rPr lang="en">
                <a:solidFill>
                  <a:srgbClr val="6AA84F"/>
                </a:solidFill>
                <a:latin typeface="Montserrat"/>
                <a:ea typeface="Montserrat"/>
                <a:cs typeface="Montserrat"/>
                <a:sym typeface="Montserrat"/>
              </a:rPr>
              <a:t>NEW LEARNINGS</a:t>
            </a:r>
          </a:p>
        </p:txBody>
      </p:sp>
      <p:sp>
        <p:nvSpPr>
          <p:cNvPr id="296" name="Shape 296"/>
          <p:cNvSpPr txBox="1"/>
          <p:nvPr/>
        </p:nvSpPr>
        <p:spPr>
          <a:xfrm>
            <a:off x="706450" y="522325"/>
            <a:ext cx="3434399" cy="658500"/>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6AA84F"/>
                </a:solidFill>
                <a:latin typeface="Montserrat"/>
                <a:ea typeface="Montserrat"/>
                <a:cs typeface="Montserrat"/>
                <a:sym typeface="Montserrat"/>
              </a:rPr>
              <a:t>PROTOTYPE #1</a:t>
            </a: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0" name="Shape 300"/>
        <p:cNvGrpSpPr/>
        <p:nvPr/>
      </p:nvGrpSpPr>
      <p:grpSpPr>
        <a:xfrm>
          <a:off x="0" y="0"/>
          <a:ext cx="0" cy="0"/>
          <a:chOff x="0" y="0"/>
          <a:chExt cx="0" cy="0"/>
        </a:xfrm>
      </p:grpSpPr>
      <p:sp>
        <p:nvSpPr>
          <p:cNvPr id="301" name="Shape 301"/>
          <p:cNvSpPr txBox="1"/>
          <p:nvPr>
            <p:ph idx="1" type="body"/>
          </p:nvPr>
        </p:nvSpPr>
        <p:spPr>
          <a:xfrm>
            <a:off x="2633775" y="1333225"/>
            <a:ext cx="5591999" cy="3036299"/>
          </a:xfrm>
          <a:prstGeom prst="rect">
            <a:avLst/>
          </a:prstGeom>
        </p:spPr>
        <p:txBody>
          <a:bodyPr anchorCtr="0" anchor="t" bIns="91425" lIns="91425" rIns="91425" tIns="91425">
            <a:noAutofit/>
          </a:bodyPr>
          <a:lstStyle/>
          <a:p>
            <a:pPr rtl="0">
              <a:lnSpc>
                <a:spcPct val="115000"/>
              </a:lnSpc>
              <a:spcBef>
                <a:spcPts val="0"/>
              </a:spcBef>
              <a:buNone/>
            </a:pPr>
            <a:r>
              <a:rPr lang="en" sz="2000">
                <a:solidFill>
                  <a:srgbClr val="666666"/>
                </a:solidFill>
                <a:latin typeface="Open Sans"/>
                <a:ea typeface="Open Sans"/>
                <a:cs typeface="Open Sans"/>
                <a:sym typeface="Open Sans"/>
              </a:rPr>
              <a:t>Assumption that people want a different platform for time-sensitive items was </a:t>
            </a:r>
            <a:r>
              <a:rPr b="1" lang="en" sz="2000">
                <a:solidFill>
                  <a:srgbClr val="666666"/>
                </a:solidFill>
                <a:latin typeface="Open Sans"/>
                <a:ea typeface="Open Sans"/>
                <a:cs typeface="Open Sans"/>
                <a:sym typeface="Open Sans"/>
              </a:rPr>
              <a:t>valid.</a:t>
            </a:r>
          </a:p>
          <a:p>
            <a:pPr rtl="0">
              <a:lnSpc>
                <a:spcPct val="115000"/>
              </a:lnSpc>
              <a:spcBef>
                <a:spcPts val="0"/>
              </a:spcBef>
              <a:buNone/>
            </a:pPr>
            <a:r>
              <a:rPr lang="en" sz="2000">
                <a:solidFill>
                  <a:srgbClr val="666666"/>
                </a:solidFill>
                <a:latin typeface="Open Sans"/>
                <a:ea typeface="Open Sans"/>
                <a:cs typeface="Open Sans"/>
                <a:sym typeface="Open Sans"/>
              </a:rPr>
              <a:t>Using Facebook to buy or sell tickets is frustrating</a:t>
            </a:r>
          </a:p>
          <a:p>
            <a:pPr lvl="0" rtl="0">
              <a:lnSpc>
                <a:spcPct val="115000"/>
              </a:lnSpc>
              <a:spcBef>
                <a:spcPts val="0"/>
              </a:spcBef>
              <a:buNone/>
            </a:pPr>
            <a:r>
              <a:rPr b="1" lang="en" sz="2000">
                <a:solidFill>
                  <a:srgbClr val="666666"/>
                </a:solidFill>
                <a:latin typeface="Open Sans"/>
                <a:ea typeface="Open Sans"/>
                <a:cs typeface="Open Sans"/>
                <a:sym typeface="Open Sans"/>
              </a:rPr>
              <a:t>New Assumption:</a:t>
            </a:r>
            <a:r>
              <a:rPr lang="en" sz="2000">
                <a:solidFill>
                  <a:srgbClr val="666666"/>
                </a:solidFill>
                <a:latin typeface="Open Sans"/>
                <a:ea typeface="Open Sans"/>
                <a:cs typeface="Open Sans"/>
                <a:sym typeface="Open Sans"/>
              </a:rPr>
              <a:t> People will trust the platform enough to buy/sell tickets from strangers</a:t>
            </a:r>
          </a:p>
        </p:txBody>
      </p:sp>
      <p:sp>
        <p:nvSpPr>
          <p:cNvPr id="302" name="Shape 302"/>
          <p:cNvSpPr txBox="1"/>
          <p:nvPr/>
        </p:nvSpPr>
        <p:spPr>
          <a:xfrm>
            <a:off x="706450" y="1375138"/>
            <a:ext cx="1650900" cy="400799"/>
          </a:xfrm>
          <a:prstGeom prst="rect">
            <a:avLst/>
          </a:prstGeom>
          <a:noFill/>
          <a:ln>
            <a:noFill/>
          </a:ln>
        </p:spPr>
        <p:txBody>
          <a:bodyPr anchorCtr="0" anchor="t" bIns="91425" lIns="91425" rIns="91425" tIns="91425">
            <a:noAutofit/>
          </a:bodyPr>
          <a:lstStyle/>
          <a:p>
            <a:pPr lvl="0" rtl="0" algn="r">
              <a:spcBef>
                <a:spcPts val="0"/>
              </a:spcBef>
              <a:buNone/>
            </a:pPr>
            <a:r>
              <a:rPr lang="en">
                <a:solidFill>
                  <a:srgbClr val="6AA84F"/>
                </a:solidFill>
                <a:latin typeface="Montserrat"/>
                <a:ea typeface="Montserrat"/>
                <a:cs typeface="Montserrat"/>
                <a:sym typeface="Montserrat"/>
              </a:rPr>
              <a:t> VALIDITY</a:t>
            </a:r>
          </a:p>
        </p:txBody>
      </p:sp>
      <p:sp>
        <p:nvSpPr>
          <p:cNvPr id="303" name="Shape 303"/>
          <p:cNvSpPr txBox="1"/>
          <p:nvPr/>
        </p:nvSpPr>
        <p:spPr>
          <a:xfrm>
            <a:off x="706450" y="522325"/>
            <a:ext cx="3434399" cy="658500"/>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6AA84F"/>
                </a:solidFill>
                <a:latin typeface="Montserrat"/>
                <a:ea typeface="Montserrat"/>
                <a:cs typeface="Montserrat"/>
                <a:sym typeface="Montserrat"/>
              </a:rPr>
              <a:t>PROTOTYPE #1</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7" name="Shape 307"/>
        <p:cNvGrpSpPr/>
        <p:nvPr/>
      </p:nvGrpSpPr>
      <p:grpSpPr>
        <a:xfrm>
          <a:off x="0" y="0"/>
          <a:ext cx="0" cy="0"/>
          <a:chOff x="0" y="0"/>
          <a:chExt cx="0" cy="0"/>
        </a:xfrm>
      </p:grpSpPr>
      <p:sp>
        <p:nvSpPr>
          <p:cNvPr id="308" name="Shape 308"/>
          <p:cNvSpPr txBox="1"/>
          <p:nvPr/>
        </p:nvSpPr>
        <p:spPr>
          <a:xfrm>
            <a:off x="2854800" y="639075"/>
            <a:ext cx="3434399" cy="658500"/>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6AA84F"/>
                </a:solidFill>
                <a:latin typeface="Montserrat"/>
                <a:ea typeface="Montserrat"/>
                <a:cs typeface="Montserrat"/>
                <a:sym typeface="Montserrat"/>
              </a:rPr>
              <a:t>PROTOTYPE #2</a:t>
            </a:r>
          </a:p>
        </p:txBody>
      </p:sp>
      <p:sp>
        <p:nvSpPr>
          <p:cNvPr id="309" name="Shape 309"/>
          <p:cNvSpPr txBox="1"/>
          <p:nvPr>
            <p:ph idx="1" type="body"/>
          </p:nvPr>
        </p:nvSpPr>
        <p:spPr>
          <a:xfrm>
            <a:off x="4170150" y="1447875"/>
            <a:ext cx="4055699" cy="3036299"/>
          </a:xfrm>
          <a:prstGeom prst="rect">
            <a:avLst/>
          </a:prstGeom>
        </p:spPr>
        <p:txBody>
          <a:bodyPr anchorCtr="0" anchor="t" bIns="91425" lIns="91425" rIns="91425" tIns="91425">
            <a:noAutofit/>
          </a:bodyPr>
          <a:lstStyle/>
          <a:p>
            <a:pPr lvl="0" rtl="0">
              <a:lnSpc>
                <a:spcPct val="115000"/>
              </a:lnSpc>
              <a:spcBef>
                <a:spcPts val="0"/>
              </a:spcBef>
              <a:buNone/>
            </a:pPr>
            <a:r>
              <a:rPr lang="en" sz="2000">
                <a:solidFill>
                  <a:srgbClr val="666666"/>
                </a:solidFill>
                <a:latin typeface="Open Sans"/>
                <a:ea typeface="Open Sans"/>
                <a:cs typeface="Open Sans"/>
                <a:sym typeface="Open Sans"/>
              </a:rPr>
              <a:t>HMW from Miji’s POV:</a:t>
            </a:r>
          </a:p>
          <a:p>
            <a:pPr lvl="0" rtl="0">
              <a:lnSpc>
                <a:spcPct val="115000"/>
              </a:lnSpc>
              <a:spcBef>
                <a:spcPts val="0"/>
              </a:spcBef>
              <a:buNone/>
            </a:pPr>
            <a:r>
              <a:rPr b="1" lang="en" sz="2000">
                <a:solidFill>
                  <a:srgbClr val="666666"/>
                </a:solidFill>
                <a:latin typeface="Open Sans"/>
                <a:ea typeface="Open Sans"/>
                <a:cs typeface="Open Sans"/>
                <a:sym typeface="Open Sans"/>
              </a:rPr>
              <a:t>How might we help the users so that they can write high quality reviews and put each review in a certain context?</a:t>
            </a:r>
          </a:p>
        </p:txBody>
      </p:sp>
      <p:pic>
        <p:nvPicPr>
          <p:cNvPr id="310" name="Shape 310"/>
          <p:cNvPicPr preferRelativeResize="0"/>
          <p:nvPr/>
        </p:nvPicPr>
        <p:blipFill rotWithShape="1">
          <a:blip r:embed="rId3">
            <a:alphaModFix/>
          </a:blip>
          <a:srcRect b="1526" l="10615" r="8162" t="2439"/>
          <a:stretch/>
        </p:blipFill>
        <p:spPr>
          <a:xfrm>
            <a:off x="2126575" y="2021625"/>
            <a:ext cx="1246449" cy="1973023"/>
          </a:xfrm>
          <a:prstGeom prst="rect">
            <a:avLst/>
          </a:prstGeom>
          <a:noFill/>
          <a:ln>
            <a:noFill/>
          </a:ln>
        </p:spPr>
      </p:pic>
      <p:pic>
        <p:nvPicPr>
          <p:cNvPr id="311" name="Shape 311"/>
          <p:cNvPicPr preferRelativeResize="0"/>
          <p:nvPr/>
        </p:nvPicPr>
        <p:blipFill rotWithShape="1">
          <a:blip r:embed="rId4">
            <a:alphaModFix/>
          </a:blip>
          <a:srcRect b="1830" l="9716" r="9311" t="1830"/>
          <a:stretch/>
        </p:blipFill>
        <p:spPr>
          <a:xfrm>
            <a:off x="1038975" y="1587025"/>
            <a:ext cx="1246474" cy="1969430"/>
          </a:xfrm>
          <a:prstGeom prst="rect">
            <a:avLst/>
          </a:prstGeom>
          <a:noFill/>
          <a:ln>
            <a:noFill/>
          </a:ln>
        </p:spPr>
      </p:pic>
      <p:pic>
        <p:nvPicPr>
          <p:cNvPr id="312" name="Shape 312"/>
          <p:cNvPicPr preferRelativeResize="0"/>
          <p:nvPr/>
        </p:nvPicPr>
        <p:blipFill rotWithShape="1">
          <a:blip r:embed="rId5">
            <a:alphaModFix/>
          </a:blip>
          <a:srcRect b="0" l="4454" r="4454" t="0"/>
          <a:stretch/>
        </p:blipFill>
        <p:spPr>
          <a:xfrm>
            <a:off x="1495375" y="2720500"/>
            <a:ext cx="1359419" cy="1995600"/>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6" name="Shape 316"/>
        <p:cNvGrpSpPr/>
        <p:nvPr/>
      </p:nvGrpSpPr>
      <p:grpSpPr>
        <a:xfrm>
          <a:off x="0" y="0"/>
          <a:ext cx="0" cy="0"/>
          <a:chOff x="0" y="0"/>
          <a:chExt cx="0" cy="0"/>
        </a:xfrm>
      </p:grpSpPr>
      <p:pic>
        <p:nvPicPr>
          <p:cNvPr id="317" name="Shape 317"/>
          <p:cNvPicPr preferRelativeResize="0"/>
          <p:nvPr/>
        </p:nvPicPr>
        <p:blipFill>
          <a:blip r:embed="rId3">
            <a:alphaModFix/>
          </a:blip>
          <a:stretch>
            <a:fillRect/>
          </a:stretch>
        </p:blipFill>
        <p:spPr>
          <a:xfrm>
            <a:off x="0" y="-437900"/>
            <a:ext cx="9143998" cy="6857986"/>
          </a:xfrm>
          <a:prstGeom prst="rect">
            <a:avLst/>
          </a:prstGeom>
          <a:noFill/>
          <a:ln>
            <a:noFill/>
          </a:ln>
        </p:spPr>
      </p:pic>
      <p:sp>
        <p:nvSpPr>
          <p:cNvPr id="318" name="Shape 318"/>
          <p:cNvSpPr txBox="1"/>
          <p:nvPr/>
        </p:nvSpPr>
        <p:spPr>
          <a:xfrm>
            <a:off x="410350" y="2547975"/>
            <a:ext cx="5191199" cy="982800"/>
          </a:xfrm>
          <a:prstGeom prst="rect">
            <a:avLst/>
          </a:prstGeom>
          <a:noFill/>
          <a:ln>
            <a:noFill/>
          </a:ln>
        </p:spPr>
        <p:txBody>
          <a:bodyPr anchorCtr="0" anchor="t" bIns="91425" lIns="91425" rIns="91425" tIns="91425">
            <a:noAutofit/>
          </a:bodyPr>
          <a:lstStyle/>
          <a:p>
            <a:pPr lvl="0" rtl="0">
              <a:spcBef>
                <a:spcPts val="0"/>
              </a:spcBef>
              <a:buNone/>
            </a:pPr>
            <a:r>
              <a:rPr lang="en" sz="3000">
                <a:solidFill>
                  <a:srgbClr val="FFFFFF"/>
                </a:solidFill>
                <a:latin typeface="Montserrat"/>
                <a:ea typeface="Montserrat"/>
                <a:cs typeface="Montserrat"/>
                <a:sym typeface="Montserrat"/>
              </a:rPr>
              <a:t>Testing with Sarah</a:t>
            </a: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2" name="Shape 322"/>
        <p:cNvGrpSpPr/>
        <p:nvPr/>
      </p:nvGrpSpPr>
      <p:grpSpPr>
        <a:xfrm>
          <a:off x="0" y="0"/>
          <a:ext cx="0" cy="0"/>
          <a:chOff x="0" y="0"/>
          <a:chExt cx="0" cy="0"/>
        </a:xfrm>
      </p:grpSpPr>
      <p:sp>
        <p:nvSpPr>
          <p:cNvPr id="323" name="Shape 323"/>
          <p:cNvSpPr txBox="1"/>
          <p:nvPr/>
        </p:nvSpPr>
        <p:spPr>
          <a:xfrm>
            <a:off x="624450" y="1230575"/>
            <a:ext cx="7895100" cy="1507800"/>
          </a:xfrm>
          <a:prstGeom prst="rect">
            <a:avLst/>
          </a:prstGeom>
          <a:noFill/>
          <a:ln>
            <a:noFill/>
          </a:ln>
        </p:spPr>
        <p:txBody>
          <a:bodyPr anchorCtr="0" anchor="t" bIns="91425" lIns="91425" rIns="91425" tIns="91425">
            <a:noAutofit/>
          </a:bodyPr>
          <a:lstStyle/>
          <a:p>
            <a:pPr lvl="0" rtl="0">
              <a:spcBef>
                <a:spcPts val="0"/>
              </a:spcBef>
              <a:buNone/>
            </a:pPr>
            <a:r>
              <a:rPr b="1" lang="en" sz="2400">
                <a:solidFill>
                  <a:srgbClr val="434343"/>
                </a:solidFill>
                <a:latin typeface="Open Sans"/>
                <a:ea typeface="Open Sans"/>
                <a:cs typeface="Open Sans"/>
                <a:sym typeface="Open Sans"/>
              </a:rPr>
              <a:t>Appropriate for solution #2:</a:t>
            </a:r>
            <a:r>
              <a:rPr lang="en" sz="2400">
                <a:solidFill>
                  <a:srgbClr val="434343"/>
                </a:solidFill>
                <a:latin typeface="Open Sans"/>
                <a:ea typeface="Open Sans"/>
                <a:cs typeface="Open Sans"/>
                <a:sym typeface="Open Sans"/>
              </a:rPr>
              <a:t> A platform where users can share their five favorite products each month and see trending items</a:t>
            </a:r>
          </a:p>
          <a:p>
            <a:pPr lvl="0" rtl="0">
              <a:spcBef>
                <a:spcPts val="0"/>
              </a:spcBef>
              <a:buNone/>
            </a:pPr>
            <a:r>
              <a:t/>
            </a:r>
            <a:endParaRPr sz="2400">
              <a:solidFill>
                <a:srgbClr val="434343"/>
              </a:solidFill>
              <a:latin typeface="Open Sans"/>
              <a:ea typeface="Open Sans"/>
              <a:cs typeface="Open Sans"/>
              <a:sym typeface="Open Sans"/>
            </a:endParaRPr>
          </a:p>
        </p:txBody>
      </p:sp>
      <p:sp>
        <p:nvSpPr>
          <p:cNvPr id="324" name="Shape 324"/>
          <p:cNvSpPr txBox="1"/>
          <p:nvPr>
            <p:ph type="title"/>
          </p:nvPr>
        </p:nvSpPr>
        <p:spPr>
          <a:xfrm>
            <a:off x="464400" y="463675"/>
            <a:ext cx="8520599" cy="572699"/>
          </a:xfrm>
          <a:prstGeom prst="rect">
            <a:avLst/>
          </a:prstGeom>
        </p:spPr>
        <p:txBody>
          <a:bodyPr anchorCtr="0" anchor="t" bIns="91425" lIns="91425" rIns="91425" tIns="91425">
            <a:noAutofit/>
          </a:bodyPr>
          <a:lstStyle/>
          <a:p>
            <a:pPr lvl="0" rtl="0">
              <a:spcBef>
                <a:spcPts val="0"/>
              </a:spcBef>
              <a:buNone/>
            </a:pPr>
            <a:r>
              <a:rPr lang="en">
                <a:solidFill>
                  <a:srgbClr val="6AA84F"/>
                </a:solidFill>
                <a:latin typeface="Montserrat"/>
                <a:ea typeface="Montserrat"/>
                <a:cs typeface="Montserrat"/>
                <a:sym typeface="Montserrat"/>
              </a:rPr>
              <a:t>PROTOTYPE #2: Five Favorites</a:t>
            </a:r>
          </a:p>
        </p:txBody>
      </p:sp>
      <p:sp>
        <p:nvSpPr>
          <p:cNvPr id="325" name="Shape 325"/>
          <p:cNvSpPr txBox="1"/>
          <p:nvPr/>
        </p:nvSpPr>
        <p:spPr>
          <a:xfrm>
            <a:off x="624450" y="2682150"/>
            <a:ext cx="7895100" cy="1774200"/>
          </a:xfrm>
          <a:prstGeom prst="rect">
            <a:avLst/>
          </a:prstGeom>
          <a:noFill/>
          <a:ln>
            <a:noFill/>
          </a:ln>
        </p:spPr>
        <p:txBody>
          <a:bodyPr anchorCtr="0" anchor="t" bIns="91425" lIns="91425" rIns="91425" tIns="91425">
            <a:noAutofit/>
          </a:bodyPr>
          <a:lstStyle/>
          <a:p>
            <a:pPr lvl="0" rtl="0">
              <a:lnSpc>
                <a:spcPct val="115000"/>
              </a:lnSpc>
              <a:spcBef>
                <a:spcPts val="0"/>
              </a:spcBef>
              <a:buNone/>
            </a:pPr>
            <a:r>
              <a:rPr b="1" lang="en" sz="2400">
                <a:solidFill>
                  <a:srgbClr val="434343"/>
                </a:solidFill>
                <a:latin typeface="Open Sans"/>
                <a:ea typeface="Open Sans"/>
                <a:cs typeface="Open Sans"/>
                <a:sym typeface="Open Sans"/>
              </a:rPr>
              <a:t>Innovation:</a:t>
            </a:r>
            <a:r>
              <a:rPr lang="en" sz="2400">
                <a:solidFill>
                  <a:srgbClr val="434343"/>
                </a:solidFill>
                <a:latin typeface="Open Sans"/>
                <a:ea typeface="Open Sans"/>
                <a:cs typeface="Open Sans"/>
                <a:sym typeface="Open Sans"/>
              </a:rPr>
              <a:t> Our need finding helped us understand that reviews and recommendations were key to building trust – Five Favorites </a:t>
            </a:r>
            <a:r>
              <a:rPr b="1" lang="en" sz="2400">
                <a:solidFill>
                  <a:srgbClr val="6AA84F"/>
                </a:solidFill>
                <a:latin typeface="Open Sans"/>
                <a:ea typeface="Open Sans"/>
                <a:cs typeface="Open Sans"/>
                <a:sym typeface="Open Sans"/>
              </a:rPr>
              <a:t>addresses the need for trustworthy recommendations</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 name="Shape 78"/>
        <p:cNvGrpSpPr/>
        <p:nvPr/>
      </p:nvGrpSpPr>
      <p:grpSpPr>
        <a:xfrm>
          <a:off x="0" y="0"/>
          <a:ext cx="0" cy="0"/>
          <a:chOff x="0" y="0"/>
          <a:chExt cx="0" cy="0"/>
        </a:xfrm>
      </p:grpSpPr>
      <p:sp>
        <p:nvSpPr>
          <p:cNvPr id="79" name="Shape 79"/>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solidFill>
                  <a:srgbClr val="6AA84F"/>
                </a:solidFill>
                <a:latin typeface="Montserrat"/>
                <a:ea typeface="Montserrat"/>
                <a:cs typeface="Montserrat"/>
                <a:sym typeface="Montserrat"/>
              </a:rPr>
              <a:t>Needfinding: Who we talked to</a:t>
            </a:r>
          </a:p>
        </p:txBody>
      </p:sp>
      <p:sp>
        <p:nvSpPr>
          <p:cNvPr id="80" name="Shape 80"/>
          <p:cNvSpPr txBox="1"/>
          <p:nvPr>
            <p:ph idx="1" type="body"/>
          </p:nvPr>
        </p:nvSpPr>
        <p:spPr>
          <a:xfrm>
            <a:off x="1927475" y="1592900"/>
            <a:ext cx="4494899" cy="2114700"/>
          </a:xfrm>
          <a:prstGeom prst="rect">
            <a:avLst/>
          </a:prstGeom>
        </p:spPr>
        <p:txBody>
          <a:bodyPr anchorCtr="0" anchor="t" bIns="91425" lIns="91425" rIns="91425" tIns="91425">
            <a:noAutofit/>
          </a:bodyPr>
          <a:lstStyle/>
          <a:p>
            <a:pPr lvl="0" rtl="0">
              <a:lnSpc>
                <a:spcPct val="100000"/>
              </a:lnSpc>
              <a:spcBef>
                <a:spcPts val="0"/>
              </a:spcBef>
              <a:buNone/>
            </a:pPr>
            <a:r>
              <a:rPr b="1" lang="en" sz="2400">
                <a:solidFill>
                  <a:srgbClr val="666666"/>
                </a:solidFill>
                <a:latin typeface="Open Sans"/>
                <a:ea typeface="Open Sans"/>
                <a:cs typeface="Open Sans"/>
                <a:sym typeface="Open Sans"/>
              </a:rPr>
              <a:t>Bayian, </a:t>
            </a:r>
            <a:r>
              <a:rPr lang="en" sz="2400">
                <a:solidFill>
                  <a:srgbClr val="666666"/>
                </a:solidFill>
                <a:latin typeface="Open Sans"/>
                <a:ea typeface="Open Sans"/>
                <a:cs typeface="Open Sans"/>
                <a:sym typeface="Open Sans"/>
              </a:rPr>
              <a:t>electrical engineering student at Stanford</a:t>
            </a:r>
          </a:p>
          <a:p>
            <a:pPr indent="0" marL="457200" rtl="0">
              <a:lnSpc>
                <a:spcPct val="100000"/>
              </a:lnSpc>
              <a:spcBef>
                <a:spcPts val="0"/>
              </a:spcBef>
              <a:buNone/>
            </a:pPr>
            <a:r>
              <a:t/>
            </a:r>
            <a:endParaRPr sz="2400">
              <a:solidFill>
                <a:srgbClr val="666666"/>
              </a:solidFill>
              <a:latin typeface="Open Sans"/>
              <a:ea typeface="Open Sans"/>
              <a:cs typeface="Open Sans"/>
              <a:sym typeface="Open Sans"/>
            </a:endParaRPr>
          </a:p>
          <a:p>
            <a:pPr rtl="0">
              <a:lnSpc>
                <a:spcPct val="100000"/>
              </a:lnSpc>
              <a:spcBef>
                <a:spcPts val="0"/>
              </a:spcBef>
              <a:buNone/>
            </a:pPr>
            <a:r>
              <a:rPr b="1" lang="en" sz="2400">
                <a:solidFill>
                  <a:srgbClr val="666666"/>
                </a:solidFill>
                <a:latin typeface="Open Sans"/>
                <a:ea typeface="Open Sans"/>
                <a:cs typeface="Open Sans"/>
                <a:sym typeface="Open Sans"/>
              </a:rPr>
              <a:t>Miji, </a:t>
            </a:r>
            <a:r>
              <a:rPr lang="en" sz="2400">
                <a:solidFill>
                  <a:srgbClr val="666666"/>
                </a:solidFill>
                <a:latin typeface="Open Sans"/>
                <a:ea typeface="Open Sans"/>
                <a:cs typeface="Open Sans"/>
                <a:sym typeface="Open Sans"/>
              </a:rPr>
              <a:t>mother of three kids</a:t>
            </a:r>
          </a:p>
        </p:txBody>
      </p:sp>
      <p:sp>
        <p:nvSpPr>
          <p:cNvPr id="81" name="Shape 81"/>
          <p:cNvSpPr/>
          <p:nvPr/>
        </p:nvSpPr>
        <p:spPr>
          <a:xfrm>
            <a:off x="759498" y="1592900"/>
            <a:ext cx="877800" cy="877800"/>
          </a:xfrm>
          <a:prstGeom prst="ellipse">
            <a:avLst/>
          </a:prstGeom>
          <a:solidFill>
            <a:schemeClr val="lt2"/>
          </a:solidFill>
          <a:ln>
            <a:noFill/>
          </a:ln>
        </p:spPr>
        <p:txBody>
          <a:bodyPr anchorCtr="0" anchor="ctr" bIns="91425" lIns="91425" rIns="91425" tIns="91425">
            <a:noAutofit/>
          </a:bodyPr>
          <a:lstStyle/>
          <a:p>
            <a:pPr>
              <a:spcBef>
                <a:spcPts val="0"/>
              </a:spcBef>
              <a:buNone/>
            </a:pPr>
            <a:r>
              <a:t/>
            </a:r>
            <a:endParaRPr/>
          </a:p>
        </p:txBody>
      </p:sp>
      <p:sp>
        <p:nvSpPr>
          <p:cNvPr id="82" name="Shape 82"/>
          <p:cNvSpPr/>
          <p:nvPr/>
        </p:nvSpPr>
        <p:spPr>
          <a:xfrm>
            <a:off x="759498" y="2802775"/>
            <a:ext cx="877800" cy="877800"/>
          </a:xfrm>
          <a:prstGeom prst="ellipse">
            <a:avLst/>
          </a:prstGeom>
          <a:solidFill>
            <a:schemeClr val="lt2"/>
          </a:solidFill>
          <a:ln>
            <a:noFill/>
          </a:ln>
        </p:spPr>
        <p:txBody>
          <a:bodyPr anchorCtr="0" anchor="ctr" bIns="91425" lIns="91425" rIns="91425" tIns="91425">
            <a:noAutofit/>
          </a:bodyPr>
          <a:lstStyle/>
          <a:p>
            <a:pPr>
              <a:spcBef>
                <a:spcPts val="0"/>
              </a:spcBef>
              <a:buNone/>
            </a:pPr>
            <a:r>
              <a:t/>
            </a:r>
            <a:endParaRPr/>
          </a:p>
        </p:txBody>
      </p:sp>
      <p:sp>
        <p:nvSpPr>
          <p:cNvPr id="83" name="Shape 83"/>
          <p:cNvSpPr txBox="1"/>
          <p:nvPr>
            <p:ph idx="2" type="body"/>
          </p:nvPr>
        </p:nvSpPr>
        <p:spPr>
          <a:xfrm>
            <a:off x="5767625" y="1602444"/>
            <a:ext cx="2658600" cy="1788599"/>
          </a:xfrm>
          <a:prstGeom prst="rect">
            <a:avLst/>
          </a:prstGeom>
        </p:spPr>
        <p:txBody>
          <a:bodyPr anchorCtr="0" anchor="t" bIns="91425" lIns="91425" rIns="91425" tIns="91425">
            <a:noAutofit/>
          </a:bodyPr>
          <a:lstStyle/>
          <a:p>
            <a:pPr lvl="0" rtl="0" algn="r">
              <a:lnSpc>
                <a:spcPct val="100000"/>
              </a:lnSpc>
              <a:spcBef>
                <a:spcPts val="0"/>
              </a:spcBef>
              <a:buNone/>
            </a:pPr>
            <a:r>
              <a:rPr b="1" lang="en" sz="2400">
                <a:solidFill>
                  <a:srgbClr val="666666"/>
                </a:solidFill>
                <a:latin typeface="Open Sans"/>
                <a:ea typeface="Open Sans"/>
                <a:cs typeface="Open Sans"/>
                <a:sym typeface="Open Sans"/>
              </a:rPr>
              <a:t>In person</a:t>
            </a:r>
          </a:p>
          <a:p>
            <a:pPr indent="0" lvl="0" marL="0" rtl="0" algn="l">
              <a:lnSpc>
                <a:spcPct val="100000"/>
              </a:lnSpc>
              <a:spcBef>
                <a:spcPts val="0"/>
              </a:spcBef>
              <a:buNone/>
            </a:pPr>
            <a:r>
              <a:t/>
            </a:r>
            <a:endParaRPr sz="4800">
              <a:solidFill>
                <a:srgbClr val="666666"/>
              </a:solidFill>
              <a:latin typeface="Open Sans"/>
              <a:ea typeface="Open Sans"/>
              <a:cs typeface="Open Sans"/>
              <a:sym typeface="Open Sans"/>
            </a:endParaRPr>
          </a:p>
          <a:p>
            <a:pPr lvl="0" rtl="0" algn="r">
              <a:lnSpc>
                <a:spcPct val="100000"/>
              </a:lnSpc>
              <a:spcBef>
                <a:spcPts val="0"/>
              </a:spcBef>
              <a:buNone/>
            </a:pPr>
            <a:r>
              <a:rPr b="1" lang="en" sz="2400">
                <a:solidFill>
                  <a:srgbClr val="666666"/>
                </a:solidFill>
                <a:latin typeface="Open Sans"/>
                <a:ea typeface="Open Sans"/>
                <a:cs typeface="Open Sans"/>
                <a:sym typeface="Open Sans"/>
              </a:rPr>
              <a:t>Video call</a:t>
            </a:r>
          </a:p>
        </p:txBody>
      </p:sp>
      <p:pic>
        <p:nvPicPr>
          <p:cNvPr id="84" name="Shape 84"/>
          <p:cNvPicPr preferRelativeResize="0"/>
          <p:nvPr/>
        </p:nvPicPr>
        <p:blipFill>
          <a:blip r:embed="rId3">
            <a:alphaModFix/>
          </a:blip>
          <a:stretch>
            <a:fillRect/>
          </a:stretch>
        </p:blipFill>
        <p:spPr>
          <a:xfrm>
            <a:off x="759492" y="1592897"/>
            <a:ext cx="877800" cy="877811"/>
          </a:xfrm>
          <a:prstGeom prst="rect">
            <a:avLst/>
          </a:prstGeom>
          <a:noFill/>
          <a:ln>
            <a:noFill/>
          </a:ln>
        </p:spPr>
      </p:pic>
      <p:pic>
        <p:nvPicPr>
          <p:cNvPr id="85" name="Shape 85"/>
          <p:cNvPicPr preferRelativeResize="0"/>
          <p:nvPr/>
        </p:nvPicPr>
        <p:blipFill>
          <a:blip r:embed="rId4">
            <a:alphaModFix/>
          </a:blip>
          <a:stretch>
            <a:fillRect/>
          </a:stretch>
        </p:blipFill>
        <p:spPr>
          <a:xfrm>
            <a:off x="759500" y="2802784"/>
            <a:ext cx="877800" cy="877800"/>
          </a:xfrm>
          <a:prstGeom prst="rect">
            <a:avLst/>
          </a:prstGeom>
          <a:noFill/>
          <a:ln>
            <a:noFill/>
          </a:ln>
        </p:spPr>
      </p:pic>
      <p:pic>
        <p:nvPicPr>
          <p:cNvPr id="86" name="Shape 86"/>
          <p:cNvPicPr preferRelativeResize="0"/>
          <p:nvPr/>
        </p:nvPicPr>
        <p:blipFill>
          <a:blip r:embed="rId5">
            <a:alphaModFix/>
          </a:blip>
          <a:stretch>
            <a:fillRect/>
          </a:stretch>
        </p:blipFill>
        <p:spPr>
          <a:xfrm>
            <a:off x="759500" y="1592900"/>
            <a:ext cx="877799" cy="877799"/>
          </a:xfrm>
          <a:prstGeom prst="rect">
            <a:avLst/>
          </a:prstGeom>
          <a:noFill/>
          <a:ln>
            <a:noFill/>
          </a:ln>
        </p:spPr>
      </p:pic>
      <p:pic>
        <p:nvPicPr>
          <p:cNvPr id="87" name="Shape 87"/>
          <p:cNvPicPr preferRelativeResize="0"/>
          <p:nvPr/>
        </p:nvPicPr>
        <p:blipFill>
          <a:blip r:embed="rId6">
            <a:alphaModFix/>
          </a:blip>
          <a:stretch>
            <a:fillRect/>
          </a:stretch>
        </p:blipFill>
        <p:spPr>
          <a:xfrm>
            <a:off x="759500" y="2802775"/>
            <a:ext cx="877799" cy="877799"/>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9" name="Shape 329"/>
        <p:cNvGrpSpPr/>
        <p:nvPr/>
      </p:nvGrpSpPr>
      <p:grpSpPr>
        <a:xfrm>
          <a:off x="0" y="0"/>
          <a:ext cx="0" cy="0"/>
          <a:chOff x="0" y="0"/>
          <a:chExt cx="0" cy="0"/>
        </a:xfrm>
      </p:grpSpPr>
      <p:sp>
        <p:nvSpPr>
          <p:cNvPr id="330" name="Shape 330"/>
          <p:cNvSpPr txBox="1"/>
          <p:nvPr>
            <p:ph idx="1" type="body"/>
          </p:nvPr>
        </p:nvSpPr>
        <p:spPr>
          <a:xfrm>
            <a:off x="2633775" y="1333225"/>
            <a:ext cx="5591999" cy="3036299"/>
          </a:xfrm>
          <a:prstGeom prst="rect">
            <a:avLst/>
          </a:prstGeom>
        </p:spPr>
        <p:txBody>
          <a:bodyPr anchorCtr="0" anchor="t" bIns="91425" lIns="91425" rIns="91425" tIns="91425">
            <a:noAutofit/>
          </a:bodyPr>
          <a:lstStyle/>
          <a:p>
            <a:pPr rtl="0">
              <a:lnSpc>
                <a:spcPct val="115000"/>
              </a:lnSpc>
              <a:spcBef>
                <a:spcPts val="0"/>
              </a:spcBef>
              <a:spcAft>
                <a:spcPts val="0"/>
              </a:spcAft>
              <a:buNone/>
            </a:pPr>
            <a:r>
              <a:rPr lang="en" sz="2000">
                <a:solidFill>
                  <a:srgbClr val="666666"/>
                </a:solidFill>
                <a:latin typeface="Open Sans"/>
                <a:ea typeface="Open Sans"/>
                <a:cs typeface="Open Sans"/>
                <a:sym typeface="Open Sans"/>
              </a:rPr>
              <a:t>Interested in knowing what the trending or the latest “it” items are</a:t>
            </a:r>
          </a:p>
          <a:p>
            <a:pPr rtl="0">
              <a:lnSpc>
                <a:spcPct val="115000"/>
              </a:lnSpc>
              <a:spcBef>
                <a:spcPts val="0"/>
              </a:spcBef>
              <a:spcAft>
                <a:spcPts val="0"/>
              </a:spcAft>
              <a:buNone/>
            </a:pPr>
            <a:r>
              <a:t/>
            </a:r>
            <a:endParaRPr sz="2000">
              <a:solidFill>
                <a:srgbClr val="666666"/>
              </a:solidFill>
              <a:latin typeface="Open Sans"/>
              <a:ea typeface="Open Sans"/>
              <a:cs typeface="Open Sans"/>
              <a:sym typeface="Open Sans"/>
            </a:endParaRPr>
          </a:p>
          <a:p>
            <a:pPr lvl="0" rtl="0">
              <a:lnSpc>
                <a:spcPct val="115000"/>
              </a:lnSpc>
              <a:spcBef>
                <a:spcPts val="0"/>
              </a:spcBef>
              <a:spcAft>
                <a:spcPts val="0"/>
              </a:spcAft>
              <a:buNone/>
            </a:pPr>
            <a:r>
              <a:rPr lang="en" sz="2000">
                <a:solidFill>
                  <a:srgbClr val="666666"/>
                </a:solidFill>
                <a:latin typeface="Open Sans"/>
                <a:ea typeface="Open Sans"/>
                <a:cs typeface="Open Sans"/>
                <a:sym typeface="Open Sans"/>
              </a:rPr>
              <a:t>Wouldn’t mind sharing her favorites with strangers</a:t>
            </a:r>
          </a:p>
        </p:txBody>
      </p:sp>
      <p:sp>
        <p:nvSpPr>
          <p:cNvPr id="331" name="Shape 331"/>
          <p:cNvSpPr txBox="1"/>
          <p:nvPr/>
        </p:nvSpPr>
        <p:spPr>
          <a:xfrm>
            <a:off x="706450" y="1375138"/>
            <a:ext cx="1650900" cy="400799"/>
          </a:xfrm>
          <a:prstGeom prst="rect">
            <a:avLst/>
          </a:prstGeom>
          <a:noFill/>
          <a:ln>
            <a:noFill/>
          </a:ln>
        </p:spPr>
        <p:txBody>
          <a:bodyPr anchorCtr="0" anchor="t" bIns="91425" lIns="91425" rIns="91425" tIns="91425">
            <a:noAutofit/>
          </a:bodyPr>
          <a:lstStyle/>
          <a:p>
            <a:pPr lvl="0" rtl="0" algn="r">
              <a:spcBef>
                <a:spcPts val="0"/>
              </a:spcBef>
              <a:buNone/>
            </a:pPr>
            <a:r>
              <a:rPr lang="en">
                <a:solidFill>
                  <a:srgbClr val="6AA84F"/>
                </a:solidFill>
                <a:latin typeface="Montserrat"/>
                <a:ea typeface="Montserrat"/>
                <a:cs typeface="Montserrat"/>
                <a:sym typeface="Montserrat"/>
              </a:rPr>
              <a:t>THINGS THAT WORKED</a:t>
            </a:r>
          </a:p>
        </p:txBody>
      </p:sp>
      <p:sp>
        <p:nvSpPr>
          <p:cNvPr id="332" name="Shape 332"/>
          <p:cNvSpPr txBox="1"/>
          <p:nvPr/>
        </p:nvSpPr>
        <p:spPr>
          <a:xfrm>
            <a:off x="706450" y="522325"/>
            <a:ext cx="3434399" cy="658500"/>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6AA84F"/>
                </a:solidFill>
                <a:latin typeface="Montserrat"/>
                <a:ea typeface="Montserrat"/>
                <a:cs typeface="Montserrat"/>
                <a:sym typeface="Montserrat"/>
              </a:rPr>
              <a:t>PROTOTYPE #2</a:t>
            </a: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6" name="Shape 336"/>
        <p:cNvGrpSpPr/>
        <p:nvPr/>
      </p:nvGrpSpPr>
      <p:grpSpPr>
        <a:xfrm>
          <a:off x="0" y="0"/>
          <a:ext cx="0" cy="0"/>
          <a:chOff x="0" y="0"/>
          <a:chExt cx="0" cy="0"/>
        </a:xfrm>
      </p:grpSpPr>
      <p:sp>
        <p:nvSpPr>
          <p:cNvPr id="337" name="Shape 337"/>
          <p:cNvSpPr txBox="1"/>
          <p:nvPr>
            <p:ph idx="1" type="body"/>
          </p:nvPr>
        </p:nvSpPr>
        <p:spPr>
          <a:xfrm>
            <a:off x="2633775" y="1333225"/>
            <a:ext cx="5591999" cy="3036299"/>
          </a:xfrm>
          <a:prstGeom prst="rect">
            <a:avLst/>
          </a:prstGeom>
        </p:spPr>
        <p:txBody>
          <a:bodyPr anchorCtr="0" anchor="t" bIns="91425" lIns="91425" rIns="91425" tIns="91425">
            <a:noAutofit/>
          </a:bodyPr>
          <a:lstStyle/>
          <a:p>
            <a:pPr lvl="0" rtl="0">
              <a:lnSpc>
                <a:spcPct val="115000"/>
              </a:lnSpc>
              <a:spcBef>
                <a:spcPts val="0"/>
              </a:spcBef>
              <a:buNone/>
            </a:pPr>
            <a:r>
              <a:rPr lang="en" sz="2000">
                <a:solidFill>
                  <a:srgbClr val="666666"/>
                </a:solidFill>
                <a:latin typeface="Open Sans"/>
                <a:ea typeface="Open Sans"/>
                <a:cs typeface="Open Sans"/>
                <a:sym typeface="Open Sans"/>
              </a:rPr>
              <a:t>People need to rate a lot of things for platform to be effective</a:t>
            </a:r>
          </a:p>
          <a:p>
            <a:pPr lvl="0" rtl="0">
              <a:lnSpc>
                <a:spcPct val="115000"/>
              </a:lnSpc>
              <a:spcBef>
                <a:spcPts val="0"/>
              </a:spcBef>
              <a:buNone/>
            </a:pPr>
            <a:r>
              <a:rPr lang="en" sz="2000">
                <a:solidFill>
                  <a:srgbClr val="666666"/>
                </a:solidFill>
                <a:latin typeface="Open Sans"/>
                <a:ea typeface="Open Sans"/>
                <a:cs typeface="Open Sans"/>
                <a:sym typeface="Open Sans"/>
              </a:rPr>
              <a:t>Not everyone cares about other people’s recommendations</a:t>
            </a:r>
          </a:p>
        </p:txBody>
      </p:sp>
      <p:sp>
        <p:nvSpPr>
          <p:cNvPr id="338" name="Shape 338"/>
          <p:cNvSpPr txBox="1"/>
          <p:nvPr/>
        </p:nvSpPr>
        <p:spPr>
          <a:xfrm>
            <a:off x="706450" y="1375138"/>
            <a:ext cx="1650900" cy="400799"/>
          </a:xfrm>
          <a:prstGeom prst="rect">
            <a:avLst/>
          </a:prstGeom>
          <a:noFill/>
          <a:ln>
            <a:noFill/>
          </a:ln>
        </p:spPr>
        <p:txBody>
          <a:bodyPr anchorCtr="0" anchor="t" bIns="91425" lIns="91425" rIns="91425" tIns="91425">
            <a:noAutofit/>
          </a:bodyPr>
          <a:lstStyle/>
          <a:p>
            <a:pPr lvl="0" rtl="0" algn="r">
              <a:spcBef>
                <a:spcPts val="0"/>
              </a:spcBef>
              <a:buNone/>
            </a:pPr>
            <a:r>
              <a:rPr lang="en">
                <a:solidFill>
                  <a:srgbClr val="6AA84F"/>
                </a:solidFill>
                <a:latin typeface="Montserrat"/>
                <a:ea typeface="Montserrat"/>
                <a:cs typeface="Montserrat"/>
                <a:sym typeface="Montserrat"/>
              </a:rPr>
              <a:t>THINGS THAT DIDN’T WORK</a:t>
            </a:r>
          </a:p>
        </p:txBody>
      </p:sp>
      <p:sp>
        <p:nvSpPr>
          <p:cNvPr id="339" name="Shape 339"/>
          <p:cNvSpPr txBox="1"/>
          <p:nvPr/>
        </p:nvSpPr>
        <p:spPr>
          <a:xfrm>
            <a:off x="706450" y="522325"/>
            <a:ext cx="3434399" cy="658500"/>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6AA84F"/>
                </a:solidFill>
                <a:latin typeface="Montserrat"/>
                <a:ea typeface="Montserrat"/>
                <a:cs typeface="Montserrat"/>
                <a:sym typeface="Montserrat"/>
              </a:rPr>
              <a:t>PROTOTYPE #2</a:t>
            </a: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3" name="Shape 343"/>
        <p:cNvGrpSpPr/>
        <p:nvPr/>
      </p:nvGrpSpPr>
      <p:grpSpPr>
        <a:xfrm>
          <a:off x="0" y="0"/>
          <a:ext cx="0" cy="0"/>
          <a:chOff x="0" y="0"/>
          <a:chExt cx="0" cy="0"/>
        </a:xfrm>
      </p:grpSpPr>
      <p:sp>
        <p:nvSpPr>
          <p:cNvPr id="344" name="Shape 344"/>
          <p:cNvSpPr txBox="1"/>
          <p:nvPr>
            <p:ph idx="1" type="body"/>
          </p:nvPr>
        </p:nvSpPr>
        <p:spPr>
          <a:xfrm>
            <a:off x="2633775" y="1333225"/>
            <a:ext cx="5591999" cy="3036299"/>
          </a:xfrm>
          <a:prstGeom prst="rect">
            <a:avLst/>
          </a:prstGeom>
        </p:spPr>
        <p:txBody>
          <a:bodyPr anchorCtr="0" anchor="t" bIns="91425" lIns="91425" rIns="91425" tIns="91425">
            <a:noAutofit/>
          </a:bodyPr>
          <a:lstStyle/>
          <a:p>
            <a:pPr lvl="0" rtl="0">
              <a:lnSpc>
                <a:spcPct val="115000"/>
              </a:lnSpc>
              <a:spcBef>
                <a:spcPts val="0"/>
              </a:spcBef>
              <a:spcAft>
                <a:spcPts val="0"/>
              </a:spcAft>
              <a:buNone/>
            </a:pPr>
            <a:r>
              <a:rPr lang="en" sz="2000">
                <a:solidFill>
                  <a:srgbClr val="666666"/>
                </a:solidFill>
                <a:latin typeface="Open Sans"/>
                <a:ea typeface="Open Sans"/>
                <a:cs typeface="Open Sans"/>
                <a:sym typeface="Open Sans"/>
              </a:rPr>
              <a:t>While she doesn’t really care about other people’s recommendations, if she by chance finds someone she really likes, she would follow the person and trust that the person will post great reviews</a:t>
            </a:r>
          </a:p>
        </p:txBody>
      </p:sp>
      <p:sp>
        <p:nvSpPr>
          <p:cNvPr id="345" name="Shape 345"/>
          <p:cNvSpPr txBox="1"/>
          <p:nvPr/>
        </p:nvSpPr>
        <p:spPr>
          <a:xfrm>
            <a:off x="706450" y="1375138"/>
            <a:ext cx="1650900" cy="400799"/>
          </a:xfrm>
          <a:prstGeom prst="rect">
            <a:avLst/>
          </a:prstGeom>
          <a:noFill/>
          <a:ln>
            <a:noFill/>
          </a:ln>
        </p:spPr>
        <p:txBody>
          <a:bodyPr anchorCtr="0" anchor="t" bIns="91425" lIns="91425" rIns="91425" tIns="91425">
            <a:noAutofit/>
          </a:bodyPr>
          <a:lstStyle/>
          <a:p>
            <a:pPr lvl="0" rtl="0" algn="r">
              <a:spcBef>
                <a:spcPts val="0"/>
              </a:spcBef>
              <a:buNone/>
            </a:pPr>
            <a:r>
              <a:rPr lang="en">
                <a:solidFill>
                  <a:srgbClr val="6AA84F"/>
                </a:solidFill>
                <a:latin typeface="Montserrat"/>
                <a:ea typeface="Montserrat"/>
                <a:cs typeface="Montserrat"/>
                <a:sym typeface="Montserrat"/>
              </a:rPr>
              <a:t>SURPRISES</a:t>
            </a:r>
          </a:p>
        </p:txBody>
      </p:sp>
      <p:sp>
        <p:nvSpPr>
          <p:cNvPr id="346" name="Shape 346"/>
          <p:cNvSpPr txBox="1"/>
          <p:nvPr/>
        </p:nvSpPr>
        <p:spPr>
          <a:xfrm>
            <a:off x="706450" y="522325"/>
            <a:ext cx="3434399" cy="658500"/>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6AA84F"/>
                </a:solidFill>
                <a:latin typeface="Montserrat"/>
                <a:ea typeface="Montserrat"/>
                <a:cs typeface="Montserrat"/>
                <a:sym typeface="Montserrat"/>
              </a:rPr>
              <a:t>PROTOTYPE #2</a:t>
            </a:r>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0" name="Shape 350"/>
        <p:cNvGrpSpPr/>
        <p:nvPr/>
      </p:nvGrpSpPr>
      <p:grpSpPr>
        <a:xfrm>
          <a:off x="0" y="0"/>
          <a:ext cx="0" cy="0"/>
          <a:chOff x="0" y="0"/>
          <a:chExt cx="0" cy="0"/>
        </a:xfrm>
      </p:grpSpPr>
      <p:sp>
        <p:nvSpPr>
          <p:cNvPr id="351" name="Shape 351"/>
          <p:cNvSpPr txBox="1"/>
          <p:nvPr>
            <p:ph idx="1" type="body"/>
          </p:nvPr>
        </p:nvSpPr>
        <p:spPr>
          <a:xfrm>
            <a:off x="2633775" y="1333225"/>
            <a:ext cx="5591999" cy="3036299"/>
          </a:xfrm>
          <a:prstGeom prst="rect">
            <a:avLst/>
          </a:prstGeom>
        </p:spPr>
        <p:txBody>
          <a:bodyPr anchorCtr="0" anchor="t" bIns="91425" lIns="91425" rIns="91425" tIns="91425">
            <a:noAutofit/>
          </a:bodyPr>
          <a:lstStyle/>
          <a:p>
            <a:pPr lvl="0" rtl="0">
              <a:lnSpc>
                <a:spcPct val="115000"/>
              </a:lnSpc>
              <a:spcBef>
                <a:spcPts val="0"/>
              </a:spcBef>
              <a:buNone/>
            </a:pPr>
            <a:r>
              <a:rPr lang="en" sz="2000">
                <a:solidFill>
                  <a:srgbClr val="666666"/>
                </a:solidFill>
                <a:latin typeface="Open Sans"/>
                <a:ea typeface="Open Sans"/>
                <a:cs typeface="Open Sans"/>
                <a:sym typeface="Open Sans"/>
              </a:rPr>
              <a:t>This could be a platform useful as a trend but not necessary as a necessity</a:t>
            </a:r>
          </a:p>
        </p:txBody>
      </p:sp>
      <p:sp>
        <p:nvSpPr>
          <p:cNvPr id="352" name="Shape 352"/>
          <p:cNvSpPr txBox="1"/>
          <p:nvPr/>
        </p:nvSpPr>
        <p:spPr>
          <a:xfrm>
            <a:off x="706450" y="1375138"/>
            <a:ext cx="1650900" cy="400799"/>
          </a:xfrm>
          <a:prstGeom prst="rect">
            <a:avLst/>
          </a:prstGeom>
          <a:noFill/>
          <a:ln>
            <a:noFill/>
          </a:ln>
        </p:spPr>
        <p:txBody>
          <a:bodyPr anchorCtr="0" anchor="t" bIns="91425" lIns="91425" rIns="91425" tIns="91425">
            <a:noAutofit/>
          </a:bodyPr>
          <a:lstStyle/>
          <a:p>
            <a:pPr lvl="0" rtl="0" algn="r">
              <a:spcBef>
                <a:spcPts val="0"/>
              </a:spcBef>
              <a:buNone/>
            </a:pPr>
            <a:r>
              <a:rPr lang="en">
                <a:solidFill>
                  <a:srgbClr val="6AA84F"/>
                </a:solidFill>
                <a:latin typeface="Montserrat"/>
                <a:ea typeface="Montserrat"/>
                <a:cs typeface="Montserrat"/>
                <a:sym typeface="Montserrat"/>
              </a:rPr>
              <a:t>NEW LEARNINGS</a:t>
            </a:r>
          </a:p>
        </p:txBody>
      </p:sp>
      <p:sp>
        <p:nvSpPr>
          <p:cNvPr id="353" name="Shape 353"/>
          <p:cNvSpPr txBox="1"/>
          <p:nvPr/>
        </p:nvSpPr>
        <p:spPr>
          <a:xfrm>
            <a:off x="706450" y="522325"/>
            <a:ext cx="3434399" cy="658500"/>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6AA84F"/>
                </a:solidFill>
                <a:latin typeface="Montserrat"/>
                <a:ea typeface="Montserrat"/>
                <a:cs typeface="Montserrat"/>
                <a:sym typeface="Montserrat"/>
              </a:rPr>
              <a:t>PROTOTYPE #2</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7" name="Shape 357"/>
        <p:cNvGrpSpPr/>
        <p:nvPr/>
      </p:nvGrpSpPr>
      <p:grpSpPr>
        <a:xfrm>
          <a:off x="0" y="0"/>
          <a:ext cx="0" cy="0"/>
          <a:chOff x="0" y="0"/>
          <a:chExt cx="0" cy="0"/>
        </a:xfrm>
      </p:grpSpPr>
      <p:sp>
        <p:nvSpPr>
          <p:cNvPr id="358" name="Shape 358"/>
          <p:cNvSpPr txBox="1"/>
          <p:nvPr>
            <p:ph idx="1" type="body"/>
          </p:nvPr>
        </p:nvSpPr>
        <p:spPr>
          <a:xfrm>
            <a:off x="2633775" y="1333225"/>
            <a:ext cx="5591999" cy="3036299"/>
          </a:xfrm>
          <a:prstGeom prst="rect">
            <a:avLst/>
          </a:prstGeom>
        </p:spPr>
        <p:txBody>
          <a:bodyPr anchorCtr="0" anchor="t" bIns="91425" lIns="91425" rIns="91425" tIns="91425">
            <a:noAutofit/>
          </a:bodyPr>
          <a:lstStyle/>
          <a:p>
            <a:pPr rtl="0">
              <a:lnSpc>
                <a:spcPct val="115000"/>
              </a:lnSpc>
              <a:spcBef>
                <a:spcPts val="0"/>
              </a:spcBef>
              <a:buNone/>
            </a:pPr>
            <a:r>
              <a:rPr lang="en" sz="2000">
                <a:solidFill>
                  <a:srgbClr val="666666"/>
                </a:solidFill>
                <a:latin typeface="Open Sans"/>
                <a:ea typeface="Open Sans"/>
                <a:cs typeface="Open Sans"/>
                <a:sym typeface="Open Sans"/>
              </a:rPr>
              <a:t>Assumed </a:t>
            </a:r>
            <a:r>
              <a:rPr b="1" lang="en" sz="2000">
                <a:solidFill>
                  <a:srgbClr val="666666"/>
                </a:solidFill>
                <a:latin typeface="Open Sans"/>
                <a:ea typeface="Open Sans"/>
                <a:cs typeface="Open Sans"/>
                <a:sym typeface="Open Sans"/>
              </a:rPr>
              <a:t>people want</a:t>
            </a:r>
            <a:r>
              <a:rPr lang="en" sz="2000">
                <a:solidFill>
                  <a:srgbClr val="666666"/>
                </a:solidFill>
                <a:latin typeface="Open Sans"/>
                <a:ea typeface="Open Sans"/>
                <a:cs typeface="Open Sans"/>
                <a:sym typeface="Open Sans"/>
              </a:rPr>
              <a:t> to hear what other people’s favorites are, she thought it was </a:t>
            </a:r>
            <a:r>
              <a:rPr b="1" lang="en" sz="2000">
                <a:solidFill>
                  <a:srgbClr val="666666"/>
                </a:solidFill>
                <a:latin typeface="Open Sans"/>
                <a:ea typeface="Open Sans"/>
                <a:cs typeface="Open Sans"/>
                <a:sym typeface="Open Sans"/>
              </a:rPr>
              <a:t>“stupid”.</a:t>
            </a:r>
          </a:p>
          <a:p>
            <a:pPr lvl="0" rtl="0">
              <a:lnSpc>
                <a:spcPct val="115000"/>
              </a:lnSpc>
              <a:spcBef>
                <a:spcPts val="0"/>
              </a:spcBef>
              <a:buNone/>
            </a:pPr>
            <a:r>
              <a:rPr b="1" lang="en" sz="2000">
                <a:solidFill>
                  <a:srgbClr val="666666"/>
                </a:solidFill>
                <a:latin typeface="Open Sans"/>
                <a:ea typeface="Open Sans"/>
                <a:cs typeface="Open Sans"/>
                <a:sym typeface="Open Sans"/>
              </a:rPr>
              <a:t>New Assumption:</a:t>
            </a:r>
            <a:r>
              <a:rPr lang="en" sz="2000">
                <a:solidFill>
                  <a:srgbClr val="666666"/>
                </a:solidFill>
                <a:latin typeface="Open Sans"/>
                <a:ea typeface="Open Sans"/>
                <a:cs typeface="Open Sans"/>
                <a:sym typeface="Open Sans"/>
              </a:rPr>
              <a:t> people are just looking for </a:t>
            </a:r>
            <a:r>
              <a:rPr b="1" lang="en" sz="2000">
                <a:solidFill>
                  <a:srgbClr val="666666"/>
                </a:solidFill>
                <a:latin typeface="Open Sans"/>
                <a:ea typeface="Open Sans"/>
                <a:cs typeface="Open Sans"/>
                <a:sym typeface="Open Sans"/>
              </a:rPr>
              <a:t>affordable, good products.</a:t>
            </a:r>
            <a:r>
              <a:rPr lang="en" sz="2000">
                <a:solidFill>
                  <a:srgbClr val="666666"/>
                </a:solidFill>
                <a:latin typeface="Open Sans"/>
                <a:ea typeface="Open Sans"/>
                <a:cs typeface="Open Sans"/>
                <a:sym typeface="Open Sans"/>
              </a:rPr>
              <a:t> They </a:t>
            </a:r>
            <a:r>
              <a:rPr b="1" lang="en" sz="2000">
                <a:solidFill>
                  <a:srgbClr val="666666"/>
                </a:solidFill>
                <a:latin typeface="Open Sans"/>
                <a:ea typeface="Open Sans"/>
                <a:cs typeface="Open Sans"/>
                <a:sym typeface="Open Sans"/>
              </a:rPr>
              <a:t>don’t need </a:t>
            </a:r>
            <a:r>
              <a:rPr lang="en" sz="2000">
                <a:solidFill>
                  <a:srgbClr val="666666"/>
                </a:solidFill>
                <a:latin typeface="Open Sans"/>
                <a:ea typeface="Open Sans"/>
                <a:cs typeface="Open Sans"/>
                <a:sym typeface="Open Sans"/>
              </a:rPr>
              <a:t>someone to tell them.</a:t>
            </a:r>
          </a:p>
        </p:txBody>
      </p:sp>
      <p:sp>
        <p:nvSpPr>
          <p:cNvPr id="359" name="Shape 359"/>
          <p:cNvSpPr txBox="1"/>
          <p:nvPr/>
        </p:nvSpPr>
        <p:spPr>
          <a:xfrm>
            <a:off x="706450" y="1375138"/>
            <a:ext cx="1650900" cy="400799"/>
          </a:xfrm>
          <a:prstGeom prst="rect">
            <a:avLst/>
          </a:prstGeom>
          <a:noFill/>
          <a:ln>
            <a:noFill/>
          </a:ln>
        </p:spPr>
        <p:txBody>
          <a:bodyPr anchorCtr="0" anchor="t" bIns="91425" lIns="91425" rIns="91425" tIns="91425">
            <a:noAutofit/>
          </a:bodyPr>
          <a:lstStyle/>
          <a:p>
            <a:pPr lvl="0" rtl="0" algn="r">
              <a:spcBef>
                <a:spcPts val="0"/>
              </a:spcBef>
              <a:buNone/>
            </a:pPr>
            <a:r>
              <a:rPr lang="en">
                <a:solidFill>
                  <a:srgbClr val="6AA84F"/>
                </a:solidFill>
                <a:latin typeface="Montserrat"/>
                <a:ea typeface="Montserrat"/>
                <a:cs typeface="Montserrat"/>
                <a:sym typeface="Montserrat"/>
              </a:rPr>
              <a:t>VALIDITY</a:t>
            </a:r>
          </a:p>
        </p:txBody>
      </p:sp>
      <p:sp>
        <p:nvSpPr>
          <p:cNvPr id="360" name="Shape 360"/>
          <p:cNvSpPr txBox="1"/>
          <p:nvPr/>
        </p:nvSpPr>
        <p:spPr>
          <a:xfrm>
            <a:off x="706450" y="522325"/>
            <a:ext cx="3434399" cy="658500"/>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6AA84F"/>
                </a:solidFill>
                <a:latin typeface="Montserrat"/>
                <a:ea typeface="Montserrat"/>
                <a:cs typeface="Montserrat"/>
                <a:sym typeface="Montserrat"/>
              </a:rPr>
              <a:t>PROTOTYPE #2</a:t>
            </a: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4" name="Shape 364"/>
        <p:cNvGrpSpPr/>
        <p:nvPr/>
      </p:nvGrpSpPr>
      <p:grpSpPr>
        <a:xfrm>
          <a:off x="0" y="0"/>
          <a:ext cx="0" cy="0"/>
          <a:chOff x="0" y="0"/>
          <a:chExt cx="0" cy="0"/>
        </a:xfrm>
      </p:grpSpPr>
      <p:sp>
        <p:nvSpPr>
          <p:cNvPr id="365" name="Shape 365"/>
          <p:cNvSpPr txBox="1"/>
          <p:nvPr/>
        </p:nvSpPr>
        <p:spPr>
          <a:xfrm>
            <a:off x="2854800" y="639075"/>
            <a:ext cx="3434399" cy="658500"/>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6AA84F"/>
                </a:solidFill>
                <a:latin typeface="Montserrat"/>
                <a:ea typeface="Montserrat"/>
                <a:cs typeface="Montserrat"/>
                <a:sym typeface="Montserrat"/>
              </a:rPr>
              <a:t>PROTOTYPE #3</a:t>
            </a:r>
          </a:p>
        </p:txBody>
      </p:sp>
      <p:pic>
        <p:nvPicPr>
          <p:cNvPr id="366" name="Shape 366"/>
          <p:cNvPicPr preferRelativeResize="0"/>
          <p:nvPr/>
        </p:nvPicPr>
        <p:blipFill rotWithShape="1">
          <a:blip r:embed="rId3">
            <a:alphaModFix/>
          </a:blip>
          <a:srcRect b="1719" l="8551" r="4279" t="2209"/>
          <a:stretch/>
        </p:blipFill>
        <p:spPr>
          <a:xfrm>
            <a:off x="988262" y="1574562"/>
            <a:ext cx="1347848" cy="1994375"/>
          </a:xfrm>
          <a:prstGeom prst="rect">
            <a:avLst/>
          </a:prstGeom>
          <a:noFill/>
          <a:ln>
            <a:noFill/>
          </a:ln>
        </p:spPr>
      </p:pic>
      <p:pic>
        <p:nvPicPr>
          <p:cNvPr id="367" name="Shape 367"/>
          <p:cNvPicPr preferRelativeResize="0"/>
          <p:nvPr/>
        </p:nvPicPr>
        <p:blipFill rotWithShape="1">
          <a:blip r:embed="rId4">
            <a:alphaModFix/>
          </a:blip>
          <a:srcRect b="0" l="7990" r="7635" t="1816"/>
          <a:stretch/>
        </p:blipFill>
        <p:spPr>
          <a:xfrm>
            <a:off x="2207925" y="1447876"/>
            <a:ext cx="1279405" cy="1995600"/>
          </a:xfrm>
          <a:prstGeom prst="rect">
            <a:avLst/>
          </a:prstGeom>
          <a:noFill/>
          <a:ln>
            <a:noFill/>
          </a:ln>
        </p:spPr>
      </p:pic>
      <p:pic>
        <p:nvPicPr>
          <p:cNvPr id="368" name="Shape 368"/>
          <p:cNvPicPr preferRelativeResize="0"/>
          <p:nvPr/>
        </p:nvPicPr>
        <p:blipFill rotWithShape="1">
          <a:blip r:embed="rId5">
            <a:alphaModFix/>
          </a:blip>
          <a:srcRect b="0" l="11024" r="5774" t="0"/>
          <a:stretch/>
        </p:blipFill>
        <p:spPr>
          <a:xfrm>
            <a:off x="2489475" y="2898524"/>
            <a:ext cx="1203455" cy="1940250"/>
          </a:xfrm>
          <a:prstGeom prst="rect">
            <a:avLst/>
          </a:prstGeom>
          <a:noFill/>
          <a:ln>
            <a:noFill/>
          </a:ln>
        </p:spPr>
      </p:pic>
      <p:pic>
        <p:nvPicPr>
          <p:cNvPr id="369" name="Shape 369"/>
          <p:cNvPicPr preferRelativeResize="0"/>
          <p:nvPr/>
        </p:nvPicPr>
        <p:blipFill rotWithShape="1">
          <a:blip r:embed="rId6">
            <a:alphaModFix/>
          </a:blip>
          <a:srcRect b="0" l="10990" r="5495" t="0"/>
          <a:stretch/>
        </p:blipFill>
        <p:spPr>
          <a:xfrm>
            <a:off x="1404925" y="2440937"/>
            <a:ext cx="1246474" cy="1995618"/>
          </a:xfrm>
          <a:prstGeom prst="rect">
            <a:avLst/>
          </a:prstGeom>
          <a:noFill/>
          <a:ln>
            <a:noFill/>
          </a:ln>
        </p:spPr>
      </p:pic>
      <p:pic>
        <p:nvPicPr>
          <p:cNvPr id="370" name="Shape 370"/>
          <p:cNvPicPr preferRelativeResize="0"/>
          <p:nvPr/>
        </p:nvPicPr>
        <p:blipFill rotWithShape="1">
          <a:blip r:embed="rId7">
            <a:alphaModFix/>
          </a:blip>
          <a:srcRect b="0" l="6528" r="7346" t="2143"/>
          <a:stretch/>
        </p:blipFill>
        <p:spPr>
          <a:xfrm>
            <a:off x="426662" y="3098550"/>
            <a:ext cx="1279400" cy="1940250"/>
          </a:xfrm>
          <a:prstGeom prst="rect">
            <a:avLst/>
          </a:prstGeom>
          <a:noFill/>
          <a:ln>
            <a:noFill/>
          </a:ln>
        </p:spPr>
      </p:pic>
      <p:sp>
        <p:nvSpPr>
          <p:cNvPr id="371" name="Shape 371"/>
          <p:cNvSpPr txBox="1"/>
          <p:nvPr>
            <p:ph idx="1" type="body"/>
          </p:nvPr>
        </p:nvSpPr>
        <p:spPr>
          <a:xfrm>
            <a:off x="4170150" y="1447875"/>
            <a:ext cx="4055699" cy="3036299"/>
          </a:xfrm>
          <a:prstGeom prst="rect">
            <a:avLst/>
          </a:prstGeom>
        </p:spPr>
        <p:txBody>
          <a:bodyPr anchorCtr="0" anchor="t" bIns="91425" lIns="91425" rIns="91425" tIns="91425">
            <a:noAutofit/>
          </a:bodyPr>
          <a:lstStyle/>
          <a:p>
            <a:pPr lvl="0" rtl="0">
              <a:lnSpc>
                <a:spcPct val="115000"/>
              </a:lnSpc>
              <a:spcBef>
                <a:spcPts val="0"/>
              </a:spcBef>
              <a:buNone/>
            </a:pPr>
            <a:r>
              <a:rPr lang="en" sz="2000">
                <a:solidFill>
                  <a:srgbClr val="666666"/>
                </a:solidFill>
                <a:latin typeface="Open Sans"/>
                <a:ea typeface="Open Sans"/>
                <a:cs typeface="Open Sans"/>
                <a:sym typeface="Open Sans"/>
              </a:rPr>
              <a:t>HMW from Bayian’s POV:</a:t>
            </a:r>
          </a:p>
          <a:p>
            <a:pPr lvl="0" rtl="0">
              <a:lnSpc>
                <a:spcPct val="115000"/>
              </a:lnSpc>
              <a:spcBef>
                <a:spcPts val="0"/>
              </a:spcBef>
              <a:buClr>
                <a:srgbClr val="000000"/>
              </a:buClr>
              <a:buSzPct val="55000"/>
              <a:buFont typeface="Arial"/>
              <a:buNone/>
            </a:pPr>
            <a:r>
              <a:rPr b="1" lang="en" sz="2000">
                <a:solidFill>
                  <a:srgbClr val="666666"/>
                </a:solidFill>
                <a:latin typeface="Open Sans"/>
                <a:ea typeface="Open Sans"/>
                <a:cs typeface="Open Sans"/>
                <a:sym typeface="Open Sans"/>
              </a:rPr>
              <a:t>How might we improve the user experience of obtaining purchases? </a:t>
            </a: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5" name="Shape 375"/>
        <p:cNvGrpSpPr/>
        <p:nvPr/>
      </p:nvGrpSpPr>
      <p:grpSpPr>
        <a:xfrm>
          <a:off x="0" y="0"/>
          <a:ext cx="0" cy="0"/>
          <a:chOff x="0" y="0"/>
          <a:chExt cx="0" cy="0"/>
        </a:xfrm>
      </p:grpSpPr>
      <p:pic>
        <p:nvPicPr>
          <p:cNvPr id="376" name="Shape 376"/>
          <p:cNvPicPr preferRelativeResize="0"/>
          <p:nvPr/>
        </p:nvPicPr>
        <p:blipFill>
          <a:blip r:embed="rId3">
            <a:alphaModFix/>
          </a:blip>
          <a:stretch>
            <a:fillRect/>
          </a:stretch>
        </p:blipFill>
        <p:spPr>
          <a:xfrm>
            <a:off x="-124050" y="-336350"/>
            <a:ext cx="9469476" cy="7102100"/>
          </a:xfrm>
          <a:prstGeom prst="rect">
            <a:avLst/>
          </a:prstGeom>
          <a:noFill/>
          <a:ln>
            <a:noFill/>
          </a:ln>
        </p:spPr>
      </p:pic>
      <p:sp>
        <p:nvSpPr>
          <p:cNvPr id="377" name="Shape 377"/>
          <p:cNvSpPr txBox="1"/>
          <p:nvPr/>
        </p:nvSpPr>
        <p:spPr>
          <a:xfrm>
            <a:off x="4908125" y="3569400"/>
            <a:ext cx="4141499" cy="620399"/>
          </a:xfrm>
          <a:prstGeom prst="rect">
            <a:avLst/>
          </a:prstGeom>
          <a:noFill/>
          <a:ln>
            <a:noFill/>
          </a:ln>
        </p:spPr>
        <p:txBody>
          <a:bodyPr anchorCtr="0" anchor="t" bIns="91425" lIns="91425" rIns="91425" tIns="91425">
            <a:noAutofit/>
          </a:bodyPr>
          <a:lstStyle/>
          <a:p>
            <a:pPr lvl="0" rtl="0">
              <a:spcBef>
                <a:spcPts val="0"/>
              </a:spcBef>
              <a:buNone/>
            </a:pPr>
            <a:r>
              <a:rPr lang="en" sz="3000">
                <a:solidFill>
                  <a:srgbClr val="FFFFFF"/>
                </a:solidFill>
                <a:latin typeface="Montserrat"/>
                <a:ea typeface="Montserrat"/>
                <a:cs typeface="Montserrat"/>
                <a:sym typeface="Montserrat"/>
              </a:rPr>
              <a:t>Testing with Cindy</a:t>
            </a: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1" name="Shape 381"/>
        <p:cNvGrpSpPr/>
        <p:nvPr/>
      </p:nvGrpSpPr>
      <p:grpSpPr>
        <a:xfrm>
          <a:off x="0" y="0"/>
          <a:ext cx="0" cy="0"/>
          <a:chOff x="0" y="0"/>
          <a:chExt cx="0" cy="0"/>
        </a:xfrm>
      </p:grpSpPr>
      <p:sp>
        <p:nvSpPr>
          <p:cNvPr id="382" name="Shape 382"/>
          <p:cNvSpPr txBox="1"/>
          <p:nvPr/>
        </p:nvSpPr>
        <p:spPr>
          <a:xfrm>
            <a:off x="624450" y="1230575"/>
            <a:ext cx="7895100" cy="1507800"/>
          </a:xfrm>
          <a:prstGeom prst="rect">
            <a:avLst/>
          </a:prstGeom>
          <a:noFill/>
          <a:ln>
            <a:noFill/>
          </a:ln>
        </p:spPr>
        <p:txBody>
          <a:bodyPr anchorCtr="0" anchor="t" bIns="91425" lIns="91425" rIns="91425" tIns="91425">
            <a:noAutofit/>
          </a:bodyPr>
          <a:lstStyle/>
          <a:p>
            <a:pPr lvl="0" rtl="0">
              <a:spcBef>
                <a:spcPts val="0"/>
              </a:spcBef>
              <a:buNone/>
            </a:pPr>
            <a:r>
              <a:rPr b="1" lang="en" sz="2400">
                <a:solidFill>
                  <a:srgbClr val="434343"/>
                </a:solidFill>
                <a:latin typeface="Open Sans"/>
                <a:ea typeface="Open Sans"/>
                <a:cs typeface="Open Sans"/>
                <a:sym typeface="Open Sans"/>
              </a:rPr>
              <a:t>Appropriate for solution #3:</a:t>
            </a:r>
            <a:r>
              <a:rPr lang="en" sz="2400">
                <a:solidFill>
                  <a:srgbClr val="434343"/>
                </a:solidFill>
                <a:latin typeface="Open Sans"/>
                <a:ea typeface="Open Sans"/>
                <a:cs typeface="Open Sans"/>
                <a:sym typeface="Open Sans"/>
              </a:rPr>
              <a:t> A location-based buying and selling platform where users can only see products that are within a certain proximity</a:t>
            </a:r>
          </a:p>
          <a:p>
            <a:pPr lvl="0" rtl="0">
              <a:spcBef>
                <a:spcPts val="0"/>
              </a:spcBef>
              <a:buNone/>
            </a:pPr>
            <a:r>
              <a:t/>
            </a:r>
            <a:endParaRPr sz="2400">
              <a:solidFill>
                <a:srgbClr val="434343"/>
              </a:solidFill>
              <a:latin typeface="Open Sans"/>
              <a:ea typeface="Open Sans"/>
              <a:cs typeface="Open Sans"/>
              <a:sym typeface="Open Sans"/>
            </a:endParaRPr>
          </a:p>
          <a:p>
            <a:pPr lvl="0" rtl="0">
              <a:spcBef>
                <a:spcPts val="0"/>
              </a:spcBef>
              <a:buNone/>
            </a:pPr>
            <a:r>
              <a:t/>
            </a:r>
            <a:endParaRPr sz="2400">
              <a:solidFill>
                <a:srgbClr val="434343"/>
              </a:solidFill>
              <a:latin typeface="Open Sans"/>
              <a:ea typeface="Open Sans"/>
              <a:cs typeface="Open Sans"/>
              <a:sym typeface="Open Sans"/>
            </a:endParaRPr>
          </a:p>
        </p:txBody>
      </p:sp>
      <p:sp>
        <p:nvSpPr>
          <p:cNvPr id="383" name="Shape 383"/>
          <p:cNvSpPr txBox="1"/>
          <p:nvPr>
            <p:ph type="title"/>
          </p:nvPr>
        </p:nvSpPr>
        <p:spPr>
          <a:xfrm>
            <a:off x="464400" y="463675"/>
            <a:ext cx="8520599" cy="572699"/>
          </a:xfrm>
          <a:prstGeom prst="rect">
            <a:avLst/>
          </a:prstGeom>
        </p:spPr>
        <p:txBody>
          <a:bodyPr anchorCtr="0" anchor="t" bIns="91425" lIns="91425" rIns="91425" tIns="91425">
            <a:noAutofit/>
          </a:bodyPr>
          <a:lstStyle/>
          <a:p>
            <a:pPr lvl="0" rtl="0">
              <a:spcBef>
                <a:spcPts val="0"/>
              </a:spcBef>
              <a:buNone/>
            </a:pPr>
            <a:r>
              <a:rPr lang="en">
                <a:solidFill>
                  <a:srgbClr val="6AA84F"/>
                </a:solidFill>
                <a:latin typeface="Montserrat"/>
                <a:ea typeface="Montserrat"/>
                <a:cs typeface="Montserrat"/>
                <a:sym typeface="Montserrat"/>
              </a:rPr>
              <a:t>PROTOTYPE #3: Yard Sale</a:t>
            </a:r>
          </a:p>
        </p:txBody>
      </p:sp>
      <p:sp>
        <p:nvSpPr>
          <p:cNvPr id="384" name="Shape 384"/>
          <p:cNvSpPr txBox="1"/>
          <p:nvPr/>
        </p:nvSpPr>
        <p:spPr>
          <a:xfrm>
            <a:off x="624450" y="2682150"/>
            <a:ext cx="7895100" cy="1774200"/>
          </a:xfrm>
          <a:prstGeom prst="rect">
            <a:avLst/>
          </a:prstGeom>
          <a:noFill/>
          <a:ln>
            <a:noFill/>
          </a:ln>
        </p:spPr>
        <p:txBody>
          <a:bodyPr anchorCtr="0" anchor="t" bIns="91425" lIns="91425" rIns="91425" tIns="91425">
            <a:noAutofit/>
          </a:bodyPr>
          <a:lstStyle/>
          <a:p>
            <a:pPr lvl="0" rtl="0">
              <a:lnSpc>
                <a:spcPct val="115000"/>
              </a:lnSpc>
              <a:spcBef>
                <a:spcPts val="0"/>
              </a:spcBef>
              <a:buNone/>
            </a:pPr>
            <a:r>
              <a:rPr b="1" lang="en" sz="2400">
                <a:solidFill>
                  <a:srgbClr val="434343"/>
                </a:solidFill>
                <a:latin typeface="Open Sans"/>
                <a:ea typeface="Open Sans"/>
                <a:cs typeface="Open Sans"/>
                <a:sym typeface="Open Sans"/>
              </a:rPr>
              <a:t>Innovation:</a:t>
            </a:r>
            <a:r>
              <a:rPr lang="en" sz="2400">
                <a:solidFill>
                  <a:srgbClr val="434343"/>
                </a:solidFill>
                <a:latin typeface="Open Sans"/>
                <a:ea typeface="Open Sans"/>
                <a:cs typeface="Open Sans"/>
                <a:sym typeface="Open Sans"/>
              </a:rPr>
              <a:t> We found that our interviewees were looking for a platform where they could exchange items with people close to them – Yard Sale </a:t>
            </a:r>
            <a:r>
              <a:rPr b="1" lang="en" sz="2400">
                <a:solidFill>
                  <a:srgbClr val="6AA84F"/>
                </a:solidFill>
                <a:latin typeface="Open Sans"/>
                <a:ea typeface="Open Sans"/>
                <a:cs typeface="Open Sans"/>
                <a:sym typeface="Open Sans"/>
              </a:rPr>
              <a:t>addresses the desire to buy and sell items quickly</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8" name="Shape 388"/>
        <p:cNvGrpSpPr/>
        <p:nvPr/>
      </p:nvGrpSpPr>
      <p:grpSpPr>
        <a:xfrm>
          <a:off x="0" y="0"/>
          <a:ext cx="0" cy="0"/>
          <a:chOff x="0" y="0"/>
          <a:chExt cx="0" cy="0"/>
        </a:xfrm>
      </p:grpSpPr>
      <p:sp>
        <p:nvSpPr>
          <p:cNvPr id="389" name="Shape 389"/>
          <p:cNvSpPr txBox="1"/>
          <p:nvPr>
            <p:ph idx="1" type="body"/>
          </p:nvPr>
        </p:nvSpPr>
        <p:spPr>
          <a:xfrm>
            <a:off x="2633775" y="1333225"/>
            <a:ext cx="5591999" cy="3036299"/>
          </a:xfrm>
          <a:prstGeom prst="rect">
            <a:avLst/>
          </a:prstGeom>
        </p:spPr>
        <p:txBody>
          <a:bodyPr anchorCtr="0" anchor="t" bIns="91425" lIns="91425" rIns="91425" tIns="91425">
            <a:noAutofit/>
          </a:bodyPr>
          <a:lstStyle/>
          <a:p>
            <a:pPr lvl="0" rtl="0">
              <a:lnSpc>
                <a:spcPct val="115000"/>
              </a:lnSpc>
              <a:spcBef>
                <a:spcPts val="0"/>
              </a:spcBef>
              <a:buNone/>
            </a:pPr>
            <a:r>
              <a:rPr lang="en" sz="2000">
                <a:solidFill>
                  <a:srgbClr val="666666"/>
                </a:solidFill>
                <a:latin typeface="Open Sans"/>
                <a:ea typeface="Open Sans"/>
                <a:cs typeface="Open Sans"/>
                <a:sym typeface="Open Sans"/>
              </a:rPr>
              <a:t>Could be a better Craigslist</a:t>
            </a:r>
          </a:p>
          <a:p>
            <a:pPr lvl="0" rtl="0">
              <a:lnSpc>
                <a:spcPct val="115000"/>
              </a:lnSpc>
              <a:spcBef>
                <a:spcPts val="0"/>
              </a:spcBef>
              <a:buNone/>
            </a:pPr>
            <a:r>
              <a:rPr lang="en" sz="2000">
                <a:solidFill>
                  <a:srgbClr val="666666"/>
                </a:solidFill>
                <a:latin typeface="Open Sans"/>
                <a:ea typeface="Open Sans"/>
                <a:cs typeface="Open Sans"/>
                <a:sym typeface="Open Sans"/>
              </a:rPr>
              <a:t>Might be useful for students who want to sell on campus</a:t>
            </a:r>
          </a:p>
        </p:txBody>
      </p:sp>
      <p:sp>
        <p:nvSpPr>
          <p:cNvPr id="390" name="Shape 390"/>
          <p:cNvSpPr txBox="1"/>
          <p:nvPr/>
        </p:nvSpPr>
        <p:spPr>
          <a:xfrm>
            <a:off x="706450" y="1375138"/>
            <a:ext cx="1650900" cy="400799"/>
          </a:xfrm>
          <a:prstGeom prst="rect">
            <a:avLst/>
          </a:prstGeom>
          <a:noFill/>
          <a:ln>
            <a:noFill/>
          </a:ln>
        </p:spPr>
        <p:txBody>
          <a:bodyPr anchorCtr="0" anchor="t" bIns="91425" lIns="91425" rIns="91425" tIns="91425">
            <a:noAutofit/>
          </a:bodyPr>
          <a:lstStyle/>
          <a:p>
            <a:pPr lvl="0" rtl="0" algn="r">
              <a:spcBef>
                <a:spcPts val="0"/>
              </a:spcBef>
              <a:buNone/>
            </a:pPr>
            <a:r>
              <a:rPr lang="en">
                <a:solidFill>
                  <a:srgbClr val="6AA84F"/>
                </a:solidFill>
                <a:latin typeface="Montserrat"/>
                <a:ea typeface="Montserrat"/>
                <a:cs typeface="Montserrat"/>
                <a:sym typeface="Montserrat"/>
              </a:rPr>
              <a:t>THINGS THAT WORKED</a:t>
            </a:r>
          </a:p>
        </p:txBody>
      </p:sp>
      <p:sp>
        <p:nvSpPr>
          <p:cNvPr id="391" name="Shape 391"/>
          <p:cNvSpPr txBox="1"/>
          <p:nvPr/>
        </p:nvSpPr>
        <p:spPr>
          <a:xfrm>
            <a:off x="706450" y="522325"/>
            <a:ext cx="3434399" cy="658500"/>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6AA84F"/>
                </a:solidFill>
                <a:latin typeface="Montserrat"/>
                <a:ea typeface="Montserrat"/>
                <a:cs typeface="Montserrat"/>
                <a:sym typeface="Montserrat"/>
              </a:rPr>
              <a:t>PROTOTYPE #3</a:t>
            </a: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5" name="Shape 395"/>
        <p:cNvGrpSpPr/>
        <p:nvPr/>
      </p:nvGrpSpPr>
      <p:grpSpPr>
        <a:xfrm>
          <a:off x="0" y="0"/>
          <a:ext cx="0" cy="0"/>
          <a:chOff x="0" y="0"/>
          <a:chExt cx="0" cy="0"/>
        </a:xfrm>
      </p:grpSpPr>
      <p:sp>
        <p:nvSpPr>
          <p:cNvPr id="396" name="Shape 396"/>
          <p:cNvSpPr/>
          <p:nvPr/>
        </p:nvSpPr>
        <p:spPr>
          <a:xfrm>
            <a:off x="1451550" y="1889450"/>
            <a:ext cx="6240900" cy="2671800"/>
          </a:xfrm>
          <a:prstGeom prst="roundRect">
            <a:avLst>
              <a:gd fmla="val 16667" name="adj"/>
            </a:avLst>
          </a:prstGeom>
          <a:solidFill>
            <a:srgbClr val="6AA84F"/>
          </a:solidFill>
          <a:ln>
            <a:noFill/>
          </a:ln>
        </p:spPr>
        <p:txBody>
          <a:bodyPr anchorCtr="0" anchor="ctr" bIns="91425" lIns="91425" rIns="91425" tIns="91425">
            <a:noAutofit/>
          </a:bodyPr>
          <a:lstStyle/>
          <a:p>
            <a:pPr>
              <a:spcBef>
                <a:spcPts val="0"/>
              </a:spcBef>
              <a:buNone/>
            </a:pPr>
            <a:r>
              <a:t/>
            </a:r>
            <a:endParaRPr/>
          </a:p>
        </p:txBody>
      </p:sp>
      <p:sp>
        <p:nvSpPr>
          <p:cNvPr id="397" name="Shape 397"/>
          <p:cNvSpPr/>
          <p:nvPr/>
        </p:nvSpPr>
        <p:spPr>
          <a:xfrm>
            <a:off x="4247550" y="1631800"/>
            <a:ext cx="648899" cy="372299"/>
          </a:xfrm>
          <a:prstGeom prst="triangle">
            <a:avLst>
              <a:gd fmla="val 50000" name="adj"/>
            </a:avLst>
          </a:prstGeom>
          <a:solidFill>
            <a:srgbClr val="6AA84F"/>
          </a:solidFill>
          <a:ln>
            <a:noFill/>
          </a:ln>
        </p:spPr>
        <p:txBody>
          <a:bodyPr anchorCtr="0" anchor="ctr" bIns="91425" lIns="91425" rIns="91425" tIns="91425">
            <a:noAutofit/>
          </a:bodyPr>
          <a:lstStyle/>
          <a:p>
            <a:pPr>
              <a:spcBef>
                <a:spcPts val="0"/>
              </a:spcBef>
              <a:buNone/>
            </a:pPr>
            <a:r>
              <a:t/>
            </a:r>
            <a:endParaRPr/>
          </a:p>
        </p:txBody>
      </p:sp>
      <p:sp>
        <p:nvSpPr>
          <p:cNvPr id="398" name="Shape 398"/>
          <p:cNvSpPr txBox="1"/>
          <p:nvPr/>
        </p:nvSpPr>
        <p:spPr>
          <a:xfrm>
            <a:off x="1995450" y="2385700"/>
            <a:ext cx="5153100" cy="2060999"/>
          </a:xfrm>
          <a:prstGeom prst="rect">
            <a:avLst/>
          </a:prstGeom>
          <a:noFill/>
          <a:ln>
            <a:noFill/>
          </a:ln>
        </p:spPr>
        <p:txBody>
          <a:bodyPr anchorCtr="0" anchor="t" bIns="91425" lIns="91425" rIns="91425" tIns="91425">
            <a:noAutofit/>
          </a:bodyPr>
          <a:lstStyle/>
          <a:p>
            <a:pPr lvl="0" rtl="0" algn="ctr">
              <a:spcBef>
                <a:spcPts val="0"/>
              </a:spcBef>
              <a:buNone/>
            </a:pPr>
            <a:r>
              <a:rPr lang="en" sz="2600">
                <a:solidFill>
                  <a:srgbClr val="FFFFFF"/>
                </a:solidFill>
                <a:latin typeface="Montserrat"/>
                <a:ea typeface="Montserrat"/>
                <a:cs typeface="Montserrat"/>
                <a:sym typeface="Montserrat"/>
              </a:rPr>
              <a:t>“I guess it could be helpful, but I don’t think I would use it after college”</a:t>
            </a:r>
          </a:p>
          <a:p>
            <a:pPr lvl="0" rtl="0" algn="ctr">
              <a:spcBef>
                <a:spcPts val="0"/>
              </a:spcBef>
              <a:buNone/>
            </a:pPr>
            <a:r>
              <a:rPr lang="en" sz="1800">
                <a:solidFill>
                  <a:srgbClr val="FFFFFF"/>
                </a:solidFill>
                <a:latin typeface="Montserrat"/>
                <a:ea typeface="Montserrat"/>
                <a:cs typeface="Montserrat"/>
                <a:sym typeface="Montserrat"/>
              </a:rPr>
              <a:t>-Cindy</a:t>
            </a:r>
          </a:p>
        </p:txBody>
      </p:sp>
      <p:pic>
        <p:nvPicPr>
          <p:cNvPr id="399" name="Shape 399"/>
          <p:cNvPicPr preferRelativeResize="0"/>
          <p:nvPr/>
        </p:nvPicPr>
        <p:blipFill>
          <a:blip r:embed="rId3">
            <a:alphaModFix/>
          </a:blip>
          <a:stretch>
            <a:fillRect/>
          </a:stretch>
        </p:blipFill>
        <p:spPr>
          <a:xfrm>
            <a:off x="4133100" y="553450"/>
            <a:ext cx="877800" cy="877800"/>
          </a:xfrm>
          <a:prstGeom prst="rect">
            <a:avLst/>
          </a:prstGeom>
          <a:noFill/>
          <a:ln>
            <a:noFill/>
          </a:ln>
        </p:spPr>
      </p:pic>
      <p:pic>
        <p:nvPicPr>
          <p:cNvPr id="400" name="Shape 400"/>
          <p:cNvPicPr preferRelativeResize="0"/>
          <p:nvPr/>
        </p:nvPicPr>
        <p:blipFill>
          <a:blip r:embed="rId4">
            <a:alphaModFix/>
          </a:blip>
          <a:stretch>
            <a:fillRect/>
          </a:stretch>
        </p:blipFill>
        <p:spPr>
          <a:xfrm>
            <a:off x="4133100" y="553450"/>
            <a:ext cx="877799" cy="877799"/>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 name="Shape 91"/>
        <p:cNvGrpSpPr/>
        <p:nvPr/>
      </p:nvGrpSpPr>
      <p:grpSpPr>
        <a:xfrm>
          <a:off x="0" y="0"/>
          <a:ext cx="0" cy="0"/>
          <a:chOff x="0" y="0"/>
          <a:chExt cx="0" cy="0"/>
        </a:xfrm>
      </p:grpSpPr>
      <p:sp>
        <p:nvSpPr>
          <p:cNvPr id="92" name="Shape 92"/>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solidFill>
                  <a:srgbClr val="6AA84F"/>
                </a:solidFill>
                <a:latin typeface="Montserrat"/>
                <a:ea typeface="Montserrat"/>
                <a:cs typeface="Montserrat"/>
                <a:sym typeface="Montserrat"/>
              </a:rPr>
              <a:t>Needfinding: Why these two?</a:t>
            </a:r>
          </a:p>
        </p:txBody>
      </p:sp>
      <p:sp>
        <p:nvSpPr>
          <p:cNvPr id="93" name="Shape 93"/>
          <p:cNvSpPr txBox="1"/>
          <p:nvPr>
            <p:ph idx="1" type="body"/>
          </p:nvPr>
        </p:nvSpPr>
        <p:spPr>
          <a:xfrm>
            <a:off x="1526550" y="1247475"/>
            <a:ext cx="6794400" cy="3416400"/>
          </a:xfrm>
          <a:prstGeom prst="rect">
            <a:avLst/>
          </a:prstGeom>
        </p:spPr>
        <p:txBody>
          <a:bodyPr anchorCtr="0" anchor="t" bIns="91425" lIns="91425" rIns="91425" tIns="91425">
            <a:noAutofit/>
          </a:bodyPr>
          <a:lstStyle/>
          <a:p>
            <a:pPr lvl="0" rtl="0">
              <a:lnSpc>
                <a:spcPct val="100000"/>
              </a:lnSpc>
              <a:spcBef>
                <a:spcPts val="0"/>
              </a:spcBef>
              <a:buNone/>
            </a:pPr>
            <a:r>
              <a:rPr b="1" lang="en" sz="2400">
                <a:solidFill>
                  <a:srgbClr val="666666"/>
                </a:solidFill>
                <a:latin typeface="Open Sans"/>
                <a:ea typeface="Open Sans"/>
                <a:cs typeface="Open Sans"/>
                <a:sym typeface="Open Sans"/>
              </a:rPr>
              <a:t>Bayian, </a:t>
            </a:r>
            <a:r>
              <a:rPr lang="en" sz="2400">
                <a:solidFill>
                  <a:srgbClr val="666666"/>
                </a:solidFill>
                <a:latin typeface="Open Sans"/>
                <a:ea typeface="Open Sans"/>
                <a:cs typeface="Open Sans"/>
                <a:sym typeface="Open Sans"/>
              </a:rPr>
              <a:t>electrical engineering student at Stanford</a:t>
            </a:r>
          </a:p>
          <a:p>
            <a:pPr indent="-228600" lvl="0" marL="457200" rtl="0">
              <a:lnSpc>
                <a:spcPct val="100000"/>
              </a:lnSpc>
              <a:spcBef>
                <a:spcPts val="0"/>
              </a:spcBef>
              <a:buClr>
                <a:srgbClr val="666666"/>
              </a:buClr>
              <a:buSzPct val="100000"/>
              <a:buFont typeface="Open Sans"/>
            </a:pPr>
            <a:r>
              <a:rPr lang="en" sz="2000">
                <a:solidFill>
                  <a:srgbClr val="666666"/>
                </a:solidFill>
                <a:latin typeface="Open Sans"/>
                <a:ea typeface="Open Sans"/>
                <a:cs typeface="Open Sans"/>
                <a:sym typeface="Open Sans"/>
              </a:rPr>
              <a:t>Student perspective, exploring how people use social media in relation to online marketplaces</a:t>
            </a:r>
          </a:p>
          <a:p>
            <a:pPr rtl="0">
              <a:lnSpc>
                <a:spcPct val="100000"/>
              </a:lnSpc>
              <a:spcBef>
                <a:spcPts val="0"/>
              </a:spcBef>
              <a:buNone/>
            </a:pPr>
            <a:r>
              <a:rPr b="1" lang="en" sz="2400">
                <a:solidFill>
                  <a:srgbClr val="666666"/>
                </a:solidFill>
                <a:latin typeface="Open Sans"/>
                <a:ea typeface="Open Sans"/>
                <a:cs typeface="Open Sans"/>
                <a:sym typeface="Open Sans"/>
              </a:rPr>
              <a:t>Miji, </a:t>
            </a:r>
            <a:r>
              <a:rPr lang="en" sz="2400">
                <a:solidFill>
                  <a:srgbClr val="666666"/>
                </a:solidFill>
                <a:latin typeface="Open Sans"/>
                <a:ea typeface="Open Sans"/>
                <a:cs typeface="Open Sans"/>
                <a:sym typeface="Open Sans"/>
              </a:rPr>
              <a:t>mother of three kids</a:t>
            </a:r>
          </a:p>
          <a:p>
            <a:pPr indent="-228600" lvl="0" marL="457200" rtl="0">
              <a:lnSpc>
                <a:spcPct val="100000"/>
              </a:lnSpc>
              <a:spcBef>
                <a:spcPts val="0"/>
              </a:spcBef>
              <a:buClr>
                <a:srgbClr val="666666"/>
              </a:buClr>
              <a:buSzPct val="100000"/>
              <a:buFont typeface="Open Sans"/>
            </a:pPr>
            <a:r>
              <a:rPr lang="en" sz="2000">
                <a:solidFill>
                  <a:srgbClr val="666666"/>
                </a:solidFill>
                <a:latin typeface="Open Sans"/>
                <a:ea typeface="Open Sans"/>
                <a:cs typeface="Open Sans"/>
                <a:sym typeface="Open Sans"/>
              </a:rPr>
              <a:t>From a different age group, hearing experiences about extensive use of larger marketplaces like Amazon</a:t>
            </a:r>
          </a:p>
        </p:txBody>
      </p:sp>
      <p:pic>
        <p:nvPicPr>
          <p:cNvPr id="94" name="Shape 94"/>
          <p:cNvPicPr preferRelativeResize="0"/>
          <p:nvPr/>
        </p:nvPicPr>
        <p:blipFill>
          <a:blip r:embed="rId3">
            <a:alphaModFix/>
          </a:blip>
          <a:stretch>
            <a:fillRect/>
          </a:stretch>
        </p:blipFill>
        <p:spPr>
          <a:xfrm>
            <a:off x="607101" y="1319924"/>
            <a:ext cx="604820" cy="604823"/>
          </a:xfrm>
          <a:prstGeom prst="rect">
            <a:avLst/>
          </a:prstGeom>
          <a:noFill/>
          <a:ln>
            <a:noFill/>
          </a:ln>
        </p:spPr>
      </p:pic>
      <p:pic>
        <p:nvPicPr>
          <p:cNvPr id="95" name="Shape 95"/>
          <p:cNvPicPr preferRelativeResize="0"/>
          <p:nvPr/>
        </p:nvPicPr>
        <p:blipFill>
          <a:blip r:embed="rId4">
            <a:alphaModFix/>
          </a:blip>
          <a:stretch>
            <a:fillRect/>
          </a:stretch>
        </p:blipFill>
        <p:spPr>
          <a:xfrm>
            <a:off x="607105" y="2824300"/>
            <a:ext cx="604820" cy="604823"/>
          </a:xfrm>
          <a:prstGeom prst="rect">
            <a:avLst/>
          </a:prstGeom>
          <a:noFill/>
          <a:ln>
            <a:noFill/>
          </a:ln>
        </p:spPr>
      </p:pic>
      <p:pic>
        <p:nvPicPr>
          <p:cNvPr id="96" name="Shape 96"/>
          <p:cNvPicPr preferRelativeResize="0"/>
          <p:nvPr/>
        </p:nvPicPr>
        <p:blipFill>
          <a:blip r:embed="rId5">
            <a:alphaModFix/>
          </a:blip>
          <a:stretch>
            <a:fillRect/>
          </a:stretch>
        </p:blipFill>
        <p:spPr>
          <a:xfrm>
            <a:off x="607100" y="1319925"/>
            <a:ext cx="604825" cy="604825"/>
          </a:xfrm>
          <a:prstGeom prst="rect">
            <a:avLst/>
          </a:prstGeom>
          <a:noFill/>
          <a:ln>
            <a:noFill/>
          </a:ln>
        </p:spPr>
      </p:pic>
      <p:pic>
        <p:nvPicPr>
          <p:cNvPr id="97" name="Shape 97"/>
          <p:cNvPicPr preferRelativeResize="0"/>
          <p:nvPr/>
        </p:nvPicPr>
        <p:blipFill>
          <a:blip r:embed="rId6">
            <a:alphaModFix/>
          </a:blip>
          <a:stretch>
            <a:fillRect/>
          </a:stretch>
        </p:blipFill>
        <p:spPr>
          <a:xfrm>
            <a:off x="607100" y="2824300"/>
            <a:ext cx="604825" cy="604825"/>
          </a:xfrm>
          <a:prstGeom prst="rect">
            <a:avLst/>
          </a:prstGeom>
          <a:noFill/>
          <a:ln>
            <a:noFill/>
          </a:ln>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4" name="Shape 404"/>
        <p:cNvGrpSpPr/>
        <p:nvPr/>
      </p:nvGrpSpPr>
      <p:grpSpPr>
        <a:xfrm>
          <a:off x="0" y="0"/>
          <a:ext cx="0" cy="0"/>
          <a:chOff x="0" y="0"/>
          <a:chExt cx="0" cy="0"/>
        </a:xfrm>
      </p:grpSpPr>
      <p:sp>
        <p:nvSpPr>
          <p:cNvPr id="405" name="Shape 405"/>
          <p:cNvSpPr txBox="1"/>
          <p:nvPr>
            <p:ph idx="1" type="body"/>
          </p:nvPr>
        </p:nvSpPr>
        <p:spPr>
          <a:xfrm>
            <a:off x="2633775" y="1333225"/>
            <a:ext cx="5591999" cy="3036299"/>
          </a:xfrm>
          <a:prstGeom prst="rect">
            <a:avLst/>
          </a:prstGeom>
        </p:spPr>
        <p:txBody>
          <a:bodyPr anchorCtr="0" anchor="t" bIns="91425" lIns="91425" rIns="91425" tIns="91425">
            <a:noAutofit/>
          </a:bodyPr>
          <a:lstStyle/>
          <a:p>
            <a:pPr lvl="0" rtl="0">
              <a:lnSpc>
                <a:spcPct val="115000"/>
              </a:lnSpc>
              <a:spcBef>
                <a:spcPts val="0"/>
              </a:spcBef>
              <a:buNone/>
            </a:pPr>
            <a:r>
              <a:rPr lang="en" sz="2000">
                <a:solidFill>
                  <a:srgbClr val="666666"/>
                </a:solidFill>
                <a:latin typeface="Open Sans"/>
                <a:ea typeface="Open Sans"/>
                <a:cs typeface="Open Sans"/>
                <a:sym typeface="Open Sans"/>
              </a:rPr>
              <a:t>Maybe useful in college but not afterwards</a:t>
            </a:r>
          </a:p>
          <a:p>
            <a:pPr lvl="0" rtl="0">
              <a:lnSpc>
                <a:spcPct val="115000"/>
              </a:lnSpc>
              <a:spcBef>
                <a:spcPts val="0"/>
              </a:spcBef>
              <a:buNone/>
            </a:pPr>
            <a:r>
              <a:rPr lang="en" sz="2000">
                <a:solidFill>
                  <a:srgbClr val="666666"/>
                </a:solidFill>
                <a:latin typeface="Open Sans"/>
                <a:ea typeface="Open Sans"/>
                <a:cs typeface="Open Sans"/>
                <a:sym typeface="Open Sans"/>
              </a:rPr>
              <a:t>Location matters less to seller than to buyer</a:t>
            </a:r>
          </a:p>
        </p:txBody>
      </p:sp>
      <p:sp>
        <p:nvSpPr>
          <p:cNvPr id="406" name="Shape 406"/>
          <p:cNvSpPr txBox="1"/>
          <p:nvPr/>
        </p:nvSpPr>
        <p:spPr>
          <a:xfrm>
            <a:off x="706450" y="1375138"/>
            <a:ext cx="1650900" cy="400799"/>
          </a:xfrm>
          <a:prstGeom prst="rect">
            <a:avLst/>
          </a:prstGeom>
          <a:noFill/>
          <a:ln>
            <a:noFill/>
          </a:ln>
        </p:spPr>
        <p:txBody>
          <a:bodyPr anchorCtr="0" anchor="t" bIns="91425" lIns="91425" rIns="91425" tIns="91425">
            <a:noAutofit/>
          </a:bodyPr>
          <a:lstStyle/>
          <a:p>
            <a:pPr lvl="0" rtl="0" algn="r">
              <a:spcBef>
                <a:spcPts val="0"/>
              </a:spcBef>
              <a:buNone/>
            </a:pPr>
            <a:r>
              <a:rPr lang="en">
                <a:solidFill>
                  <a:srgbClr val="6AA84F"/>
                </a:solidFill>
                <a:latin typeface="Montserrat"/>
                <a:ea typeface="Montserrat"/>
                <a:cs typeface="Montserrat"/>
                <a:sym typeface="Montserrat"/>
              </a:rPr>
              <a:t>THINGS THAT DIDN’T WORK</a:t>
            </a:r>
          </a:p>
        </p:txBody>
      </p:sp>
      <p:sp>
        <p:nvSpPr>
          <p:cNvPr id="407" name="Shape 407"/>
          <p:cNvSpPr txBox="1"/>
          <p:nvPr/>
        </p:nvSpPr>
        <p:spPr>
          <a:xfrm>
            <a:off x="706450" y="522325"/>
            <a:ext cx="3434399" cy="658500"/>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6AA84F"/>
                </a:solidFill>
                <a:latin typeface="Montserrat"/>
                <a:ea typeface="Montserrat"/>
                <a:cs typeface="Montserrat"/>
                <a:sym typeface="Montserrat"/>
              </a:rPr>
              <a:t>PROTOTYPE #3</a:t>
            </a: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1" name="Shape 411"/>
        <p:cNvGrpSpPr/>
        <p:nvPr/>
      </p:nvGrpSpPr>
      <p:grpSpPr>
        <a:xfrm>
          <a:off x="0" y="0"/>
          <a:ext cx="0" cy="0"/>
          <a:chOff x="0" y="0"/>
          <a:chExt cx="0" cy="0"/>
        </a:xfrm>
      </p:grpSpPr>
      <p:sp>
        <p:nvSpPr>
          <p:cNvPr id="412" name="Shape 412"/>
          <p:cNvSpPr txBox="1"/>
          <p:nvPr>
            <p:ph idx="1" type="body"/>
          </p:nvPr>
        </p:nvSpPr>
        <p:spPr>
          <a:xfrm>
            <a:off x="2633775" y="1333225"/>
            <a:ext cx="5591999" cy="3036299"/>
          </a:xfrm>
          <a:prstGeom prst="rect">
            <a:avLst/>
          </a:prstGeom>
        </p:spPr>
        <p:txBody>
          <a:bodyPr anchorCtr="0" anchor="t" bIns="91425" lIns="91425" rIns="91425" tIns="91425">
            <a:noAutofit/>
          </a:bodyPr>
          <a:lstStyle/>
          <a:p>
            <a:pPr lvl="0" rtl="0">
              <a:lnSpc>
                <a:spcPct val="115000"/>
              </a:lnSpc>
              <a:spcBef>
                <a:spcPts val="0"/>
              </a:spcBef>
              <a:buNone/>
            </a:pPr>
            <a:r>
              <a:rPr lang="en" sz="2000">
                <a:solidFill>
                  <a:srgbClr val="666666"/>
                </a:solidFill>
                <a:latin typeface="Open Sans"/>
                <a:ea typeface="Open Sans"/>
                <a:cs typeface="Open Sans"/>
                <a:sym typeface="Open Sans"/>
              </a:rPr>
              <a:t>Over 10 miles, especially for college students, is equivalent to 100 miles or more</a:t>
            </a:r>
          </a:p>
        </p:txBody>
      </p:sp>
      <p:sp>
        <p:nvSpPr>
          <p:cNvPr id="413" name="Shape 413"/>
          <p:cNvSpPr txBox="1"/>
          <p:nvPr/>
        </p:nvSpPr>
        <p:spPr>
          <a:xfrm>
            <a:off x="706450" y="1375138"/>
            <a:ext cx="1650900" cy="400799"/>
          </a:xfrm>
          <a:prstGeom prst="rect">
            <a:avLst/>
          </a:prstGeom>
          <a:noFill/>
          <a:ln>
            <a:noFill/>
          </a:ln>
        </p:spPr>
        <p:txBody>
          <a:bodyPr anchorCtr="0" anchor="t" bIns="91425" lIns="91425" rIns="91425" tIns="91425">
            <a:noAutofit/>
          </a:bodyPr>
          <a:lstStyle/>
          <a:p>
            <a:pPr lvl="0" rtl="0" algn="r">
              <a:spcBef>
                <a:spcPts val="0"/>
              </a:spcBef>
              <a:buNone/>
            </a:pPr>
            <a:r>
              <a:rPr lang="en">
                <a:solidFill>
                  <a:srgbClr val="6AA84F"/>
                </a:solidFill>
                <a:latin typeface="Montserrat"/>
                <a:ea typeface="Montserrat"/>
                <a:cs typeface="Montserrat"/>
                <a:sym typeface="Montserrat"/>
              </a:rPr>
              <a:t>SURPRISES</a:t>
            </a:r>
          </a:p>
        </p:txBody>
      </p:sp>
      <p:sp>
        <p:nvSpPr>
          <p:cNvPr id="414" name="Shape 414"/>
          <p:cNvSpPr txBox="1"/>
          <p:nvPr/>
        </p:nvSpPr>
        <p:spPr>
          <a:xfrm>
            <a:off x="706450" y="522325"/>
            <a:ext cx="3434399" cy="658500"/>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6AA84F"/>
                </a:solidFill>
                <a:latin typeface="Montserrat"/>
                <a:ea typeface="Montserrat"/>
                <a:cs typeface="Montserrat"/>
                <a:sym typeface="Montserrat"/>
              </a:rPr>
              <a:t>PROTOTYPE #3</a:t>
            </a:r>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8" name="Shape 418"/>
        <p:cNvGrpSpPr/>
        <p:nvPr/>
      </p:nvGrpSpPr>
      <p:grpSpPr>
        <a:xfrm>
          <a:off x="0" y="0"/>
          <a:ext cx="0" cy="0"/>
          <a:chOff x="0" y="0"/>
          <a:chExt cx="0" cy="0"/>
        </a:xfrm>
      </p:grpSpPr>
      <p:sp>
        <p:nvSpPr>
          <p:cNvPr id="419" name="Shape 419"/>
          <p:cNvSpPr txBox="1"/>
          <p:nvPr>
            <p:ph idx="1" type="body"/>
          </p:nvPr>
        </p:nvSpPr>
        <p:spPr>
          <a:xfrm>
            <a:off x="2633775" y="1333225"/>
            <a:ext cx="5591999" cy="3036299"/>
          </a:xfrm>
          <a:prstGeom prst="rect">
            <a:avLst/>
          </a:prstGeom>
        </p:spPr>
        <p:txBody>
          <a:bodyPr anchorCtr="0" anchor="t" bIns="91425" lIns="91425" rIns="91425" tIns="91425">
            <a:noAutofit/>
          </a:bodyPr>
          <a:lstStyle/>
          <a:p>
            <a:pPr lvl="0" rtl="0">
              <a:lnSpc>
                <a:spcPct val="115000"/>
              </a:lnSpc>
              <a:spcBef>
                <a:spcPts val="0"/>
              </a:spcBef>
              <a:buNone/>
            </a:pPr>
            <a:r>
              <a:rPr lang="en" sz="2000">
                <a:solidFill>
                  <a:srgbClr val="666666"/>
                </a:solidFill>
                <a:latin typeface="Open Sans"/>
                <a:ea typeface="Open Sans"/>
                <a:cs typeface="Open Sans"/>
                <a:sym typeface="Open Sans"/>
              </a:rPr>
              <a:t>While it could be useful to some, this is not a necessary service</a:t>
            </a:r>
          </a:p>
          <a:p>
            <a:pPr lvl="0" rtl="0">
              <a:lnSpc>
                <a:spcPct val="115000"/>
              </a:lnSpc>
              <a:spcBef>
                <a:spcPts val="0"/>
              </a:spcBef>
              <a:buNone/>
            </a:pPr>
            <a:r>
              <a:rPr lang="en" sz="2000">
                <a:solidFill>
                  <a:srgbClr val="666666"/>
                </a:solidFill>
                <a:latin typeface="Open Sans"/>
                <a:ea typeface="Open Sans"/>
                <a:cs typeface="Open Sans"/>
                <a:sym typeface="Open Sans"/>
              </a:rPr>
              <a:t>There are too many platforms – the market is saturated</a:t>
            </a:r>
          </a:p>
        </p:txBody>
      </p:sp>
      <p:sp>
        <p:nvSpPr>
          <p:cNvPr id="420" name="Shape 420"/>
          <p:cNvSpPr txBox="1"/>
          <p:nvPr/>
        </p:nvSpPr>
        <p:spPr>
          <a:xfrm>
            <a:off x="706450" y="1375138"/>
            <a:ext cx="1650900" cy="400799"/>
          </a:xfrm>
          <a:prstGeom prst="rect">
            <a:avLst/>
          </a:prstGeom>
          <a:noFill/>
          <a:ln>
            <a:noFill/>
          </a:ln>
        </p:spPr>
        <p:txBody>
          <a:bodyPr anchorCtr="0" anchor="t" bIns="91425" lIns="91425" rIns="91425" tIns="91425">
            <a:noAutofit/>
          </a:bodyPr>
          <a:lstStyle/>
          <a:p>
            <a:pPr lvl="0" rtl="0" algn="r">
              <a:spcBef>
                <a:spcPts val="0"/>
              </a:spcBef>
              <a:buNone/>
            </a:pPr>
            <a:r>
              <a:rPr lang="en">
                <a:solidFill>
                  <a:srgbClr val="6AA84F"/>
                </a:solidFill>
                <a:latin typeface="Montserrat"/>
                <a:ea typeface="Montserrat"/>
                <a:cs typeface="Montserrat"/>
                <a:sym typeface="Montserrat"/>
              </a:rPr>
              <a:t>NEW LEARNINGS</a:t>
            </a:r>
          </a:p>
        </p:txBody>
      </p:sp>
      <p:sp>
        <p:nvSpPr>
          <p:cNvPr id="421" name="Shape 421"/>
          <p:cNvSpPr txBox="1"/>
          <p:nvPr/>
        </p:nvSpPr>
        <p:spPr>
          <a:xfrm>
            <a:off x="706450" y="522325"/>
            <a:ext cx="3434399" cy="658500"/>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6AA84F"/>
                </a:solidFill>
                <a:latin typeface="Montserrat"/>
                <a:ea typeface="Montserrat"/>
                <a:cs typeface="Montserrat"/>
                <a:sym typeface="Montserrat"/>
              </a:rPr>
              <a:t>PROTOTYPE #3</a:t>
            </a: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5" name="Shape 425"/>
        <p:cNvGrpSpPr/>
        <p:nvPr/>
      </p:nvGrpSpPr>
      <p:grpSpPr>
        <a:xfrm>
          <a:off x="0" y="0"/>
          <a:ext cx="0" cy="0"/>
          <a:chOff x="0" y="0"/>
          <a:chExt cx="0" cy="0"/>
        </a:xfrm>
      </p:grpSpPr>
      <p:sp>
        <p:nvSpPr>
          <p:cNvPr id="426" name="Shape 426"/>
          <p:cNvSpPr txBox="1"/>
          <p:nvPr>
            <p:ph idx="1" type="body"/>
          </p:nvPr>
        </p:nvSpPr>
        <p:spPr>
          <a:xfrm>
            <a:off x="2633775" y="1333225"/>
            <a:ext cx="5591999" cy="3036299"/>
          </a:xfrm>
          <a:prstGeom prst="rect">
            <a:avLst/>
          </a:prstGeom>
        </p:spPr>
        <p:txBody>
          <a:bodyPr anchorCtr="0" anchor="t" bIns="91425" lIns="91425" rIns="91425" tIns="91425">
            <a:noAutofit/>
          </a:bodyPr>
          <a:lstStyle/>
          <a:p>
            <a:pPr rtl="0">
              <a:lnSpc>
                <a:spcPct val="115000"/>
              </a:lnSpc>
              <a:spcBef>
                <a:spcPts val="0"/>
              </a:spcBef>
              <a:buNone/>
            </a:pPr>
            <a:r>
              <a:rPr lang="en" sz="2000">
                <a:solidFill>
                  <a:srgbClr val="666666"/>
                </a:solidFill>
                <a:latin typeface="Open Sans"/>
                <a:ea typeface="Open Sans"/>
                <a:cs typeface="Open Sans"/>
                <a:sym typeface="Open Sans"/>
              </a:rPr>
              <a:t>Assumed that people want to buy and pick up things </a:t>
            </a:r>
            <a:r>
              <a:rPr b="1" lang="en" sz="2000">
                <a:solidFill>
                  <a:srgbClr val="666666"/>
                </a:solidFill>
                <a:latin typeface="Open Sans"/>
                <a:ea typeface="Open Sans"/>
                <a:cs typeface="Open Sans"/>
                <a:sym typeface="Open Sans"/>
              </a:rPr>
              <a:t>locally.</a:t>
            </a:r>
            <a:r>
              <a:rPr lang="en" sz="2000">
                <a:solidFill>
                  <a:srgbClr val="666666"/>
                </a:solidFill>
                <a:latin typeface="Open Sans"/>
                <a:ea typeface="Open Sans"/>
                <a:cs typeface="Open Sans"/>
                <a:sym typeface="Open Sans"/>
              </a:rPr>
              <a:t> Found this is </a:t>
            </a:r>
            <a:r>
              <a:rPr b="1" lang="en" sz="2000">
                <a:solidFill>
                  <a:srgbClr val="666666"/>
                </a:solidFill>
                <a:latin typeface="Open Sans"/>
                <a:ea typeface="Open Sans"/>
                <a:cs typeface="Open Sans"/>
                <a:sym typeface="Open Sans"/>
              </a:rPr>
              <a:t>only </a:t>
            </a:r>
            <a:r>
              <a:rPr lang="en" sz="2000">
                <a:solidFill>
                  <a:srgbClr val="666666"/>
                </a:solidFill>
                <a:latin typeface="Open Sans"/>
                <a:ea typeface="Open Sans"/>
                <a:cs typeface="Open Sans"/>
                <a:sym typeface="Open Sans"/>
              </a:rPr>
              <a:t>convenient for </a:t>
            </a:r>
            <a:r>
              <a:rPr b="1" lang="en" sz="2000">
                <a:solidFill>
                  <a:srgbClr val="666666"/>
                </a:solidFill>
                <a:latin typeface="Open Sans"/>
                <a:ea typeface="Open Sans"/>
                <a:cs typeface="Open Sans"/>
                <a:sym typeface="Open Sans"/>
              </a:rPr>
              <a:t>sellers.</a:t>
            </a:r>
          </a:p>
          <a:p>
            <a:pPr lvl="0" rtl="0">
              <a:lnSpc>
                <a:spcPct val="115000"/>
              </a:lnSpc>
              <a:spcBef>
                <a:spcPts val="0"/>
              </a:spcBef>
              <a:buNone/>
            </a:pPr>
            <a:r>
              <a:rPr b="1" lang="en" sz="2000">
                <a:solidFill>
                  <a:srgbClr val="666666"/>
                </a:solidFill>
                <a:latin typeface="Open Sans"/>
                <a:ea typeface="Open Sans"/>
                <a:cs typeface="Open Sans"/>
                <a:sym typeface="Open Sans"/>
              </a:rPr>
              <a:t>New Assumption:</a:t>
            </a:r>
            <a:r>
              <a:rPr lang="en" sz="2000">
                <a:solidFill>
                  <a:srgbClr val="666666"/>
                </a:solidFill>
                <a:latin typeface="Open Sans"/>
                <a:ea typeface="Open Sans"/>
                <a:cs typeface="Open Sans"/>
                <a:sym typeface="Open Sans"/>
              </a:rPr>
              <a:t> this could be more useful if somehow buyers and sellers could find it </a:t>
            </a:r>
            <a:r>
              <a:rPr b="1" lang="en" sz="2000">
                <a:solidFill>
                  <a:srgbClr val="666666"/>
                </a:solidFill>
                <a:latin typeface="Open Sans"/>
                <a:ea typeface="Open Sans"/>
                <a:cs typeface="Open Sans"/>
                <a:sym typeface="Open Sans"/>
              </a:rPr>
              <a:t>equally convenient</a:t>
            </a:r>
          </a:p>
        </p:txBody>
      </p:sp>
      <p:sp>
        <p:nvSpPr>
          <p:cNvPr id="427" name="Shape 427"/>
          <p:cNvSpPr txBox="1"/>
          <p:nvPr/>
        </p:nvSpPr>
        <p:spPr>
          <a:xfrm>
            <a:off x="706450" y="1375138"/>
            <a:ext cx="1650900" cy="400799"/>
          </a:xfrm>
          <a:prstGeom prst="rect">
            <a:avLst/>
          </a:prstGeom>
          <a:noFill/>
          <a:ln>
            <a:noFill/>
          </a:ln>
        </p:spPr>
        <p:txBody>
          <a:bodyPr anchorCtr="0" anchor="t" bIns="91425" lIns="91425" rIns="91425" tIns="91425">
            <a:noAutofit/>
          </a:bodyPr>
          <a:lstStyle/>
          <a:p>
            <a:pPr lvl="0" rtl="0" algn="r">
              <a:spcBef>
                <a:spcPts val="0"/>
              </a:spcBef>
              <a:buNone/>
            </a:pPr>
            <a:r>
              <a:rPr lang="en">
                <a:solidFill>
                  <a:srgbClr val="6AA84F"/>
                </a:solidFill>
                <a:latin typeface="Montserrat"/>
                <a:ea typeface="Montserrat"/>
                <a:cs typeface="Montserrat"/>
                <a:sym typeface="Montserrat"/>
              </a:rPr>
              <a:t>VALIDITY</a:t>
            </a:r>
          </a:p>
        </p:txBody>
      </p:sp>
      <p:sp>
        <p:nvSpPr>
          <p:cNvPr id="428" name="Shape 428"/>
          <p:cNvSpPr txBox="1"/>
          <p:nvPr/>
        </p:nvSpPr>
        <p:spPr>
          <a:xfrm>
            <a:off x="706450" y="522325"/>
            <a:ext cx="3434399" cy="658500"/>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6AA84F"/>
                </a:solidFill>
                <a:latin typeface="Montserrat"/>
                <a:ea typeface="Montserrat"/>
                <a:cs typeface="Montserrat"/>
                <a:sym typeface="Montserrat"/>
              </a:rPr>
              <a:t>PROTOTYPE #3</a:t>
            </a:r>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AA84F"/>
        </a:solidFill>
      </p:bgPr>
    </p:bg>
    <p:spTree>
      <p:nvGrpSpPr>
        <p:cNvPr id="432" name="Shape 432"/>
        <p:cNvGrpSpPr/>
        <p:nvPr/>
      </p:nvGrpSpPr>
      <p:grpSpPr>
        <a:xfrm>
          <a:off x="0" y="0"/>
          <a:ext cx="0" cy="0"/>
          <a:chOff x="0" y="0"/>
          <a:chExt cx="0" cy="0"/>
        </a:xfrm>
      </p:grpSpPr>
      <p:sp>
        <p:nvSpPr>
          <p:cNvPr id="433" name="Shape 433"/>
          <p:cNvSpPr txBox="1"/>
          <p:nvPr>
            <p:ph type="ctrTitle"/>
          </p:nvPr>
        </p:nvSpPr>
        <p:spPr>
          <a:xfrm>
            <a:off x="311700" y="544900"/>
            <a:ext cx="8520599" cy="1231499"/>
          </a:xfrm>
          <a:prstGeom prst="rect">
            <a:avLst/>
          </a:prstGeom>
        </p:spPr>
        <p:txBody>
          <a:bodyPr anchorCtr="0" anchor="b" bIns="91425" lIns="91425" rIns="91425" tIns="91425">
            <a:noAutofit/>
          </a:bodyPr>
          <a:lstStyle/>
          <a:p>
            <a:pPr lvl="0" rtl="0">
              <a:spcBef>
                <a:spcPts val="0"/>
              </a:spcBef>
              <a:buNone/>
            </a:pPr>
            <a:r>
              <a:rPr lang="en" sz="3000">
                <a:solidFill>
                  <a:srgbClr val="FFFFFF"/>
                </a:solidFill>
                <a:latin typeface="Montserrat"/>
                <a:ea typeface="Montserrat"/>
                <a:cs typeface="Montserrat"/>
                <a:sym typeface="Montserrat"/>
              </a:rPr>
              <a:t>So… which prototype seemed to best address the needs we found?</a:t>
            </a:r>
          </a:p>
        </p:txBody>
      </p:sp>
      <p:sp>
        <p:nvSpPr>
          <p:cNvPr id="434" name="Shape 434"/>
          <p:cNvSpPr txBox="1"/>
          <p:nvPr/>
        </p:nvSpPr>
        <p:spPr>
          <a:xfrm>
            <a:off x="1084200" y="2023050"/>
            <a:ext cx="6975600" cy="2299800"/>
          </a:xfrm>
          <a:prstGeom prst="rect">
            <a:avLst/>
          </a:prstGeom>
          <a:noFill/>
          <a:ln>
            <a:noFill/>
          </a:ln>
        </p:spPr>
        <p:txBody>
          <a:bodyPr anchorCtr="0" anchor="t" bIns="91425" lIns="91425" rIns="91425" tIns="91425">
            <a:noAutofit/>
          </a:bodyPr>
          <a:lstStyle/>
          <a:p>
            <a:pPr rtl="0" algn="ctr">
              <a:spcBef>
                <a:spcPts val="0"/>
              </a:spcBef>
              <a:buNone/>
            </a:pPr>
            <a:r>
              <a:rPr lang="en" sz="6000">
                <a:solidFill>
                  <a:srgbClr val="FFFFFF"/>
                </a:solidFill>
                <a:latin typeface="Montserrat"/>
                <a:ea typeface="Montserrat"/>
                <a:cs typeface="Montserrat"/>
                <a:sym typeface="Montserrat"/>
              </a:rPr>
              <a:t>TICKET MARKET</a:t>
            </a:r>
          </a:p>
          <a:p>
            <a:pPr algn="ctr">
              <a:spcBef>
                <a:spcPts val="0"/>
              </a:spcBef>
              <a:buNone/>
            </a:pPr>
            <a:r>
              <a:rPr lang="en" sz="2400">
                <a:solidFill>
                  <a:srgbClr val="FFFFFF"/>
                </a:solidFill>
                <a:latin typeface="Montserrat"/>
                <a:ea typeface="Montserrat"/>
                <a:cs typeface="Montserrat"/>
                <a:sym typeface="Montserrat"/>
              </a:rPr>
              <a:t>(we plan to do further digging!)</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1" name="Shape 101"/>
        <p:cNvGrpSpPr/>
        <p:nvPr/>
      </p:nvGrpSpPr>
      <p:grpSpPr>
        <a:xfrm>
          <a:off x="0" y="0"/>
          <a:ext cx="0" cy="0"/>
          <a:chOff x="0" y="0"/>
          <a:chExt cx="0" cy="0"/>
        </a:xfrm>
      </p:grpSpPr>
      <p:pic>
        <p:nvPicPr>
          <p:cNvPr id="102" name="Shape 102"/>
          <p:cNvPicPr preferRelativeResize="0"/>
          <p:nvPr/>
        </p:nvPicPr>
        <p:blipFill>
          <a:blip r:embed="rId3">
            <a:alphaModFix/>
          </a:blip>
          <a:stretch>
            <a:fillRect/>
          </a:stretch>
        </p:blipFill>
        <p:spPr>
          <a:xfrm>
            <a:off x="-221625" y="-930425"/>
            <a:ext cx="9587249" cy="7190424"/>
          </a:xfrm>
          <a:prstGeom prst="rect">
            <a:avLst/>
          </a:prstGeom>
          <a:noFill/>
          <a:ln>
            <a:noFill/>
          </a:ln>
        </p:spPr>
      </p:pic>
      <p:sp>
        <p:nvSpPr>
          <p:cNvPr id="103" name="Shape 103"/>
          <p:cNvSpPr txBox="1"/>
          <p:nvPr/>
        </p:nvSpPr>
        <p:spPr>
          <a:xfrm>
            <a:off x="601200" y="3960225"/>
            <a:ext cx="4685400" cy="963899"/>
          </a:xfrm>
          <a:prstGeom prst="rect">
            <a:avLst/>
          </a:prstGeom>
          <a:noFill/>
          <a:ln>
            <a:noFill/>
          </a:ln>
        </p:spPr>
        <p:txBody>
          <a:bodyPr anchorCtr="0" anchor="t" bIns="91425" lIns="91425" rIns="91425" tIns="91425">
            <a:noAutofit/>
          </a:bodyPr>
          <a:lstStyle/>
          <a:p>
            <a:pPr>
              <a:spcBef>
                <a:spcPts val="0"/>
              </a:spcBef>
              <a:buNone/>
            </a:pPr>
            <a:r>
              <a:rPr lang="en" sz="3600">
                <a:solidFill>
                  <a:srgbClr val="FFFFFF"/>
                </a:solidFill>
                <a:latin typeface="Montserrat"/>
                <a:ea typeface="Montserrat"/>
                <a:cs typeface="Montserrat"/>
                <a:sym typeface="Montserrat"/>
              </a:rPr>
              <a:t>Talking with Bayian</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AA84F"/>
        </a:solidFill>
      </p:bgPr>
    </p:bg>
    <p:spTree>
      <p:nvGrpSpPr>
        <p:cNvPr id="107" name="Shape 107"/>
        <p:cNvGrpSpPr/>
        <p:nvPr/>
      </p:nvGrpSpPr>
      <p:grpSpPr>
        <a:xfrm>
          <a:off x="0" y="0"/>
          <a:ext cx="0" cy="0"/>
          <a:chOff x="0" y="0"/>
          <a:chExt cx="0" cy="0"/>
        </a:xfrm>
      </p:grpSpPr>
      <p:pic>
        <p:nvPicPr>
          <p:cNvPr id="108" name="Shape 108"/>
          <p:cNvPicPr preferRelativeResize="0"/>
          <p:nvPr/>
        </p:nvPicPr>
        <p:blipFill>
          <a:blip r:embed="rId3">
            <a:alphaModFix amt="17000"/>
          </a:blip>
          <a:stretch>
            <a:fillRect/>
          </a:stretch>
        </p:blipFill>
        <p:spPr>
          <a:xfrm>
            <a:off x="0" y="-906525"/>
            <a:ext cx="9143999" cy="6095999"/>
          </a:xfrm>
          <a:prstGeom prst="rect">
            <a:avLst/>
          </a:prstGeom>
          <a:noFill/>
          <a:ln>
            <a:noFill/>
          </a:ln>
        </p:spPr>
      </p:pic>
      <p:sp>
        <p:nvSpPr>
          <p:cNvPr id="109" name="Shape 109"/>
          <p:cNvSpPr txBox="1"/>
          <p:nvPr>
            <p:ph type="ctrTitle"/>
          </p:nvPr>
        </p:nvSpPr>
        <p:spPr>
          <a:xfrm>
            <a:off x="311708" y="896975"/>
            <a:ext cx="8520599" cy="2052599"/>
          </a:xfrm>
          <a:prstGeom prst="rect">
            <a:avLst/>
          </a:prstGeom>
        </p:spPr>
        <p:txBody>
          <a:bodyPr anchorCtr="0" anchor="b" bIns="91425" lIns="91425" rIns="91425" tIns="91425">
            <a:noAutofit/>
          </a:bodyPr>
          <a:lstStyle/>
          <a:p>
            <a:pPr lvl="0" rtl="0">
              <a:spcBef>
                <a:spcPts val="0"/>
              </a:spcBef>
              <a:buNone/>
            </a:pPr>
            <a:r>
              <a:rPr lang="en" sz="4800">
                <a:solidFill>
                  <a:srgbClr val="FFFFFF"/>
                </a:solidFill>
                <a:latin typeface="Montserrat"/>
                <a:ea typeface="Montserrat"/>
                <a:cs typeface="Montserrat"/>
                <a:sym typeface="Montserrat"/>
              </a:rPr>
              <a:t>WE HEARD STORIES!</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 name="Shape 113"/>
        <p:cNvGrpSpPr/>
        <p:nvPr/>
      </p:nvGrpSpPr>
      <p:grpSpPr>
        <a:xfrm>
          <a:off x="0" y="0"/>
          <a:ext cx="0" cy="0"/>
          <a:chOff x="0" y="0"/>
          <a:chExt cx="0" cy="0"/>
        </a:xfrm>
      </p:grpSpPr>
      <p:sp>
        <p:nvSpPr>
          <p:cNvPr id="114" name="Shape 114"/>
          <p:cNvSpPr txBox="1"/>
          <p:nvPr>
            <p:ph idx="1" type="body"/>
          </p:nvPr>
        </p:nvSpPr>
        <p:spPr>
          <a:xfrm>
            <a:off x="1565000" y="624450"/>
            <a:ext cx="6956700" cy="3742200"/>
          </a:xfrm>
          <a:prstGeom prst="rect">
            <a:avLst/>
          </a:prstGeom>
        </p:spPr>
        <p:txBody>
          <a:bodyPr anchorCtr="0" anchor="t" bIns="91425" lIns="91425" rIns="91425" tIns="91425">
            <a:noAutofit/>
          </a:bodyPr>
          <a:lstStyle/>
          <a:p>
            <a:pPr rtl="0">
              <a:lnSpc>
                <a:spcPct val="115000"/>
              </a:lnSpc>
              <a:spcBef>
                <a:spcPts val="0"/>
              </a:spcBef>
              <a:buNone/>
            </a:pPr>
            <a:r>
              <a:rPr b="1" lang="en" sz="2400">
                <a:solidFill>
                  <a:srgbClr val="6AA84F"/>
                </a:solidFill>
                <a:latin typeface="Open Sans"/>
                <a:ea typeface="Open Sans"/>
                <a:cs typeface="Open Sans"/>
                <a:sym typeface="Open Sans"/>
              </a:rPr>
              <a:t>BAYIAN</a:t>
            </a:r>
          </a:p>
          <a:p>
            <a:pPr rtl="0">
              <a:lnSpc>
                <a:spcPct val="115000"/>
              </a:lnSpc>
              <a:spcBef>
                <a:spcPts val="0"/>
              </a:spcBef>
              <a:buNone/>
            </a:pPr>
            <a:r>
              <a:rPr lang="en" sz="2000">
                <a:solidFill>
                  <a:srgbClr val="666666"/>
                </a:solidFill>
                <a:latin typeface="Open Sans"/>
                <a:ea typeface="Open Sans"/>
                <a:cs typeface="Open Sans"/>
                <a:sym typeface="Open Sans"/>
              </a:rPr>
              <a:t>bought soccer cleats that didn’t arrive for half a year – the importance of </a:t>
            </a:r>
            <a:r>
              <a:rPr b="1" lang="en" sz="2000">
                <a:solidFill>
                  <a:srgbClr val="666666"/>
                </a:solidFill>
                <a:latin typeface="Open Sans"/>
                <a:ea typeface="Open Sans"/>
                <a:cs typeface="Open Sans"/>
                <a:sym typeface="Open Sans"/>
              </a:rPr>
              <a:t>reviews</a:t>
            </a:r>
            <a:r>
              <a:rPr lang="en" sz="2000">
                <a:solidFill>
                  <a:srgbClr val="666666"/>
                </a:solidFill>
                <a:latin typeface="Open Sans"/>
                <a:ea typeface="Open Sans"/>
                <a:cs typeface="Open Sans"/>
                <a:sym typeface="Open Sans"/>
              </a:rPr>
              <a:t> and good </a:t>
            </a:r>
            <a:r>
              <a:rPr b="1" lang="en" sz="2000">
                <a:solidFill>
                  <a:srgbClr val="666666"/>
                </a:solidFill>
                <a:latin typeface="Open Sans"/>
                <a:ea typeface="Open Sans"/>
                <a:cs typeface="Open Sans"/>
                <a:sym typeface="Open Sans"/>
              </a:rPr>
              <a:t>customer service</a:t>
            </a:r>
          </a:p>
          <a:p>
            <a:pPr rtl="0">
              <a:lnSpc>
                <a:spcPct val="115000"/>
              </a:lnSpc>
              <a:spcBef>
                <a:spcPts val="0"/>
              </a:spcBef>
              <a:buNone/>
            </a:pPr>
            <a:r>
              <a:t/>
            </a:r>
            <a:endParaRPr b="1">
              <a:solidFill>
                <a:srgbClr val="666666"/>
              </a:solidFill>
              <a:latin typeface="Open Sans"/>
              <a:ea typeface="Open Sans"/>
              <a:cs typeface="Open Sans"/>
              <a:sym typeface="Open Sans"/>
            </a:endParaRPr>
          </a:p>
          <a:p>
            <a:pPr rtl="0">
              <a:lnSpc>
                <a:spcPct val="115000"/>
              </a:lnSpc>
              <a:spcBef>
                <a:spcPts val="0"/>
              </a:spcBef>
              <a:buNone/>
            </a:pPr>
            <a:r>
              <a:rPr b="1" lang="en" sz="2400">
                <a:solidFill>
                  <a:srgbClr val="6AA84F"/>
                </a:solidFill>
                <a:latin typeface="Open Sans"/>
                <a:ea typeface="Open Sans"/>
                <a:cs typeface="Open Sans"/>
                <a:sym typeface="Open Sans"/>
              </a:rPr>
              <a:t>MIJI</a:t>
            </a:r>
          </a:p>
          <a:p>
            <a:pPr lvl="0" rtl="0">
              <a:lnSpc>
                <a:spcPct val="115000"/>
              </a:lnSpc>
              <a:spcBef>
                <a:spcPts val="0"/>
              </a:spcBef>
              <a:buNone/>
            </a:pPr>
            <a:r>
              <a:rPr lang="en" sz="2000">
                <a:solidFill>
                  <a:srgbClr val="666666"/>
                </a:solidFill>
                <a:latin typeface="Open Sans"/>
                <a:ea typeface="Open Sans"/>
                <a:cs typeface="Open Sans"/>
                <a:sym typeface="Open Sans"/>
              </a:rPr>
              <a:t>had a seller on Amazon contact her after she submitted a low rating and try to artificially boost their ratings – the need for more </a:t>
            </a:r>
            <a:r>
              <a:rPr b="1" lang="en" sz="2000">
                <a:solidFill>
                  <a:srgbClr val="666666"/>
                </a:solidFill>
                <a:latin typeface="Open Sans"/>
                <a:ea typeface="Open Sans"/>
                <a:cs typeface="Open Sans"/>
                <a:sym typeface="Open Sans"/>
              </a:rPr>
              <a:t>honest, unbiased ratings</a:t>
            </a:r>
          </a:p>
        </p:txBody>
      </p:sp>
      <p:pic>
        <p:nvPicPr>
          <p:cNvPr id="115" name="Shape 115"/>
          <p:cNvPicPr preferRelativeResize="0"/>
          <p:nvPr/>
        </p:nvPicPr>
        <p:blipFill>
          <a:blip r:embed="rId3">
            <a:alphaModFix/>
          </a:blip>
          <a:stretch>
            <a:fillRect/>
          </a:stretch>
        </p:blipFill>
        <p:spPr>
          <a:xfrm>
            <a:off x="677501" y="733749"/>
            <a:ext cx="604820" cy="604823"/>
          </a:xfrm>
          <a:prstGeom prst="rect">
            <a:avLst/>
          </a:prstGeom>
          <a:noFill/>
          <a:ln>
            <a:noFill/>
          </a:ln>
        </p:spPr>
      </p:pic>
      <p:pic>
        <p:nvPicPr>
          <p:cNvPr id="116" name="Shape 116"/>
          <p:cNvPicPr preferRelativeResize="0"/>
          <p:nvPr/>
        </p:nvPicPr>
        <p:blipFill>
          <a:blip r:embed="rId4">
            <a:alphaModFix/>
          </a:blip>
          <a:stretch>
            <a:fillRect/>
          </a:stretch>
        </p:blipFill>
        <p:spPr>
          <a:xfrm>
            <a:off x="677505" y="2824300"/>
            <a:ext cx="604820" cy="604823"/>
          </a:xfrm>
          <a:prstGeom prst="rect">
            <a:avLst/>
          </a:prstGeom>
          <a:noFill/>
          <a:ln>
            <a:noFill/>
          </a:ln>
        </p:spPr>
      </p:pic>
      <p:pic>
        <p:nvPicPr>
          <p:cNvPr id="117" name="Shape 117"/>
          <p:cNvPicPr preferRelativeResize="0"/>
          <p:nvPr/>
        </p:nvPicPr>
        <p:blipFill>
          <a:blip r:embed="rId5">
            <a:alphaModFix/>
          </a:blip>
          <a:stretch>
            <a:fillRect/>
          </a:stretch>
        </p:blipFill>
        <p:spPr>
          <a:xfrm>
            <a:off x="677500" y="733750"/>
            <a:ext cx="604825" cy="604825"/>
          </a:xfrm>
          <a:prstGeom prst="rect">
            <a:avLst/>
          </a:prstGeom>
          <a:noFill/>
          <a:ln>
            <a:noFill/>
          </a:ln>
        </p:spPr>
      </p:pic>
      <p:pic>
        <p:nvPicPr>
          <p:cNvPr id="118" name="Shape 118"/>
          <p:cNvPicPr preferRelativeResize="0"/>
          <p:nvPr/>
        </p:nvPicPr>
        <p:blipFill>
          <a:blip r:embed="rId6">
            <a:alphaModFix/>
          </a:blip>
          <a:stretch>
            <a:fillRect/>
          </a:stretch>
        </p:blipFill>
        <p:spPr>
          <a:xfrm>
            <a:off x="677500" y="2824300"/>
            <a:ext cx="604825" cy="604825"/>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2" name="Shape 122"/>
        <p:cNvGrpSpPr/>
        <p:nvPr/>
      </p:nvGrpSpPr>
      <p:grpSpPr>
        <a:xfrm>
          <a:off x="0" y="0"/>
          <a:ext cx="0" cy="0"/>
          <a:chOff x="0" y="0"/>
          <a:chExt cx="0" cy="0"/>
        </a:xfrm>
      </p:grpSpPr>
      <p:pic>
        <p:nvPicPr>
          <p:cNvPr id="123" name="Shape 123"/>
          <p:cNvPicPr preferRelativeResize="0"/>
          <p:nvPr/>
        </p:nvPicPr>
        <p:blipFill>
          <a:blip r:embed="rId3">
            <a:alphaModFix/>
          </a:blip>
          <a:stretch>
            <a:fillRect/>
          </a:stretch>
        </p:blipFill>
        <p:spPr>
          <a:xfrm>
            <a:off x="-12" y="0"/>
            <a:ext cx="3857625" cy="5143500"/>
          </a:xfrm>
          <a:prstGeom prst="rect">
            <a:avLst/>
          </a:prstGeom>
          <a:noFill/>
          <a:ln>
            <a:noFill/>
          </a:ln>
        </p:spPr>
      </p:pic>
      <p:sp>
        <p:nvSpPr>
          <p:cNvPr id="124" name="Shape 124"/>
          <p:cNvSpPr txBox="1"/>
          <p:nvPr/>
        </p:nvSpPr>
        <p:spPr>
          <a:xfrm>
            <a:off x="4208625" y="2089800"/>
            <a:ext cx="4122299" cy="963899"/>
          </a:xfrm>
          <a:prstGeom prst="rect">
            <a:avLst/>
          </a:prstGeom>
          <a:noFill/>
          <a:ln>
            <a:noFill/>
          </a:ln>
        </p:spPr>
        <p:txBody>
          <a:bodyPr anchorCtr="0" anchor="t" bIns="91425" lIns="91425" rIns="91425" tIns="91425">
            <a:noAutofit/>
          </a:bodyPr>
          <a:lstStyle/>
          <a:p>
            <a:pPr lvl="0" rtl="0" algn="r">
              <a:spcBef>
                <a:spcPts val="0"/>
              </a:spcBef>
              <a:buNone/>
            </a:pPr>
            <a:r>
              <a:rPr lang="en" sz="3600">
                <a:solidFill>
                  <a:srgbClr val="6AA84F"/>
                </a:solidFill>
                <a:latin typeface="Montserrat"/>
                <a:ea typeface="Montserrat"/>
                <a:cs typeface="Montserrat"/>
                <a:sym typeface="Montserrat"/>
              </a:rPr>
              <a:t>Talking with Miji</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