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</p:embeddedFont>
    <p:embeddedFont>
      <p:font typeface="Open Sans"/>
      <p:regular r:id="rId47"/>
      <p:bold r:id="rId48"/>
      <p:italic r:id="rId49"/>
      <p:boldItalic r:id="rId50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OpenSans-bold.fntdata"/><Relationship Id="rId47" Type="http://schemas.openxmlformats.org/officeDocument/2006/relationships/font" Target="fonts/OpenSans-regular.fntdata"/><Relationship Id="rId49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Telling stories -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Text heavy slides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7.jpg"/><Relationship Id="rId4" Type="http://schemas.openxmlformats.org/officeDocument/2006/relationships/image" Target="../media/image02.jpg"/><Relationship Id="rId5" Type="http://schemas.openxmlformats.org/officeDocument/2006/relationships/image" Target="../media/image01.jpg"/><Relationship Id="rId6" Type="http://schemas.openxmlformats.org/officeDocument/2006/relationships/image" Target="../media/image0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3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7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3C78D8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Crowd Power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Online Marketplace</a:t>
            </a:r>
          </a:p>
        </p:txBody>
      </p:sp>
      <p:sp>
        <p:nvSpPr>
          <p:cNvPr id="51" name="Shape 51"/>
          <p:cNvSpPr txBox="1"/>
          <p:nvPr>
            <p:ph idx="1" type="subTitle"/>
          </p:nvPr>
        </p:nvSpPr>
        <p:spPr>
          <a:xfrm>
            <a:off x="311700" y="30627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Addison, Joanne, Katherine, SunMi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3C78D8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ctrTitle"/>
          </p:nvPr>
        </p:nvSpPr>
        <p:spPr>
          <a:xfrm>
            <a:off x="311708" y="8969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INTERVIEW RESULTS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Picture of someone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3345350" y="1246150"/>
            <a:ext cx="3663299" cy="5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Or picture of notebook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933357"/>
            <a:ext cx="9144002" cy="12191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4133098" y="477250"/>
            <a:ext cx="877800" cy="877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1451550" y="1889450"/>
            <a:ext cx="6240900" cy="2671800"/>
          </a:xfrm>
          <a:prstGeom prst="roundRect">
            <a:avLst>
              <a:gd fmla="val 16667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4247550" y="1631800"/>
            <a:ext cx="648899" cy="372299"/>
          </a:xfrm>
          <a:prstGeom prst="triangle">
            <a:avLst>
              <a:gd fmla="val 50000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 txBox="1"/>
          <p:nvPr/>
        </p:nvSpPr>
        <p:spPr>
          <a:xfrm>
            <a:off x="1995450" y="2357207"/>
            <a:ext cx="5153100" cy="1822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“I always look for mutual friends if I’m buying online from someone”</a:t>
            </a:r>
          </a:p>
          <a:p>
            <a:pPr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-Matt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3100" y="477100"/>
            <a:ext cx="877800" cy="87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33075" y="-749950"/>
            <a:ext cx="10077077" cy="7557802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582100" y="4055650"/>
            <a:ext cx="3674099" cy="620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Matt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/>
        </p:nvSpPr>
        <p:spPr>
          <a:xfrm>
            <a:off x="1170750" y="1660350"/>
            <a:ext cx="6802499" cy="1822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The topic of trusting </a:t>
            </a:r>
            <a:r>
              <a:rPr b="1" lang="en" sz="360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friends’ recommendations</a:t>
            </a:r>
            <a:r>
              <a:rPr lang="en" sz="3600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 came up again and again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4133098" y="477250"/>
            <a:ext cx="877800" cy="877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1451550" y="1889450"/>
            <a:ext cx="6240900" cy="2671800"/>
          </a:xfrm>
          <a:prstGeom prst="roundRect">
            <a:avLst>
              <a:gd fmla="val 16667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4247550" y="1631800"/>
            <a:ext cx="648899" cy="372299"/>
          </a:xfrm>
          <a:prstGeom prst="triangle">
            <a:avLst>
              <a:gd fmla="val 50000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 txBox="1"/>
          <p:nvPr/>
        </p:nvSpPr>
        <p:spPr>
          <a:xfrm>
            <a:off x="1995450" y="2585807"/>
            <a:ext cx="5153100" cy="1822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“I don’t like ULoop because it’s ugly”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-Lorena</a:t>
            </a:r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3100" y="477250"/>
            <a:ext cx="877800" cy="87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22700"/>
            <a:ext cx="9409075" cy="70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858825" y="4236950"/>
            <a:ext cx="3674099" cy="620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Lorena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1170750" y="1369650"/>
            <a:ext cx="6802499" cy="24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Visual appearance</a:t>
            </a:r>
            <a:r>
              <a:rPr lang="en" sz="3600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 of interface seems to matter to users – for example, Craigslist vs. Etsy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4133098" y="477250"/>
            <a:ext cx="877800" cy="877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1451550" y="1889450"/>
            <a:ext cx="6240900" cy="2671800"/>
          </a:xfrm>
          <a:prstGeom prst="roundRect">
            <a:avLst>
              <a:gd fmla="val 16667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4247550" y="1631800"/>
            <a:ext cx="648899" cy="372299"/>
          </a:xfrm>
          <a:prstGeom prst="triangle">
            <a:avLst>
              <a:gd fmla="val 50000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 txBox="1"/>
          <p:nvPr/>
        </p:nvSpPr>
        <p:spPr>
          <a:xfrm>
            <a:off x="1995450" y="2309493"/>
            <a:ext cx="5153100" cy="1822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“Facebook is a really familiar platform, so it’s just more convenient”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-Daniel</a:t>
            </a:r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3100" y="477250"/>
            <a:ext cx="877800" cy="87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4375" y="-941625"/>
            <a:ext cx="9574470" cy="7180852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744325" y="4141525"/>
            <a:ext cx="3674099" cy="620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Daniel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822150" y="1345500"/>
            <a:ext cx="1545899" cy="1545899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2806737" y="1345500"/>
            <a:ext cx="1545899" cy="1545899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4791350" y="1345500"/>
            <a:ext cx="1545899" cy="1545899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6775950" y="1345500"/>
            <a:ext cx="1545899" cy="1545899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 txBox="1"/>
          <p:nvPr/>
        </p:nvSpPr>
        <p:spPr>
          <a:xfrm>
            <a:off x="812550" y="3129975"/>
            <a:ext cx="1565100" cy="543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ADDISON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2797150" y="3129975"/>
            <a:ext cx="1565100" cy="543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JOANNE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4781750" y="3129975"/>
            <a:ext cx="1565100" cy="543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KATHERINE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6766350" y="3129975"/>
            <a:ext cx="1565100" cy="543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SUNMI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 b="21763" l="40139" r="10754" t="2696"/>
          <a:stretch/>
        </p:blipFill>
        <p:spPr>
          <a:xfrm>
            <a:off x="812550" y="1315500"/>
            <a:ext cx="1565100" cy="1605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 rotWithShape="1">
          <a:blip r:embed="rId4">
            <a:alphaModFix/>
          </a:blip>
          <a:srcRect b="52405" l="34389" r="25537" t="17537"/>
          <a:stretch/>
        </p:blipFill>
        <p:spPr>
          <a:xfrm>
            <a:off x="2787450" y="1345500"/>
            <a:ext cx="1565100" cy="154589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 rotWithShape="1">
          <a:blip r:embed="rId5">
            <a:alphaModFix/>
          </a:blip>
          <a:srcRect b="58394" l="23034" r="19609" t="1886"/>
          <a:stretch/>
        </p:blipFill>
        <p:spPr>
          <a:xfrm>
            <a:off x="6766350" y="1315500"/>
            <a:ext cx="1545899" cy="1605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 rotWithShape="1">
          <a:blip r:embed="rId6">
            <a:alphaModFix/>
          </a:blip>
          <a:srcRect b="39367" l="32788" r="31365" t="7511"/>
          <a:stretch/>
        </p:blipFill>
        <p:spPr>
          <a:xfrm>
            <a:off x="4781750" y="1315500"/>
            <a:ext cx="1593299" cy="1605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/>
        </p:nvSpPr>
        <p:spPr>
          <a:xfrm>
            <a:off x="1170750" y="1369650"/>
            <a:ext cx="6802499" cy="24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Multiple interviewees mentioned using </a:t>
            </a:r>
            <a:r>
              <a:rPr b="1" lang="en" sz="360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social networks</a:t>
            </a:r>
            <a:r>
              <a:rPr lang="en" sz="3600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 to buy items online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311700" y="4230575"/>
            <a:ext cx="6911999" cy="60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Picture of post-it with a surprise???</a:t>
            </a:r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13249"/>
            <a:ext cx="9143998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1174800" y="1619700"/>
            <a:ext cx="6794400" cy="205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Friends are the #1 trusted source</a:t>
            </a:r>
          </a:p>
          <a:p>
            <a:pPr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Visual appearance can increase trust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Social networks can facilitate online shopping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3C78D8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ctrTitle"/>
          </p:nvPr>
        </p:nvSpPr>
        <p:spPr>
          <a:xfrm>
            <a:off x="311708" y="8969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ANALYSIS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89500" y="-1374175"/>
            <a:ext cx="9479096" cy="7109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idx="1" type="body"/>
          </p:nvPr>
        </p:nvSpPr>
        <p:spPr>
          <a:xfrm>
            <a:off x="2633775" y="1180825"/>
            <a:ext cx="5591999" cy="3036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Social networks are used extensively as marketplaces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People want to be safe when buying or selling online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The visual appearance of a site influences the amount of trust a user has. 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706450" y="1222738"/>
            <a:ext cx="1650900" cy="400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INFERENCES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x="2633775" y="1180825"/>
            <a:ext cx="5591999" cy="289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Is there an effective way to integrate friends into an online marketplace?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Are social media transactions the best way to buy and sell among friends?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What kind of visual design helps users start to trust a product?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706450" y="1222738"/>
            <a:ext cx="1650900" cy="400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en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QUESTIONS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idx="1" type="body"/>
          </p:nvPr>
        </p:nvSpPr>
        <p:spPr>
          <a:xfrm>
            <a:off x="2633775" y="799825"/>
            <a:ext cx="5591999" cy="289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People are looking for a secure way to buy and sell.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A new online marketplace needs to establish itself as trustworthy.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A more professional UI will help users feel safer.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706450" y="841738"/>
            <a:ext cx="1650900" cy="400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CONCLUSIONS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387" y="175737"/>
            <a:ext cx="8519224" cy="4792023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/>
          <p:nvPr/>
        </p:nvSpPr>
        <p:spPr>
          <a:xfrm>
            <a:off x="458025" y="378625"/>
            <a:ext cx="3171599" cy="1613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Font typeface="Open Sans"/>
              <a:buChar char="●"/>
            </a:pPr>
            <a:r>
              <a:rPr lang="en" sz="1000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“It’s really hard to do anything on a website when its userbase is too small.”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Font typeface="Open Sans"/>
              <a:buChar char="●"/>
            </a:pPr>
            <a:r>
              <a:rPr lang="en" sz="1000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 always look for mutual friends if I’m buying online from another person.”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“It’s a hassle to go through social media to buy things.”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“Picture focused platforms seem to be really effective. Like Instagram.”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“Quality control is so essential for crowdsourced products”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5379550" y="378625"/>
            <a:ext cx="3027599" cy="1613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Font typeface="Open Sans"/>
              <a:buChar char="●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Why are they asking me these questions?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Font typeface="Open Sans"/>
              <a:buChar char="●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 do I get my purchase?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Is this site/marketplace reliable?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 do I keep a safe, spam-free market?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What’s the highest price I can set without losing my potential buyer?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 need to sell this off really soon!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458025" y="2859375"/>
            <a:ext cx="3027599" cy="1613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Resorting to the web first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Searching for the lowest price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Urgency leads to compromise when it comes to selling items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Trusting images more than text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Relying on their pre-existing social network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Security is really important - needing to know exactly who they are meeting online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5379550" y="2814335"/>
            <a:ext cx="3171599" cy="1613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Annoyance due to difficulty in searching for items on Facebook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Distrust in certain items in non-mainstream online marketplace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Appreciation for niche markets when talking about Etsy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Worry about being taken advantage of or information being stolen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Delight coming with getting an item that the user really wanted, especially when there is a premium on it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5" y="176812"/>
            <a:ext cx="8515352" cy="478987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x="458018" y="377282"/>
            <a:ext cx="3027599" cy="1613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Font typeface="Open Sans"/>
              <a:buChar char="●"/>
            </a:pPr>
            <a:r>
              <a:rPr lang="en" sz="1000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“I mainly look for textbooks and housing online.”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Font typeface="Open Sans"/>
              <a:buChar char="●"/>
            </a:pPr>
            <a:r>
              <a:rPr lang="en" sz="1000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“I don’t like ULoop because it’s ugly.</a:t>
            </a: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“I find it hard to sell things that have more personal significance on the traditional online marketplaces”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“There are concert tickets that people may not want to buy online”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“Price inflation is a problem”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5379550" y="748600"/>
            <a:ext cx="3027599" cy="1170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Font typeface="Open Sans"/>
              <a:buChar char="●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Why are these people charging so much for this product? Not worth it.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Font typeface="Open Sans"/>
              <a:buChar char="●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Has this been sold already?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Wow this stuff is actually really crappy.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It’s so hard to write reviews through my mobile app!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458025" y="2859375"/>
            <a:ext cx="3027599" cy="1613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Even when an information isn’t on Facebook, people still post a link to it on Facebook to advertise it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On Facebook, transaction takes place through statuses and university “buy &amp; sell” groups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Judging the sketchiness of a website by its user interface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Relating more to people in their age group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5379550" y="2805325"/>
            <a:ext cx="3331199" cy="1613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Frustration when user makes a mistake in ordering items (“accidentally”, “want geolocate functionality”)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More trust in people in their age group when talking about ULoop (“both buyers and sellers are students!”, excited tone)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Indifference toward getting the best deal or getting unique items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Excitement in realizing that there is high demand for a product one listed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Confused because there are so many options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3C78D8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ctrTitle"/>
          </p:nvPr>
        </p:nvSpPr>
        <p:spPr>
          <a:xfrm>
            <a:off x="311708" y="8969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METHODOLOGY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/>
        </p:nvSpPr>
        <p:spPr>
          <a:xfrm>
            <a:off x="3531775" y="629542"/>
            <a:ext cx="2147099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000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NEED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1566000" y="1508175"/>
            <a:ext cx="6011999" cy="2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A balance of usability and safety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/>
        </p:nvSpPr>
        <p:spPr>
          <a:xfrm>
            <a:off x="3531775" y="629542"/>
            <a:ext cx="2147099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NEED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1566000" y="1508175"/>
            <a:ext cx="6011999" cy="2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Ability to purchase/sell things quickly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/>
        </p:nvSpPr>
        <p:spPr>
          <a:xfrm>
            <a:off x="3531775" y="629542"/>
            <a:ext cx="2147099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INSIGHT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1227775" y="1508175"/>
            <a:ext cx="6755099" cy="2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People using social networks to buy and sell face frustration and annoyance trying to find the right items – </a:t>
            </a:r>
            <a:r>
              <a:rPr b="1" lang="en" sz="3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”It’s a hassle.”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Shape 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57249"/>
            <a:ext cx="9143998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/>
        </p:nvSpPr>
        <p:spPr>
          <a:xfrm>
            <a:off x="3531775" y="629542"/>
            <a:ext cx="2147099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INSIGHT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1227775" y="1508175"/>
            <a:ext cx="6755099" cy="2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Users of online marketplaces trust images more than text – </a:t>
            </a:r>
            <a:r>
              <a:rPr b="1" lang="en" sz="3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“Picture focused platforms seem to be really effective.”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Shape 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57249"/>
            <a:ext cx="9143998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Shape 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9087" y="-882725"/>
            <a:ext cx="9622174" cy="72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/>
          <p:nvPr/>
        </p:nvSpPr>
        <p:spPr>
          <a:xfrm>
            <a:off x="230450" y="3799500"/>
            <a:ext cx="6220499" cy="13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CONTRADICTION?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idx="1" type="body"/>
          </p:nvPr>
        </p:nvSpPr>
        <p:spPr>
          <a:xfrm>
            <a:off x="1103250" y="1649275"/>
            <a:ext cx="6937500" cy="289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24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Social media is a popular way to buy and sell</a:t>
            </a:r>
            <a:r>
              <a:rPr lang="en" sz="24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items in a network, but multiple interviewees complained that this was a “hassle” and that they </a:t>
            </a:r>
            <a:r>
              <a:rPr b="1" lang="en" sz="24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couldn’t find the items they wanted</a:t>
            </a:r>
            <a:r>
              <a:rPr lang="en" sz="24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2940600" y="812700"/>
            <a:ext cx="3262799" cy="400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CONTRADICTION?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3C78D8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type="ctrTitle"/>
          </p:nvPr>
        </p:nvSpPr>
        <p:spPr>
          <a:xfrm>
            <a:off x="1239750" y="476725"/>
            <a:ext cx="6664499" cy="3998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SUMMARY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 professional </a:t>
            </a:r>
            <a:r>
              <a:rPr b="1"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visual identity</a:t>
            </a: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that incorporates </a:t>
            </a:r>
            <a:r>
              <a:rPr b="1"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images</a:t>
            </a: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along with text increases the feelings of trust and security</a:t>
            </a:r>
          </a:p>
          <a:p>
            <a:pPr indent="-381000" lvl="0" marL="457200" rtl="0" algn="l"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Having mutual friends as </a:t>
            </a:r>
            <a:r>
              <a:rPr b="1"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common users</a:t>
            </a: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increases trustworthiness</a:t>
            </a:r>
          </a:p>
          <a:p>
            <a:pPr indent="-381000" lvl="0" marL="457200" rtl="0" algn="l"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●"/>
            </a:pPr>
            <a:r>
              <a:rPr b="1"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Familiarity </a:t>
            </a: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can be more powerful than features or even ease of use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idx="1" type="body"/>
          </p:nvPr>
        </p:nvSpPr>
        <p:spPr>
          <a:xfrm>
            <a:off x="801000" y="4154375"/>
            <a:ext cx="7541999" cy="60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Taken with a selfie stick!</a:t>
            </a:r>
          </a:p>
        </p:txBody>
      </p:sp>
      <p:pic>
        <p:nvPicPr>
          <p:cNvPr id="309" name="Shape 3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8487" y="725375"/>
            <a:ext cx="3907025" cy="325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Methodology: Who we talked to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1851275" y="1381075"/>
            <a:ext cx="49049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2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Daniel, </a:t>
            </a:r>
            <a:r>
              <a:rPr lang="en" sz="2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startup employee</a:t>
            </a:r>
          </a:p>
          <a:p>
            <a:pPr indent="0" mar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2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Matt, </a:t>
            </a:r>
            <a:r>
              <a:rPr lang="en" sz="2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intern at enterprise corporation</a:t>
            </a:r>
          </a:p>
          <a:p>
            <a:pPr indent="0" marL="45720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2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Lorena, </a:t>
            </a:r>
            <a:r>
              <a:rPr lang="en" sz="2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student at Stanford</a:t>
            </a:r>
          </a:p>
        </p:txBody>
      </p:sp>
      <p:sp>
        <p:nvSpPr>
          <p:cNvPr id="79" name="Shape 79"/>
          <p:cNvSpPr/>
          <p:nvPr/>
        </p:nvSpPr>
        <p:spPr>
          <a:xfrm>
            <a:off x="607098" y="1288100"/>
            <a:ext cx="877800" cy="877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607098" y="2497975"/>
            <a:ext cx="877800" cy="877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607098" y="3707850"/>
            <a:ext cx="877800" cy="877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 txBox="1"/>
          <p:nvPr>
            <p:ph idx="2" type="body"/>
          </p:nvPr>
        </p:nvSpPr>
        <p:spPr>
          <a:xfrm>
            <a:off x="5783150" y="1381075"/>
            <a:ext cx="2658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2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In person</a:t>
            </a: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 algn="r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2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Video call</a:t>
            </a:r>
          </a:p>
          <a:p>
            <a:pPr indent="0" lvl="0" marL="457200" rtl="0" algn="r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 algn="r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2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In person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100" y="1318950"/>
            <a:ext cx="877800" cy="8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092" y="2513400"/>
            <a:ext cx="877800" cy="87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100" y="3707850"/>
            <a:ext cx="877800" cy="87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Methodology: Why these three?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1374150" y="1247475"/>
            <a:ext cx="67944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2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Daniel, </a:t>
            </a:r>
            <a:r>
              <a:rPr lang="en" sz="2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startup employee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Open Sans"/>
            </a:pPr>
            <a:r>
              <a:rPr lang="en" sz="2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Made an online platform for selling clothes (Closetloop) – expert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2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Matt, </a:t>
            </a:r>
            <a:r>
              <a:rPr lang="en" sz="2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intern at large enterprise corporation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Open Sans"/>
            </a:pPr>
            <a:r>
              <a:rPr lang="en" sz="2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In the target age group – non-user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2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Lorena, </a:t>
            </a:r>
            <a:r>
              <a:rPr lang="en" sz="2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student at Stanford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Open Sans"/>
            </a:pPr>
            <a:r>
              <a:rPr lang="en" sz="2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In the target age group – avid user</a:t>
            </a:r>
          </a:p>
        </p:txBody>
      </p:sp>
      <p:sp>
        <p:nvSpPr>
          <p:cNvPr id="92" name="Shape 92"/>
          <p:cNvSpPr/>
          <p:nvPr/>
        </p:nvSpPr>
        <p:spPr>
          <a:xfrm>
            <a:off x="607099" y="1288100"/>
            <a:ext cx="444600" cy="444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607099" y="2615332"/>
            <a:ext cx="444600" cy="444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607099" y="3609137"/>
            <a:ext cx="444600" cy="444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100" y="1288100"/>
            <a:ext cx="444600" cy="4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096" y="2615325"/>
            <a:ext cx="444600" cy="4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100" y="3609150"/>
            <a:ext cx="444600" cy="44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4230575"/>
            <a:ext cx="6911999" cy="60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Picture of planning process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57249"/>
            <a:ext cx="9143998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Methodology: What did we ask?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524850" y="1257025"/>
            <a:ext cx="81648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Open Sans"/>
            </a:pPr>
            <a:r>
              <a:rPr lang="en" sz="24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Are you an avid user of crowdsourced products?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Open Sans"/>
            </a:pPr>
            <a:r>
              <a:rPr lang="en" sz="24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What’s the last time you bought/sold something online? Explain what it was. Was it time-sensitive?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Open Sans"/>
            </a:pPr>
            <a:r>
              <a:rPr lang="en" sz="24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What do you typically look for in online marketplaces?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Open Sans"/>
            </a:pPr>
            <a:r>
              <a:rPr lang="en" sz="24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What are some online marketplaces you use?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Open Sans"/>
            </a:pPr>
            <a:r>
              <a:rPr lang="en" sz="24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What sites do you usually use to purchase items?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Methodology: What did we ask?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524850" y="1257025"/>
            <a:ext cx="81648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666666"/>
              </a:buClr>
              <a:buSzPct val="100000"/>
              <a:buFont typeface="Open Sans"/>
            </a:pPr>
            <a:r>
              <a:rPr lang="en" sz="24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Ask the expert:</a:t>
            </a:r>
          </a:p>
          <a:p>
            <a:pPr indent="-228600" lvl="1" marL="914400" rtl="0">
              <a:spcBef>
                <a:spcPts val="0"/>
              </a:spcBef>
              <a:buClr>
                <a:srgbClr val="666666"/>
              </a:buClr>
              <a:buSzPct val="100000"/>
              <a:buFont typeface="Open Sans"/>
            </a:pPr>
            <a:r>
              <a:rPr lang="en" sz="24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What was the hardest part of building your product?</a:t>
            </a:r>
          </a:p>
          <a:p>
            <a:pPr indent="-228600" lvl="1" marL="914400" rtl="0">
              <a:spcBef>
                <a:spcPts val="0"/>
              </a:spcBef>
              <a:buClr>
                <a:srgbClr val="666666"/>
              </a:buClr>
              <a:buSzPct val="100000"/>
              <a:buFont typeface="Open Sans"/>
            </a:pPr>
            <a:r>
              <a:rPr lang="en" sz="24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Are there unique challenges on the engineering or security and liability sides?</a:t>
            </a:r>
          </a:p>
          <a:p>
            <a:pPr indent="-228600" lvl="1" marL="914400" rtl="0">
              <a:spcBef>
                <a:spcPts val="0"/>
              </a:spcBef>
              <a:buClr>
                <a:srgbClr val="666666"/>
              </a:buClr>
              <a:buSzPct val="100000"/>
              <a:buFont typeface="Open Sans"/>
            </a:pPr>
            <a:r>
              <a:rPr lang="en" sz="24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What are some problems only crowdsourcing can address?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1451550" y="550050"/>
            <a:ext cx="6240900" cy="2671800"/>
          </a:xfrm>
          <a:prstGeom prst="roundRect">
            <a:avLst>
              <a:gd fmla="val 16667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 txBox="1"/>
          <p:nvPr/>
        </p:nvSpPr>
        <p:spPr>
          <a:xfrm>
            <a:off x="2003850" y="919770"/>
            <a:ext cx="5136300" cy="1817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If you have something to sell, what do you do?</a:t>
            </a:r>
          </a:p>
        </p:txBody>
      </p:sp>
      <p:sp>
        <p:nvSpPr>
          <p:cNvPr id="122" name="Shape 122"/>
          <p:cNvSpPr/>
          <p:nvPr/>
        </p:nvSpPr>
        <p:spPr>
          <a:xfrm>
            <a:off x="4275300" y="3475237"/>
            <a:ext cx="593399" cy="593399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4376100" y="4245850"/>
            <a:ext cx="391800" cy="391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