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Quicksand"/>
      <p:regular r:id="rId24"/>
      <p:bold r:id="rId25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Quicksand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000">
                <a:latin typeface="Cambria"/>
                <a:ea typeface="Cambria"/>
                <a:cs typeface="Cambria"/>
                <a:sym typeface="Cambria"/>
              </a:rPr>
              <a:t>	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5000">
                <a:latin typeface="Cambria"/>
                <a:ea typeface="Cambria"/>
                <a:cs typeface="Cambria"/>
                <a:sym typeface="Cambria"/>
              </a:rPr>
              <a:t>Low-fi Prototyping &amp; Pilot Usability Testing 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500"/>
              <a:t>Cody Sugarman, Elizabeth Davis, Alona King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1800"/>
            <a:ext cx="9144000" cy="39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205850" y="-123975"/>
            <a:ext cx="67323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5000">
                <a:latin typeface="Cambria"/>
                <a:ea typeface="Cambria"/>
                <a:cs typeface="Cambria"/>
                <a:sym typeface="Cambria"/>
              </a:rPr>
              <a:t>Experimental Method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5050"/>
            <a:ext cx="9144002" cy="43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5600"/>
            <a:ext cx="9143999" cy="39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622400" y="-127675"/>
            <a:ext cx="58992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5000">
                <a:latin typeface="Cambria"/>
                <a:ea typeface="Cambria"/>
                <a:cs typeface="Cambria"/>
                <a:sym typeface="Cambria"/>
              </a:rPr>
              <a:t>DISCOVER Findings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025" y="646200"/>
            <a:ext cx="6219950" cy="44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1622400" y="-127675"/>
            <a:ext cx="58992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5000">
                <a:latin typeface="Cambria"/>
                <a:ea typeface="Cambria"/>
                <a:cs typeface="Cambria"/>
                <a:sym typeface="Cambria"/>
              </a:rPr>
              <a:t>SHARE Findings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187" y="593349"/>
            <a:ext cx="6101624" cy="45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622400" y="-127675"/>
            <a:ext cx="58992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5000">
                <a:latin typeface="Cambria"/>
                <a:ea typeface="Cambria"/>
                <a:cs typeface="Cambria"/>
                <a:sym typeface="Cambria"/>
              </a:rPr>
              <a:t>CONNECT Findings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187" y="776550"/>
            <a:ext cx="6151625" cy="43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720150" y="-127675"/>
            <a:ext cx="77036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5000">
                <a:latin typeface="Cambria"/>
                <a:ea typeface="Cambria"/>
                <a:cs typeface="Cambria"/>
                <a:sym typeface="Cambria"/>
              </a:rPr>
              <a:t>Summary of Findings: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150" y="770025"/>
            <a:ext cx="7317700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9800"/>
            <a:ext cx="9143999" cy="37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type="ctrTitle"/>
          </p:nvPr>
        </p:nvSpPr>
        <p:spPr>
          <a:xfrm>
            <a:off x="1743302" y="121925"/>
            <a:ext cx="5657400" cy="100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>
                <a:latin typeface="Cambria"/>
                <a:ea typeface="Cambria"/>
                <a:cs typeface="Cambria"/>
                <a:sym typeface="Cambria"/>
              </a:rPr>
              <a:t>We have covered...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ctrTitle"/>
          </p:nvPr>
        </p:nvSpPr>
        <p:spPr>
          <a:xfrm>
            <a:off x="311708" y="6683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000">
                <a:latin typeface="Cambria"/>
                <a:ea typeface="Cambria"/>
                <a:cs typeface="Cambria"/>
                <a:sym typeface="Cambria"/>
              </a:rPr>
              <a:t>	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5000">
                <a:latin typeface="Cambria"/>
                <a:ea typeface="Cambria"/>
                <a:cs typeface="Cambria"/>
                <a:sym typeface="Cambria"/>
              </a:rPr>
              <a:t>Thank You!</a:t>
            </a:r>
          </a:p>
        </p:txBody>
      </p:sp>
      <p:sp>
        <p:nvSpPr>
          <p:cNvPr id="153" name="Shape 153"/>
          <p:cNvSpPr txBox="1"/>
          <p:nvPr>
            <p:ph idx="1" type="subTitle"/>
          </p:nvPr>
        </p:nvSpPr>
        <p:spPr>
          <a:xfrm>
            <a:off x="311700" y="26055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/>
              <a:t>Any 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8950"/>
            <a:ext cx="9143999" cy="37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type="ctrTitle"/>
          </p:nvPr>
        </p:nvSpPr>
        <p:spPr>
          <a:xfrm>
            <a:off x="1743302" y="121925"/>
            <a:ext cx="5657400" cy="100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>
                <a:latin typeface="Cambria"/>
                <a:ea typeface="Cambria"/>
                <a:cs typeface="Cambria"/>
                <a:sym typeface="Cambria"/>
              </a:rPr>
              <a:t>We will cover...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8325"/>
            <a:ext cx="9143999" cy="393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216425"/>
            <a:ext cx="8520599" cy="96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>
                <a:latin typeface="Quicksand"/>
                <a:ea typeface="Quicksand"/>
                <a:cs typeface="Quicksand"/>
                <a:sym typeface="Quicksand"/>
              </a:rPr>
              <a:t>Fleek.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980837"/>
            <a:ext cx="2400300" cy="318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3703" y="975837"/>
            <a:ext cx="2400300" cy="31818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2034300" y="1502450"/>
            <a:ext cx="5491500" cy="25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3500">
                <a:solidFill>
                  <a:schemeClr val="dk1"/>
                </a:solidFill>
              </a:rPr>
              <a:t>“Enabling black men and women to discover and share local, high-quality hair care content”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2125"/>
            <a:ext cx="4602076" cy="433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073" y="812125"/>
            <a:ext cx="4541926" cy="433137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>
            <p:ph type="title"/>
          </p:nvPr>
        </p:nvSpPr>
        <p:spPr>
          <a:xfrm>
            <a:off x="311700" y="-883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5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Selected Interface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4450"/>
            <a:ext cx="9143996" cy="43990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type="title"/>
          </p:nvPr>
        </p:nvSpPr>
        <p:spPr>
          <a:xfrm>
            <a:off x="1870200" y="-123975"/>
            <a:ext cx="54036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5000">
                <a:latin typeface="Cambria"/>
                <a:ea typeface="Cambria"/>
                <a:cs typeface="Cambria"/>
                <a:sym typeface="Cambria"/>
              </a:rPr>
              <a:t>DISCOVER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4450"/>
            <a:ext cx="9143997" cy="43990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type="title"/>
          </p:nvPr>
        </p:nvSpPr>
        <p:spPr>
          <a:xfrm>
            <a:off x="1870200" y="-123975"/>
            <a:ext cx="54036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5000">
                <a:latin typeface="Cambria"/>
                <a:ea typeface="Cambria"/>
                <a:cs typeface="Cambria"/>
                <a:sym typeface="Cambria"/>
              </a:rPr>
              <a:t>SHARE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0925"/>
            <a:ext cx="9144001" cy="44125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>
            <p:ph type="title"/>
          </p:nvPr>
        </p:nvSpPr>
        <p:spPr>
          <a:xfrm>
            <a:off x="1870200" y="-123975"/>
            <a:ext cx="54036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5000">
                <a:latin typeface="Cambria"/>
                <a:ea typeface="Cambria"/>
                <a:cs typeface="Cambria"/>
                <a:sym typeface="Cambria"/>
              </a:rPr>
              <a:t>CONNECT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6275"/>
            <a:ext cx="9144000" cy="427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>
            <p:ph type="title"/>
          </p:nvPr>
        </p:nvSpPr>
        <p:spPr>
          <a:xfrm>
            <a:off x="1870200" y="-47775"/>
            <a:ext cx="54036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5000">
                <a:latin typeface="Cambria"/>
                <a:ea typeface="Cambria"/>
                <a:cs typeface="Cambria"/>
                <a:sym typeface="Cambria"/>
              </a:rPr>
              <a:t>Low-fi Prototype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