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Quicksand"/>
      <p:regular r:id="rId21"/>
      <p:bold r:id="rId22"/>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Quicksand-bold.fntdata"/><Relationship Id="rId10" Type="http://schemas.openxmlformats.org/officeDocument/2006/relationships/slide" Target="slides/slide5.xml"/><Relationship Id="rId21" Type="http://schemas.openxmlformats.org/officeDocument/2006/relationships/font" Target="fonts/Quicksand-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Introduce team - I’m Cody Sugarman, Junior majoring in CS with a focus in HCI...</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4" name="Shape 1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 interviewed based on the interesting new job opportunities from the shared economy that have clearly attracted an incredibly vast and diverse workforce. Talk about an Uber driver, Mike, I chatted with during (and slight after) a drive into Palo Alto.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Lani also went in another direction with her interview and decided to survey some Palo Alto locals about their relationship with social media. She started by asking broad questions about platform preferences (i.e. are you a snapchat guy or an instagram guy?) and then attempted to delve into the psychology behind using one platform over another and why the platform of choice was so addicting to them.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4" name="Shape 14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Three very different directions with our interviews as it relates to crowd power...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Touched on previously but in all of our interviews we really tried to start with broad, surface level questions and gradually get to more sophisticated topics with our subjects through stories so we could break down the critical questions of Why they do the things they do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 interviewed based on the interesting new job opportunities from the shared economy that have clearly attracted an incredibly vast and diverse workforce. Talk about an Uber driver, Mike, I chatted with during (and slight after) a drive into Palo Alto.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 interviewed based on the interesting new job opportunities from the shared economy that have clearly attracted an incredibly vast and diverse workforce. Talk about an Uber driver, Mike, I chatted with during (and slight after) a drive into Palo Alto.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Lack of human connection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 interviewed based on the interesting new job opportunities from the shared economy that have clearly attracted an incredibly vast and diverse workforce. Talk about an Uber driver, Mike, I chatted with during (and slight after) a drive into Palo Alto.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 interviewed based on the interesting new job opportunities from the shared economy that have clearly attracted an incredibly vast and diverse workforce. Talk about an Uber driver, Mike, I chatted with during (and slight after) a drive into Palo Alto.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311708" y="744575"/>
            <a:ext cx="8520599" cy="2052599"/>
          </a:xfrm>
          <a:prstGeom prst="rect">
            <a:avLst/>
          </a:prstGeom>
        </p:spPr>
        <p:txBody>
          <a:bodyPr anchorCtr="0" anchor="b" bIns="91425" lIns="91425" rIns="91425" tIns="91425"/>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p:txBody>
      </p:sp>
      <p:sp>
        <p:nvSpPr>
          <p:cNvPr id="10" name="Shape 10"/>
          <p:cNvSpPr txBox="1"/>
          <p:nvPr>
            <p:ph idx="1" type="subTitle"/>
          </p:nvPr>
        </p:nvSpPr>
        <p:spPr>
          <a:xfrm>
            <a:off x="311700" y="2834125"/>
            <a:ext cx="8520599" cy="7926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p:txBody>
      </p:sp>
      <p:sp>
        <p:nvSpPr>
          <p:cNvPr id="11" name="Shape 1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3" name="Shape 43"/>
        <p:cNvGrpSpPr/>
        <p:nvPr/>
      </p:nvGrpSpPr>
      <p:grpSpPr>
        <a:xfrm>
          <a:off x="0" y="0"/>
          <a:ext cx="0" cy="0"/>
          <a:chOff x="0" y="0"/>
          <a:chExt cx="0" cy="0"/>
        </a:xfrm>
      </p:grpSpPr>
      <p:sp>
        <p:nvSpPr>
          <p:cNvPr id="44" name="Shape 44"/>
          <p:cNvSpPr txBox="1"/>
          <p:nvPr>
            <p:ph type="title"/>
          </p:nvPr>
        </p:nvSpPr>
        <p:spPr>
          <a:xfrm>
            <a:off x="311700" y="1106125"/>
            <a:ext cx="8520599" cy="1963500"/>
          </a:xfrm>
          <a:prstGeom prst="rect">
            <a:avLst/>
          </a:prstGeom>
        </p:spPr>
        <p:txBody>
          <a:bodyPr anchorCtr="0" anchor="b" bIns="91425" lIns="91425" rIns="91425" tIns="91425"/>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p:txBody>
      </p:sp>
      <p:sp>
        <p:nvSpPr>
          <p:cNvPr id="45" name="Shape 45"/>
          <p:cNvSpPr txBox="1"/>
          <p:nvPr>
            <p:ph idx="1" type="body"/>
          </p:nvPr>
        </p:nvSpPr>
        <p:spPr>
          <a:xfrm>
            <a:off x="311700" y="3152225"/>
            <a:ext cx="8520599" cy="13008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46" name="Shape 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7" name="Shape 47"/>
        <p:cNvGrpSpPr/>
        <p:nvPr/>
      </p:nvGrpSpPr>
      <p:grpSpPr>
        <a:xfrm>
          <a:off x="0" y="0"/>
          <a:ext cx="0" cy="0"/>
          <a:chOff x="0" y="0"/>
          <a:chExt cx="0" cy="0"/>
        </a:xfrm>
      </p:grpSpPr>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2" name="Shape 12"/>
        <p:cNvGrpSpPr/>
        <p:nvPr/>
      </p:nvGrpSpPr>
      <p:grpSpPr>
        <a:xfrm>
          <a:off x="0" y="0"/>
          <a:ext cx="0" cy="0"/>
          <a:chOff x="0" y="0"/>
          <a:chExt cx="0" cy="0"/>
        </a:xfrm>
      </p:grpSpPr>
      <p:sp>
        <p:nvSpPr>
          <p:cNvPr id="13" name="Shape 13"/>
          <p:cNvSpPr txBox="1"/>
          <p:nvPr>
            <p:ph type="title"/>
          </p:nvPr>
        </p:nvSpPr>
        <p:spPr>
          <a:xfrm>
            <a:off x="311700" y="2150850"/>
            <a:ext cx="8520599" cy="841800"/>
          </a:xfrm>
          <a:prstGeom prst="rect">
            <a:avLst/>
          </a:prstGeom>
        </p:spPr>
        <p:txBody>
          <a:bodyPr anchorCtr="0" anchor="ctr" bIns="91425" lIns="91425" rIns="91425" tIns="91425"/>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7" name="Shape 17"/>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2" name="Shape 22"/>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7" name="Shape 27"/>
        <p:cNvGrpSpPr/>
        <p:nvPr/>
      </p:nvGrpSpPr>
      <p:grpSpPr>
        <a:xfrm>
          <a:off x="0" y="0"/>
          <a:ext cx="0" cy="0"/>
          <a:chOff x="0" y="0"/>
          <a:chExt cx="0" cy="0"/>
        </a:xfrm>
      </p:grpSpPr>
      <p:sp>
        <p:nvSpPr>
          <p:cNvPr id="28" name="Shape 28"/>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29" name="Shape 29"/>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1" name="Shape 31"/>
        <p:cNvGrpSpPr/>
        <p:nvPr/>
      </p:nvGrpSpPr>
      <p:grpSpPr>
        <a:xfrm>
          <a:off x="0" y="0"/>
          <a:ext cx="0" cy="0"/>
          <a:chOff x="0" y="0"/>
          <a:chExt cx="0" cy="0"/>
        </a:xfrm>
      </p:grpSpPr>
      <p:sp>
        <p:nvSpPr>
          <p:cNvPr id="32" name="Shape 32"/>
          <p:cNvSpPr txBox="1"/>
          <p:nvPr>
            <p:ph type="title"/>
          </p:nvPr>
        </p:nvSpPr>
        <p:spPr>
          <a:xfrm>
            <a:off x="490250" y="450150"/>
            <a:ext cx="6367800" cy="4090800"/>
          </a:xfrm>
          <a:prstGeom prst="rect">
            <a:avLst/>
          </a:prstGeom>
        </p:spPr>
        <p:txBody>
          <a:bodyPr anchorCtr="0" anchor="ctr" bIns="91425" lIns="91425" rIns="91425" tIns="91425"/>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4"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36" name="Shape 36"/>
          <p:cNvSpPr txBox="1"/>
          <p:nvPr>
            <p:ph type="title"/>
          </p:nvPr>
        </p:nvSpPr>
        <p:spPr>
          <a:xfrm>
            <a:off x="265500" y="1233175"/>
            <a:ext cx="4045199" cy="14823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37" name="Shape 37"/>
          <p:cNvSpPr txBox="1"/>
          <p:nvPr>
            <p:ph idx="1" type="subTitle"/>
          </p:nvPr>
        </p:nvSpPr>
        <p:spPr>
          <a:xfrm>
            <a:off x="265500" y="2803075"/>
            <a:ext cx="4045199" cy="12351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38" name="Shape 38"/>
          <p:cNvSpPr txBox="1"/>
          <p:nvPr>
            <p:ph idx="2" type="body"/>
          </p:nvPr>
        </p:nvSpPr>
        <p:spPr>
          <a:xfrm>
            <a:off x="4939500" y="724075"/>
            <a:ext cx="3837000" cy="3695099"/>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9" name="Shape 3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0" name="Shape 40"/>
        <p:cNvGrpSpPr/>
        <p:nvPr/>
      </p:nvGrpSpPr>
      <p:grpSpPr>
        <a:xfrm>
          <a:off x="0" y="0"/>
          <a:ext cx="0" cy="0"/>
          <a:chOff x="0" y="0"/>
          <a:chExt cx="0" cy="0"/>
        </a:xfrm>
      </p:grpSpPr>
      <p:sp>
        <p:nvSpPr>
          <p:cNvPr id="41" name="Shape 41"/>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16.jpg"/><Relationship Id="rId5" Type="http://schemas.openxmlformats.org/officeDocument/2006/relationships/image" Target="../media/image20.jpg"/><Relationship Id="rId6"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3.png"/><Relationship Id="rId4" Type="http://schemas.openxmlformats.org/officeDocument/2006/relationships/image" Target="../media/image01.jpg"/><Relationship Id="rId5" Type="http://schemas.openxmlformats.org/officeDocument/2006/relationships/image" Target="../media/image06.jpg"/><Relationship Id="rId6" Type="http://schemas.openxmlformats.org/officeDocument/2006/relationships/image" Target="../media/image05.jpg"/><Relationship Id="rId7" Type="http://schemas.openxmlformats.org/officeDocument/2006/relationships/image" Target="../media/image00.jpg"/><Relationship Id="rId8" Type="http://schemas.openxmlformats.org/officeDocument/2006/relationships/image" Target="../media/image0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x="0" y="0"/>
          <a:ext cx="0" cy="0"/>
          <a:chOff x="0" y="0"/>
          <a:chExt cx="0" cy="0"/>
        </a:xfrm>
      </p:grpSpPr>
      <p:sp>
        <p:nvSpPr>
          <p:cNvPr id="50" name="Shape 50"/>
          <p:cNvSpPr txBox="1"/>
          <p:nvPr>
            <p:ph type="ctrTitle"/>
          </p:nvPr>
        </p:nvSpPr>
        <p:spPr>
          <a:xfrm>
            <a:off x="311708" y="744575"/>
            <a:ext cx="8520599" cy="2052599"/>
          </a:xfrm>
          <a:prstGeom prst="rect">
            <a:avLst/>
          </a:prstGeom>
        </p:spPr>
        <p:txBody>
          <a:bodyPr anchorCtr="0" anchor="b" bIns="91425" lIns="91425" rIns="91425" tIns="91425">
            <a:noAutofit/>
          </a:bodyPr>
          <a:lstStyle/>
          <a:p>
            <a:pPr lvl="0" rtl="0">
              <a:spcBef>
                <a:spcPts val="0"/>
              </a:spcBef>
              <a:buNone/>
            </a:pPr>
            <a:r>
              <a:rPr lang="en">
                <a:latin typeface="Quicksand"/>
                <a:ea typeface="Quicksand"/>
                <a:cs typeface="Quicksand"/>
                <a:sym typeface="Quicksand"/>
              </a:rPr>
              <a:t>Needfinding</a:t>
            </a:r>
          </a:p>
        </p:txBody>
      </p:sp>
      <p:sp>
        <p:nvSpPr>
          <p:cNvPr id="51" name="Shape 51"/>
          <p:cNvSpPr txBox="1"/>
          <p:nvPr>
            <p:ph idx="1" type="subTitle"/>
          </p:nvPr>
        </p:nvSpPr>
        <p:spPr>
          <a:xfrm>
            <a:off x="311700" y="2834125"/>
            <a:ext cx="8520599" cy="792600"/>
          </a:xfrm>
          <a:prstGeom prst="rect">
            <a:avLst/>
          </a:prstGeom>
        </p:spPr>
        <p:txBody>
          <a:bodyPr anchorCtr="0" anchor="t" bIns="91425" lIns="91425" rIns="91425" tIns="91425">
            <a:noAutofit/>
          </a:bodyPr>
          <a:lstStyle/>
          <a:p>
            <a:pPr lvl="0" rtl="0">
              <a:spcBef>
                <a:spcPts val="0"/>
              </a:spcBef>
              <a:buNone/>
            </a:pPr>
            <a:r>
              <a:rPr lang="en">
                <a:latin typeface="Quicksand"/>
                <a:ea typeface="Quicksand"/>
                <a:cs typeface="Quicksand"/>
                <a:sym typeface="Quicksand"/>
              </a:rPr>
              <a:t>Cody Sugarman, Elizabeth Davis, Alona King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ctrTitle"/>
          </p:nvPr>
        </p:nvSpPr>
        <p:spPr>
          <a:xfrm>
            <a:off x="235500" y="210450"/>
            <a:ext cx="8520599" cy="910200"/>
          </a:xfrm>
          <a:prstGeom prst="rect">
            <a:avLst/>
          </a:prstGeom>
        </p:spPr>
        <p:txBody>
          <a:bodyPr anchorCtr="0" anchor="b" bIns="91425" lIns="91425" rIns="91425" tIns="91425">
            <a:noAutofit/>
          </a:bodyPr>
          <a:lstStyle/>
          <a:p>
            <a:pPr lvl="0" rtl="0">
              <a:spcBef>
                <a:spcPts val="0"/>
              </a:spcBef>
              <a:buNone/>
            </a:pPr>
            <a:r>
              <a:rPr lang="en">
                <a:latin typeface="Quicksand"/>
                <a:ea typeface="Quicksand"/>
                <a:cs typeface="Quicksand"/>
                <a:sym typeface="Quicksand"/>
              </a:rPr>
              <a:t>Insights</a:t>
            </a:r>
          </a:p>
        </p:txBody>
      </p:sp>
      <p:pic>
        <p:nvPicPr>
          <p:cNvPr id="109" name="Shape 109"/>
          <p:cNvPicPr preferRelativeResize="0"/>
          <p:nvPr/>
        </p:nvPicPr>
        <p:blipFill>
          <a:blip r:embed="rId3">
            <a:alphaModFix/>
          </a:blip>
          <a:stretch>
            <a:fillRect/>
          </a:stretch>
        </p:blipFill>
        <p:spPr>
          <a:xfrm>
            <a:off x="311700" y="1239696"/>
            <a:ext cx="3446049" cy="3309624"/>
          </a:xfrm>
          <a:prstGeom prst="rect">
            <a:avLst/>
          </a:prstGeom>
          <a:noFill/>
          <a:ln>
            <a:noFill/>
          </a:ln>
        </p:spPr>
      </p:pic>
      <p:sp>
        <p:nvSpPr>
          <p:cNvPr id="110" name="Shape 110"/>
          <p:cNvSpPr txBox="1"/>
          <p:nvPr/>
        </p:nvSpPr>
        <p:spPr>
          <a:xfrm>
            <a:off x="3867350" y="2055112"/>
            <a:ext cx="1671299" cy="1374000"/>
          </a:xfrm>
          <a:prstGeom prst="rect">
            <a:avLst/>
          </a:prstGeom>
          <a:noFill/>
          <a:ln>
            <a:noFill/>
          </a:ln>
        </p:spPr>
        <p:txBody>
          <a:bodyPr anchorCtr="0" anchor="t" bIns="91425" lIns="91425" rIns="91425" tIns="91425">
            <a:noAutofit/>
          </a:bodyPr>
          <a:lstStyle/>
          <a:p>
            <a:pPr>
              <a:spcBef>
                <a:spcPts val="0"/>
              </a:spcBef>
              <a:buNone/>
            </a:pPr>
            <a:r>
              <a:rPr lang="en" sz="12000"/>
              <a:t>&gt;</a:t>
            </a:r>
          </a:p>
        </p:txBody>
      </p:sp>
      <p:pic>
        <p:nvPicPr>
          <p:cNvPr id="111" name="Shape 111"/>
          <p:cNvPicPr preferRelativeResize="0"/>
          <p:nvPr/>
        </p:nvPicPr>
        <p:blipFill>
          <a:blip r:embed="rId4">
            <a:alphaModFix/>
          </a:blip>
          <a:stretch>
            <a:fillRect/>
          </a:stretch>
        </p:blipFill>
        <p:spPr>
          <a:xfrm>
            <a:off x="5091500" y="1622275"/>
            <a:ext cx="3810000" cy="28575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pic>
        <p:nvPicPr>
          <p:cNvPr id="116" name="Shape 116"/>
          <p:cNvPicPr preferRelativeResize="0"/>
          <p:nvPr/>
        </p:nvPicPr>
        <p:blipFill>
          <a:blip r:embed="rId3">
            <a:alphaModFix/>
          </a:blip>
          <a:stretch>
            <a:fillRect/>
          </a:stretch>
        </p:blipFill>
        <p:spPr>
          <a:xfrm>
            <a:off x="0" y="668198"/>
            <a:ext cx="9143999" cy="3807102"/>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nvSpPr>
        <p:spPr>
          <a:xfrm>
            <a:off x="248550" y="215200"/>
            <a:ext cx="8646899" cy="2273100"/>
          </a:xfrm>
          <a:prstGeom prst="rect">
            <a:avLst/>
          </a:prstGeom>
          <a:noFill/>
          <a:ln>
            <a:noFill/>
          </a:ln>
        </p:spPr>
        <p:txBody>
          <a:bodyPr anchorCtr="0" anchor="t" bIns="91425" lIns="91425" rIns="91425" tIns="91425">
            <a:noAutofit/>
          </a:bodyPr>
          <a:lstStyle/>
          <a:p>
            <a:pPr lvl="0" rtl="0" algn="ctr">
              <a:spcBef>
                <a:spcPts val="0"/>
              </a:spcBef>
              <a:buNone/>
            </a:pPr>
            <a:r>
              <a:rPr i="1" lang="en" sz="4000">
                <a:latin typeface="Quicksand"/>
                <a:ea typeface="Quicksand"/>
                <a:cs typeface="Quicksand"/>
                <a:sym typeface="Quicksand"/>
              </a:rPr>
              <a:t>“...I definitely spend too much time thinking about captions, lighting, filters… but so does everyone else!”</a:t>
            </a:r>
          </a:p>
        </p:txBody>
      </p:sp>
      <p:pic>
        <p:nvPicPr>
          <p:cNvPr id="122" name="Shape 122"/>
          <p:cNvPicPr preferRelativeResize="0"/>
          <p:nvPr/>
        </p:nvPicPr>
        <p:blipFill>
          <a:blip r:embed="rId3">
            <a:alphaModFix/>
          </a:blip>
          <a:stretch>
            <a:fillRect/>
          </a:stretch>
        </p:blipFill>
        <p:spPr>
          <a:xfrm>
            <a:off x="3049349" y="2902175"/>
            <a:ext cx="3045301" cy="170792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ctrTitle"/>
          </p:nvPr>
        </p:nvSpPr>
        <p:spPr>
          <a:xfrm>
            <a:off x="311700" y="58050"/>
            <a:ext cx="8520599" cy="910200"/>
          </a:xfrm>
          <a:prstGeom prst="rect">
            <a:avLst/>
          </a:prstGeom>
        </p:spPr>
        <p:txBody>
          <a:bodyPr anchorCtr="0" anchor="b" bIns="91425" lIns="91425" rIns="91425" tIns="91425">
            <a:noAutofit/>
          </a:bodyPr>
          <a:lstStyle/>
          <a:p>
            <a:pPr lvl="0" rtl="0">
              <a:spcBef>
                <a:spcPts val="0"/>
              </a:spcBef>
              <a:buNone/>
            </a:pPr>
            <a:r>
              <a:rPr lang="en">
                <a:latin typeface="Quicksand"/>
                <a:ea typeface="Quicksand"/>
                <a:cs typeface="Quicksand"/>
                <a:sym typeface="Quicksand"/>
              </a:rPr>
              <a:t>Insights</a:t>
            </a:r>
          </a:p>
        </p:txBody>
      </p:sp>
      <p:pic>
        <p:nvPicPr>
          <p:cNvPr id="128" name="Shape 128"/>
          <p:cNvPicPr preferRelativeResize="0"/>
          <p:nvPr/>
        </p:nvPicPr>
        <p:blipFill>
          <a:blip r:embed="rId3">
            <a:alphaModFix/>
          </a:blip>
          <a:stretch>
            <a:fillRect/>
          </a:stretch>
        </p:blipFill>
        <p:spPr>
          <a:xfrm>
            <a:off x="5262824" y="1107300"/>
            <a:ext cx="4026674" cy="3137200"/>
          </a:xfrm>
          <a:prstGeom prst="rect">
            <a:avLst/>
          </a:prstGeom>
          <a:noFill/>
          <a:ln>
            <a:noFill/>
          </a:ln>
        </p:spPr>
      </p:pic>
      <p:pic>
        <p:nvPicPr>
          <p:cNvPr id="129" name="Shape 129"/>
          <p:cNvPicPr preferRelativeResize="0"/>
          <p:nvPr/>
        </p:nvPicPr>
        <p:blipFill>
          <a:blip r:embed="rId4">
            <a:alphaModFix/>
          </a:blip>
          <a:stretch>
            <a:fillRect/>
          </a:stretch>
        </p:blipFill>
        <p:spPr>
          <a:xfrm>
            <a:off x="311700" y="1783862"/>
            <a:ext cx="3332025" cy="1575774"/>
          </a:xfrm>
          <a:prstGeom prst="rect">
            <a:avLst/>
          </a:prstGeom>
          <a:noFill/>
          <a:ln>
            <a:noFill/>
          </a:ln>
        </p:spPr>
      </p:pic>
      <p:pic>
        <p:nvPicPr>
          <p:cNvPr id="130" name="Shape 130"/>
          <p:cNvPicPr preferRelativeResize="0"/>
          <p:nvPr/>
        </p:nvPicPr>
        <p:blipFill>
          <a:blip r:embed="rId5">
            <a:alphaModFix/>
          </a:blip>
          <a:stretch>
            <a:fillRect/>
          </a:stretch>
        </p:blipFill>
        <p:spPr>
          <a:xfrm>
            <a:off x="3719923" y="1900175"/>
            <a:ext cx="2038934" cy="1575751"/>
          </a:xfrm>
          <a:prstGeom prst="rect">
            <a:avLst/>
          </a:prstGeom>
          <a:noFill/>
          <a:ln>
            <a:noFill/>
          </a:ln>
        </p:spPr>
      </p:pic>
      <p:pic>
        <p:nvPicPr>
          <p:cNvPr id="131" name="Shape 131"/>
          <p:cNvPicPr preferRelativeResize="0"/>
          <p:nvPr/>
        </p:nvPicPr>
        <p:blipFill>
          <a:blip r:embed="rId6">
            <a:alphaModFix/>
          </a:blip>
          <a:stretch>
            <a:fillRect/>
          </a:stretch>
        </p:blipFill>
        <p:spPr>
          <a:xfrm>
            <a:off x="237675" y="868725"/>
            <a:ext cx="3406050" cy="340605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pic>
        <p:nvPicPr>
          <p:cNvPr id="136" name="Shape 136"/>
          <p:cNvPicPr preferRelativeResize="0"/>
          <p:nvPr/>
        </p:nvPicPr>
        <p:blipFill>
          <a:blip r:embed="rId3">
            <a:alphaModFix/>
          </a:blip>
          <a:stretch>
            <a:fillRect/>
          </a:stretch>
        </p:blipFill>
        <p:spPr>
          <a:xfrm>
            <a:off x="-76200" y="836645"/>
            <a:ext cx="9144000" cy="347020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ctrTitle"/>
          </p:nvPr>
        </p:nvSpPr>
        <p:spPr>
          <a:xfrm>
            <a:off x="311700" y="2000250"/>
            <a:ext cx="8520599" cy="1143000"/>
          </a:xfrm>
          <a:prstGeom prst="rect">
            <a:avLst/>
          </a:prstGeom>
        </p:spPr>
        <p:txBody>
          <a:bodyPr anchorCtr="0" anchor="b" bIns="91425" lIns="91425" rIns="91425" tIns="91425">
            <a:noAutofit/>
          </a:bodyPr>
          <a:lstStyle/>
          <a:p>
            <a:pPr lvl="0" rtl="0">
              <a:spcBef>
                <a:spcPts val="0"/>
              </a:spcBef>
              <a:buNone/>
            </a:pPr>
            <a:r>
              <a:rPr lang="en" sz="7000">
                <a:latin typeface="Quicksand"/>
                <a:ea typeface="Quicksand"/>
                <a:cs typeface="Quicksand"/>
                <a:sym typeface="Quicksand"/>
              </a:rPr>
              <a:t>Questions?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2525500" y="384625"/>
            <a:ext cx="3410851" cy="1283125"/>
          </a:xfrm>
          <a:prstGeom prst="rect">
            <a:avLst/>
          </a:prstGeom>
          <a:noFill/>
          <a:ln>
            <a:noFill/>
          </a:ln>
        </p:spPr>
      </p:pic>
      <p:pic>
        <p:nvPicPr>
          <p:cNvPr id="57" name="Shape 57"/>
          <p:cNvPicPr preferRelativeResize="0"/>
          <p:nvPr/>
        </p:nvPicPr>
        <p:blipFill>
          <a:blip r:embed="rId4">
            <a:alphaModFix/>
          </a:blip>
          <a:stretch>
            <a:fillRect/>
          </a:stretch>
        </p:blipFill>
        <p:spPr>
          <a:xfrm>
            <a:off x="5860150" y="-384412"/>
            <a:ext cx="3492499" cy="2619374"/>
          </a:xfrm>
          <a:prstGeom prst="rect">
            <a:avLst/>
          </a:prstGeom>
          <a:noFill/>
          <a:ln>
            <a:noFill/>
          </a:ln>
        </p:spPr>
      </p:pic>
      <p:sp>
        <p:nvSpPr>
          <p:cNvPr id="58" name="Shape 58"/>
          <p:cNvSpPr txBox="1"/>
          <p:nvPr>
            <p:ph type="ctrTitle"/>
          </p:nvPr>
        </p:nvSpPr>
        <p:spPr>
          <a:xfrm>
            <a:off x="464108" y="896975"/>
            <a:ext cx="8520599" cy="2052599"/>
          </a:xfrm>
          <a:prstGeom prst="rect">
            <a:avLst/>
          </a:prstGeom>
        </p:spPr>
        <p:txBody>
          <a:bodyPr anchorCtr="0" anchor="b" bIns="91425" lIns="91425" rIns="91425" tIns="91425">
            <a:noAutofit/>
          </a:bodyPr>
          <a:lstStyle/>
          <a:p>
            <a:pPr lvl="0" rtl="0">
              <a:spcBef>
                <a:spcPts val="0"/>
              </a:spcBef>
              <a:buNone/>
            </a:pPr>
            <a:r>
              <a:rPr lang="en">
                <a:latin typeface="Quicksand"/>
                <a:ea typeface="Quicksand"/>
                <a:cs typeface="Quicksand"/>
                <a:sym typeface="Quicksand"/>
              </a:rPr>
              <a:t>Crowd Power</a:t>
            </a:r>
          </a:p>
        </p:txBody>
      </p:sp>
      <p:pic>
        <p:nvPicPr>
          <p:cNvPr id="59" name="Shape 59"/>
          <p:cNvPicPr preferRelativeResize="0"/>
          <p:nvPr/>
        </p:nvPicPr>
        <p:blipFill>
          <a:blip r:embed="rId5">
            <a:alphaModFix/>
          </a:blip>
          <a:stretch>
            <a:fillRect/>
          </a:stretch>
        </p:blipFill>
        <p:spPr>
          <a:xfrm>
            <a:off x="599625" y="3177275"/>
            <a:ext cx="6362700" cy="1809750"/>
          </a:xfrm>
          <a:prstGeom prst="rect">
            <a:avLst/>
          </a:prstGeom>
          <a:noFill/>
          <a:ln>
            <a:noFill/>
          </a:ln>
        </p:spPr>
      </p:pic>
      <p:pic>
        <p:nvPicPr>
          <p:cNvPr id="60" name="Shape 60"/>
          <p:cNvPicPr preferRelativeResize="0"/>
          <p:nvPr/>
        </p:nvPicPr>
        <p:blipFill>
          <a:blip r:embed="rId6">
            <a:alphaModFix/>
          </a:blip>
          <a:stretch>
            <a:fillRect/>
          </a:stretch>
        </p:blipFill>
        <p:spPr>
          <a:xfrm>
            <a:off x="7395941" y="2913500"/>
            <a:ext cx="1770184" cy="1809749"/>
          </a:xfrm>
          <a:prstGeom prst="rect">
            <a:avLst/>
          </a:prstGeom>
          <a:noFill/>
          <a:ln>
            <a:noFill/>
          </a:ln>
        </p:spPr>
      </p:pic>
      <p:pic>
        <p:nvPicPr>
          <p:cNvPr id="61" name="Shape 61"/>
          <p:cNvPicPr preferRelativeResize="0"/>
          <p:nvPr/>
        </p:nvPicPr>
        <p:blipFill>
          <a:blip r:embed="rId7">
            <a:alphaModFix/>
          </a:blip>
          <a:stretch>
            <a:fillRect/>
          </a:stretch>
        </p:blipFill>
        <p:spPr>
          <a:xfrm>
            <a:off x="294825" y="1717200"/>
            <a:ext cx="1628324" cy="1628324"/>
          </a:xfrm>
          <a:prstGeom prst="rect">
            <a:avLst/>
          </a:prstGeom>
          <a:noFill/>
          <a:ln>
            <a:noFill/>
          </a:ln>
        </p:spPr>
      </p:pic>
      <p:pic>
        <p:nvPicPr>
          <p:cNvPr id="62" name="Shape 62"/>
          <p:cNvPicPr preferRelativeResize="0"/>
          <p:nvPr/>
        </p:nvPicPr>
        <p:blipFill>
          <a:blip r:embed="rId8">
            <a:alphaModFix/>
          </a:blip>
          <a:stretch>
            <a:fillRect/>
          </a:stretch>
        </p:blipFill>
        <p:spPr>
          <a:xfrm>
            <a:off x="1009001" y="0"/>
            <a:ext cx="1287907" cy="171719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ctrTitle"/>
          </p:nvPr>
        </p:nvSpPr>
        <p:spPr>
          <a:xfrm>
            <a:off x="311700" y="-169825"/>
            <a:ext cx="8520599" cy="1160399"/>
          </a:xfrm>
          <a:prstGeom prst="rect">
            <a:avLst/>
          </a:prstGeom>
        </p:spPr>
        <p:txBody>
          <a:bodyPr anchorCtr="0" anchor="b" bIns="91425" lIns="91425" rIns="91425" tIns="91425">
            <a:noAutofit/>
          </a:bodyPr>
          <a:lstStyle/>
          <a:p>
            <a:pPr lvl="0" rtl="0">
              <a:spcBef>
                <a:spcPts val="0"/>
              </a:spcBef>
              <a:buNone/>
            </a:pPr>
            <a:r>
              <a:rPr lang="en" sz="5000">
                <a:latin typeface="Quicksand"/>
                <a:ea typeface="Quicksand"/>
                <a:cs typeface="Quicksand"/>
                <a:sym typeface="Quicksand"/>
              </a:rPr>
              <a:t>Our Process</a:t>
            </a:r>
          </a:p>
        </p:txBody>
      </p:sp>
      <p:pic>
        <p:nvPicPr>
          <p:cNvPr id="68" name="Shape 68"/>
          <p:cNvPicPr preferRelativeResize="0"/>
          <p:nvPr/>
        </p:nvPicPr>
        <p:blipFill>
          <a:blip r:embed="rId3">
            <a:alphaModFix/>
          </a:blip>
          <a:stretch>
            <a:fillRect/>
          </a:stretch>
        </p:blipFill>
        <p:spPr>
          <a:xfrm>
            <a:off x="2609838" y="1106700"/>
            <a:ext cx="3924325" cy="39243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pic>
        <p:nvPicPr>
          <p:cNvPr id="73" name="Shape 73"/>
          <p:cNvPicPr preferRelativeResize="0"/>
          <p:nvPr/>
        </p:nvPicPr>
        <p:blipFill>
          <a:blip r:embed="rId3">
            <a:alphaModFix/>
          </a:blip>
          <a:stretch>
            <a:fillRect/>
          </a:stretch>
        </p:blipFill>
        <p:spPr>
          <a:xfrm>
            <a:off x="-76200" y="836645"/>
            <a:ext cx="9144000" cy="347020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pic>
        <p:nvPicPr>
          <p:cNvPr id="78" name="Shape 78"/>
          <p:cNvPicPr preferRelativeResize="0"/>
          <p:nvPr/>
        </p:nvPicPr>
        <p:blipFill>
          <a:blip r:embed="rId3">
            <a:alphaModFix/>
          </a:blip>
          <a:stretch>
            <a:fillRect/>
          </a:stretch>
        </p:blipFill>
        <p:spPr>
          <a:xfrm>
            <a:off x="88725" y="816581"/>
            <a:ext cx="9143999" cy="3510336"/>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pic>
        <p:nvPicPr>
          <p:cNvPr id="83" name="Shape 83"/>
          <p:cNvPicPr preferRelativeResize="0"/>
          <p:nvPr/>
        </p:nvPicPr>
        <p:blipFill>
          <a:blip r:embed="rId3">
            <a:alphaModFix/>
          </a:blip>
          <a:stretch>
            <a:fillRect/>
          </a:stretch>
        </p:blipFill>
        <p:spPr>
          <a:xfrm>
            <a:off x="2958575" y="2963400"/>
            <a:ext cx="2906800" cy="2180100"/>
          </a:xfrm>
          <a:prstGeom prst="rect">
            <a:avLst/>
          </a:prstGeom>
          <a:noFill/>
          <a:ln>
            <a:noFill/>
          </a:ln>
        </p:spPr>
      </p:pic>
      <p:sp>
        <p:nvSpPr>
          <p:cNvPr id="84" name="Shape 84"/>
          <p:cNvSpPr txBox="1"/>
          <p:nvPr/>
        </p:nvSpPr>
        <p:spPr>
          <a:xfrm>
            <a:off x="497100" y="103800"/>
            <a:ext cx="8646899" cy="2180100"/>
          </a:xfrm>
          <a:prstGeom prst="rect">
            <a:avLst/>
          </a:prstGeom>
          <a:noFill/>
          <a:ln>
            <a:noFill/>
          </a:ln>
        </p:spPr>
        <p:txBody>
          <a:bodyPr anchorCtr="0" anchor="t" bIns="91425" lIns="91425" rIns="91425" tIns="91425">
            <a:noAutofit/>
          </a:bodyPr>
          <a:lstStyle/>
          <a:p>
            <a:pPr lvl="0" rtl="0" algn="ctr">
              <a:spcBef>
                <a:spcPts val="0"/>
              </a:spcBef>
              <a:buNone/>
            </a:pPr>
            <a:r>
              <a:rPr i="1" lang="en" sz="5000">
                <a:latin typeface="Quicksand"/>
                <a:ea typeface="Quicksand"/>
                <a:cs typeface="Quicksand"/>
                <a:sym typeface="Quicksand"/>
              </a:rPr>
              <a:t>“...At uber you don’t get fired you get ‘Account Disabled’…”</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ctrTitle"/>
          </p:nvPr>
        </p:nvSpPr>
        <p:spPr>
          <a:xfrm>
            <a:off x="311700" y="58050"/>
            <a:ext cx="8520599" cy="910200"/>
          </a:xfrm>
          <a:prstGeom prst="rect">
            <a:avLst/>
          </a:prstGeom>
        </p:spPr>
        <p:txBody>
          <a:bodyPr anchorCtr="0" anchor="b" bIns="91425" lIns="91425" rIns="91425" tIns="91425">
            <a:noAutofit/>
          </a:bodyPr>
          <a:lstStyle/>
          <a:p>
            <a:pPr lvl="0" rtl="0">
              <a:spcBef>
                <a:spcPts val="0"/>
              </a:spcBef>
              <a:buNone/>
            </a:pPr>
            <a:r>
              <a:rPr lang="en">
                <a:latin typeface="Quicksand"/>
                <a:ea typeface="Quicksand"/>
                <a:cs typeface="Quicksand"/>
                <a:sym typeface="Quicksand"/>
              </a:rPr>
              <a:t>Insights</a:t>
            </a:r>
          </a:p>
        </p:txBody>
      </p:sp>
      <p:pic>
        <p:nvPicPr>
          <p:cNvPr id="90" name="Shape 90"/>
          <p:cNvPicPr preferRelativeResize="0"/>
          <p:nvPr/>
        </p:nvPicPr>
        <p:blipFill>
          <a:blip r:embed="rId3">
            <a:alphaModFix/>
          </a:blip>
          <a:stretch>
            <a:fillRect/>
          </a:stretch>
        </p:blipFill>
        <p:spPr>
          <a:xfrm>
            <a:off x="710025" y="1357300"/>
            <a:ext cx="2738450" cy="2738450"/>
          </a:xfrm>
          <a:prstGeom prst="rect">
            <a:avLst/>
          </a:prstGeom>
          <a:noFill/>
          <a:ln>
            <a:noFill/>
          </a:ln>
        </p:spPr>
      </p:pic>
      <p:pic>
        <p:nvPicPr>
          <p:cNvPr id="91" name="Shape 91"/>
          <p:cNvPicPr preferRelativeResize="0"/>
          <p:nvPr/>
        </p:nvPicPr>
        <p:blipFill>
          <a:blip r:embed="rId4">
            <a:alphaModFix/>
          </a:blip>
          <a:stretch>
            <a:fillRect/>
          </a:stretch>
        </p:blipFill>
        <p:spPr>
          <a:xfrm>
            <a:off x="5702425" y="1052500"/>
            <a:ext cx="3105550" cy="3092610"/>
          </a:xfrm>
          <a:prstGeom prst="rect">
            <a:avLst/>
          </a:prstGeom>
          <a:noFill/>
          <a:ln>
            <a:noFill/>
          </a:ln>
        </p:spPr>
      </p:pic>
      <p:sp>
        <p:nvSpPr>
          <p:cNvPr id="92" name="Shape 92"/>
          <p:cNvSpPr txBox="1"/>
          <p:nvPr/>
        </p:nvSpPr>
        <p:spPr>
          <a:xfrm>
            <a:off x="3997975" y="2265375"/>
            <a:ext cx="1410299" cy="1247699"/>
          </a:xfrm>
          <a:prstGeom prst="rect">
            <a:avLst/>
          </a:prstGeom>
          <a:noFill/>
          <a:ln>
            <a:noFill/>
          </a:ln>
        </p:spPr>
        <p:txBody>
          <a:bodyPr anchorCtr="0" anchor="t" bIns="91425" lIns="91425" rIns="91425" tIns="91425">
            <a:noAutofit/>
          </a:bodyPr>
          <a:lstStyle/>
          <a:p>
            <a:pPr>
              <a:spcBef>
                <a:spcPts val="0"/>
              </a:spcBef>
              <a:buNone/>
            </a:pPr>
            <a:r>
              <a:rPr lang="en" sz="6000">
                <a:latin typeface="Quicksand"/>
                <a:ea typeface="Quicksand"/>
                <a:cs typeface="Quicksand"/>
                <a:sym typeface="Quicksand"/>
              </a:rPr>
              <a:t>VS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pic>
        <p:nvPicPr>
          <p:cNvPr id="97" name="Shape 97"/>
          <p:cNvPicPr preferRelativeResize="0"/>
          <p:nvPr/>
        </p:nvPicPr>
        <p:blipFill>
          <a:blip r:embed="rId3">
            <a:alphaModFix/>
          </a:blip>
          <a:stretch>
            <a:fillRect/>
          </a:stretch>
        </p:blipFill>
        <p:spPr>
          <a:xfrm>
            <a:off x="23375" y="880275"/>
            <a:ext cx="9144000" cy="351294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nvSpPr>
        <p:spPr>
          <a:xfrm>
            <a:off x="497100" y="332400"/>
            <a:ext cx="8646899" cy="2180100"/>
          </a:xfrm>
          <a:prstGeom prst="rect">
            <a:avLst/>
          </a:prstGeom>
          <a:noFill/>
          <a:ln>
            <a:noFill/>
          </a:ln>
        </p:spPr>
        <p:txBody>
          <a:bodyPr anchorCtr="0" anchor="t" bIns="91425" lIns="91425" rIns="91425" tIns="91425">
            <a:noAutofit/>
          </a:bodyPr>
          <a:lstStyle/>
          <a:p>
            <a:pPr lvl="0" rtl="0" algn="ctr">
              <a:spcBef>
                <a:spcPts val="0"/>
              </a:spcBef>
              <a:buNone/>
            </a:pPr>
            <a:r>
              <a:rPr i="1" lang="en" sz="4500">
                <a:latin typeface="Quicksand"/>
                <a:ea typeface="Quicksand"/>
                <a:cs typeface="Quicksand"/>
                <a:sym typeface="Quicksand"/>
              </a:rPr>
              <a:t>“4.3 stars on Yelp doesn’t mean the guy’s gonna get my fade right every time...”</a:t>
            </a:r>
          </a:p>
        </p:txBody>
      </p:sp>
      <p:pic>
        <p:nvPicPr>
          <p:cNvPr id="103" name="Shape 103"/>
          <p:cNvPicPr preferRelativeResize="0"/>
          <p:nvPr/>
        </p:nvPicPr>
        <p:blipFill>
          <a:blip r:embed="rId3">
            <a:alphaModFix/>
          </a:blip>
          <a:stretch>
            <a:fillRect/>
          </a:stretch>
        </p:blipFill>
        <p:spPr>
          <a:xfrm>
            <a:off x="2926675" y="3068300"/>
            <a:ext cx="3580024" cy="23037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