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Amatic SC"/>
      <p:regular r:id="rId38"/>
      <p:bold r:id="rId39"/>
    </p:embeddedFont>
    <p:embeddedFont>
      <p:font typeface="Source Code Pro"/>
      <p:regular r:id="rId40"/>
      <p:bold r:id="rId41"/>
    </p:embeddedFont>
    <p:embeddedFont>
      <p:font typeface="Questrial"/>
      <p:regular r:id="rId42"/>
    </p:embeddedFont>
    <p:embeddedFont>
      <p:font typeface="Open Sans"/>
      <p:regular r:id="rId43"/>
      <p:bold r:id="rId44"/>
      <p:italic r:id="rId45"/>
      <p:boldItalic r:id="rId4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CodePro-regular.fntdata"/><Relationship Id="rId20" Type="http://schemas.openxmlformats.org/officeDocument/2006/relationships/slide" Target="slides/slide15.xml"/><Relationship Id="rId42" Type="http://schemas.openxmlformats.org/officeDocument/2006/relationships/font" Target="fonts/Questrial-regular.fntdata"/><Relationship Id="rId41" Type="http://schemas.openxmlformats.org/officeDocument/2006/relationships/font" Target="fonts/SourceCodePro-bold.fntdata"/><Relationship Id="rId22" Type="http://schemas.openxmlformats.org/officeDocument/2006/relationships/slide" Target="slides/slide17.xml"/><Relationship Id="rId44" Type="http://schemas.openxmlformats.org/officeDocument/2006/relationships/font" Target="fonts/OpenSans-bold.fntdata"/><Relationship Id="rId21" Type="http://schemas.openxmlformats.org/officeDocument/2006/relationships/slide" Target="slides/slide16.xml"/><Relationship Id="rId43" Type="http://schemas.openxmlformats.org/officeDocument/2006/relationships/font" Target="fonts/OpenSans-regular.fntdata"/><Relationship Id="rId24" Type="http://schemas.openxmlformats.org/officeDocument/2006/relationships/slide" Target="slides/slide19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8.xml"/><Relationship Id="rId45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maticSC-bold.fntdata"/><Relationship Id="rId16" Type="http://schemas.openxmlformats.org/officeDocument/2006/relationships/slide" Target="slides/slide11.xml"/><Relationship Id="rId38" Type="http://schemas.openxmlformats.org/officeDocument/2006/relationships/font" Target="fonts/AmaticSC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General flow of our prototype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1) First section: activities to do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2) Second section: preferences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3) Third section: reviewing chapters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4) Fourth section: suggest new activities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1) Set the scene as a tourist in a new place,....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2) An a local, ….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3) As an experienced user, relive some Chapters….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We used the following test measures: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1) The user’s first reactions to the app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2) How many times they made incorrect assumptions about a particular button (or UI component) or feature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3) How many functionality-related questions were asked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the presentation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Freshman working at the Tech Desk; Wanted a user who did not have much exposure / experience using mobile apps in general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Ex: esp. some of the more popular ones, such as Tinder, Snapchat, etc.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/>
              <a:t>Event swiping navigation confusion</a:t>
            </a:r>
          </a:p>
          <a:p>
            <a:pPr indent="-298450" lvl="0" marL="457200" rtl="0"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/>
              <a:t>Button for reviewing chapters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Senior; physics major, math minor. Wanted someone who was a self-proclaimed techie to see how quickly he could understand and appreciate the app.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Lowly Rated Activities 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/>
              <a:t>Delete activities with many low ratings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Scrolling Down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/>
              <a:t>More intuitive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Saving Activities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/>
              <a:t>View activities later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Viewing Other User Profiles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/>
              <a:t>Social networking aspect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Design major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Wanted someone with a design background to give a more critical approach to the User Interface and Experience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/>
              <a:t>Intuition 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200"/>
              <a:t>Meaningful Icons: making icons more intuitive in general (i.e., What does the pencil icon do? Is it for writing a post?)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b="1" lang="en" sz="1200"/>
              <a:t>Wording</a:t>
            </a:r>
            <a:r>
              <a:rPr lang="en" sz="1200"/>
              <a:t> of the app (Share vs suggest) (Event vs activity)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/>
              <a:t>Directions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200"/>
              <a:t>Map to show location: dynamically updated based on your current location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/>
              <a:t>Scheduling Activities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200"/>
              <a:t>Filter one-time activities and recurring activities, Time and Date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/>
              <a:t>Distinguishable</a:t>
            </a: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200"/>
              <a:t>From the perspective of a tourist, there are 2 main functions of the app → doing the activity and reviewing it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Mission Statement</a:t>
            </a:r>
            <a:r>
              <a:rPr lang="en"/>
              <a:t>: 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en"/>
              <a:t>Finding exciting and memorable things to do in a new settings is hard, and it's even harder to document all the meaningful interactions you have on a consistent basis. 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en"/>
              <a:t>Whether you are a tourist in a foreign country or a local in your nearby town, </a:t>
            </a:r>
            <a:r>
              <a:rPr i="1" lang="en"/>
              <a:t>Chapter</a:t>
            </a:r>
            <a:r>
              <a:rPr lang="en"/>
              <a:t> allows you to experience new exciting activities to do and scrapbook those memories for later.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Key features for each activity...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1) Is on a separate screen, and swiping will take you to new screens. (Tinder-like UI)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2) Has a map associated with it to provide information about its location.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3) Has a list of other people who are also keen on doing the activity (i.e., people who have swiped right for the activity)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Rationale:</a:t>
            </a:r>
            <a:br>
              <a:rPr lang="en"/>
            </a:br>
            <a:r>
              <a:rPr lang="en"/>
              <a:t>1) Natural flow of swiping facilitated the process of navigating the app.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2) The other UI Sketch (design #2) was location-centric, and did not have the aspect of the app controlling the destiny of the user. It instead allowed users to choose what event to do next.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8000"/>
            </a:lvl1pPr>
            <a:lvl2pPr algn="ctr">
              <a:spcBef>
                <a:spcPts val="0"/>
              </a:spcBef>
              <a:buSzPct val="100000"/>
              <a:defRPr sz="8000"/>
            </a:lvl2pPr>
            <a:lvl3pPr algn="ctr">
              <a:spcBef>
                <a:spcPts val="0"/>
              </a:spcBef>
              <a:buSzPct val="100000"/>
              <a:defRPr sz="8000"/>
            </a:lvl3pPr>
            <a:lvl4pPr algn="ctr">
              <a:spcBef>
                <a:spcPts val="0"/>
              </a:spcBef>
              <a:buSzPct val="100000"/>
              <a:defRPr sz="8000"/>
            </a:lvl4pPr>
            <a:lvl5pPr algn="ctr">
              <a:spcBef>
                <a:spcPts val="0"/>
              </a:spcBef>
              <a:buSzPct val="100000"/>
              <a:defRPr sz="8000"/>
            </a:lvl5pPr>
            <a:lvl6pPr algn="ctr">
              <a:spcBef>
                <a:spcPts val="0"/>
              </a:spcBef>
              <a:buSzPct val="100000"/>
              <a:defRPr sz="8000"/>
            </a:lvl6pPr>
            <a:lvl7pPr algn="ctr">
              <a:spcBef>
                <a:spcPts val="0"/>
              </a:spcBef>
              <a:buSzPct val="100000"/>
              <a:defRPr sz="8000"/>
            </a:lvl7pPr>
            <a:lvl8pPr algn="ctr">
              <a:spcBef>
                <a:spcPts val="0"/>
              </a:spcBef>
              <a:buSzPct val="100000"/>
              <a:defRPr sz="8000"/>
            </a:lvl8pPr>
            <a:lvl9pPr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311700" y="1240275"/>
            <a:ext cx="8520599" cy="1981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33046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228675"/>
            <a:ext cx="39998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228675"/>
            <a:ext cx="39998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4000"/>
            </a:lvl1pPr>
            <a:lvl2pPr>
              <a:spcBef>
                <a:spcPts val="0"/>
              </a:spcBef>
              <a:buSzPct val="100000"/>
              <a:defRPr sz="4000"/>
            </a:lvl2pPr>
            <a:lvl3pPr>
              <a:spcBef>
                <a:spcPts val="0"/>
              </a:spcBef>
              <a:buSzPct val="100000"/>
              <a:defRPr sz="4000"/>
            </a:lvl3pPr>
            <a:lvl4pPr>
              <a:spcBef>
                <a:spcPts val="0"/>
              </a:spcBef>
              <a:buSzPct val="100000"/>
              <a:defRPr sz="4000"/>
            </a:lvl4pPr>
            <a:lvl5pPr>
              <a:spcBef>
                <a:spcPts val="0"/>
              </a:spcBef>
              <a:buSzPct val="100000"/>
              <a:defRPr sz="4000"/>
            </a:lvl5pPr>
            <a:lvl6pPr>
              <a:spcBef>
                <a:spcPts val="0"/>
              </a:spcBef>
              <a:buSzPct val="100000"/>
              <a:defRPr sz="4000"/>
            </a:lvl6pPr>
            <a:lvl7pPr>
              <a:spcBef>
                <a:spcPts val="0"/>
              </a:spcBef>
              <a:buSzPct val="100000"/>
              <a:defRPr sz="4000"/>
            </a:lvl7pPr>
            <a:lvl8pPr>
              <a:spcBef>
                <a:spcPts val="0"/>
              </a:spcBef>
              <a:buSzPct val="100000"/>
              <a:defRPr sz="4000"/>
            </a:lvl8pPr>
            <a:lvl9pPr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Shape 38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400"/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265500" y="2845222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05.png"/><Relationship Id="rId5" Type="http://schemas.openxmlformats.org/officeDocument/2006/relationships/image" Target="../media/image01.png"/><Relationship Id="rId6" Type="http://schemas.openxmlformats.org/officeDocument/2006/relationships/image" Target="../media/image04.png"/><Relationship Id="rId7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jpg"/><Relationship Id="rId4" Type="http://schemas.openxmlformats.org/officeDocument/2006/relationships/image" Target="../media/image0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0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Relationship Id="rId4" Type="http://schemas.openxmlformats.org/officeDocument/2006/relationships/image" Target="../media/image34.jpg"/><Relationship Id="rId5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Relationship Id="rId4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ctrTitle"/>
          </p:nvPr>
        </p:nvSpPr>
        <p:spPr>
          <a:xfrm>
            <a:off x="311700" y="11150"/>
            <a:ext cx="8520599" cy="26903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7200"/>
              <a:t>Chapter by Loco Power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800"/>
              <a:t>Week 5: Low-Fidelity Prototypes</a:t>
            </a:r>
          </a:p>
        </p:txBody>
      </p:sp>
      <p:sp>
        <p:nvSpPr>
          <p:cNvPr id="53" name="Shape 53"/>
          <p:cNvSpPr txBox="1"/>
          <p:nvPr>
            <p:ph idx="1" type="subTitle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Dan, Melissa, Irving, &amp; David </a:t>
            </a:r>
          </a:p>
        </p:txBody>
      </p:sp>
      <p:sp>
        <p:nvSpPr>
          <p:cNvPr id="54" name="Shape 54"/>
          <p:cNvSpPr txBox="1"/>
          <p:nvPr>
            <p:ph idx="2" type="title"/>
          </p:nvPr>
        </p:nvSpPr>
        <p:spPr>
          <a:xfrm>
            <a:off x="0" y="2688300"/>
            <a:ext cx="9144000" cy="31104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676" y="3020275"/>
            <a:ext cx="2097122" cy="238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3797" y="3020275"/>
            <a:ext cx="1922952" cy="238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753" y="3020275"/>
            <a:ext cx="2173923" cy="238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6">
            <a:alphaModFix/>
          </a:blip>
          <a:srcRect b="23418" l="0" r="0" t="0"/>
          <a:stretch/>
        </p:blipFill>
        <p:spPr>
          <a:xfrm>
            <a:off x="343150" y="3027900"/>
            <a:ext cx="2326900" cy="23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150" y="3020275"/>
            <a:ext cx="2326890" cy="238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78162" y="683375"/>
            <a:ext cx="3574899" cy="47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 b="32273" l="3400" r="0" t="-4863"/>
          <a:stretch/>
        </p:blipFill>
        <p:spPr>
          <a:xfrm rot="-5400000">
            <a:off x="5645762" y="1352137"/>
            <a:ext cx="3588799" cy="34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4472150" y="2703325"/>
            <a:ext cx="1757399" cy="78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/>
        </p:nvSpPr>
        <p:spPr>
          <a:xfrm>
            <a:off x="592825" y="739125"/>
            <a:ext cx="831299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Home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1830787" y="739125"/>
            <a:ext cx="9774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Prefs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3214850" y="739125"/>
            <a:ext cx="9774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Activity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6941600" y="739125"/>
            <a:ext cx="15165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Activity Info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4512150" y="2908825"/>
            <a:ext cx="1516500" cy="37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Swipe Right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62301" l="17171" r="8589" t="5213"/>
          <a:stretch/>
        </p:blipFill>
        <p:spPr>
          <a:xfrm rot="-5400000">
            <a:off x="1911775" y="1808987"/>
            <a:ext cx="3316324" cy="19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b="0" l="17885" r="10741" t="67105"/>
          <a:stretch/>
        </p:blipFill>
        <p:spPr>
          <a:xfrm rot="-5400000">
            <a:off x="-365987" y="1758912"/>
            <a:ext cx="3312250" cy="202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b="0" l="12948" r="11282" t="68509"/>
          <a:stretch/>
        </p:blipFill>
        <p:spPr>
          <a:xfrm rot="-5400000">
            <a:off x="6378876" y="1857789"/>
            <a:ext cx="3311050" cy="183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b="31432" l="16943" r="11836" t="38818"/>
          <a:stretch/>
        </p:blipFill>
        <p:spPr>
          <a:xfrm rot="-5400000">
            <a:off x="4171899" y="1849200"/>
            <a:ext cx="3305400" cy="183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>
            <p:ph type="title"/>
          </p:nvPr>
        </p:nvSpPr>
        <p:spPr>
          <a:xfrm>
            <a:off x="-32050" y="0"/>
            <a:ext cx="91761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Features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824237" y="4594800"/>
            <a:ext cx="9318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Record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3024987" y="4594800"/>
            <a:ext cx="1089899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Suggest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545700" y="4594800"/>
            <a:ext cx="9774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Review Detail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5227300" y="4594800"/>
            <a:ext cx="1206000" cy="374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Review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175" y="0"/>
            <a:ext cx="3943275" cy="525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Shape 143"/>
          <p:cNvSpPr txBox="1"/>
          <p:nvPr>
            <p:ph type="title"/>
          </p:nvPr>
        </p:nvSpPr>
        <p:spPr>
          <a:xfrm>
            <a:off x="311700" y="1820875"/>
            <a:ext cx="8520599" cy="859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5.Three tasks In low-fi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-32050" y="0"/>
            <a:ext cx="4255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Task #1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17" y="0"/>
            <a:ext cx="685798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30674" y="894900"/>
            <a:ext cx="2617800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As a newcomer, finding interesting activities to do at a location (i.e., Stanford).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-32050" y="0"/>
            <a:ext cx="4255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Task #2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0900" y="894900"/>
            <a:ext cx="3006299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As a local, suggesting interesting activities to do or places to go at a location.</a:t>
            </a: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b="0" l="0" r="6576" t="0"/>
          <a:stretch/>
        </p:blipFill>
        <p:spPr>
          <a:xfrm>
            <a:off x="3162375" y="0"/>
            <a:ext cx="594422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-32050" y="0"/>
            <a:ext cx="4255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Task #3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b="0" l="7090" r="12614" t="0"/>
          <a:stretch/>
        </p:blipFill>
        <p:spPr>
          <a:xfrm>
            <a:off x="3328167" y="0"/>
            <a:ext cx="5824028" cy="518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40900" y="894900"/>
            <a:ext cx="3253499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Creating a story of memories when in a new place.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Shape 170"/>
          <p:cNvSpPr txBox="1"/>
          <p:nvPr>
            <p:ph type="title"/>
          </p:nvPr>
        </p:nvSpPr>
        <p:spPr>
          <a:xfrm>
            <a:off x="311700" y="1879425"/>
            <a:ext cx="8520599" cy="8354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6. Experimental Method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-32050" y="0"/>
            <a:ext cx="91761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Experimental Method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304150" y="1189550"/>
            <a:ext cx="4345800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Font typeface="Questrial"/>
              <a:buAutoNum type="arabicPeriod"/>
            </a:pPr>
            <a:r>
              <a:rPr lang="en" sz="3000">
                <a:latin typeface="Questrial"/>
                <a:ea typeface="Questrial"/>
                <a:cs typeface="Questrial"/>
                <a:sym typeface="Questrial"/>
              </a:rPr>
              <a:t>Demo app</a:t>
            </a:r>
          </a:p>
          <a:p>
            <a:pPr indent="-419100" lvl="0" marL="457200" rtl="0">
              <a:spcBef>
                <a:spcPts val="0"/>
              </a:spcBef>
              <a:buSzPct val="100000"/>
              <a:buFont typeface="Questrial"/>
              <a:buAutoNum type="arabicPeriod"/>
            </a:pPr>
            <a:r>
              <a:rPr lang="en" sz="3000">
                <a:latin typeface="Questrial"/>
                <a:ea typeface="Questrial"/>
                <a:cs typeface="Questrial"/>
                <a:sym typeface="Questrial"/>
              </a:rPr>
              <a:t>Set the scene for each task</a:t>
            </a:r>
          </a:p>
          <a:p>
            <a:pPr indent="-419100" lvl="0" marL="457200" rtl="0">
              <a:spcBef>
                <a:spcPts val="0"/>
              </a:spcBef>
              <a:buSzPct val="100000"/>
              <a:buFont typeface="Questrial"/>
              <a:buAutoNum type="arabicPeriod"/>
            </a:pPr>
            <a:r>
              <a:rPr lang="en" sz="3000">
                <a:latin typeface="Questrial"/>
                <a:ea typeface="Questrial"/>
                <a:cs typeface="Questrial"/>
                <a:sym typeface="Questrial"/>
              </a:rPr>
              <a:t>Assess performance using test measures </a:t>
            </a:r>
          </a:p>
          <a:p>
            <a:pPr indent="-419100" lvl="0" marL="457200" rtl="0">
              <a:spcBef>
                <a:spcPts val="0"/>
              </a:spcBef>
              <a:buSzPct val="100000"/>
              <a:buFont typeface="Questrial"/>
              <a:buAutoNum type="arabicPeriod"/>
            </a:pPr>
            <a:r>
              <a:rPr lang="en" sz="3000">
                <a:latin typeface="Questrial"/>
                <a:ea typeface="Questrial"/>
                <a:cs typeface="Questrial"/>
                <a:sym typeface="Questrial"/>
              </a:rPr>
              <a:t>Iterate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302" y="2152597"/>
            <a:ext cx="4292699" cy="321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7675" y="894887"/>
            <a:ext cx="2146374" cy="160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1300" y="894900"/>
            <a:ext cx="2146375" cy="160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Shape 185"/>
          <p:cNvSpPr txBox="1"/>
          <p:nvPr>
            <p:ph type="title"/>
          </p:nvPr>
        </p:nvSpPr>
        <p:spPr>
          <a:xfrm>
            <a:off x="311700" y="1879425"/>
            <a:ext cx="8520599" cy="8354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7. results/Discussions/Changes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1639350" y="838700"/>
            <a:ext cx="5865300" cy="3238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1. Overview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2.Value proposition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3. Selected Interface &amp; Rationale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4.Low-fi prototype structure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5.Three tasks In low-fi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6. Methods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 7. results/Discussions/Changes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046" y="0"/>
            <a:ext cx="68709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>
            <p:ph type="title"/>
          </p:nvPr>
        </p:nvSpPr>
        <p:spPr>
          <a:xfrm>
            <a:off x="0" y="3281850"/>
            <a:ext cx="33414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Study #1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-32050" y="0"/>
            <a:ext cx="4490399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Results/Discussion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0" y="1123500"/>
            <a:ext cx="4469399" cy="39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Navigation Issues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Button Icon changes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8" name="Shape 198"/>
          <p:cNvSpPr txBox="1"/>
          <p:nvPr>
            <p:ph idx="2" type="title"/>
          </p:nvPr>
        </p:nvSpPr>
        <p:spPr>
          <a:xfrm>
            <a:off x="4458350" y="0"/>
            <a:ext cx="4674600" cy="894899"/>
          </a:xfrm>
          <a:prstGeom prst="rect">
            <a:avLst/>
          </a:prstGeom>
          <a:solidFill>
            <a:srgbClr val="A3FFE0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Changes</a:t>
            </a: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54969" l="8167" r="5499" t="0"/>
          <a:stretch/>
        </p:blipFill>
        <p:spPr>
          <a:xfrm>
            <a:off x="4534550" y="1504500"/>
            <a:ext cx="2454177" cy="104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b="49801" l="8399" r="2434" t="0"/>
          <a:stretch/>
        </p:blipFill>
        <p:spPr>
          <a:xfrm>
            <a:off x="4534550" y="2935875"/>
            <a:ext cx="2454177" cy="112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5">
            <a:alphaModFix/>
          </a:blip>
          <a:srcRect b="4506" l="11802" r="22701" t="4633"/>
          <a:stretch/>
        </p:blipFill>
        <p:spPr>
          <a:xfrm>
            <a:off x="7152350" y="971100"/>
            <a:ext cx="1866673" cy="345239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5834228" y="2935875"/>
            <a:ext cx="552300" cy="4691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7122650" y="2372400"/>
            <a:ext cx="408899" cy="39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&lt;&lt;</a:t>
            </a:r>
          </a:p>
        </p:txBody>
      </p:sp>
      <p:sp>
        <p:nvSpPr>
          <p:cNvPr id="204" name="Shape 204"/>
          <p:cNvSpPr txBox="1"/>
          <p:nvPr/>
        </p:nvSpPr>
        <p:spPr>
          <a:xfrm rot="10800000">
            <a:off x="8722850" y="2372400"/>
            <a:ext cx="408899" cy="39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&lt;&lt;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>
            <p:ph type="title"/>
          </p:nvPr>
        </p:nvSpPr>
        <p:spPr>
          <a:xfrm>
            <a:off x="0" y="3281850"/>
            <a:ext cx="33414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Study #2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/>
        </p:nvSpPr>
        <p:spPr>
          <a:xfrm>
            <a:off x="63675" y="1123500"/>
            <a:ext cx="4061100" cy="39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Lowly Rated Activities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Scrolling Down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Saving Activities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Viewing Other User Profiles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6" name="Shape 216"/>
          <p:cNvSpPr txBox="1"/>
          <p:nvPr>
            <p:ph type="title"/>
          </p:nvPr>
        </p:nvSpPr>
        <p:spPr>
          <a:xfrm>
            <a:off x="-32050" y="0"/>
            <a:ext cx="4255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Results/Discussion</a:t>
            </a:r>
          </a:p>
        </p:txBody>
      </p:sp>
      <p:sp>
        <p:nvSpPr>
          <p:cNvPr id="217" name="Shape 217"/>
          <p:cNvSpPr txBox="1"/>
          <p:nvPr>
            <p:ph idx="2" type="title"/>
          </p:nvPr>
        </p:nvSpPr>
        <p:spPr>
          <a:xfrm>
            <a:off x="4223137" y="0"/>
            <a:ext cx="4914300" cy="894899"/>
          </a:xfrm>
          <a:prstGeom prst="rect">
            <a:avLst/>
          </a:prstGeom>
          <a:solidFill>
            <a:srgbClr val="A3FFE0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Changes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7700" l="18787" r="18188" t="5388"/>
          <a:stretch/>
        </p:blipFill>
        <p:spPr>
          <a:xfrm>
            <a:off x="7537650" y="1622175"/>
            <a:ext cx="1671598" cy="302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b="3419" l="13509" r="20653" t="4660"/>
          <a:stretch/>
        </p:blipFill>
        <p:spPr>
          <a:xfrm>
            <a:off x="4317075" y="1622175"/>
            <a:ext cx="1625875" cy="302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b="6124" l="24901" r="12375" t="6256"/>
          <a:stretch/>
        </p:blipFill>
        <p:spPr>
          <a:xfrm>
            <a:off x="5911775" y="1622175"/>
            <a:ext cx="1625875" cy="302838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/>
          <p:nvPr/>
        </p:nvSpPr>
        <p:spPr>
          <a:xfrm>
            <a:off x="4469470" y="3661900"/>
            <a:ext cx="1297799" cy="275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6135274" y="1989525"/>
            <a:ext cx="1223700" cy="275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7735475" y="2446725"/>
            <a:ext cx="1223700" cy="2120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902" y="0"/>
            <a:ext cx="6932150" cy="51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>
            <p:ph type="title"/>
          </p:nvPr>
        </p:nvSpPr>
        <p:spPr>
          <a:xfrm>
            <a:off x="0" y="3281850"/>
            <a:ext cx="33414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Study #3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-32050" y="0"/>
            <a:ext cx="4490399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Results/Discussion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63675" y="1123500"/>
            <a:ext cx="4405800" cy="39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Is it intuitive?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Directions</a:t>
            </a:r>
            <a:br>
              <a:rPr lang="en" sz="2400">
                <a:latin typeface="Questrial"/>
                <a:ea typeface="Questrial"/>
                <a:cs typeface="Questrial"/>
                <a:sym typeface="Questrial"/>
              </a:rPr>
            </a:b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Scheduling Activities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  <a:buChar char="●"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Distinguishable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628" y="992125"/>
            <a:ext cx="2093670" cy="396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4824574" y="3758750"/>
            <a:ext cx="1125899" cy="275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8" name="Shape 238"/>
          <p:cNvSpPr txBox="1"/>
          <p:nvPr>
            <p:ph idx="2" type="title"/>
          </p:nvPr>
        </p:nvSpPr>
        <p:spPr>
          <a:xfrm>
            <a:off x="4223137" y="0"/>
            <a:ext cx="4914300" cy="894899"/>
          </a:xfrm>
          <a:prstGeom prst="rect">
            <a:avLst/>
          </a:prstGeom>
          <a:solidFill>
            <a:srgbClr val="A3FFE0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Changes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ctrTitle"/>
          </p:nvPr>
        </p:nvSpPr>
        <p:spPr>
          <a:xfrm>
            <a:off x="311700" y="1993850"/>
            <a:ext cx="8520599" cy="481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/>
              <a:t>Thanks!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Shape 250"/>
          <p:cNvSpPr txBox="1"/>
          <p:nvPr>
            <p:ph type="title"/>
          </p:nvPr>
        </p:nvSpPr>
        <p:spPr>
          <a:xfrm>
            <a:off x="348900" y="2025175"/>
            <a:ext cx="8520599" cy="8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5461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5000"/>
              <a:t>Sketches &amp; Storyboards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x="-32050" y="0"/>
            <a:ext cx="91761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SKETCHES </a:t>
            </a: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4900"/>
            <a:ext cx="3372101" cy="42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175" y="894900"/>
            <a:ext cx="3933825" cy="283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Shape 258"/>
          <p:cNvCxnSpPr/>
          <p:nvPr/>
        </p:nvCxnSpPr>
        <p:spPr>
          <a:xfrm>
            <a:off x="1177550" y="2776400"/>
            <a:ext cx="3371100" cy="130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9" name="Shape 259"/>
          <p:cNvSpPr/>
          <p:nvPr/>
        </p:nvSpPr>
        <p:spPr>
          <a:xfrm>
            <a:off x="282350" y="2146025"/>
            <a:ext cx="895200" cy="96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567700" y="1214175"/>
            <a:ext cx="846600" cy="1156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1" name="Shape 261"/>
          <p:cNvCxnSpPr/>
          <p:nvPr/>
        </p:nvCxnSpPr>
        <p:spPr>
          <a:xfrm flipH="1" rot="10800000">
            <a:off x="5249800" y="1990649"/>
            <a:ext cx="1317900" cy="42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2" name="Shape 262"/>
          <p:cNvSpPr txBox="1"/>
          <p:nvPr/>
        </p:nvSpPr>
        <p:spPr>
          <a:xfrm>
            <a:off x="3372100" y="1953275"/>
            <a:ext cx="1877699" cy="1499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“Maps” </a:t>
            </a:r>
          </a:p>
          <a:p>
            <a:pPr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Visually showing user location and other users around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548650" y="3900150"/>
            <a:ext cx="4238999" cy="968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“Ride a Unicorn”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Incentivizing users to engage with the app in order to get special filter/events  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-32050" y="0"/>
            <a:ext cx="91761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SKETCHES 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325" y="894900"/>
            <a:ext cx="3695700" cy="378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050" y="894900"/>
            <a:ext cx="3133725" cy="417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Shape 271"/>
          <p:cNvCxnSpPr>
            <a:stCxn id="272" idx="6"/>
            <a:endCxn id="273" idx="1"/>
          </p:cNvCxnSpPr>
          <p:nvPr/>
        </p:nvCxnSpPr>
        <p:spPr>
          <a:xfrm>
            <a:off x="1707500" y="1626450"/>
            <a:ext cx="1722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2" name="Shape 272"/>
          <p:cNvSpPr/>
          <p:nvPr/>
        </p:nvSpPr>
        <p:spPr>
          <a:xfrm>
            <a:off x="985700" y="1142250"/>
            <a:ext cx="721800" cy="96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3429375" y="975750"/>
            <a:ext cx="1953900" cy="1301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“Swiping”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Action-based tracking for user’s next steps </a:t>
            </a:r>
          </a:p>
        </p:txBody>
      </p:sp>
      <p:sp>
        <p:nvSpPr>
          <p:cNvPr id="274" name="Shape 274"/>
          <p:cNvSpPr/>
          <p:nvPr/>
        </p:nvSpPr>
        <p:spPr>
          <a:xfrm>
            <a:off x="6659200" y="975750"/>
            <a:ext cx="895200" cy="96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 txBox="1"/>
          <p:nvPr/>
        </p:nvSpPr>
        <p:spPr>
          <a:xfrm>
            <a:off x="3151200" y="2749650"/>
            <a:ext cx="2247599" cy="1634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“Preferences”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Filtering events based on the settings set by the user.   </a:t>
            </a:r>
          </a:p>
        </p:txBody>
      </p:sp>
      <p:cxnSp>
        <p:nvCxnSpPr>
          <p:cNvPr id="276" name="Shape 276"/>
          <p:cNvCxnSpPr/>
          <p:nvPr/>
        </p:nvCxnSpPr>
        <p:spPr>
          <a:xfrm flipH="1" rot="10800000">
            <a:off x="5383275" y="1944149"/>
            <a:ext cx="1585500" cy="1493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Shape 70"/>
          <p:cNvSpPr txBox="1"/>
          <p:nvPr>
            <p:ph type="title"/>
          </p:nvPr>
        </p:nvSpPr>
        <p:spPr>
          <a:xfrm>
            <a:off x="348900" y="2025175"/>
            <a:ext cx="8520599" cy="8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5461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5000"/>
              <a:t>Overview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 b="0" l="0" r="7655" t="0"/>
          <a:stretch/>
        </p:blipFill>
        <p:spPr>
          <a:xfrm>
            <a:off x="4561200" y="0"/>
            <a:ext cx="45827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>
            <p:ph type="title"/>
          </p:nvPr>
        </p:nvSpPr>
        <p:spPr>
          <a:xfrm>
            <a:off x="0" y="0"/>
            <a:ext cx="4561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Storyboard #1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71350" y="1190050"/>
            <a:ext cx="4337399" cy="3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Task #1: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As a newcomer, finding interesting activities to do at a location (i.e., Stanford).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0" y="0"/>
            <a:ext cx="4561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6000"/>
              <a:t>Storyboard #2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1200" y="0"/>
            <a:ext cx="4561200" cy="60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71350" y="1190050"/>
            <a:ext cx="4337399" cy="3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Task #2: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As a local, suggesting interesting activities to do or places to go at a location.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0" y="0"/>
            <a:ext cx="4561200" cy="894899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6000"/>
              <a:t>Storyboard #3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18440" l="0" r="3614" t="0"/>
          <a:stretch/>
        </p:blipFill>
        <p:spPr>
          <a:xfrm>
            <a:off x="4561200" y="0"/>
            <a:ext cx="4561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71350" y="1190050"/>
            <a:ext cx="4337399" cy="3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Task #3: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Questrial"/>
                <a:ea typeface="Questrial"/>
                <a:cs typeface="Questrial"/>
                <a:sym typeface="Questrial"/>
              </a:rPr>
              <a:t>Creating a story of memories when in a new place.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07"/>
            <a:ext cx="9144001" cy="512148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>
            <p:ph idx="2" type="title"/>
          </p:nvPr>
        </p:nvSpPr>
        <p:spPr>
          <a:xfrm>
            <a:off x="0" y="2729125"/>
            <a:ext cx="2064900" cy="8520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Chapter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Shape 83"/>
          <p:cNvSpPr txBox="1"/>
          <p:nvPr>
            <p:ph type="title"/>
          </p:nvPr>
        </p:nvSpPr>
        <p:spPr>
          <a:xfrm>
            <a:off x="348900" y="2025175"/>
            <a:ext cx="8520599" cy="8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2. Value Proposition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44934"/>
            <a:ext cx="9144000" cy="60932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152400" y="-228600"/>
            <a:ext cx="8726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3F3F3"/>
                </a:solidFill>
                <a:latin typeface="Questrial"/>
                <a:ea typeface="Questrial"/>
                <a:cs typeface="Questrial"/>
                <a:sym typeface="Questrial"/>
              </a:rPr>
              <a:t>Discover locally curated activities for a location and document personal memories.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solidFill>
                <a:srgbClr val="B7B7B7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Shape 95"/>
          <p:cNvSpPr txBox="1"/>
          <p:nvPr>
            <p:ph type="title"/>
          </p:nvPr>
        </p:nvSpPr>
        <p:spPr>
          <a:xfrm>
            <a:off x="348900" y="2025175"/>
            <a:ext cx="8520599" cy="8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000"/>
              <a:t>3. Selected Interface &amp; Rationale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93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4178575" y="319100"/>
            <a:ext cx="4965299" cy="3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Swipe to do / decline events.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Map of activity and others keen.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Forms to record and share activities.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387900" y="1265750"/>
            <a:ext cx="8348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Shape 107"/>
          <p:cNvSpPr txBox="1"/>
          <p:nvPr>
            <p:ph type="title"/>
          </p:nvPr>
        </p:nvSpPr>
        <p:spPr>
          <a:xfrm>
            <a:off x="348900" y="2025175"/>
            <a:ext cx="8520599" cy="8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/>
              <a:t>4.Low-fi prototype structure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