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Amatic SC"/>
      <p:regular r:id="rId30"/>
      <p:bold r:id="rId31"/>
    </p:embeddedFont>
    <p:embeddedFont>
      <p:font typeface="Source Code Pro"/>
      <p:regular r:id="rId32"/>
      <p:bold r:id="rId33"/>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maticSC-bold.fntdata"/><Relationship Id="rId30" Type="http://schemas.openxmlformats.org/officeDocument/2006/relationships/font" Target="fonts/AmaticSC-regular.fntdata"/><Relationship Id="rId11" Type="http://schemas.openxmlformats.org/officeDocument/2006/relationships/slide" Target="slides/slide6.xml"/><Relationship Id="rId33" Type="http://schemas.openxmlformats.org/officeDocument/2006/relationships/font" Target="fonts/SourceCodePro-bold.fntdata"/><Relationship Id="rId10" Type="http://schemas.openxmlformats.org/officeDocument/2006/relationships/slide" Target="slides/slide5.xml"/><Relationship Id="rId32" Type="http://schemas.openxmlformats.org/officeDocument/2006/relationships/font" Target="fonts/SourceCodePro-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 name="Shape 5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Hi, my name is David, and I’ll be presenting on behalf of my team. Our domain of interest was location, and how we can use crowd power to enable easier decision-making in both new and familiar locations.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spcAft>
                <a:spcPts val="1000"/>
              </a:spcAft>
              <a:buNone/>
            </a:pPr>
            <a:r>
              <a:rPr lang="en"/>
              <a:t>“Tell us about a time when you were in a new location.”...What was your favorite activity? How did you learn about it?</a:t>
            </a:r>
          </a:p>
          <a:p>
            <a:pPr rtl="0">
              <a:spcBef>
                <a:spcPts val="0"/>
              </a:spcBef>
              <a:spcAft>
                <a:spcPts val="1000"/>
              </a:spcAft>
              <a:buNone/>
            </a:pPr>
            <a:r>
              <a:rPr lang="en"/>
              <a:t>“What’s your experience touring places in general?”...What did you wish to know from the people around you?</a:t>
            </a:r>
          </a:p>
          <a:p>
            <a:pPr rtl="0">
              <a:spcBef>
                <a:spcPts val="0"/>
              </a:spcBef>
              <a:spcAft>
                <a:spcPts val="1000"/>
              </a:spcAft>
              <a:buNone/>
            </a:pPr>
            <a:r>
              <a:rPr lang="en"/>
              <a:t>“What services/apps do you use for a location?”...How did you feel using those products?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5" name="Shape 13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Ryan: Forecast analyst at Belk (company in Charlotte, NC); graduated with a Master’s degree in Supply Chain Management from Ohio State University. Originally from Beijing, China, Ryan was visiting/touring the Bay Area with his parents, who had come from China to see him. Ryan stopped by Stanford to visit a friend of his who studies here.</a:t>
            </a:r>
          </a:p>
          <a:p>
            <a:pPr rtl="0">
              <a:spcBef>
                <a:spcPts val="0"/>
              </a:spcBef>
              <a:buNone/>
            </a:pPr>
            <a:r>
              <a:t/>
            </a:r>
            <a:endParaRPr/>
          </a:p>
          <a:p>
            <a:pPr lvl="0" rtl="0">
              <a:spcBef>
                <a:spcPts val="0"/>
              </a:spcBef>
              <a:buNone/>
            </a:pPr>
            <a:r>
              <a:rPr lang="en"/>
              <a:t>Contradiction: He mentions conflicts of scheduling, as a tension to meeting new people short term. At the same time, he feels content visiting areas alone.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3" name="Shape 1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Contradictions: She was very straightforward in living one step at a time and playing by ear.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Herman: an advisor of a student group that had won a competition for young entrepreneurs in Germany. The award for winning first prize in the competition was a tour of Silicon Valley. He wanted to see Stanford, the startups in the Valley, and San Francisco.</a:t>
            </a:r>
          </a:p>
          <a:p>
            <a:pPr rtl="0">
              <a:spcBef>
                <a:spcPts val="0"/>
              </a:spcBef>
              <a:buNone/>
            </a:pPr>
            <a:r>
              <a:t/>
            </a:r>
            <a:endParaRPr/>
          </a:p>
          <a:p>
            <a:pPr lvl="0" rtl="0">
              <a:spcBef>
                <a:spcPts val="0"/>
              </a:spcBef>
              <a:buNone/>
            </a:pPr>
            <a:r>
              <a:rPr lang="en"/>
              <a:t>Contradictions: He came to Stanford to see a friend. He was sitting on a bench instead of looking around.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Contradiction, really loves shopping, talked a lot about shopping but was sad when she mentioned that her friends were gone to school while she was still in summer.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9" name="Shape 1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7" name="Shape 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 name="Shape 1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 name="Shape 2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0" name="Shape 2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 name="Shape 2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4" name="Shape 2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I’m sure everyone’s been the same situations before. You’re in a new place, You’re trying to think of things to do. What do I want to eat? What do I want to do? Do I even have friends to do these things with? And eventually in the end, you’re just super frustrated.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Audience participation - who has used Yelp? Yelp -&gt; food, restaurants, etc. What other locational-based info do we need/want?</a:t>
            </a:r>
          </a:p>
          <a:p>
            <a:pPr lvl="0" rtl="0">
              <a:spcBef>
                <a:spcPts val="0"/>
              </a:spcBef>
              <a:buNone/>
            </a:pPr>
            <a:r>
              <a:rPr lang="en"/>
              <a:t>https://buywithheather.files.wordpress.com/2015/01/yelp.png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8" name="Shape 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Audience participation - who has used Yelp? Yelp -&gt; food, restaurants, etc. What other locational-based info do we need/want?</a:t>
            </a:r>
          </a:p>
          <a:p>
            <a:pPr lvl="0" rtl="0">
              <a:spcBef>
                <a:spcPts val="0"/>
              </a:spcBef>
              <a:buNone/>
            </a:pPr>
            <a:r>
              <a:rPr lang="en"/>
              <a:t>https://buywithheather.files.wordpress.com/2015/01/yelp.png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Audience participation - who has used Yelp? Yelp -&gt; food, restaurants, other stuff. What other locational-based info do we need/want?</a:t>
            </a:r>
          </a:p>
          <a:p>
            <a:pPr lvl="0" rtl="0">
              <a:spcBef>
                <a:spcPts val="0"/>
              </a:spcBef>
              <a:buNone/>
            </a:pPr>
            <a:r>
              <a:rPr lang="en"/>
              <a:t>https://buywithheather.files.wordpress.com/2015/01/yelp.png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4" name="Shape 1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Audience participation - who has used Yelp? Yelp -&gt; food, restaurants, etc. What other locational-based info do we need/want?</a:t>
            </a:r>
          </a:p>
          <a:p>
            <a:pPr lvl="0" rtl="0">
              <a:spcBef>
                <a:spcPts val="0"/>
              </a:spcBef>
              <a:buNone/>
            </a:pPr>
            <a:r>
              <a:rPr lang="en"/>
              <a:t>https://buywithheather.files.wordpress.com/2015/01/yelp.png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That was the basis of our domain of interests - what location - based services do people need? In addition, how can we use crowd power to fuel this service?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4" name="Shape 11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This presentation will be divided into three parts. First, we will go through the interviews we conducted. Second, we will analyze the interviews by breaking each one down into the four empathy map categories. Finally, we will summarize the inferences and insights we gained.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 name="Shape 8"/>
        <p:cNvGrpSpPr/>
        <p:nvPr/>
      </p:nvGrpSpPr>
      <p:grpSpPr>
        <a:xfrm>
          <a:off x="0" y="0"/>
          <a:ext cx="0" cy="0"/>
          <a:chOff x="0" y="0"/>
          <a:chExt cx="0" cy="0"/>
        </a:xfrm>
      </p:grpSpPr>
      <p:sp>
        <p:nvSpPr>
          <p:cNvPr id="9" name="Shape 9"/>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a:spcBef>
                <a:spcPts val="0"/>
              </a:spcBef>
              <a:buNone/>
            </a:pPr>
            <a:r>
              <a:t/>
            </a:r>
            <a:endParaRPr/>
          </a:p>
        </p:txBody>
      </p:sp>
      <p:sp>
        <p:nvSpPr>
          <p:cNvPr id="10" name="Shape 10"/>
          <p:cNvSpPr txBox="1"/>
          <p:nvPr>
            <p:ph type="ctrTitle"/>
          </p:nvPr>
        </p:nvSpPr>
        <p:spPr>
          <a:xfrm>
            <a:off x="311700" y="392150"/>
            <a:ext cx="8520599" cy="2690399"/>
          </a:xfrm>
          <a:prstGeom prst="rect">
            <a:avLst/>
          </a:prstGeom>
        </p:spPr>
        <p:txBody>
          <a:bodyPr anchorCtr="0" anchor="ctr" bIns="91425" lIns="91425" rIns="91425" tIns="91425"/>
          <a:lstStyle>
            <a:lvl1pPr algn="ctr">
              <a:spcBef>
                <a:spcPts val="0"/>
              </a:spcBef>
              <a:buSzPct val="100000"/>
              <a:defRPr sz="8000"/>
            </a:lvl1pPr>
            <a:lvl2pPr algn="ctr">
              <a:spcBef>
                <a:spcPts val="0"/>
              </a:spcBef>
              <a:buSzPct val="100000"/>
              <a:defRPr sz="8000"/>
            </a:lvl2pPr>
            <a:lvl3pPr algn="ctr">
              <a:spcBef>
                <a:spcPts val="0"/>
              </a:spcBef>
              <a:buSzPct val="100000"/>
              <a:defRPr sz="8000"/>
            </a:lvl3pPr>
            <a:lvl4pPr algn="ctr">
              <a:spcBef>
                <a:spcPts val="0"/>
              </a:spcBef>
              <a:buSzPct val="100000"/>
              <a:defRPr sz="8000"/>
            </a:lvl4pPr>
            <a:lvl5pPr algn="ctr">
              <a:spcBef>
                <a:spcPts val="0"/>
              </a:spcBef>
              <a:buSzPct val="100000"/>
              <a:defRPr sz="8000"/>
            </a:lvl5pPr>
            <a:lvl6pPr algn="ctr">
              <a:spcBef>
                <a:spcPts val="0"/>
              </a:spcBef>
              <a:buSzPct val="100000"/>
              <a:defRPr sz="8000"/>
            </a:lvl6pPr>
            <a:lvl7pPr algn="ctr">
              <a:spcBef>
                <a:spcPts val="0"/>
              </a:spcBef>
              <a:buSzPct val="100000"/>
              <a:defRPr sz="8000"/>
            </a:lvl7pPr>
            <a:lvl8pPr algn="ctr">
              <a:spcBef>
                <a:spcPts val="0"/>
              </a:spcBef>
              <a:buSzPct val="100000"/>
              <a:defRPr sz="8000"/>
            </a:lvl8pPr>
            <a:lvl9pPr algn="ctr">
              <a:spcBef>
                <a:spcPts val="0"/>
              </a:spcBef>
              <a:buSzPct val="100000"/>
              <a:defRPr sz="8000"/>
            </a:lvl9pPr>
          </a:lstStyle>
          <a:p/>
        </p:txBody>
      </p:sp>
      <p:sp>
        <p:nvSpPr>
          <p:cNvPr id="11" name="Shape 11"/>
          <p:cNvSpPr txBox="1"/>
          <p:nvPr>
            <p:ph idx="1" type="subTitle"/>
          </p:nvPr>
        </p:nvSpPr>
        <p:spPr>
          <a:xfrm>
            <a:off x="311700" y="3890400"/>
            <a:ext cx="8520599" cy="706200"/>
          </a:xfrm>
          <a:prstGeom prst="rect">
            <a:avLst/>
          </a:prstGeom>
        </p:spPr>
        <p:txBody>
          <a:bodyPr anchorCtr="0" anchor="ctr" bIns="91425" lIns="91425" rIns="91425" tIns="91425"/>
          <a:lstStyle>
            <a:lvl1pPr algn="ctr">
              <a:lnSpc>
                <a:spcPct val="100000"/>
              </a:lnSpc>
              <a:spcBef>
                <a:spcPts val="0"/>
              </a:spcBef>
              <a:spcAft>
                <a:spcPts val="0"/>
              </a:spcAft>
              <a:buClr>
                <a:schemeClr val="accent1"/>
              </a:buClr>
              <a:buSzPct val="100000"/>
              <a:buNone/>
              <a:defRPr b="1" sz="2100">
                <a:solidFill>
                  <a:schemeClr val="accent1"/>
                </a:solidFill>
              </a:defRPr>
            </a:lvl1pPr>
            <a:lvl2pPr algn="ctr">
              <a:lnSpc>
                <a:spcPct val="100000"/>
              </a:lnSpc>
              <a:spcBef>
                <a:spcPts val="0"/>
              </a:spcBef>
              <a:spcAft>
                <a:spcPts val="0"/>
              </a:spcAft>
              <a:buClr>
                <a:schemeClr val="accent1"/>
              </a:buClr>
              <a:buSzPct val="100000"/>
              <a:buNone/>
              <a:defRPr b="1" sz="2100">
                <a:solidFill>
                  <a:schemeClr val="accent1"/>
                </a:solidFill>
              </a:defRPr>
            </a:lvl2pPr>
            <a:lvl3pPr algn="ctr">
              <a:lnSpc>
                <a:spcPct val="100000"/>
              </a:lnSpc>
              <a:spcBef>
                <a:spcPts val="0"/>
              </a:spcBef>
              <a:spcAft>
                <a:spcPts val="0"/>
              </a:spcAft>
              <a:buClr>
                <a:schemeClr val="accent1"/>
              </a:buClr>
              <a:buSzPct val="100000"/>
              <a:buNone/>
              <a:defRPr b="1" sz="2100">
                <a:solidFill>
                  <a:schemeClr val="accent1"/>
                </a:solidFill>
              </a:defRPr>
            </a:lvl3pPr>
            <a:lvl4pPr algn="ctr">
              <a:lnSpc>
                <a:spcPct val="100000"/>
              </a:lnSpc>
              <a:spcBef>
                <a:spcPts val="0"/>
              </a:spcBef>
              <a:spcAft>
                <a:spcPts val="0"/>
              </a:spcAft>
              <a:buClr>
                <a:schemeClr val="accent1"/>
              </a:buClr>
              <a:buSzPct val="100000"/>
              <a:buNone/>
              <a:defRPr b="1" sz="2100">
                <a:solidFill>
                  <a:schemeClr val="accent1"/>
                </a:solidFill>
              </a:defRPr>
            </a:lvl4pPr>
            <a:lvl5pPr algn="ctr">
              <a:lnSpc>
                <a:spcPct val="100000"/>
              </a:lnSpc>
              <a:spcBef>
                <a:spcPts val="0"/>
              </a:spcBef>
              <a:spcAft>
                <a:spcPts val="0"/>
              </a:spcAft>
              <a:buClr>
                <a:schemeClr val="accent1"/>
              </a:buClr>
              <a:buSzPct val="100000"/>
              <a:buNone/>
              <a:defRPr b="1" sz="2100">
                <a:solidFill>
                  <a:schemeClr val="accent1"/>
                </a:solidFill>
              </a:defRPr>
            </a:lvl5pPr>
            <a:lvl6pPr algn="ctr">
              <a:lnSpc>
                <a:spcPct val="100000"/>
              </a:lnSpc>
              <a:spcBef>
                <a:spcPts val="0"/>
              </a:spcBef>
              <a:spcAft>
                <a:spcPts val="0"/>
              </a:spcAft>
              <a:buClr>
                <a:schemeClr val="accent1"/>
              </a:buClr>
              <a:buSzPct val="100000"/>
              <a:buNone/>
              <a:defRPr b="1" sz="2100">
                <a:solidFill>
                  <a:schemeClr val="accent1"/>
                </a:solidFill>
              </a:defRPr>
            </a:lvl6pPr>
            <a:lvl7pPr algn="ctr">
              <a:lnSpc>
                <a:spcPct val="100000"/>
              </a:lnSpc>
              <a:spcBef>
                <a:spcPts val="0"/>
              </a:spcBef>
              <a:spcAft>
                <a:spcPts val="0"/>
              </a:spcAft>
              <a:buClr>
                <a:schemeClr val="accent1"/>
              </a:buClr>
              <a:buSzPct val="100000"/>
              <a:buNone/>
              <a:defRPr b="1" sz="2100">
                <a:solidFill>
                  <a:schemeClr val="accent1"/>
                </a:solidFill>
              </a:defRPr>
            </a:lvl7pPr>
            <a:lvl8pPr algn="ctr">
              <a:lnSpc>
                <a:spcPct val="100000"/>
              </a:lnSpc>
              <a:spcBef>
                <a:spcPts val="0"/>
              </a:spcBef>
              <a:spcAft>
                <a:spcPts val="0"/>
              </a:spcAft>
              <a:buClr>
                <a:schemeClr val="accent1"/>
              </a:buClr>
              <a:buSzPct val="100000"/>
              <a:buNone/>
              <a:defRPr b="1" sz="2100">
                <a:solidFill>
                  <a:schemeClr val="accent1"/>
                </a:solidFill>
              </a:defRPr>
            </a:lvl8pPr>
            <a:lvl9pPr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5" name="Shape 45"/>
        <p:cNvGrpSpPr/>
        <p:nvPr/>
      </p:nvGrpSpPr>
      <p:grpSpPr>
        <a:xfrm>
          <a:off x="0" y="0"/>
          <a:ext cx="0" cy="0"/>
          <a:chOff x="0" y="0"/>
          <a:chExt cx="0" cy="0"/>
        </a:xfrm>
      </p:grpSpPr>
      <p:sp>
        <p:nvSpPr>
          <p:cNvPr id="46" name="Shape 46"/>
          <p:cNvSpPr txBox="1"/>
          <p:nvPr>
            <p:ph type="title"/>
          </p:nvPr>
        </p:nvSpPr>
        <p:spPr>
          <a:xfrm>
            <a:off x="311700" y="1240275"/>
            <a:ext cx="8520599" cy="1981800"/>
          </a:xfrm>
          <a:prstGeom prst="rect">
            <a:avLst/>
          </a:prstGeom>
        </p:spPr>
        <p:txBody>
          <a:bodyPr anchorCtr="0" anchor="b" bIns="91425" lIns="91425" rIns="91425" tIns="91425"/>
          <a:lstStyle>
            <a:lvl1pPr algn="ctr">
              <a:spcBef>
                <a:spcPts val="0"/>
              </a:spcBef>
              <a:buClr>
                <a:schemeClr val="lt1"/>
              </a:buClr>
              <a:buSzPct val="100000"/>
              <a:defRPr sz="12000">
                <a:solidFill>
                  <a:schemeClr val="lt1"/>
                </a:solidFill>
              </a:defRPr>
            </a:lvl1pPr>
            <a:lvl2pPr algn="ctr">
              <a:spcBef>
                <a:spcPts val="0"/>
              </a:spcBef>
              <a:buClr>
                <a:schemeClr val="lt1"/>
              </a:buClr>
              <a:buSzPct val="100000"/>
              <a:defRPr sz="12000">
                <a:solidFill>
                  <a:schemeClr val="lt1"/>
                </a:solidFill>
              </a:defRPr>
            </a:lvl2pPr>
            <a:lvl3pPr algn="ctr">
              <a:spcBef>
                <a:spcPts val="0"/>
              </a:spcBef>
              <a:buClr>
                <a:schemeClr val="lt1"/>
              </a:buClr>
              <a:buSzPct val="100000"/>
              <a:defRPr sz="12000">
                <a:solidFill>
                  <a:schemeClr val="lt1"/>
                </a:solidFill>
              </a:defRPr>
            </a:lvl3pPr>
            <a:lvl4pPr algn="ctr">
              <a:spcBef>
                <a:spcPts val="0"/>
              </a:spcBef>
              <a:buClr>
                <a:schemeClr val="lt1"/>
              </a:buClr>
              <a:buSzPct val="100000"/>
              <a:defRPr sz="12000">
                <a:solidFill>
                  <a:schemeClr val="lt1"/>
                </a:solidFill>
              </a:defRPr>
            </a:lvl4pPr>
            <a:lvl5pPr algn="ctr">
              <a:spcBef>
                <a:spcPts val="0"/>
              </a:spcBef>
              <a:buClr>
                <a:schemeClr val="lt1"/>
              </a:buClr>
              <a:buSzPct val="100000"/>
              <a:defRPr sz="12000">
                <a:solidFill>
                  <a:schemeClr val="lt1"/>
                </a:solidFill>
              </a:defRPr>
            </a:lvl5pPr>
            <a:lvl6pPr algn="ctr">
              <a:spcBef>
                <a:spcPts val="0"/>
              </a:spcBef>
              <a:buClr>
                <a:schemeClr val="lt1"/>
              </a:buClr>
              <a:buSzPct val="100000"/>
              <a:defRPr sz="12000">
                <a:solidFill>
                  <a:schemeClr val="lt1"/>
                </a:solidFill>
              </a:defRPr>
            </a:lvl6pPr>
            <a:lvl7pPr algn="ctr">
              <a:spcBef>
                <a:spcPts val="0"/>
              </a:spcBef>
              <a:buClr>
                <a:schemeClr val="lt1"/>
              </a:buClr>
              <a:buSzPct val="100000"/>
              <a:defRPr sz="12000">
                <a:solidFill>
                  <a:schemeClr val="lt1"/>
                </a:solidFill>
              </a:defRPr>
            </a:lvl7pPr>
            <a:lvl8pPr algn="ctr">
              <a:spcBef>
                <a:spcPts val="0"/>
              </a:spcBef>
              <a:buClr>
                <a:schemeClr val="lt1"/>
              </a:buClr>
              <a:buSzPct val="100000"/>
              <a:defRPr sz="12000">
                <a:solidFill>
                  <a:schemeClr val="lt1"/>
                </a:solidFill>
              </a:defRPr>
            </a:lvl8pPr>
            <a:lvl9pPr algn="ctr">
              <a:spcBef>
                <a:spcPts val="0"/>
              </a:spcBef>
              <a:buClr>
                <a:schemeClr val="lt1"/>
              </a:buClr>
              <a:buSzPct val="100000"/>
              <a:defRPr sz="12000">
                <a:solidFill>
                  <a:schemeClr val="lt1"/>
                </a:solidFill>
              </a:defRPr>
            </a:lvl9pPr>
          </a:lstStyle>
          <a:p/>
        </p:txBody>
      </p:sp>
      <p:sp>
        <p:nvSpPr>
          <p:cNvPr id="47" name="Shape 47"/>
          <p:cNvSpPr txBox="1"/>
          <p:nvPr>
            <p:ph idx="1" type="body"/>
          </p:nvPr>
        </p:nvSpPr>
        <p:spPr>
          <a:xfrm>
            <a:off x="311700" y="3304625"/>
            <a:ext cx="8520599" cy="1300800"/>
          </a:xfrm>
          <a:prstGeom prst="rect">
            <a:avLst/>
          </a:prstGeom>
        </p:spPr>
        <p:txBody>
          <a:bodyPr anchorCtr="0" anchor="t" bIns="91425" lIns="91425" rIns="91425" tIns="91425"/>
          <a:lstStyle>
            <a:lvl1pPr algn="ctr">
              <a:spcBef>
                <a:spcPts val="0"/>
              </a:spcBef>
              <a:buClr>
                <a:schemeClr val="accent1"/>
              </a:buClr>
              <a:defRPr>
                <a:solidFill>
                  <a:schemeClr val="accent1"/>
                </a:solidFill>
              </a:defRPr>
            </a:lvl1pPr>
            <a:lvl2pPr algn="ctr">
              <a:spcBef>
                <a:spcPts val="0"/>
              </a:spcBef>
              <a:buClr>
                <a:schemeClr val="accent1"/>
              </a:buClr>
              <a:defRPr>
                <a:solidFill>
                  <a:schemeClr val="accent1"/>
                </a:solidFill>
              </a:defRPr>
            </a:lvl2pPr>
            <a:lvl3pPr algn="ctr">
              <a:spcBef>
                <a:spcPts val="0"/>
              </a:spcBef>
              <a:buClr>
                <a:schemeClr val="accent1"/>
              </a:buClr>
              <a:defRPr>
                <a:solidFill>
                  <a:schemeClr val="accent1"/>
                </a:solidFill>
              </a:defRPr>
            </a:lvl3pPr>
            <a:lvl4pPr algn="ctr">
              <a:spcBef>
                <a:spcPts val="0"/>
              </a:spcBef>
              <a:buClr>
                <a:schemeClr val="accent1"/>
              </a:buClr>
              <a:defRPr>
                <a:solidFill>
                  <a:schemeClr val="accent1"/>
                </a:solidFill>
              </a:defRPr>
            </a:lvl4pPr>
            <a:lvl5pPr algn="ctr">
              <a:spcBef>
                <a:spcPts val="0"/>
              </a:spcBef>
              <a:buClr>
                <a:schemeClr val="accent1"/>
              </a:buClr>
              <a:defRPr>
                <a:solidFill>
                  <a:schemeClr val="accent1"/>
                </a:solidFill>
              </a:defRPr>
            </a:lvl5pPr>
            <a:lvl6pPr algn="ctr">
              <a:spcBef>
                <a:spcPts val="0"/>
              </a:spcBef>
              <a:buClr>
                <a:schemeClr val="accent1"/>
              </a:buClr>
              <a:defRPr>
                <a:solidFill>
                  <a:schemeClr val="accent1"/>
                </a:solidFill>
              </a:defRPr>
            </a:lvl6pPr>
            <a:lvl7pPr algn="ctr">
              <a:spcBef>
                <a:spcPts val="0"/>
              </a:spcBef>
              <a:buClr>
                <a:schemeClr val="accent1"/>
              </a:buClr>
              <a:defRPr>
                <a:solidFill>
                  <a:schemeClr val="accent1"/>
                </a:solidFill>
              </a:defRPr>
            </a:lvl7pPr>
            <a:lvl8pPr algn="ctr">
              <a:spcBef>
                <a:spcPts val="0"/>
              </a:spcBef>
              <a:buClr>
                <a:schemeClr val="accent1"/>
              </a:buClr>
              <a:defRPr>
                <a:solidFill>
                  <a:schemeClr val="accent1"/>
                </a:solidFill>
              </a:defRPr>
            </a:lvl8pPr>
            <a:lvl9pPr algn="ctr">
              <a:spcBef>
                <a:spcPts val="0"/>
              </a:spcBef>
              <a:buClr>
                <a:schemeClr val="accent1"/>
              </a:buClr>
              <a:defRPr>
                <a:solidFill>
                  <a:schemeClr val="accent1"/>
                </a:solidFill>
              </a:defRPr>
            </a:lvl9pPr>
          </a:lstStyle>
          <a:p/>
        </p:txBody>
      </p:sp>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9" name="Shape 49"/>
        <p:cNvGrpSpPr/>
        <p:nvPr/>
      </p:nvGrpSpPr>
      <p:grpSpPr>
        <a:xfrm>
          <a:off x="0" y="0"/>
          <a:ext cx="0" cy="0"/>
          <a:chOff x="0" y="0"/>
          <a:chExt cx="0" cy="0"/>
        </a:xfrm>
      </p:grpSpPr>
      <p:sp>
        <p:nvSpPr>
          <p:cNvPr id="50" name="Shape 50"/>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3" name="Shape 13"/>
        <p:cNvGrpSpPr/>
        <p:nvPr/>
      </p:nvGrpSpPr>
      <p:grpSpPr>
        <a:xfrm>
          <a:off x="0" y="0"/>
          <a:ext cx="0" cy="0"/>
          <a:chOff x="0" y="0"/>
          <a:chExt cx="0" cy="0"/>
        </a:xfrm>
      </p:grpSpPr>
      <p:sp>
        <p:nvSpPr>
          <p:cNvPr id="14" name="Shape 14"/>
          <p:cNvSpPr txBox="1"/>
          <p:nvPr>
            <p:ph type="title"/>
          </p:nvPr>
        </p:nvSpPr>
        <p:spPr>
          <a:xfrm>
            <a:off x="2802750" y="802500"/>
            <a:ext cx="3538499" cy="3538499"/>
          </a:xfrm>
          <a:prstGeom prst="rect">
            <a:avLst/>
          </a:prstGeom>
          <a:solidFill>
            <a:srgbClr val="FFFFFF"/>
          </a:solidFill>
        </p:spPr>
        <p:txBody>
          <a:bodyPr anchorCtr="0" anchor="ctr"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292850"/>
            <a:ext cx="8520599" cy="8009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311700" y="1228675"/>
            <a:ext cx="8520599" cy="33401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292850"/>
            <a:ext cx="8520599" cy="8009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1" type="body"/>
          </p:nvPr>
        </p:nvSpPr>
        <p:spPr>
          <a:xfrm>
            <a:off x="311700" y="1228675"/>
            <a:ext cx="3999899" cy="3340199"/>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3" name="Shape 23"/>
          <p:cNvSpPr txBox="1"/>
          <p:nvPr>
            <p:ph idx="2" type="body"/>
          </p:nvPr>
        </p:nvSpPr>
        <p:spPr>
          <a:xfrm>
            <a:off x="4832400" y="1228675"/>
            <a:ext cx="3999899" cy="3340199"/>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04800" y="309350"/>
            <a:ext cx="8537700" cy="748200"/>
          </a:xfrm>
          <a:prstGeom prst="rect">
            <a:avLst/>
          </a:prstGeom>
        </p:spPr>
        <p:txBody>
          <a:bodyPr anchorCtr="0" anchor="t" bIns="91425" lIns="91425" rIns="91425" tIns="91425"/>
          <a:lstStyle>
            <a:lvl1pPr>
              <a:spcBef>
                <a:spcPts val="0"/>
              </a:spcBef>
              <a:buSzPct val="100000"/>
              <a:defRPr sz="4000"/>
            </a:lvl1pPr>
            <a:lvl2pPr>
              <a:spcBef>
                <a:spcPts val="0"/>
              </a:spcBef>
              <a:buSzPct val="100000"/>
              <a:defRPr sz="4000"/>
            </a:lvl2pPr>
            <a:lvl3pPr>
              <a:spcBef>
                <a:spcPts val="0"/>
              </a:spcBef>
              <a:buSzPct val="100000"/>
              <a:defRPr sz="4000"/>
            </a:lvl3pPr>
            <a:lvl4pPr>
              <a:spcBef>
                <a:spcPts val="0"/>
              </a:spcBef>
              <a:buSzPct val="100000"/>
              <a:defRPr sz="4000"/>
            </a:lvl4pPr>
            <a:lvl5pPr>
              <a:spcBef>
                <a:spcPts val="0"/>
              </a:spcBef>
              <a:buSzPct val="100000"/>
              <a:defRPr sz="4000"/>
            </a:lvl5pPr>
            <a:lvl6pPr>
              <a:spcBef>
                <a:spcPts val="0"/>
              </a:spcBef>
              <a:buSzPct val="100000"/>
              <a:defRPr sz="4000"/>
            </a:lvl6pPr>
            <a:lvl7pPr>
              <a:spcBef>
                <a:spcPts val="0"/>
              </a:spcBef>
              <a:buSzPct val="100000"/>
              <a:defRPr sz="4000"/>
            </a:lvl7pPr>
            <a:lvl8pPr>
              <a:spcBef>
                <a:spcPts val="0"/>
              </a:spcBef>
              <a:buSzPct val="100000"/>
              <a:defRPr sz="4000"/>
            </a:lvl8pPr>
            <a:lvl9pPr>
              <a:spcBef>
                <a:spcPts val="0"/>
              </a:spcBef>
              <a:buSzPct val="100000"/>
              <a:defRPr sz="4000"/>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3000"/>
            </a:lvl1pPr>
            <a:lvl2pPr>
              <a:spcBef>
                <a:spcPts val="0"/>
              </a:spcBef>
              <a:buSzPct val="100000"/>
              <a:defRPr sz="3000"/>
            </a:lvl2pPr>
            <a:lvl3pPr>
              <a:spcBef>
                <a:spcPts val="0"/>
              </a:spcBef>
              <a:buSzPct val="100000"/>
              <a:defRPr sz="3000"/>
            </a:lvl3pPr>
            <a:lvl4pPr>
              <a:spcBef>
                <a:spcPts val="0"/>
              </a:spcBef>
              <a:buSzPct val="100000"/>
              <a:defRPr sz="3000"/>
            </a:lvl4pPr>
            <a:lvl5pPr>
              <a:spcBef>
                <a:spcPts val="0"/>
              </a:spcBef>
              <a:buSzPct val="100000"/>
              <a:defRPr sz="3000"/>
            </a:lvl5pPr>
            <a:lvl6pPr>
              <a:spcBef>
                <a:spcPts val="0"/>
              </a:spcBef>
              <a:buSzPct val="100000"/>
              <a:defRPr sz="3000"/>
            </a:lvl6pPr>
            <a:lvl7pPr>
              <a:spcBef>
                <a:spcPts val="0"/>
              </a:spcBef>
              <a:buSzPct val="100000"/>
              <a:defRPr sz="3000"/>
            </a:lvl7pPr>
            <a:lvl8pPr>
              <a:spcBef>
                <a:spcPts val="0"/>
              </a:spcBef>
              <a:buSzPct val="100000"/>
              <a:defRPr sz="3000"/>
            </a:lvl8pPr>
            <a:lvl9pPr>
              <a:spcBef>
                <a:spcPts val="0"/>
              </a:spcBef>
              <a:buSzPct val="100000"/>
              <a:defRPr sz="30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2" name="Shape 32"/>
        <p:cNvGrpSpPr/>
        <p:nvPr/>
      </p:nvGrpSpPr>
      <p:grpSpPr>
        <a:xfrm>
          <a:off x="0" y="0"/>
          <a:ext cx="0" cy="0"/>
          <a:chOff x="0" y="0"/>
          <a:chExt cx="0" cy="0"/>
        </a:xfrm>
      </p:grpSpPr>
      <p:sp>
        <p:nvSpPr>
          <p:cNvPr id="33" name="Shape 33"/>
          <p:cNvSpPr txBox="1"/>
          <p:nvPr>
            <p:ph type="title"/>
          </p:nvPr>
        </p:nvSpPr>
        <p:spPr>
          <a:xfrm>
            <a:off x="490250" y="526350"/>
            <a:ext cx="5618700" cy="4090800"/>
          </a:xfrm>
          <a:prstGeom prst="rect">
            <a:avLst/>
          </a:prstGeom>
        </p:spPr>
        <p:txBody>
          <a:bodyPr anchorCtr="0" anchor="ctr" bIns="91425" lIns="91425" rIns="91425" tIns="91425"/>
          <a:lstStyle>
            <a:lvl1pPr>
              <a:spcBef>
                <a:spcPts val="0"/>
              </a:spcBef>
              <a:buClr>
                <a:schemeClr val="lt1"/>
              </a:buClr>
              <a:buSzPct val="100000"/>
              <a:defRPr sz="6000">
                <a:solidFill>
                  <a:schemeClr val="lt1"/>
                </a:solidFill>
              </a:defRPr>
            </a:lvl1pPr>
            <a:lvl2pPr>
              <a:spcBef>
                <a:spcPts val="0"/>
              </a:spcBef>
              <a:buClr>
                <a:schemeClr val="lt1"/>
              </a:buClr>
              <a:buSzPct val="100000"/>
              <a:defRPr sz="6000">
                <a:solidFill>
                  <a:schemeClr val="lt1"/>
                </a:solidFill>
              </a:defRPr>
            </a:lvl2pPr>
            <a:lvl3pPr>
              <a:spcBef>
                <a:spcPts val="0"/>
              </a:spcBef>
              <a:buClr>
                <a:schemeClr val="lt1"/>
              </a:buClr>
              <a:buSzPct val="100000"/>
              <a:defRPr sz="6000">
                <a:solidFill>
                  <a:schemeClr val="lt1"/>
                </a:solidFill>
              </a:defRPr>
            </a:lvl3pPr>
            <a:lvl4pPr>
              <a:spcBef>
                <a:spcPts val="0"/>
              </a:spcBef>
              <a:buClr>
                <a:schemeClr val="lt1"/>
              </a:buClr>
              <a:buSzPct val="100000"/>
              <a:defRPr sz="6000">
                <a:solidFill>
                  <a:schemeClr val="lt1"/>
                </a:solidFill>
              </a:defRPr>
            </a:lvl4pPr>
            <a:lvl5pPr>
              <a:spcBef>
                <a:spcPts val="0"/>
              </a:spcBef>
              <a:buClr>
                <a:schemeClr val="lt1"/>
              </a:buClr>
              <a:buSzPct val="100000"/>
              <a:defRPr sz="6000">
                <a:solidFill>
                  <a:schemeClr val="lt1"/>
                </a:solidFill>
              </a:defRPr>
            </a:lvl5pPr>
            <a:lvl6pPr>
              <a:spcBef>
                <a:spcPts val="0"/>
              </a:spcBef>
              <a:buClr>
                <a:schemeClr val="lt1"/>
              </a:buClr>
              <a:buSzPct val="100000"/>
              <a:defRPr sz="6000">
                <a:solidFill>
                  <a:schemeClr val="lt1"/>
                </a:solidFill>
              </a:defRPr>
            </a:lvl6pPr>
            <a:lvl7pPr>
              <a:spcBef>
                <a:spcPts val="0"/>
              </a:spcBef>
              <a:buClr>
                <a:schemeClr val="lt1"/>
              </a:buClr>
              <a:buSzPct val="100000"/>
              <a:defRPr sz="6000">
                <a:solidFill>
                  <a:schemeClr val="lt1"/>
                </a:solidFill>
              </a:defRPr>
            </a:lvl7pPr>
            <a:lvl8pPr>
              <a:spcBef>
                <a:spcPts val="0"/>
              </a:spcBef>
              <a:buClr>
                <a:schemeClr val="lt1"/>
              </a:buClr>
              <a:buSzPct val="100000"/>
              <a:defRPr sz="6000">
                <a:solidFill>
                  <a:schemeClr val="lt1"/>
                </a:solidFill>
              </a:defRPr>
            </a:lvl8pPr>
            <a:lvl9pPr>
              <a:spcBef>
                <a:spcPts val="0"/>
              </a:spcBef>
              <a:buClr>
                <a:schemeClr val="lt1"/>
              </a:buClr>
              <a:buSzPct val="100000"/>
              <a:defRPr sz="6000">
                <a:solidFill>
                  <a:schemeClr val="lt1"/>
                </a:solidFill>
              </a:defRPr>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37" name="Shape 37"/>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8" name="Shape 38"/>
          <p:cNvSpPr txBox="1"/>
          <p:nvPr>
            <p:ph type="title"/>
          </p:nvPr>
        </p:nvSpPr>
        <p:spPr>
          <a:xfrm>
            <a:off x="265500" y="1081400"/>
            <a:ext cx="4045199" cy="1710300"/>
          </a:xfrm>
          <a:prstGeom prst="rect">
            <a:avLst/>
          </a:prstGeom>
        </p:spPr>
        <p:txBody>
          <a:bodyPr anchorCtr="0" anchor="b" bIns="91425" lIns="91425" rIns="91425" tIns="91425"/>
          <a:lstStyle>
            <a:lvl1pPr algn="ctr">
              <a:spcBef>
                <a:spcPts val="0"/>
              </a:spcBef>
              <a:buSzPct val="100000"/>
              <a:defRPr sz="5400"/>
            </a:lvl1pPr>
            <a:lvl2pPr algn="ctr">
              <a:spcBef>
                <a:spcPts val="0"/>
              </a:spcBef>
              <a:buSzPct val="100000"/>
              <a:defRPr sz="5400"/>
            </a:lvl2pPr>
            <a:lvl3pPr algn="ctr">
              <a:spcBef>
                <a:spcPts val="0"/>
              </a:spcBef>
              <a:buSzPct val="100000"/>
              <a:defRPr sz="5400"/>
            </a:lvl3pPr>
            <a:lvl4pPr algn="ctr">
              <a:spcBef>
                <a:spcPts val="0"/>
              </a:spcBef>
              <a:buSzPct val="100000"/>
              <a:defRPr sz="5400"/>
            </a:lvl4pPr>
            <a:lvl5pPr algn="ctr">
              <a:spcBef>
                <a:spcPts val="0"/>
              </a:spcBef>
              <a:buSzPct val="100000"/>
              <a:defRPr sz="5400"/>
            </a:lvl5pPr>
            <a:lvl6pPr algn="ctr">
              <a:spcBef>
                <a:spcPts val="0"/>
              </a:spcBef>
              <a:buSzPct val="100000"/>
              <a:defRPr sz="5400"/>
            </a:lvl6pPr>
            <a:lvl7pPr algn="ctr">
              <a:spcBef>
                <a:spcPts val="0"/>
              </a:spcBef>
              <a:buSzPct val="100000"/>
              <a:defRPr sz="5400"/>
            </a:lvl7pPr>
            <a:lvl8pPr algn="ctr">
              <a:spcBef>
                <a:spcPts val="0"/>
              </a:spcBef>
              <a:buSzPct val="100000"/>
              <a:defRPr sz="5400"/>
            </a:lvl8pPr>
            <a:lvl9pPr algn="ctr">
              <a:spcBef>
                <a:spcPts val="0"/>
              </a:spcBef>
              <a:buSzPct val="100000"/>
              <a:defRPr sz="5400"/>
            </a:lvl9pPr>
          </a:lstStyle>
          <a:p/>
        </p:txBody>
      </p:sp>
      <p:sp>
        <p:nvSpPr>
          <p:cNvPr id="39" name="Shape 39"/>
          <p:cNvSpPr txBox="1"/>
          <p:nvPr>
            <p:ph idx="1" type="subTitle"/>
          </p:nvPr>
        </p:nvSpPr>
        <p:spPr>
          <a:xfrm>
            <a:off x="265500" y="2845222"/>
            <a:ext cx="4045199" cy="1345500"/>
          </a:xfrm>
          <a:prstGeom prst="rect">
            <a:avLst/>
          </a:prstGeom>
        </p:spPr>
        <p:txBody>
          <a:bodyPr anchorCtr="0" anchor="t" bIns="91425" lIns="91425" rIns="91425" tIns="91425"/>
          <a:lstStyle>
            <a:lvl1pPr algn="ctr">
              <a:lnSpc>
                <a:spcPct val="100000"/>
              </a:lnSpc>
              <a:spcBef>
                <a:spcPts val="0"/>
              </a:spcBef>
              <a:spcAft>
                <a:spcPts val="0"/>
              </a:spcAft>
              <a:buNone/>
              <a:defRPr/>
            </a:lvl1pPr>
            <a:lvl2pPr algn="ctr">
              <a:lnSpc>
                <a:spcPct val="100000"/>
              </a:lnSpc>
              <a:spcBef>
                <a:spcPts val="0"/>
              </a:spcBef>
              <a:spcAft>
                <a:spcPts val="0"/>
              </a:spcAft>
              <a:buSzPct val="100000"/>
              <a:buNone/>
              <a:defRPr sz="1800"/>
            </a:lvl2pPr>
            <a:lvl3pPr algn="ctr">
              <a:lnSpc>
                <a:spcPct val="100000"/>
              </a:lnSpc>
              <a:spcBef>
                <a:spcPts val="0"/>
              </a:spcBef>
              <a:spcAft>
                <a:spcPts val="0"/>
              </a:spcAft>
              <a:buSzPct val="100000"/>
              <a:buNone/>
              <a:defRPr sz="1800"/>
            </a:lvl3pPr>
            <a:lvl4pPr algn="ctr">
              <a:lnSpc>
                <a:spcPct val="100000"/>
              </a:lnSpc>
              <a:spcBef>
                <a:spcPts val="0"/>
              </a:spcBef>
              <a:spcAft>
                <a:spcPts val="0"/>
              </a:spcAft>
              <a:buSzPct val="100000"/>
              <a:buNone/>
              <a:defRPr sz="1800"/>
            </a:lvl4pPr>
            <a:lvl5pPr algn="ctr">
              <a:lnSpc>
                <a:spcPct val="100000"/>
              </a:lnSpc>
              <a:spcBef>
                <a:spcPts val="0"/>
              </a:spcBef>
              <a:spcAft>
                <a:spcPts val="0"/>
              </a:spcAft>
              <a:buSzPct val="100000"/>
              <a:buNone/>
              <a:defRPr sz="1800"/>
            </a:lvl5pPr>
            <a:lvl6pPr algn="ctr">
              <a:lnSpc>
                <a:spcPct val="100000"/>
              </a:lnSpc>
              <a:spcBef>
                <a:spcPts val="0"/>
              </a:spcBef>
              <a:spcAft>
                <a:spcPts val="0"/>
              </a:spcAft>
              <a:buSzPct val="100000"/>
              <a:buNone/>
              <a:defRPr sz="1800"/>
            </a:lvl6pPr>
            <a:lvl7pPr algn="ctr">
              <a:lnSpc>
                <a:spcPct val="100000"/>
              </a:lnSpc>
              <a:spcBef>
                <a:spcPts val="0"/>
              </a:spcBef>
              <a:spcAft>
                <a:spcPts val="0"/>
              </a:spcAft>
              <a:buSzPct val="100000"/>
              <a:buNone/>
              <a:defRPr sz="1800"/>
            </a:lvl7pPr>
            <a:lvl8pPr algn="ctr">
              <a:lnSpc>
                <a:spcPct val="100000"/>
              </a:lnSpc>
              <a:spcBef>
                <a:spcPts val="0"/>
              </a:spcBef>
              <a:spcAft>
                <a:spcPts val="0"/>
              </a:spcAft>
              <a:buSzPct val="100000"/>
              <a:buNone/>
              <a:defRPr sz="1800"/>
            </a:lvl8pPr>
            <a:lvl9pPr algn="ctr">
              <a:lnSpc>
                <a:spcPct val="100000"/>
              </a:lnSpc>
              <a:spcBef>
                <a:spcPts val="0"/>
              </a:spcBef>
              <a:spcAft>
                <a:spcPts val="0"/>
              </a:spcAft>
              <a:buSzPct val="100000"/>
              <a:buNone/>
              <a:defRPr sz="1800"/>
            </a:lvl9pPr>
          </a:lstStyle>
          <a:p/>
        </p:txBody>
      </p:sp>
      <p:sp>
        <p:nvSpPr>
          <p:cNvPr id="40" name="Shape 40"/>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accent1"/>
              </a:buClr>
              <a:defRPr>
                <a:solidFill>
                  <a:schemeClr val="accent1"/>
                </a:solidFill>
              </a:defRPr>
            </a:lvl1pPr>
            <a:lvl2pPr>
              <a:spcBef>
                <a:spcPts val="0"/>
              </a:spcBef>
              <a:buClr>
                <a:schemeClr val="accent1"/>
              </a:buClr>
              <a:defRPr>
                <a:solidFill>
                  <a:schemeClr val="accent1"/>
                </a:solidFill>
              </a:defRPr>
            </a:lvl2pPr>
            <a:lvl3pPr>
              <a:spcBef>
                <a:spcPts val="0"/>
              </a:spcBef>
              <a:buClr>
                <a:schemeClr val="accent1"/>
              </a:buClr>
              <a:defRPr>
                <a:solidFill>
                  <a:schemeClr val="accent1"/>
                </a:solidFill>
              </a:defRPr>
            </a:lvl3pPr>
            <a:lvl4pPr>
              <a:spcBef>
                <a:spcPts val="0"/>
              </a:spcBef>
              <a:buClr>
                <a:schemeClr val="accent1"/>
              </a:buClr>
              <a:defRPr>
                <a:solidFill>
                  <a:schemeClr val="accent1"/>
                </a:solidFill>
              </a:defRPr>
            </a:lvl4pPr>
            <a:lvl5pPr>
              <a:spcBef>
                <a:spcPts val="0"/>
              </a:spcBef>
              <a:buClr>
                <a:schemeClr val="accent1"/>
              </a:buClr>
              <a:defRPr>
                <a:solidFill>
                  <a:schemeClr val="accent1"/>
                </a:solidFill>
              </a:defRPr>
            </a:lvl5pPr>
            <a:lvl6pPr>
              <a:spcBef>
                <a:spcPts val="0"/>
              </a:spcBef>
              <a:buClr>
                <a:schemeClr val="accent1"/>
              </a:buClr>
              <a:defRPr>
                <a:solidFill>
                  <a:schemeClr val="accent1"/>
                </a:solidFill>
              </a:defRPr>
            </a:lvl6pPr>
            <a:lvl7pPr>
              <a:spcBef>
                <a:spcPts val="0"/>
              </a:spcBef>
              <a:buClr>
                <a:schemeClr val="accent1"/>
              </a:buClr>
              <a:defRPr>
                <a:solidFill>
                  <a:schemeClr val="accent1"/>
                </a:solidFill>
              </a:defRPr>
            </a:lvl7pPr>
            <a:lvl8pPr>
              <a:spcBef>
                <a:spcPts val="0"/>
              </a:spcBef>
              <a:buClr>
                <a:schemeClr val="accent1"/>
              </a:buClr>
              <a:defRPr>
                <a:solidFill>
                  <a:schemeClr val="accent1"/>
                </a:solidFill>
              </a:defRPr>
            </a:lvl8pPr>
            <a:lvl9pPr>
              <a:spcBef>
                <a:spcPts val="0"/>
              </a:spcBef>
              <a:buClr>
                <a:schemeClr val="accent1"/>
              </a:buClr>
              <a:defRPr>
                <a:solidFill>
                  <a:schemeClr val="accent1"/>
                </a:solidFill>
              </a:defRPr>
            </a:lvl9pPr>
          </a:lstStyle>
          <a:p/>
        </p:txBody>
      </p:sp>
      <p:sp>
        <p:nvSpPr>
          <p:cNvPr id="41" name="Shape 4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2" name="Shape 42"/>
        <p:cNvGrpSpPr/>
        <p:nvPr/>
      </p:nvGrpSpPr>
      <p:grpSpPr>
        <a:xfrm>
          <a:off x="0" y="0"/>
          <a:ext cx="0" cy="0"/>
          <a:chOff x="0" y="0"/>
          <a:chExt cx="0" cy="0"/>
        </a:xfrm>
      </p:grpSpPr>
      <p:sp>
        <p:nvSpPr>
          <p:cNvPr id="43" name="Shape 43"/>
          <p:cNvSpPr txBox="1"/>
          <p:nvPr>
            <p:ph idx="1" type="body"/>
          </p:nvPr>
        </p:nvSpPr>
        <p:spPr>
          <a:xfrm>
            <a:off x="319500" y="4230575"/>
            <a:ext cx="5998800" cy="598799"/>
          </a:xfrm>
          <a:prstGeom prst="rect">
            <a:avLst/>
          </a:prstGeom>
        </p:spPr>
        <p:txBody>
          <a:bodyPr anchorCtr="0" anchor="ctr" bIns="91425" lIns="91425" rIns="91425" tIns="91425"/>
          <a:lstStyle>
            <a:lvl1pPr>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4" name="Shape 4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292850"/>
            <a:ext cx="8520599" cy="800999"/>
          </a:xfrm>
          <a:prstGeom prst="rect">
            <a:avLst/>
          </a:prstGeom>
          <a:noFill/>
          <a:ln>
            <a:noFill/>
          </a:ln>
        </p:spPr>
        <p:txBody>
          <a:bodyPr anchorCtr="0" anchor="t" bIns="91425" lIns="91425" rIns="91425" tIns="91425"/>
          <a:lstStyle>
            <a:lvl1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6" name="Shape 6"/>
          <p:cNvSpPr txBox="1"/>
          <p:nvPr>
            <p:ph idx="1" type="body"/>
          </p:nvPr>
        </p:nvSpPr>
        <p:spPr>
          <a:xfrm>
            <a:off x="311700" y="1228675"/>
            <a:ext cx="8520599" cy="3340199"/>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5.png"/><Relationship Id="rId4" Type="http://schemas.openxmlformats.org/officeDocument/2006/relationships/image" Target="../media/image06.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04.png"/><Relationship Id="rId4" Type="http://schemas.openxmlformats.org/officeDocument/2006/relationships/image" Target="../media/image20.jpg"/><Relationship Id="rId5" Type="http://schemas.openxmlformats.org/officeDocument/2006/relationships/image" Target="../media/image01.png"/><Relationship Id="rId6" Type="http://schemas.openxmlformats.org/officeDocument/2006/relationships/image" Target="../media/image02.png"/><Relationship Id="rId7" Type="http://schemas.openxmlformats.org/officeDocument/2006/relationships/image" Target="../media/image0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0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00.png"/><Relationship Id="rId4" Type="http://schemas.openxmlformats.org/officeDocument/2006/relationships/image" Target="../media/image19.png"/><Relationship Id="rId5" Type="http://schemas.openxmlformats.org/officeDocument/2006/relationships/image" Target="../media/image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00.png"/><Relationship Id="rId4" Type="http://schemas.openxmlformats.org/officeDocument/2006/relationships/image" Target="../media/image19.png"/><Relationship Id="rId5" Type="http://schemas.openxmlformats.org/officeDocument/2006/relationships/image" Target="../media/image07.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 name="Shape 51"/>
        <p:cNvGrpSpPr/>
        <p:nvPr/>
      </p:nvGrpSpPr>
      <p:grpSpPr>
        <a:xfrm>
          <a:off x="0" y="0"/>
          <a:ext cx="0" cy="0"/>
          <a:chOff x="0" y="0"/>
          <a:chExt cx="0" cy="0"/>
        </a:xfrm>
      </p:grpSpPr>
      <p:sp>
        <p:nvSpPr>
          <p:cNvPr id="52" name="Shape 52"/>
          <p:cNvSpPr txBox="1"/>
          <p:nvPr>
            <p:ph type="ctrTitle"/>
          </p:nvPr>
        </p:nvSpPr>
        <p:spPr>
          <a:xfrm>
            <a:off x="311700" y="392150"/>
            <a:ext cx="8520599" cy="2690399"/>
          </a:xfrm>
          <a:prstGeom prst="rect">
            <a:avLst/>
          </a:prstGeom>
        </p:spPr>
        <p:txBody>
          <a:bodyPr anchorCtr="0" anchor="ctr" bIns="91425" lIns="91425" rIns="91425" tIns="91425">
            <a:noAutofit/>
          </a:bodyPr>
          <a:lstStyle/>
          <a:p>
            <a:pPr rtl="0">
              <a:spcBef>
                <a:spcPts val="0"/>
              </a:spcBef>
              <a:buNone/>
            </a:pPr>
            <a:r>
              <a:rPr lang="en"/>
              <a:t>Crowd Power -&gt; Location </a:t>
            </a:r>
          </a:p>
          <a:p>
            <a:pPr lvl="0" rtl="0">
              <a:spcBef>
                <a:spcPts val="0"/>
              </a:spcBef>
              <a:buNone/>
            </a:pPr>
            <a:r>
              <a:rPr lang="en" sz="4800"/>
              <a:t>Week 1: Needfinding</a:t>
            </a:r>
            <a:r>
              <a:rPr lang="en"/>
              <a:t> </a:t>
            </a:r>
          </a:p>
        </p:txBody>
      </p:sp>
      <p:sp>
        <p:nvSpPr>
          <p:cNvPr id="53" name="Shape 53"/>
          <p:cNvSpPr txBox="1"/>
          <p:nvPr>
            <p:ph idx="1" type="subTitle"/>
          </p:nvPr>
        </p:nvSpPr>
        <p:spPr>
          <a:xfrm>
            <a:off x="311700" y="3890400"/>
            <a:ext cx="8520599" cy="706200"/>
          </a:xfrm>
          <a:prstGeom prst="rect">
            <a:avLst/>
          </a:prstGeom>
        </p:spPr>
        <p:txBody>
          <a:bodyPr anchorCtr="0" anchor="ctr" bIns="91425" lIns="91425" rIns="91425" tIns="91425">
            <a:noAutofit/>
          </a:bodyPr>
          <a:lstStyle/>
          <a:p>
            <a:pPr>
              <a:spcBef>
                <a:spcPts val="0"/>
              </a:spcBef>
              <a:buNone/>
            </a:pPr>
            <a:r>
              <a:rPr lang="en"/>
              <a:t>Dan, David, Irving, &amp; Melissa</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0" y="0"/>
            <a:ext cx="9144000" cy="850499"/>
          </a:xfrm>
          <a:prstGeom prst="rect">
            <a:avLst/>
          </a:prstGeom>
          <a:solidFill>
            <a:schemeClr val="dk1"/>
          </a:solidFill>
        </p:spPr>
        <p:txBody>
          <a:bodyPr anchorCtr="0" anchor="t" bIns="91425" lIns="91425" rIns="91425" tIns="91425">
            <a:noAutofit/>
          </a:bodyPr>
          <a:lstStyle/>
          <a:p>
            <a:pPr algn="ctr">
              <a:spcBef>
                <a:spcPts val="0"/>
              </a:spcBef>
              <a:buNone/>
            </a:pPr>
            <a:r>
              <a:rPr lang="en"/>
              <a:t>Sample Questions</a:t>
            </a:r>
          </a:p>
        </p:txBody>
      </p:sp>
      <p:pic>
        <p:nvPicPr>
          <p:cNvPr id="117" name="Shape 117"/>
          <p:cNvPicPr preferRelativeResize="0"/>
          <p:nvPr/>
        </p:nvPicPr>
        <p:blipFill>
          <a:blip r:embed="rId3">
            <a:alphaModFix/>
          </a:blip>
          <a:stretch>
            <a:fillRect/>
          </a:stretch>
        </p:blipFill>
        <p:spPr>
          <a:xfrm>
            <a:off x="6751750" y="1088575"/>
            <a:ext cx="1695150" cy="1695150"/>
          </a:xfrm>
          <a:prstGeom prst="rect">
            <a:avLst/>
          </a:prstGeom>
          <a:noFill/>
          <a:ln>
            <a:noFill/>
          </a:ln>
        </p:spPr>
      </p:pic>
      <p:pic>
        <p:nvPicPr>
          <p:cNvPr id="118" name="Shape 118"/>
          <p:cNvPicPr preferRelativeResize="0"/>
          <p:nvPr/>
        </p:nvPicPr>
        <p:blipFill>
          <a:blip r:embed="rId4">
            <a:alphaModFix/>
          </a:blip>
          <a:stretch>
            <a:fillRect/>
          </a:stretch>
        </p:blipFill>
        <p:spPr>
          <a:xfrm>
            <a:off x="6751750" y="2780525"/>
            <a:ext cx="1695150" cy="1695150"/>
          </a:xfrm>
          <a:prstGeom prst="rect">
            <a:avLst/>
          </a:prstGeom>
          <a:noFill/>
          <a:ln>
            <a:noFill/>
          </a:ln>
        </p:spPr>
      </p:pic>
      <p:pic>
        <p:nvPicPr>
          <p:cNvPr id="119" name="Shape 119"/>
          <p:cNvPicPr preferRelativeResize="0"/>
          <p:nvPr/>
        </p:nvPicPr>
        <p:blipFill>
          <a:blip r:embed="rId5">
            <a:alphaModFix/>
          </a:blip>
          <a:stretch>
            <a:fillRect/>
          </a:stretch>
        </p:blipFill>
        <p:spPr>
          <a:xfrm>
            <a:off x="647400" y="1088575"/>
            <a:ext cx="6104351" cy="3377738"/>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2299500" y="570600"/>
            <a:ext cx="4544999" cy="4002300"/>
          </a:xfrm>
          <a:prstGeom prst="rect">
            <a:avLst/>
          </a:prstGeom>
        </p:spPr>
        <p:txBody>
          <a:bodyPr anchorCtr="0" anchor="ctr" bIns="91425" lIns="91425" rIns="91425" tIns="91425">
            <a:noAutofit/>
          </a:bodyPr>
          <a:lstStyle/>
          <a:p>
            <a:pPr indent="-457200" lvl="0" marL="457200" rtl="0">
              <a:spcBef>
                <a:spcPts val="0"/>
              </a:spcBef>
              <a:buSzPct val="100000"/>
              <a:buAutoNum type="arabicPeriod"/>
            </a:pPr>
            <a:r>
              <a:rPr lang="en" sz="3600"/>
              <a:t>Ryan - Tourist</a:t>
            </a:r>
          </a:p>
          <a:p>
            <a:pPr indent="-457200" lvl="0" marL="457200" rtl="0">
              <a:spcBef>
                <a:spcPts val="0"/>
              </a:spcBef>
              <a:buSzPct val="100000"/>
              <a:buAutoNum type="arabicPeriod"/>
            </a:pPr>
            <a:r>
              <a:rPr lang="en" sz="3600"/>
              <a:t>Diana - Stanford Student</a:t>
            </a:r>
          </a:p>
          <a:p>
            <a:pPr indent="-457200" lvl="0" marL="457200" rtl="0">
              <a:spcBef>
                <a:spcPts val="0"/>
              </a:spcBef>
              <a:buSzPct val="100000"/>
              <a:buAutoNum type="arabicPeriod"/>
            </a:pPr>
            <a:r>
              <a:rPr lang="en" sz="3600"/>
              <a:t>Herman - Tourist</a:t>
            </a:r>
          </a:p>
          <a:p>
            <a:pPr indent="-228600" lvl="0" marL="457200" rtl="0">
              <a:spcBef>
                <a:spcPts val="0"/>
              </a:spcBef>
              <a:buAutoNum type="arabicPeriod"/>
            </a:pPr>
            <a:r>
              <a:rPr lang="en" sz="3600"/>
              <a:t>Christie - Stanford Studen</a:t>
            </a:r>
            <a:r>
              <a:rPr lang="en" sz="3000"/>
              <a:t>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32050" y="0"/>
            <a:ext cx="5289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5000"/>
              <a:t>Say/DO</a:t>
            </a:r>
          </a:p>
        </p:txBody>
      </p:sp>
      <p:pic>
        <p:nvPicPr>
          <p:cNvPr id="130" name="Shape 130"/>
          <p:cNvPicPr preferRelativeResize="0"/>
          <p:nvPr/>
        </p:nvPicPr>
        <p:blipFill rotWithShape="1">
          <a:blip r:embed="rId3">
            <a:alphaModFix/>
          </a:blip>
          <a:srcRect b="0" l="8888" r="33805" t="0"/>
          <a:stretch/>
        </p:blipFill>
        <p:spPr>
          <a:xfrm>
            <a:off x="5257850" y="0"/>
            <a:ext cx="3930299" cy="5143500"/>
          </a:xfrm>
          <a:prstGeom prst="rect">
            <a:avLst/>
          </a:prstGeom>
          <a:noFill/>
          <a:ln>
            <a:noFill/>
          </a:ln>
        </p:spPr>
      </p:pic>
      <p:sp>
        <p:nvSpPr>
          <p:cNvPr id="131" name="Shape 131"/>
          <p:cNvSpPr txBox="1"/>
          <p:nvPr/>
        </p:nvSpPr>
        <p:spPr>
          <a:xfrm>
            <a:off x="63675" y="1123500"/>
            <a:ext cx="5194200" cy="3967199"/>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000">
                <a:latin typeface="Source Code Pro"/>
                <a:ea typeface="Source Code Pro"/>
                <a:cs typeface="Source Code Pro"/>
                <a:sym typeface="Source Code Pro"/>
              </a:rPr>
              <a:t>“First time I go to SF, I go to ... but I want to </a:t>
            </a:r>
            <a:r>
              <a:rPr b="1" lang="en" sz="2000">
                <a:latin typeface="Source Code Pro"/>
                <a:ea typeface="Source Code Pro"/>
                <a:cs typeface="Source Code Pro"/>
                <a:sym typeface="Source Code Pro"/>
              </a:rPr>
              <a:t>try something new</a:t>
            </a:r>
            <a:r>
              <a:rPr lang="en" sz="2000">
                <a:latin typeface="Source Code Pro"/>
                <a:ea typeface="Source Code Pro"/>
                <a:cs typeface="Source Code Pro"/>
                <a:sym typeface="Source Code Pro"/>
              </a:rPr>
              <a:t> the next time.”</a:t>
            </a:r>
          </a:p>
          <a:p>
            <a:pPr lvl="0" rtl="0">
              <a:lnSpc>
                <a:spcPct val="115000"/>
              </a:lnSpc>
              <a:spcBef>
                <a:spcPts val="0"/>
              </a:spcBef>
              <a:buNone/>
            </a:pPr>
            <a:r>
              <a:t/>
            </a:r>
            <a:endParaRPr sz="2000">
              <a:latin typeface="Source Code Pro"/>
              <a:ea typeface="Source Code Pro"/>
              <a:cs typeface="Source Code Pro"/>
              <a:sym typeface="Source Code Pro"/>
            </a:endParaRPr>
          </a:p>
          <a:p>
            <a:pPr lvl="0" rtl="0">
              <a:lnSpc>
                <a:spcPct val="115000"/>
              </a:lnSpc>
              <a:spcBef>
                <a:spcPts val="0"/>
              </a:spcBef>
              <a:buNone/>
            </a:pPr>
            <a:r>
              <a:rPr lang="en" sz="2000">
                <a:latin typeface="Source Code Pro"/>
                <a:ea typeface="Source Code Pro"/>
                <a:cs typeface="Source Code Pro"/>
                <a:sym typeface="Source Code Pro"/>
              </a:rPr>
              <a:t>“There’s </a:t>
            </a:r>
            <a:r>
              <a:rPr b="1" lang="en" sz="2000">
                <a:latin typeface="Source Code Pro"/>
                <a:ea typeface="Source Code Pro"/>
                <a:cs typeface="Source Code Pro"/>
                <a:sym typeface="Source Code Pro"/>
              </a:rPr>
              <a:t>logistics</a:t>
            </a:r>
            <a:r>
              <a:rPr lang="en" sz="2000">
                <a:latin typeface="Source Code Pro"/>
                <a:ea typeface="Source Code Pro"/>
                <a:cs typeface="Source Code Pro"/>
                <a:sym typeface="Source Code Pro"/>
              </a:rPr>
              <a:t> and scheduling </a:t>
            </a:r>
            <a:r>
              <a:rPr b="1" lang="en" sz="2000">
                <a:latin typeface="Source Code Pro"/>
                <a:ea typeface="Source Code Pro"/>
                <a:cs typeface="Source Code Pro"/>
                <a:sym typeface="Source Code Pro"/>
              </a:rPr>
              <a:t>conflicts</a:t>
            </a:r>
            <a:r>
              <a:rPr lang="en" sz="2000">
                <a:latin typeface="Source Code Pro"/>
                <a:ea typeface="Source Code Pro"/>
                <a:cs typeface="Source Code Pro"/>
                <a:sym typeface="Source Code Pro"/>
              </a:rPr>
              <a:t> that make meeting people for a short trip hard.”</a:t>
            </a:r>
          </a:p>
          <a:p>
            <a:pPr lvl="0" rtl="0">
              <a:spcBef>
                <a:spcPts val="0"/>
              </a:spcBef>
              <a:buNone/>
            </a:pPr>
            <a:r>
              <a:t/>
            </a:r>
            <a:endParaRPr sz="2000"/>
          </a:p>
          <a:p>
            <a:pPr lvl="0" rtl="0">
              <a:spcBef>
                <a:spcPts val="0"/>
              </a:spcBef>
              <a:buNone/>
            </a:pPr>
            <a:r>
              <a:t/>
            </a:r>
            <a:endParaRPr sz="2000"/>
          </a:p>
        </p:txBody>
      </p:sp>
      <p:sp>
        <p:nvSpPr>
          <p:cNvPr id="132" name="Shape 132"/>
          <p:cNvSpPr txBox="1"/>
          <p:nvPr>
            <p:ph idx="2" type="title"/>
          </p:nvPr>
        </p:nvSpPr>
        <p:spPr>
          <a:xfrm>
            <a:off x="5257850" y="0"/>
            <a:ext cx="3930299" cy="894899"/>
          </a:xfrm>
          <a:prstGeom prst="rect">
            <a:avLst/>
          </a:prstGeom>
          <a:solidFill>
            <a:schemeClr val="lt1"/>
          </a:solidFill>
        </p:spPr>
        <p:txBody>
          <a:bodyPr anchorCtr="0" anchor="t" bIns="91425" lIns="91425" rIns="91425" tIns="91425">
            <a:noAutofit/>
          </a:bodyPr>
          <a:lstStyle/>
          <a:p>
            <a:pPr lvl="0" rtl="0">
              <a:spcBef>
                <a:spcPts val="0"/>
              </a:spcBef>
              <a:buNone/>
            </a:pPr>
            <a:r>
              <a:rPr lang="en" sz="5000"/>
              <a:t>Rui (Ryan) Guo</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sp>
        <p:nvSpPr>
          <p:cNvPr id="137" name="Shape 137"/>
          <p:cNvSpPr txBox="1"/>
          <p:nvPr>
            <p:ph type="title"/>
          </p:nvPr>
        </p:nvSpPr>
        <p:spPr>
          <a:xfrm>
            <a:off x="3854150" y="0"/>
            <a:ext cx="5289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5000"/>
              <a:t>Think/Feel</a:t>
            </a:r>
          </a:p>
        </p:txBody>
      </p:sp>
      <p:sp>
        <p:nvSpPr>
          <p:cNvPr id="138" name="Shape 138"/>
          <p:cNvSpPr txBox="1"/>
          <p:nvPr/>
        </p:nvSpPr>
        <p:spPr>
          <a:xfrm>
            <a:off x="3949875" y="1047300"/>
            <a:ext cx="5194200" cy="3967199"/>
          </a:xfrm>
          <a:prstGeom prst="rect">
            <a:avLst/>
          </a:prstGeom>
          <a:noFill/>
          <a:ln>
            <a:noFill/>
          </a:ln>
        </p:spPr>
        <p:txBody>
          <a:bodyPr anchorCtr="0" anchor="t" bIns="91425" lIns="91425" rIns="91425" tIns="91425">
            <a:noAutofit/>
          </a:bodyPr>
          <a:lstStyle/>
          <a:p>
            <a:pPr indent="-355600" lvl="0" marL="457200" rtl="0">
              <a:lnSpc>
                <a:spcPct val="115000"/>
              </a:lnSpc>
              <a:spcBef>
                <a:spcPts val="0"/>
              </a:spcBef>
              <a:buSzPct val="100000"/>
              <a:buChar char="●"/>
            </a:pPr>
            <a:r>
              <a:rPr b="1" lang="en" sz="2000">
                <a:latin typeface="Source Code Pro"/>
                <a:ea typeface="Source Code Pro"/>
                <a:cs typeface="Source Code Pro"/>
                <a:sym typeface="Source Code Pro"/>
              </a:rPr>
              <a:t>Curious</a:t>
            </a:r>
            <a:r>
              <a:rPr lang="en" sz="2000">
                <a:latin typeface="Source Code Pro"/>
                <a:ea typeface="Source Code Pro"/>
                <a:cs typeface="Source Code Pro"/>
                <a:sym typeface="Source Code Pro"/>
              </a:rPr>
              <a:t> about where locals go for fun.</a:t>
            </a:r>
          </a:p>
          <a:p>
            <a:pPr lvl="0" rtl="0">
              <a:lnSpc>
                <a:spcPct val="115000"/>
              </a:lnSpc>
              <a:spcBef>
                <a:spcPts val="0"/>
              </a:spcBef>
              <a:buNone/>
            </a:pPr>
            <a:r>
              <a:t/>
            </a:r>
            <a:endParaRPr sz="2000">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b="1" lang="en" sz="2000">
                <a:latin typeface="Source Code Pro"/>
                <a:ea typeface="Source Code Pro"/>
                <a:cs typeface="Source Code Pro"/>
                <a:sym typeface="Source Code Pro"/>
              </a:rPr>
              <a:t>Excited</a:t>
            </a:r>
            <a:r>
              <a:rPr lang="en" sz="2000">
                <a:latin typeface="Source Code Pro"/>
                <a:ea typeface="Source Code Pro"/>
                <a:cs typeface="Source Code Pro"/>
                <a:sym typeface="Source Code Pro"/>
              </a:rPr>
              <a:t> to meet people, but </a:t>
            </a:r>
            <a:r>
              <a:rPr b="1" lang="en" sz="2000">
                <a:latin typeface="Source Code Pro"/>
                <a:ea typeface="Source Code Pro"/>
                <a:cs typeface="Source Code Pro"/>
                <a:sym typeface="Source Code Pro"/>
              </a:rPr>
              <a:t>frustrated</a:t>
            </a:r>
            <a:r>
              <a:rPr lang="en" sz="2000">
                <a:latin typeface="Source Code Pro"/>
                <a:ea typeface="Source Code Pro"/>
                <a:cs typeface="Source Code Pro"/>
                <a:sym typeface="Source Code Pro"/>
              </a:rPr>
              <a:t> by inconvenience.</a:t>
            </a:r>
          </a:p>
          <a:p>
            <a:pPr lvl="0" rtl="0">
              <a:lnSpc>
                <a:spcPct val="115000"/>
              </a:lnSpc>
              <a:spcBef>
                <a:spcPts val="0"/>
              </a:spcBef>
              <a:buNone/>
            </a:pPr>
            <a:r>
              <a:t/>
            </a:r>
            <a:endParaRPr sz="2000">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b="1" lang="en" sz="2000">
                <a:latin typeface="Source Code Pro"/>
                <a:ea typeface="Source Code Pro"/>
                <a:cs typeface="Source Code Pro"/>
                <a:sym typeface="Source Code Pro"/>
              </a:rPr>
              <a:t>Trusts</a:t>
            </a:r>
            <a:r>
              <a:rPr lang="en" sz="2000">
                <a:latin typeface="Source Code Pro"/>
                <a:ea typeface="Source Code Pro"/>
                <a:cs typeface="Source Code Pro"/>
                <a:sym typeface="Source Code Pro"/>
              </a:rPr>
              <a:t> the platform of WeChat that many Chinese people are on.</a:t>
            </a:r>
          </a:p>
        </p:txBody>
      </p:sp>
      <p:pic>
        <p:nvPicPr>
          <p:cNvPr id="139" name="Shape 139"/>
          <p:cNvPicPr preferRelativeResize="0"/>
          <p:nvPr/>
        </p:nvPicPr>
        <p:blipFill rotWithShape="1">
          <a:blip r:embed="rId3">
            <a:alphaModFix/>
          </a:blip>
          <a:srcRect b="0" l="0" r="26013" t="0"/>
          <a:stretch/>
        </p:blipFill>
        <p:spPr>
          <a:xfrm>
            <a:off x="-1219200" y="0"/>
            <a:ext cx="5074000" cy="5143500"/>
          </a:xfrm>
          <a:prstGeom prst="rect">
            <a:avLst/>
          </a:prstGeom>
          <a:noFill/>
          <a:ln>
            <a:noFill/>
          </a:ln>
        </p:spPr>
      </p:pic>
      <p:sp>
        <p:nvSpPr>
          <p:cNvPr id="140" name="Shape 140"/>
          <p:cNvSpPr txBox="1"/>
          <p:nvPr>
            <p:ph idx="2" type="title"/>
          </p:nvPr>
        </p:nvSpPr>
        <p:spPr>
          <a:xfrm>
            <a:off x="0" y="0"/>
            <a:ext cx="3854100" cy="894899"/>
          </a:xfrm>
          <a:prstGeom prst="rect">
            <a:avLst/>
          </a:prstGeom>
          <a:solidFill>
            <a:schemeClr val="lt1"/>
          </a:solidFill>
        </p:spPr>
        <p:txBody>
          <a:bodyPr anchorCtr="0" anchor="t" bIns="91425" lIns="91425" rIns="91425" tIns="91425">
            <a:noAutofit/>
          </a:bodyPr>
          <a:lstStyle/>
          <a:p>
            <a:pPr lvl="0" rtl="0">
              <a:spcBef>
                <a:spcPts val="0"/>
              </a:spcBef>
              <a:buNone/>
            </a:pPr>
            <a:r>
              <a:rPr lang="en" sz="5000"/>
              <a:t>Rui (Ryan) Guo</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44" name="Shape 144"/>
        <p:cNvGrpSpPr/>
        <p:nvPr/>
      </p:nvGrpSpPr>
      <p:grpSpPr>
        <a:xfrm>
          <a:off x="0" y="0"/>
          <a:ext cx="0" cy="0"/>
          <a:chOff x="0" y="0"/>
          <a:chExt cx="0" cy="0"/>
        </a:xfrm>
      </p:grpSpPr>
      <p:sp>
        <p:nvSpPr>
          <p:cNvPr id="145" name="Shape 145"/>
          <p:cNvSpPr txBox="1"/>
          <p:nvPr/>
        </p:nvSpPr>
        <p:spPr>
          <a:xfrm>
            <a:off x="0" y="-12800"/>
            <a:ext cx="9144000" cy="949799"/>
          </a:xfrm>
          <a:prstGeom prst="rect">
            <a:avLst/>
          </a:prstGeom>
          <a:solidFill>
            <a:schemeClr val="dk1"/>
          </a:solidFill>
          <a:ln>
            <a:noFill/>
          </a:ln>
        </p:spPr>
        <p:txBody>
          <a:bodyPr anchorCtr="0" anchor="t" bIns="91425" lIns="91425" rIns="91425" tIns="91425">
            <a:noAutofit/>
          </a:bodyPr>
          <a:lstStyle/>
          <a:p>
            <a:pPr>
              <a:spcBef>
                <a:spcPts val="0"/>
              </a:spcBef>
              <a:buNone/>
            </a:pPr>
            <a:r>
              <a:t/>
            </a:r>
            <a:endParaRPr/>
          </a:p>
        </p:txBody>
      </p:sp>
      <p:sp>
        <p:nvSpPr>
          <p:cNvPr id="146" name="Shape 146"/>
          <p:cNvSpPr txBox="1"/>
          <p:nvPr>
            <p:ph type="ctrTitle"/>
          </p:nvPr>
        </p:nvSpPr>
        <p:spPr>
          <a:xfrm>
            <a:off x="311700" y="163550"/>
            <a:ext cx="8520599" cy="481500"/>
          </a:xfrm>
          <a:prstGeom prst="rect">
            <a:avLst/>
          </a:prstGeom>
        </p:spPr>
        <p:txBody>
          <a:bodyPr anchorCtr="0" anchor="ctr" bIns="91425" lIns="91425" rIns="91425" tIns="91425">
            <a:noAutofit/>
          </a:bodyPr>
          <a:lstStyle/>
          <a:p>
            <a:pPr lvl="0" rtl="0">
              <a:spcBef>
                <a:spcPts val="0"/>
              </a:spcBef>
              <a:buNone/>
            </a:pPr>
            <a:r>
              <a:rPr lang="en" sz="5000"/>
              <a:t>Diana: Say/Do</a:t>
            </a:r>
          </a:p>
        </p:txBody>
      </p:sp>
      <p:sp>
        <p:nvSpPr>
          <p:cNvPr id="147" name="Shape 147"/>
          <p:cNvSpPr txBox="1"/>
          <p:nvPr/>
        </p:nvSpPr>
        <p:spPr>
          <a:xfrm>
            <a:off x="195875" y="1093850"/>
            <a:ext cx="8810699" cy="3000000"/>
          </a:xfrm>
          <a:prstGeom prst="rect">
            <a:avLst/>
          </a:prstGeom>
          <a:noFill/>
          <a:ln>
            <a:noFill/>
          </a:ln>
        </p:spPr>
        <p:txBody>
          <a:bodyPr anchorCtr="0" anchor="t" bIns="91425" lIns="91425" rIns="91425" tIns="91425">
            <a:noAutofit/>
          </a:bodyPr>
          <a:lstStyle/>
          <a:p>
            <a:pPr lvl="0" rtl="0">
              <a:spcBef>
                <a:spcPts val="0"/>
              </a:spcBef>
              <a:buNone/>
            </a:pPr>
            <a:r>
              <a:rPr b="1" lang="en" sz="2400">
                <a:latin typeface="Source Code Pro"/>
                <a:ea typeface="Source Code Pro"/>
                <a:cs typeface="Source Code Pro"/>
                <a:sym typeface="Source Code Pro"/>
              </a:rPr>
              <a:t>Findings</a:t>
            </a:r>
          </a:p>
          <a:p>
            <a:pPr lvl="0" rtl="0">
              <a:spcBef>
                <a:spcPts val="0"/>
              </a:spcBef>
              <a:buNone/>
            </a:pPr>
            <a:r>
              <a:t/>
            </a:r>
            <a:endParaRPr>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b="1" lang="en" sz="2000">
                <a:latin typeface="Source Code Pro"/>
                <a:ea typeface="Source Code Pro"/>
                <a:cs typeface="Source Code Pro"/>
                <a:sym typeface="Source Code Pro"/>
              </a:rPr>
              <a:t>Spontaneity -</a:t>
            </a:r>
            <a:r>
              <a:rPr lang="en" sz="2000">
                <a:latin typeface="Source Code Pro"/>
                <a:ea typeface="Source Code Pro"/>
                <a:cs typeface="Source Code Pro"/>
                <a:sym typeface="Source Code Pro"/>
              </a:rPr>
              <a:t> Traveled with no itinerary, reservations, or place to stay.</a:t>
            </a: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Major tourist attractions were always really crowded. </a:t>
            </a: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Found places by word of mouth and asking locals.</a:t>
            </a: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Meet new people - </a:t>
            </a:r>
            <a:r>
              <a:rPr b="1" lang="en" sz="2000">
                <a:latin typeface="Source Code Pro"/>
                <a:ea typeface="Source Code Pro"/>
                <a:cs typeface="Source Code Pro"/>
                <a:sym typeface="Source Code Pro"/>
              </a:rPr>
              <a:t>“It would be cool if the app had a filtering system” </a:t>
            </a: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“Parking in a city like SF is </a:t>
            </a:r>
            <a:r>
              <a:rPr b="1" lang="en" sz="2000">
                <a:latin typeface="Source Code Pro"/>
                <a:ea typeface="Source Code Pro"/>
                <a:cs typeface="Source Code Pro"/>
                <a:sym typeface="Source Code Pro"/>
              </a:rPr>
              <a:t>expensive</a:t>
            </a:r>
            <a:r>
              <a:rPr lang="en" sz="2000">
                <a:latin typeface="Source Code Pro"/>
                <a:ea typeface="Source Code Pro"/>
                <a:cs typeface="Source Code Pro"/>
                <a:sym typeface="Source Code Pro"/>
              </a:rPr>
              <a:t> and </a:t>
            </a:r>
            <a:r>
              <a:rPr b="1" lang="en" sz="2000">
                <a:latin typeface="Source Code Pro"/>
                <a:ea typeface="Source Code Pro"/>
                <a:cs typeface="Source Code Pro"/>
                <a:sym typeface="Source Code Pro"/>
              </a:rPr>
              <a:t>dangerous</a:t>
            </a:r>
            <a:r>
              <a:rPr lang="en" sz="2000">
                <a:latin typeface="Source Code Pro"/>
                <a:ea typeface="Source Code Pro"/>
                <a:cs typeface="Source Code Pro"/>
                <a:sym typeface="Source Code Pro"/>
              </a:rPr>
              <a:t>”</a:t>
            </a:r>
          </a:p>
          <a:p>
            <a:pPr indent="0" lvl="0" marL="457200" rtl="0">
              <a:lnSpc>
                <a:spcPct val="115000"/>
              </a:lnSpc>
              <a:spcBef>
                <a:spcPts val="0"/>
              </a:spcBef>
              <a:buNone/>
            </a:pPr>
            <a:r>
              <a:t/>
            </a:r>
            <a:endParaRPr sz="2000">
              <a:latin typeface="Source Code Pro"/>
              <a:ea typeface="Source Code Pro"/>
              <a:cs typeface="Source Code Pro"/>
              <a:sym typeface="Source Code Pro"/>
            </a:endParaRPr>
          </a:p>
          <a:p>
            <a:pPr lvl="0" rtl="0">
              <a:spcBef>
                <a:spcPts val="0"/>
              </a:spcBef>
              <a:buNone/>
            </a:pPr>
            <a:r>
              <a:rPr lang="en" sz="2000">
                <a:latin typeface="Source Code Pro"/>
                <a:ea typeface="Source Code Pro"/>
                <a:cs typeface="Source Code Pro"/>
                <a:sym typeface="Source Code Pro"/>
              </a:rPr>
              <a:t> </a:t>
            </a:r>
          </a:p>
          <a:p>
            <a:pPr lvl="0" rtl="0">
              <a:spcBef>
                <a:spcPts val="0"/>
              </a:spcBef>
              <a:buNone/>
            </a:pPr>
            <a:r>
              <a:t/>
            </a:r>
            <a:endParaRPr sz="2000">
              <a:latin typeface="Source Code Pro"/>
              <a:ea typeface="Source Code Pro"/>
              <a:cs typeface="Source Code Pro"/>
              <a:sym typeface="Source Code Pro"/>
            </a:endParaRPr>
          </a:p>
          <a:p>
            <a:pPr lvl="0" rtl="0">
              <a:spcBef>
                <a:spcPts val="0"/>
              </a:spcBef>
              <a:buNone/>
            </a:pPr>
            <a:r>
              <a:t/>
            </a:r>
            <a:endParaRPr>
              <a:highlight>
                <a:srgbClr val="00FF00"/>
              </a:highlight>
              <a:latin typeface="Source Code Pro"/>
              <a:ea typeface="Source Code Pro"/>
              <a:cs typeface="Source Code Pro"/>
              <a:sym typeface="Source Code Pro"/>
            </a:endParaRPr>
          </a:p>
          <a:p>
            <a:pPr lvl="0" rtl="0">
              <a:lnSpc>
                <a:spcPct val="115000"/>
              </a:lnSpc>
              <a:spcBef>
                <a:spcPts val="0"/>
              </a:spcBef>
              <a:buNone/>
            </a:pPr>
            <a:r>
              <a:t/>
            </a:r>
            <a:endParaRPr b="1">
              <a:highlight>
                <a:srgbClr val="FFFF00"/>
              </a:highlight>
              <a:latin typeface="Source Code Pro"/>
              <a:ea typeface="Source Code Pro"/>
              <a:cs typeface="Source Code Pro"/>
              <a:sym typeface="Source Code Pro"/>
            </a:endParaRPr>
          </a:p>
          <a:p>
            <a:pPr lvl="0" rtl="0">
              <a:spcBef>
                <a:spcPts val="0"/>
              </a:spcBef>
              <a:buNone/>
            </a:pPr>
            <a:r>
              <a:t/>
            </a:r>
            <a:endParaRPr>
              <a:highlight>
                <a:srgbClr val="00FF00"/>
              </a:highlight>
              <a:latin typeface="Source Code Pro"/>
              <a:ea typeface="Source Code Pro"/>
              <a:cs typeface="Source Code Pro"/>
              <a:sym typeface="Source Code Pro"/>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51" name="Shape 151"/>
        <p:cNvGrpSpPr/>
        <p:nvPr/>
      </p:nvGrpSpPr>
      <p:grpSpPr>
        <a:xfrm>
          <a:off x="0" y="0"/>
          <a:ext cx="0" cy="0"/>
          <a:chOff x="0" y="0"/>
          <a:chExt cx="0" cy="0"/>
        </a:xfrm>
      </p:grpSpPr>
      <p:sp>
        <p:nvSpPr>
          <p:cNvPr id="152" name="Shape 152"/>
          <p:cNvSpPr txBox="1"/>
          <p:nvPr>
            <p:ph idx="1" type="subTitle"/>
          </p:nvPr>
        </p:nvSpPr>
        <p:spPr>
          <a:xfrm>
            <a:off x="192450" y="949850"/>
            <a:ext cx="4706699" cy="3590399"/>
          </a:xfrm>
          <a:prstGeom prst="rect">
            <a:avLst/>
          </a:prstGeom>
        </p:spPr>
        <p:txBody>
          <a:bodyPr anchorCtr="0" anchor="t" bIns="91425" lIns="91425" rIns="91425" tIns="91425">
            <a:noAutofit/>
          </a:bodyPr>
          <a:lstStyle/>
          <a:p>
            <a:pPr indent="-355600" lvl="0" marL="457200" rtl="0" algn="l">
              <a:lnSpc>
                <a:spcPct val="115000"/>
              </a:lnSpc>
              <a:spcBef>
                <a:spcPts val="0"/>
              </a:spcBef>
              <a:buClr>
                <a:srgbClr val="000000"/>
              </a:buClr>
              <a:buSzPct val="100000"/>
              <a:buChar char="●"/>
            </a:pPr>
            <a:r>
              <a:rPr b="0" lang="en" sz="2000">
                <a:solidFill>
                  <a:srgbClr val="000000"/>
                </a:solidFill>
              </a:rPr>
              <a:t>I want to find places to stay </a:t>
            </a:r>
            <a:r>
              <a:rPr lang="en" sz="2000">
                <a:solidFill>
                  <a:srgbClr val="000000"/>
                </a:solidFill>
              </a:rPr>
              <a:t>last minute.</a:t>
            </a:r>
          </a:p>
          <a:p>
            <a:pPr lvl="0" rtl="0" algn="l">
              <a:spcBef>
                <a:spcPts val="0"/>
              </a:spcBef>
              <a:buNone/>
            </a:pPr>
            <a:r>
              <a:t/>
            </a:r>
            <a:endParaRPr b="0" sz="2000">
              <a:solidFill>
                <a:srgbClr val="000000"/>
              </a:solidFill>
            </a:endParaRPr>
          </a:p>
          <a:p>
            <a:pPr indent="-228600" lvl="0" marL="457200" rtl="0" algn="l">
              <a:lnSpc>
                <a:spcPct val="115000"/>
              </a:lnSpc>
              <a:spcBef>
                <a:spcPts val="0"/>
              </a:spcBef>
              <a:buClr>
                <a:srgbClr val="000000"/>
              </a:buClr>
              <a:buChar char="●"/>
            </a:pPr>
            <a:r>
              <a:rPr lang="en" sz="2000">
                <a:solidFill>
                  <a:srgbClr val="000000"/>
                </a:solidFill>
              </a:rPr>
              <a:t>Add filter for preferences &amp; compatibility: </a:t>
            </a:r>
            <a:r>
              <a:rPr b="0" lang="en" sz="2000">
                <a:solidFill>
                  <a:srgbClr val="000000"/>
                </a:solidFill>
              </a:rPr>
              <a:t>I don’t want to get stuck spending the day with someone who has completely different interests.</a:t>
            </a:r>
          </a:p>
        </p:txBody>
      </p:sp>
      <p:pic>
        <p:nvPicPr>
          <p:cNvPr id="153" name="Shape 153"/>
          <p:cNvPicPr preferRelativeResize="0"/>
          <p:nvPr/>
        </p:nvPicPr>
        <p:blipFill>
          <a:blip r:embed="rId3">
            <a:alphaModFix/>
          </a:blip>
          <a:stretch>
            <a:fillRect/>
          </a:stretch>
        </p:blipFill>
        <p:spPr>
          <a:xfrm>
            <a:off x="5105925" y="1101124"/>
            <a:ext cx="3787899" cy="2312352"/>
          </a:xfrm>
          <a:prstGeom prst="rect">
            <a:avLst/>
          </a:prstGeom>
          <a:noFill/>
          <a:ln>
            <a:noFill/>
          </a:ln>
        </p:spPr>
      </p:pic>
      <p:sp>
        <p:nvSpPr>
          <p:cNvPr id="154" name="Shape 154"/>
          <p:cNvSpPr txBox="1"/>
          <p:nvPr/>
        </p:nvSpPr>
        <p:spPr>
          <a:xfrm>
            <a:off x="0" y="-12800"/>
            <a:ext cx="9144000" cy="949799"/>
          </a:xfrm>
          <a:prstGeom prst="rect">
            <a:avLst/>
          </a:prstGeom>
          <a:solidFill>
            <a:schemeClr val="dk1"/>
          </a:solidFill>
          <a:ln>
            <a:noFill/>
          </a:ln>
        </p:spPr>
        <p:txBody>
          <a:bodyPr anchorCtr="0" anchor="t" bIns="91425" lIns="91425" rIns="91425" tIns="91425">
            <a:noAutofit/>
          </a:bodyPr>
          <a:lstStyle/>
          <a:p>
            <a:pPr lvl="0" rtl="0">
              <a:spcBef>
                <a:spcPts val="0"/>
              </a:spcBef>
              <a:buNone/>
            </a:pPr>
            <a:r>
              <a:t/>
            </a:r>
            <a:endParaRPr/>
          </a:p>
        </p:txBody>
      </p:sp>
      <p:sp>
        <p:nvSpPr>
          <p:cNvPr id="155" name="Shape 155"/>
          <p:cNvSpPr txBox="1"/>
          <p:nvPr>
            <p:ph type="ctrTitle"/>
          </p:nvPr>
        </p:nvSpPr>
        <p:spPr>
          <a:xfrm>
            <a:off x="311700" y="163550"/>
            <a:ext cx="8520599" cy="481500"/>
          </a:xfrm>
          <a:prstGeom prst="rect">
            <a:avLst/>
          </a:prstGeom>
        </p:spPr>
        <p:txBody>
          <a:bodyPr anchorCtr="0" anchor="ctr" bIns="91425" lIns="91425" rIns="91425" tIns="91425">
            <a:noAutofit/>
          </a:bodyPr>
          <a:lstStyle/>
          <a:p>
            <a:pPr lvl="0" rtl="0">
              <a:spcBef>
                <a:spcPts val="0"/>
              </a:spcBef>
              <a:buNone/>
            </a:pPr>
            <a:r>
              <a:rPr lang="en" sz="5000"/>
              <a:t>Diana: Think/Feel</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0" y="4550"/>
            <a:ext cx="8537700" cy="873000"/>
          </a:xfrm>
          <a:prstGeom prst="rect">
            <a:avLst/>
          </a:prstGeom>
          <a:solidFill>
            <a:schemeClr val="dk1"/>
          </a:solidFill>
        </p:spPr>
        <p:txBody>
          <a:bodyPr anchorCtr="0" anchor="t" bIns="91425" lIns="91425" rIns="91425" tIns="91425">
            <a:noAutofit/>
          </a:bodyPr>
          <a:lstStyle/>
          <a:p>
            <a:pPr indent="0" lvl="0" marL="0" rtl="0">
              <a:spcBef>
                <a:spcPts val="0"/>
              </a:spcBef>
              <a:buNone/>
            </a:pPr>
            <a:r>
              <a:rPr lang="en" sz="5000"/>
              <a:t>Say/Do</a:t>
            </a:r>
          </a:p>
        </p:txBody>
      </p:sp>
      <p:pic>
        <p:nvPicPr>
          <p:cNvPr id="161" name="Shape 161"/>
          <p:cNvPicPr preferRelativeResize="0"/>
          <p:nvPr/>
        </p:nvPicPr>
        <p:blipFill rotWithShape="1">
          <a:blip r:embed="rId3">
            <a:alphaModFix/>
          </a:blip>
          <a:srcRect b="0" l="49266" r="0" t="0"/>
          <a:stretch/>
        </p:blipFill>
        <p:spPr>
          <a:xfrm>
            <a:off x="5664800" y="0"/>
            <a:ext cx="3479199" cy="5143500"/>
          </a:xfrm>
          <a:prstGeom prst="rect">
            <a:avLst/>
          </a:prstGeom>
          <a:noFill/>
          <a:ln>
            <a:noFill/>
          </a:ln>
        </p:spPr>
      </p:pic>
      <p:sp>
        <p:nvSpPr>
          <p:cNvPr id="162" name="Shape 162"/>
          <p:cNvSpPr txBox="1"/>
          <p:nvPr/>
        </p:nvSpPr>
        <p:spPr>
          <a:xfrm>
            <a:off x="199825" y="1033925"/>
            <a:ext cx="5213099" cy="39444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000">
                <a:latin typeface="Source Code Pro"/>
                <a:ea typeface="Source Code Pro"/>
                <a:cs typeface="Source Code Pro"/>
                <a:sym typeface="Source Code Pro"/>
              </a:rPr>
              <a:t>“I don’t like large groups, I like to be </a:t>
            </a:r>
            <a:r>
              <a:rPr b="1" lang="en" sz="2000">
                <a:latin typeface="Source Code Pro"/>
                <a:ea typeface="Source Code Pro"/>
                <a:cs typeface="Source Code Pro"/>
                <a:sym typeface="Source Code Pro"/>
              </a:rPr>
              <a:t>on my own</a:t>
            </a:r>
            <a:r>
              <a:rPr lang="en" sz="2000">
                <a:latin typeface="Source Code Pro"/>
                <a:ea typeface="Source Code Pro"/>
                <a:cs typeface="Source Code Pro"/>
                <a:sym typeface="Source Code Pro"/>
              </a:rPr>
              <a:t>”</a:t>
            </a:r>
          </a:p>
          <a:p>
            <a:pPr lvl="0" rtl="0">
              <a:lnSpc>
                <a:spcPct val="115000"/>
              </a:lnSpc>
              <a:spcBef>
                <a:spcPts val="0"/>
              </a:spcBef>
              <a:buNone/>
            </a:pPr>
            <a:r>
              <a:t/>
            </a:r>
            <a:endParaRPr sz="2000">
              <a:latin typeface="Source Code Pro"/>
              <a:ea typeface="Source Code Pro"/>
              <a:cs typeface="Source Code Pro"/>
              <a:sym typeface="Source Code Pro"/>
            </a:endParaRPr>
          </a:p>
          <a:p>
            <a:pPr lvl="0" rtl="0">
              <a:lnSpc>
                <a:spcPct val="115000"/>
              </a:lnSpc>
              <a:spcBef>
                <a:spcPts val="0"/>
              </a:spcBef>
              <a:buNone/>
            </a:pPr>
            <a:r>
              <a:rPr lang="en" sz="2000">
                <a:latin typeface="Source Code Pro"/>
                <a:ea typeface="Source Code Pro"/>
                <a:cs typeface="Source Code Pro"/>
                <a:sym typeface="Source Code Pro"/>
              </a:rPr>
              <a:t>“I find the people here </a:t>
            </a:r>
            <a:r>
              <a:rPr b="1" lang="en" sz="2000">
                <a:latin typeface="Source Code Pro"/>
                <a:ea typeface="Source Code Pro"/>
                <a:cs typeface="Source Code Pro"/>
                <a:sym typeface="Source Code Pro"/>
              </a:rPr>
              <a:t>very friendly</a:t>
            </a:r>
            <a:r>
              <a:rPr lang="en" sz="2000">
                <a:latin typeface="Source Code Pro"/>
                <a:ea typeface="Source Code Pro"/>
                <a:cs typeface="Source Code Pro"/>
                <a:sym typeface="Source Code Pro"/>
              </a:rPr>
              <a:t>, much more willing to help than those in Germany”</a:t>
            </a:r>
          </a:p>
          <a:p>
            <a:pPr lvl="0" rtl="0">
              <a:lnSpc>
                <a:spcPct val="115000"/>
              </a:lnSpc>
              <a:spcBef>
                <a:spcPts val="0"/>
              </a:spcBef>
              <a:buNone/>
            </a:pPr>
            <a:r>
              <a:t/>
            </a:r>
            <a:endParaRPr sz="2000">
              <a:latin typeface="Source Code Pro"/>
              <a:ea typeface="Source Code Pro"/>
              <a:cs typeface="Source Code Pro"/>
              <a:sym typeface="Source Code Pro"/>
            </a:endParaRPr>
          </a:p>
          <a:p>
            <a:pPr lvl="0" rtl="0">
              <a:lnSpc>
                <a:spcPct val="115000"/>
              </a:lnSpc>
              <a:spcBef>
                <a:spcPts val="0"/>
              </a:spcBef>
              <a:buNone/>
            </a:pPr>
            <a:r>
              <a:rPr lang="en" sz="2000">
                <a:latin typeface="Source Code Pro"/>
                <a:ea typeface="Source Code Pro"/>
                <a:cs typeface="Source Code Pro"/>
                <a:sym typeface="Source Code Pro"/>
              </a:rPr>
              <a:t>“If I’m bored, I’ll first </a:t>
            </a:r>
            <a:r>
              <a:rPr b="1" lang="en" sz="2000">
                <a:latin typeface="Source Code Pro"/>
                <a:ea typeface="Source Code Pro"/>
                <a:cs typeface="Source Code Pro"/>
                <a:sym typeface="Source Code Pro"/>
              </a:rPr>
              <a:t>walk around myself</a:t>
            </a:r>
            <a:r>
              <a:rPr lang="en" sz="2000">
                <a:latin typeface="Source Code Pro"/>
                <a:ea typeface="Source Code Pro"/>
                <a:cs typeface="Source Code Pro"/>
                <a:sym typeface="Source Code Pro"/>
              </a:rPr>
              <a:t>, then look for friends”</a:t>
            </a:r>
          </a:p>
        </p:txBody>
      </p:sp>
      <p:sp>
        <p:nvSpPr>
          <p:cNvPr id="163" name="Shape 163"/>
          <p:cNvSpPr txBox="1"/>
          <p:nvPr>
            <p:ph idx="2" type="title"/>
          </p:nvPr>
        </p:nvSpPr>
        <p:spPr>
          <a:xfrm>
            <a:off x="5664800" y="0"/>
            <a:ext cx="3523199" cy="894899"/>
          </a:xfrm>
          <a:prstGeom prst="rect">
            <a:avLst/>
          </a:prstGeom>
          <a:solidFill>
            <a:schemeClr val="lt1"/>
          </a:solidFill>
        </p:spPr>
        <p:txBody>
          <a:bodyPr anchorCtr="0" anchor="t" bIns="91425" lIns="91425" rIns="91425" tIns="91425">
            <a:noAutofit/>
          </a:bodyPr>
          <a:lstStyle/>
          <a:p>
            <a:pPr lvl="0" rtl="0">
              <a:spcBef>
                <a:spcPts val="0"/>
              </a:spcBef>
              <a:buNone/>
            </a:pPr>
            <a:r>
              <a:rPr lang="en" sz="5000"/>
              <a:t>Herman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3519200" y="0"/>
            <a:ext cx="5652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5000"/>
              <a:t>Think/Feel</a:t>
            </a:r>
          </a:p>
        </p:txBody>
      </p:sp>
      <p:pic>
        <p:nvPicPr>
          <p:cNvPr id="169" name="Shape 169"/>
          <p:cNvPicPr preferRelativeResize="0"/>
          <p:nvPr/>
        </p:nvPicPr>
        <p:blipFill>
          <a:blip r:embed="rId3">
            <a:alphaModFix/>
          </a:blip>
          <a:stretch>
            <a:fillRect/>
          </a:stretch>
        </p:blipFill>
        <p:spPr>
          <a:xfrm>
            <a:off x="-3338800" y="0"/>
            <a:ext cx="6858000" cy="5143500"/>
          </a:xfrm>
          <a:prstGeom prst="rect">
            <a:avLst/>
          </a:prstGeom>
          <a:noFill/>
          <a:ln>
            <a:noFill/>
          </a:ln>
        </p:spPr>
      </p:pic>
      <p:sp>
        <p:nvSpPr>
          <p:cNvPr id="170" name="Shape 170"/>
          <p:cNvSpPr txBox="1"/>
          <p:nvPr/>
        </p:nvSpPr>
        <p:spPr>
          <a:xfrm>
            <a:off x="3519200" y="1042600"/>
            <a:ext cx="5213099" cy="3944400"/>
          </a:xfrm>
          <a:prstGeom prst="rect">
            <a:avLst/>
          </a:prstGeom>
          <a:noFill/>
          <a:ln>
            <a:noFill/>
          </a:ln>
        </p:spPr>
        <p:txBody>
          <a:bodyPr anchorCtr="0" anchor="t" bIns="91425" lIns="91425" rIns="91425" tIns="91425">
            <a:noAutofit/>
          </a:bodyPr>
          <a:lstStyle/>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Wants </a:t>
            </a:r>
            <a:r>
              <a:rPr b="1" lang="en" sz="2000">
                <a:latin typeface="Source Code Pro"/>
                <a:ea typeface="Source Code Pro"/>
                <a:cs typeface="Source Code Pro"/>
                <a:sym typeface="Source Code Pro"/>
              </a:rPr>
              <a:t>spontaneity</a:t>
            </a:r>
            <a:r>
              <a:rPr lang="en" sz="2000">
                <a:latin typeface="Source Code Pro"/>
                <a:ea typeface="Source Code Pro"/>
                <a:cs typeface="Source Code Pro"/>
                <a:sym typeface="Source Code Pro"/>
              </a:rPr>
              <a:t>, but </a:t>
            </a:r>
            <a:r>
              <a:rPr b="1" lang="en" sz="2000">
                <a:latin typeface="Source Code Pro"/>
                <a:ea typeface="Source Code Pro"/>
                <a:cs typeface="Source Code Pro"/>
                <a:sym typeface="Source Code Pro"/>
              </a:rPr>
              <a:t>direction</a:t>
            </a:r>
            <a:r>
              <a:rPr lang="en" sz="2000">
                <a:latin typeface="Source Code Pro"/>
                <a:ea typeface="Source Code Pro"/>
                <a:cs typeface="Source Code Pro"/>
                <a:sym typeface="Source Code Pro"/>
              </a:rPr>
              <a:t> during travel.</a:t>
            </a:r>
          </a:p>
          <a:p>
            <a:pPr lvl="0" rtl="0">
              <a:lnSpc>
                <a:spcPct val="115000"/>
              </a:lnSpc>
              <a:spcBef>
                <a:spcPts val="0"/>
              </a:spcBef>
              <a:buNone/>
            </a:pPr>
            <a:r>
              <a:t/>
            </a:r>
            <a:endParaRPr sz="2000">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Wants better </a:t>
            </a:r>
            <a:r>
              <a:rPr b="1" lang="en" sz="2000">
                <a:latin typeface="Source Code Pro"/>
                <a:ea typeface="Source Code Pro"/>
                <a:cs typeface="Source Code Pro"/>
                <a:sym typeface="Source Code Pro"/>
              </a:rPr>
              <a:t>coordination</a:t>
            </a:r>
            <a:r>
              <a:rPr lang="en" sz="2000">
                <a:latin typeface="Source Code Pro"/>
                <a:ea typeface="Source Code Pro"/>
                <a:cs typeface="Source Code Pro"/>
                <a:sym typeface="Source Code Pro"/>
              </a:rPr>
              <a:t> with friends in a new area.</a:t>
            </a:r>
          </a:p>
          <a:p>
            <a:pPr lvl="0" rtl="0">
              <a:lnSpc>
                <a:spcPct val="115000"/>
              </a:lnSpc>
              <a:spcBef>
                <a:spcPts val="0"/>
              </a:spcBef>
              <a:buNone/>
            </a:pPr>
            <a:r>
              <a:t/>
            </a:r>
            <a:endParaRPr sz="2000">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Wishes the </a:t>
            </a:r>
            <a:r>
              <a:rPr b="1" lang="en" sz="2000">
                <a:latin typeface="Source Code Pro"/>
                <a:ea typeface="Source Code Pro"/>
                <a:cs typeface="Source Code Pro"/>
                <a:sym typeface="Source Code Pro"/>
              </a:rPr>
              <a:t>hospitality</a:t>
            </a:r>
            <a:r>
              <a:rPr lang="en" sz="2000">
                <a:latin typeface="Source Code Pro"/>
                <a:ea typeface="Source Code Pro"/>
                <a:cs typeface="Source Code Pro"/>
                <a:sym typeface="Source Code Pro"/>
              </a:rPr>
              <a:t> here is in Germany.</a:t>
            </a:r>
          </a:p>
          <a:p>
            <a:pPr lvl="0" rtl="0">
              <a:lnSpc>
                <a:spcPct val="115000"/>
              </a:lnSpc>
              <a:spcBef>
                <a:spcPts val="0"/>
              </a:spcBef>
              <a:buNone/>
            </a:pPr>
            <a:r>
              <a:t/>
            </a:r>
            <a:endParaRPr sz="2000">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Keen on </a:t>
            </a:r>
            <a:r>
              <a:rPr b="1" lang="en" sz="2000">
                <a:latin typeface="Source Code Pro"/>
                <a:ea typeface="Source Code Pro"/>
                <a:cs typeface="Source Code Pro"/>
                <a:sym typeface="Source Code Pro"/>
              </a:rPr>
              <a:t>atypical</a:t>
            </a:r>
            <a:r>
              <a:rPr lang="en" sz="2000">
                <a:latin typeface="Source Code Pro"/>
                <a:ea typeface="Source Code Pro"/>
                <a:cs typeface="Source Code Pro"/>
                <a:sym typeface="Source Code Pro"/>
              </a:rPr>
              <a:t> tourist attractions.</a:t>
            </a:r>
          </a:p>
        </p:txBody>
      </p:sp>
      <p:sp>
        <p:nvSpPr>
          <p:cNvPr id="171" name="Shape 171"/>
          <p:cNvSpPr txBox="1"/>
          <p:nvPr>
            <p:ph idx="2" type="title"/>
          </p:nvPr>
        </p:nvSpPr>
        <p:spPr>
          <a:xfrm>
            <a:off x="0" y="0"/>
            <a:ext cx="3519299" cy="894899"/>
          </a:xfrm>
          <a:prstGeom prst="rect">
            <a:avLst/>
          </a:prstGeom>
          <a:solidFill>
            <a:schemeClr val="lt1"/>
          </a:solidFill>
        </p:spPr>
        <p:txBody>
          <a:bodyPr anchorCtr="0" anchor="t" bIns="91425" lIns="91425" rIns="91425" tIns="91425">
            <a:noAutofit/>
          </a:bodyPr>
          <a:lstStyle/>
          <a:p>
            <a:pPr lvl="0" rtl="0">
              <a:spcBef>
                <a:spcPts val="0"/>
              </a:spcBef>
              <a:buNone/>
            </a:pPr>
            <a:r>
              <a:rPr lang="en" sz="5000"/>
              <a:t>Herman</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75" name="Shape 175"/>
        <p:cNvGrpSpPr/>
        <p:nvPr/>
      </p:nvGrpSpPr>
      <p:grpSpPr>
        <a:xfrm>
          <a:off x="0" y="0"/>
          <a:ext cx="0" cy="0"/>
          <a:chOff x="0" y="0"/>
          <a:chExt cx="0" cy="0"/>
        </a:xfrm>
      </p:grpSpPr>
      <p:sp>
        <p:nvSpPr>
          <p:cNvPr id="176" name="Shape 176"/>
          <p:cNvSpPr txBox="1"/>
          <p:nvPr/>
        </p:nvSpPr>
        <p:spPr>
          <a:xfrm>
            <a:off x="0" y="-12800"/>
            <a:ext cx="9144000" cy="949799"/>
          </a:xfrm>
          <a:prstGeom prst="rect">
            <a:avLst/>
          </a:prstGeom>
          <a:solidFill>
            <a:schemeClr val="dk1"/>
          </a:solidFill>
          <a:ln>
            <a:noFill/>
          </a:ln>
        </p:spPr>
        <p:txBody>
          <a:bodyPr anchorCtr="0" anchor="t" bIns="91425" lIns="91425" rIns="91425" tIns="91425">
            <a:noAutofit/>
          </a:bodyPr>
          <a:lstStyle/>
          <a:p>
            <a:pPr>
              <a:spcBef>
                <a:spcPts val="0"/>
              </a:spcBef>
              <a:buNone/>
            </a:pPr>
            <a:r>
              <a:t/>
            </a:r>
            <a:endParaRPr/>
          </a:p>
        </p:txBody>
      </p:sp>
      <p:sp>
        <p:nvSpPr>
          <p:cNvPr id="177" name="Shape 177"/>
          <p:cNvSpPr txBox="1"/>
          <p:nvPr>
            <p:ph type="ctrTitle"/>
          </p:nvPr>
        </p:nvSpPr>
        <p:spPr>
          <a:xfrm>
            <a:off x="311700" y="163550"/>
            <a:ext cx="8520599" cy="481500"/>
          </a:xfrm>
          <a:prstGeom prst="rect">
            <a:avLst/>
          </a:prstGeom>
        </p:spPr>
        <p:txBody>
          <a:bodyPr anchorCtr="0" anchor="ctr" bIns="91425" lIns="91425" rIns="91425" tIns="91425">
            <a:noAutofit/>
          </a:bodyPr>
          <a:lstStyle/>
          <a:p>
            <a:pPr lvl="0" rtl="0">
              <a:spcBef>
                <a:spcPts val="0"/>
              </a:spcBef>
              <a:buNone/>
            </a:pPr>
            <a:r>
              <a:rPr lang="en" sz="5000"/>
              <a:t>Christie: Say/Do</a:t>
            </a:r>
          </a:p>
        </p:txBody>
      </p:sp>
      <p:sp>
        <p:nvSpPr>
          <p:cNvPr id="178" name="Shape 178"/>
          <p:cNvSpPr txBox="1"/>
          <p:nvPr/>
        </p:nvSpPr>
        <p:spPr>
          <a:xfrm>
            <a:off x="195875" y="1093850"/>
            <a:ext cx="5248500" cy="3000000"/>
          </a:xfrm>
          <a:prstGeom prst="rect">
            <a:avLst/>
          </a:prstGeom>
          <a:noFill/>
          <a:ln>
            <a:noFill/>
          </a:ln>
        </p:spPr>
        <p:txBody>
          <a:bodyPr anchorCtr="0" anchor="t" bIns="91425" lIns="91425" rIns="91425" tIns="91425">
            <a:noAutofit/>
          </a:bodyPr>
          <a:lstStyle/>
          <a:p>
            <a:pPr lvl="0" rtl="0">
              <a:spcBef>
                <a:spcPts val="0"/>
              </a:spcBef>
              <a:buNone/>
            </a:pPr>
            <a:r>
              <a:t/>
            </a:r>
            <a:endParaRPr>
              <a:latin typeface="Source Code Pro"/>
              <a:ea typeface="Source Code Pro"/>
              <a:cs typeface="Source Code Pro"/>
              <a:sym typeface="Source Code Pro"/>
            </a:endParaRPr>
          </a:p>
          <a:p>
            <a:pPr indent="-355600" lvl="0" marL="457200" rtl="0">
              <a:lnSpc>
                <a:spcPct val="115000"/>
              </a:lnSpc>
              <a:spcBef>
                <a:spcPts val="0"/>
              </a:spcBef>
              <a:buSzPct val="100000"/>
              <a:buFont typeface="Source Code Pro"/>
              <a:buChar char="●"/>
            </a:pPr>
            <a:r>
              <a:rPr b="1" lang="en" sz="2000">
                <a:latin typeface="Source Code Pro"/>
                <a:ea typeface="Source Code Pro"/>
                <a:cs typeface="Source Code Pro"/>
                <a:sym typeface="Source Code Pro"/>
              </a:rPr>
              <a:t>People Centric -</a:t>
            </a:r>
            <a:r>
              <a:rPr lang="en" sz="2000">
                <a:latin typeface="Source Code Pro"/>
                <a:ea typeface="Source Code Pro"/>
                <a:cs typeface="Source Code Pro"/>
                <a:sym typeface="Source Code Pro"/>
              </a:rPr>
              <a:t> “I remember at NSO when my friends from East Campus came all the way over to Lagunita”</a:t>
            </a: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“I need social media in my life”</a:t>
            </a:r>
          </a:p>
          <a:p>
            <a:pPr indent="-355600" lvl="0" marL="457200" rtl="0">
              <a:lnSpc>
                <a:spcPct val="115000"/>
              </a:lnSpc>
              <a:spcBef>
                <a:spcPts val="0"/>
              </a:spcBef>
              <a:buSzPct val="100000"/>
              <a:buFont typeface="Source Code Pro"/>
              <a:buChar char="●"/>
            </a:pPr>
            <a:r>
              <a:rPr lang="en" sz="2000">
                <a:latin typeface="Source Code Pro"/>
                <a:ea typeface="Source Code Pro"/>
                <a:cs typeface="Source Code Pro"/>
                <a:sym typeface="Source Code Pro"/>
              </a:rPr>
              <a:t>Loves </a:t>
            </a:r>
            <a:r>
              <a:rPr b="1" lang="en" sz="2000">
                <a:latin typeface="Source Code Pro"/>
                <a:ea typeface="Source Code Pro"/>
                <a:cs typeface="Source Code Pro"/>
                <a:sym typeface="Source Code Pro"/>
              </a:rPr>
              <a:t>shopping</a:t>
            </a:r>
            <a:r>
              <a:rPr lang="en" sz="2000">
                <a:latin typeface="Source Code Pro"/>
                <a:ea typeface="Source Code Pro"/>
                <a:cs typeface="Source Code Pro"/>
                <a:sym typeface="Source Code Pro"/>
              </a:rPr>
              <a:t> in new locations </a:t>
            </a:r>
          </a:p>
          <a:p>
            <a:pPr lvl="0" rtl="0">
              <a:spcBef>
                <a:spcPts val="0"/>
              </a:spcBef>
              <a:buNone/>
            </a:pPr>
            <a:r>
              <a:t/>
            </a:r>
            <a:endParaRPr sz="2000">
              <a:latin typeface="Source Code Pro"/>
              <a:ea typeface="Source Code Pro"/>
              <a:cs typeface="Source Code Pro"/>
              <a:sym typeface="Source Code Pro"/>
            </a:endParaRPr>
          </a:p>
          <a:p>
            <a:pPr lvl="0" rtl="0">
              <a:spcBef>
                <a:spcPts val="0"/>
              </a:spcBef>
              <a:buNone/>
            </a:pPr>
            <a:r>
              <a:t/>
            </a:r>
            <a:endParaRPr>
              <a:highlight>
                <a:srgbClr val="00FF00"/>
              </a:highlight>
              <a:latin typeface="Source Code Pro"/>
              <a:ea typeface="Source Code Pro"/>
              <a:cs typeface="Source Code Pro"/>
              <a:sym typeface="Source Code Pro"/>
            </a:endParaRPr>
          </a:p>
          <a:p>
            <a:pPr lvl="0" rtl="0">
              <a:lnSpc>
                <a:spcPct val="115000"/>
              </a:lnSpc>
              <a:spcBef>
                <a:spcPts val="0"/>
              </a:spcBef>
              <a:buNone/>
            </a:pPr>
            <a:r>
              <a:t/>
            </a:r>
            <a:endParaRPr b="1">
              <a:highlight>
                <a:srgbClr val="FFFF00"/>
              </a:highlight>
              <a:latin typeface="Source Code Pro"/>
              <a:ea typeface="Source Code Pro"/>
              <a:cs typeface="Source Code Pro"/>
              <a:sym typeface="Source Code Pro"/>
            </a:endParaRPr>
          </a:p>
          <a:p>
            <a:pPr lvl="0" rtl="0">
              <a:spcBef>
                <a:spcPts val="0"/>
              </a:spcBef>
              <a:buNone/>
            </a:pPr>
            <a:r>
              <a:t/>
            </a:r>
            <a:endParaRPr>
              <a:highlight>
                <a:srgbClr val="00FF00"/>
              </a:highlight>
              <a:latin typeface="Source Code Pro"/>
              <a:ea typeface="Source Code Pro"/>
              <a:cs typeface="Source Code Pro"/>
              <a:sym typeface="Source Code Pro"/>
            </a:endParaRPr>
          </a:p>
        </p:txBody>
      </p:sp>
      <p:pic>
        <p:nvPicPr>
          <p:cNvPr id="179" name="Shape 179"/>
          <p:cNvPicPr preferRelativeResize="0"/>
          <p:nvPr/>
        </p:nvPicPr>
        <p:blipFill>
          <a:blip r:embed="rId3">
            <a:alphaModFix/>
          </a:blip>
          <a:stretch>
            <a:fillRect/>
          </a:stretch>
        </p:blipFill>
        <p:spPr>
          <a:xfrm>
            <a:off x="5504425" y="1300925"/>
            <a:ext cx="3421474" cy="3421474"/>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83" name="Shape 183"/>
        <p:cNvGrpSpPr/>
        <p:nvPr/>
      </p:nvGrpSpPr>
      <p:grpSpPr>
        <a:xfrm>
          <a:off x="0" y="0"/>
          <a:ext cx="0" cy="0"/>
          <a:chOff x="0" y="0"/>
          <a:chExt cx="0" cy="0"/>
        </a:xfrm>
      </p:grpSpPr>
      <p:sp>
        <p:nvSpPr>
          <p:cNvPr id="184" name="Shape 184"/>
          <p:cNvSpPr txBox="1"/>
          <p:nvPr>
            <p:ph idx="1" type="subTitle"/>
          </p:nvPr>
        </p:nvSpPr>
        <p:spPr>
          <a:xfrm>
            <a:off x="184925" y="1027250"/>
            <a:ext cx="8432699" cy="3590399"/>
          </a:xfrm>
          <a:prstGeom prst="rect">
            <a:avLst/>
          </a:prstGeom>
        </p:spPr>
        <p:txBody>
          <a:bodyPr anchorCtr="0" anchor="t" bIns="91425" lIns="91425" rIns="91425" tIns="91425">
            <a:noAutofit/>
          </a:bodyPr>
          <a:lstStyle/>
          <a:p>
            <a:pPr indent="-228600" lvl="0" marL="457200" rtl="0" algn="l">
              <a:lnSpc>
                <a:spcPct val="150000"/>
              </a:lnSpc>
              <a:spcBef>
                <a:spcPts val="0"/>
              </a:spcBef>
              <a:buClr>
                <a:srgbClr val="000000"/>
              </a:buClr>
              <a:buChar char="●"/>
            </a:pPr>
            <a:r>
              <a:rPr lang="en" sz="2000">
                <a:solidFill>
                  <a:srgbClr val="000000"/>
                </a:solidFill>
              </a:rPr>
              <a:t>People</a:t>
            </a:r>
            <a:r>
              <a:rPr b="0" lang="en" sz="2000">
                <a:solidFill>
                  <a:srgbClr val="000000"/>
                </a:solidFill>
              </a:rPr>
              <a:t> make the location memorable.</a:t>
            </a:r>
          </a:p>
          <a:p>
            <a:pPr indent="-355600" lvl="0" marL="457200" rtl="0" algn="l">
              <a:lnSpc>
                <a:spcPct val="150000"/>
              </a:lnSpc>
              <a:spcBef>
                <a:spcPts val="0"/>
              </a:spcBef>
              <a:buClr>
                <a:srgbClr val="000000"/>
              </a:buClr>
              <a:buSzPct val="100000"/>
              <a:buChar char="●"/>
            </a:pPr>
            <a:r>
              <a:rPr b="0" lang="en" sz="2000">
                <a:solidFill>
                  <a:srgbClr val="000000"/>
                </a:solidFill>
              </a:rPr>
              <a:t>Wants more </a:t>
            </a:r>
            <a:r>
              <a:rPr lang="en" sz="2000">
                <a:solidFill>
                  <a:srgbClr val="000000"/>
                </a:solidFill>
              </a:rPr>
              <a:t>enjoyable</a:t>
            </a:r>
            <a:r>
              <a:rPr b="0" lang="en" sz="2000">
                <a:solidFill>
                  <a:srgbClr val="000000"/>
                </a:solidFill>
              </a:rPr>
              <a:t> way to shop, not necessarily faster.</a:t>
            </a:r>
          </a:p>
          <a:p>
            <a:pPr indent="-355600" lvl="0" marL="457200" rtl="0" algn="l">
              <a:lnSpc>
                <a:spcPct val="150000"/>
              </a:lnSpc>
              <a:spcBef>
                <a:spcPts val="0"/>
              </a:spcBef>
              <a:buClr>
                <a:srgbClr val="000000"/>
              </a:buClr>
              <a:buSzPct val="100000"/>
              <a:buChar char="●"/>
            </a:pPr>
            <a:r>
              <a:rPr b="0" lang="en" sz="2000">
                <a:solidFill>
                  <a:srgbClr val="000000"/>
                </a:solidFill>
              </a:rPr>
              <a:t>Really likes singing, joined A Capella to be with people of </a:t>
            </a:r>
            <a:r>
              <a:rPr lang="en" sz="2000">
                <a:solidFill>
                  <a:srgbClr val="000000"/>
                </a:solidFill>
              </a:rPr>
              <a:t>same interests</a:t>
            </a:r>
            <a:r>
              <a:rPr b="0" lang="en" sz="2000">
                <a:solidFill>
                  <a:srgbClr val="000000"/>
                </a:solidFill>
              </a:rPr>
              <a:t>.</a:t>
            </a:r>
          </a:p>
          <a:p>
            <a:pPr indent="-355600" lvl="0" marL="457200" rtl="0" algn="l">
              <a:lnSpc>
                <a:spcPct val="150000"/>
              </a:lnSpc>
              <a:spcBef>
                <a:spcPts val="0"/>
              </a:spcBef>
              <a:buClr>
                <a:srgbClr val="000000"/>
              </a:buClr>
              <a:buSzPct val="100000"/>
              <a:buChar char="●"/>
            </a:pPr>
            <a:r>
              <a:rPr b="0" lang="en" sz="2000">
                <a:solidFill>
                  <a:srgbClr val="000000"/>
                </a:solidFill>
              </a:rPr>
              <a:t>Always wants to be </a:t>
            </a:r>
            <a:r>
              <a:rPr lang="en" sz="2000">
                <a:solidFill>
                  <a:srgbClr val="000000"/>
                </a:solidFill>
              </a:rPr>
              <a:t>connected</a:t>
            </a:r>
            <a:r>
              <a:rPr b="0" lang="en" sz="2000">
                <a:solidFill>
                  <a:srgbClr val="000000"/>
                </a:solidFill>
              </a:rPr>
              <a:t> with friends through social media.</a:t>
            </a:r>
          </a:p>
        </p:txBody>
      </p:sp>
      <p:sp>
        <p:nvSpPr>
          <p:cNvPr id="185" name="Shape 185"/>
          <p:cNvSpPr txBox="1"/>
          <p:nvPr/>
        </p:nvSpPr>
        <p:spPr>
          <a:xfrm>
            <a:off x="0" y="-12800"/>
            <a:ext cx="9144000" cy="949799"/>
          </a:xfrm>
          <a:prstGeom prst="rect">
            <a:avLst/>
          </a:prstGeom>
          <a:solidFill>
            <a:schemeClr val="dk1"/>
          </a:solidFill>
          <a:ln>
            <a:noFill/>
          </a:ln>
        </p:spPr>
        <p:txBody>
          <a:bodyPr anchorCtr="0" anchor="t" bIns="91425" lIns="91425" rIns="91425" tIns="91425">
            <a:noAutofit/>
          </a:bodyPr>
          <a:lstStyle/>
          <a:p>
            <a:pPr lvl="0" rtl="0">
              <a:spcBef>
                <a:spcPts val="0"/>
              </a:spcBef>
              <a:buNone/>
            </a:pPr>
            <a:r>
              <a:t/>
            </a:r>
            <a:endParaRPr/>
          </a:p>
        </p:txBody>
      </p:sp>
      <p:sp>
        <p:nvSpPr>
          <p:cNvPr id="186" name="Shape 186"/>
          <p:cNvSpPr txBox="1"/>
          <p:nvPr>
            <p:ph type="ctrTitle"/>
          </p:nvPr>
        </p:nvSpPr>
        <p:spPr>
          <a:xfrm>
            <a:off x="311700" y="163550"/>
            <a:ext cx="8520599" cy="481500"/>
          </a:xfrm>
          <a:prstGeom prst="rect">
            <a:avLst/>
          </a:prstGeom>
        </p:spPr>
        <p:txBody>
          <a:bodyPr anchorCtr="0" anchor="ctr" bIns="91425" lIns="91425" rIns="91425" tIns="91425">
            <a:noAutofit/>
          </a:bodyPr>
          <a:lstStyle/>
          <a:p>
            <a:pPr lvl="0" rtl="0">
              <a:spcBef>
                <a:spcPts val="0"/>
              </a:spcBef>
              <a:buNone/>
            </a:pPr>
            <a:r>
              <a:rPr lang="en" sz="5000"/>
              <a:t>Christie: Think/Feel</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title"/>
          </p:nvPr>
        </p:nvSpPr>
        <p:spPr>
          <a:xfrm>
            <a:off x="387900" y="97650"/>
            <a:ext cx="8520599" cy="517199"/>
          </a:xfrm>
          <a:prstGeom prst="rect">
            <a:avLst/>
          </a:prstGeom>
        </p:spPr>
        <p:txBody>
          <a:bodyPr anchorCtr="0" anchor="t" bIns="91425" lIns="91425" rIns="91425" tIns="91425">
            <a:noAutofit/>
          </a:bodyPr>
          <a:lstStyle/>
          <a:p>
            <a:pPr lvl="0" rtl="0" algn="ctr">
              <a:spcBef>
                <a:spcPts val="0"/>
              </a:spcBef>
              <a:buNone/>
            </a:pPr>
            <a:r>
              <a:rPr lang="en" sz="5000"/>
              <a:t>Hey y’all!</a:t>
            </a:r>
          </a:p>
        </p:txBody>
      </p:sp>
      <p:sp>
        <p:nvSpPr>
          <p:cNvPr id="59" name="Shape 59"/>
          <p:cNvSpPr txBox="1"/>
          <p:nvPr>
            <p:ph idx="2" type="title"/>
          </p:nvPr>
        </p:nvSpPr>
        <p:spPr>
          <a:xfrm>
            <a:off x="0" y="992450"/>
            <a:ext cx="9144000" cy="3110400"/>
          </a:xfrm>
          <a:prstGeom prst="rect">
            <a:avLst/>
          </a:prstGeom>
          <a:solidFill>
            <a:schemeClr val="dk1"/>
          </a:solidFill>
        </p:spPr>
        <p:txBody>
          <a:bodyPr anchorCtr="0" anchor="t" bIns="91425" lIns="91425" rIns="91425" tIns="91425">
            <a:noAutofit/>
          </a:bodyPr>
          <a:lstStyle/>
          <a:p>
            <a:pPr lvl="0" rtl="0" algn="ctr">
              <a:spcBef>
                <a:spcPts val="0"/>
              </a:spcBef>
              <a:buNone/>
            </a:pPr>
            <a:r>
              <a:t/>
            </a:r>
            <a:endParaRPr/>
          </a:p>
        </p:txBody>
      </p:sp>
      <p:pic>
        <p:nvPicPr>
          <p:cNvPr id="60" name="Shape 60"/>
          <p:cNvPicPr preferRelativeResize="0"/>
          <p:nvPr/>
        </p:nvPicPr>
        <p:blipFill>
          <a:blip r:embed="rId3">
            <a:alphaModFix/>
          </a:blip>
          <a:stretch>
            <a:fillRect/>
          </a:stretch>
        </p:blipFill>
        <p:spPr>
          <a:xfrm>
            <a:off x="366100" y="1324425"/>
            <a:ext cx="2326890" cy="2383499"/>
          </a:xfrm>
          <a:prstGeom prst="rect">
            <a:avLst/>
          </a:prstGeom>
          <a:noFill/>
          <a:ln>
            <a:noFill/>
          </a:ln>
        </p:spPr>
      </p:pic>
      <p:pic>
        <p:nvPicPr>
          <p:cNvPr id="61" name="Shape 61"/>
          <p:cNvPicPr preferRelativeResize="0"/>
          <p:nvPr/>
        </p:nvPicPr>
        <p:blipFill>
          <a:blip r:embed="rId4">
            <a:alphaModFix/>
          </a:blip>
          <a:stretch>
            <a:fillRect/>
          </a:stretch>
        </p:blipFill>
        <p:spPr>
          <a:xfrm>
            <a:off x="4816676" y="1324425"/>
            <a:ext cx="2097122" cy="2383498"/>
          </a:xfrm>
          <a:prstGeom prst="rect">
            <a:avLst/>
          </a:prstGeom>
          <a:noFill/>
          <a:ln>
            <a:noFill/>
          </a:ln>
        </p:spPr>
      </p:pic>
      <p:pic>
        <p:nvPicPr>
          <p:cNvPr id="62" name="Shape 62"/>
          <p:cNvPicPr preferRelativeResize="0"/>
          <p:nvPr/>
        </p:nvPicPr>
        <p:blipFill>
          <a:blip r:embed="rId5">
            <a:alphaModFix/>
          </a:blip>
          <a:stretch>
            <a:fillRect/>
          </a:stretch>
        </p:blipFill>
        <p:spPr>
          <a:xfrm>
            <a:off x="6913797" y="1324425"/>
            <a:ext cx="1922952" cy="2383499"/>
          </a:xfrm>
          <a:prstGeom prst="rect">
            <a:avLst/>
          </a:prstGeom>
          <a:noFill/>
          <a:ln>
            <a:noFill/>
          </a:ln>
        </p:spPr>
      </p:pic>
      <p:pic>
        <p:nvPicPr>
          <p:cNvPr id="63" name="Shape 63"/>
          <p:cNvPicPr preferRelativeResize="0"/>
          <p:nvPr/>
        </p:nvPicPr>
        <p:blipFill>
          <a:blip r:embed="rId6">
            <a:alphaModFix/>
          </a:blip>
          <a:stretch>
            <a:fillRect/>
          </a:stretch>
        </p:blipFill>
        <p:spPr>
          <a:xfrm>
            <a:off x="2642753" y="1324425"/>
            <a:ext cx="2173923" cy="2383499"/>
          </a:xfrm>
          <a:prstGeom prst="rect">
            <a:avLst/>
          </a:prstGeom>
          <a:noFill/>
          <a:ln>
            <a:noFill/>
          </a:ln>
        </p:spPr>
      </p:pic>
      <p:pic>
        <p:nvPicPr>
          <p:cNvPr id="64" name="Shape 64"/>
          <p:cNvPicPr preferRelativeResize="0"/>
          <p:nvPr/>
        </p:nvPicPr>
        <p:blipFill rotWithShape="1">
          <a:blip r:embed="rId7">
            <a:alphaModFix/>
          </a:blip>
          <a:srcRect b="23418" l="0" r="0" t="0"/>
          <a:stretch/>
        </p:blipFill>
        <p:spPr>
          <a:xfrm>
            <a:off x="343150" y="1332050"/>
            <a:ext cx="2326900" cy="237587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90" name="Shape 190"/>
        <p:cNvGrpSpPr/>
        <p:nvPr/>
      </p:nvGrpSpPr>
      <p:grpSpPr>
        <a:xfrm>
          <a:off x="0" y="0"/>
          <a:ext cx="0" cy="0"/>
          <a:chOff x="0" y="0"/>
          <a:chExt cx="0" cy="0"/>
        </a:xfrm>
      </p:grpSpPr>
      <p:sp>
        <p:nvSpPr>
          <p:cNvPr id="191" name="Shape 191"/>
          <p:cNvSpPr txBox="1"/>
          <p:nvPr/>
        </p:nvSpPr>
        <p:spPr>
          <a:xfrm>
            <a:off x="0" y="-12800"/>
            <a:ext cx="9144000" cy="949799"/>
          </a:xfrm>
          <a:prstGeom prst="rect">
            <a:avLst/>
          </a:prstGeom>
          <a:solidFill>
            <a:schemeClr val="dk1"/>
          </a:solidFill>
          <a:ln>
            <a:noFill/>
          </a:ln>
        </p:spPr>
        <p:txBody>
          <a:bodyPr anchorCtr="0" anchor="t" bIns="91425" lIns="91425" rIns="91425" tIns="91425">
            <a:noAutofit/>
          </a:bodyPr>
          <a:lstStyle/>
          <a:p>
            <a:pPr lvl="0" rtl="0">
              <a:spcBef>
                <a:spcPts val="0"/>
              </a:spcBef>
              <a:buNone/>
            </a:pPr>
            <a:r>
              <a:t/>
            </a:r>
            <a:endParaRPr/>
          </a:p>
        </p:txBody>
      </p:sp>
      <p:sp>
        <p:nvSpPr>
          <p:cNvPr id="192" name="Shape 192"/>
          <p:cNvSpPr txBox="1"/>
          <p:nvPr>
            <p:ph type="ctrTitle"/>
          </p:nvPr>
        </p:nvSpPr>
        <p:spPr>
          <a:xfrm>
            <a:off x="311700" y="163550"/>
            <a:ext cx="8520599" cy="481500"/>
          </a:xfrm>
          <a:prstGeom prst="rect">
            <a:avLst/>
          </a:prstGeom>
        </p:spPr>
        <p:txBody>
          <a:bodyPr anchorCtr="0" anchor="ctr" bIns="91425" lIns="91425" rIns="91425" tIns="91425">
            <a:noAutofit/>
          </a:bodyPr>
          <a:lstStyle/>
          <a:p>
            <a:pPr lvl="0" rtl="0">
              <a:spcBef>
                <a:spcPts val="0"/>
              </a:spcBef>
              <a:buNone/>
            </a:pPr>
            <a:r>
              <a:rPr lang="en" sz="5000"/>
              <a:t>Needs / Insights</a:t>
            </a:r>
          </a:p>
        </p:txBody>
      </p:sp>
      <p:sp>
        <p:nvSpPr>
          <p:cNvPr id="193" name="Shape 193"/>
          <p:cNvSpPr txBox="1"/>
          <p:nvPr/>
        </p:nvSpPr>
        <p:spPr>
          <a:xfrm>
            <a:off x="195875" y="1093850"/>
            <a:ext cx="8810699" cy="3000000"/>
          </a:xfrm>
          <a:prstGeom prst="rect">
            <a:avLst/>
          </a:prstGeom>
          <a:noFill/>
          <a:ln>
            <a:noFill/>
          </a:ln>
        </p:spPr>
        <p:txBody>
          <a:bodyPr anchorCtr="0" anchor="t" bIns="91425" lIns="91425" rIns="91425" tIns="91425">
            <a:noAutofit/>
          </a:bodyPr>
          <a:lstStyle/>
          <a:p>
            <a:pPr indent="-368300" lvl="0" marL="457200" rtl="0">
              <a:spcBef>
                <a:spcPts val="0"/>
              </a:spcBef>
              <a:buSzPct val="100000"/>
              <a:buFont typeface="Source Code Pro"/>
              <a:buAutoNum type="arabicPeriod"/>
            </a:pPr>
            <a:r>
              <a:rPr lang="en" sz="2200">
                <a:latin typeface="Source Code Pro"/>
                <a:ea typeface="Source Code Pro"/>
                <a:cs typeface="Source Code Pro"/>
                <a:sym typeface="Source Code Pro"/>
              </a:rPr>
              <a:t>Want to find people with </a:t>
            </a:r>
            <a:r>
              <a:rPr b="1" lang="en" sz="2200">
                <a:latin typeface="Source Code Pro"/>
                <a:ea typeface="Source Code Pro"/>
                <a:cs typeface="Source Code Pro"/>
                <a:sym typeface="Source Code Pro"/>
              </a:rPr>
              <a:t>common interests</a:t>
            </a:r>
            <a:r>
              <a:rPr lang="en" sz="2200">
                <a:latin typeface="Source Code Pro"/>
                <a:ea typeface="Source Code Pro"/>
                <a:cs typeface="Source Code Pro"/>
                <a:sym typeface="Source Code Pro"/>
              </a:rPr>
              <a:t> easily</a:t>
            </a:r>
          </a:p>
          <a:p>
            <a:pPr lvl="0" rtl="0">
              <a:spcBef>
                <a:spcPts val="0"/>
              </a:spcBef>
              <a:buNone/>
            </a:pPr>
            <a:r>
              <a:t/>
            </a:r>
            <a:endParaRPr sz="2200">
              <a:latin typeface="Source Code Pro"/>
              <a:ea typeface="Source Code Pro"/>
              <a:cs typeface="Source Code Pro"/>
              <a:sym typeface="Source Code Pro"/>
            </a:endParaRPr>
          </a:p>
          <a:p>
            <a:pPr indent="-368300" lvl="0" marL="457200" rtl="0">
              <a:spcBef>
                <a:spcPts val="0"/>
              </a:spcBef>
              <a:buSzPct val="100000"/>
              <a:buFont typeface="Source Code Pro"/>
              <a:buAutoNum type="arabicPeriod"/>
            </a:pPr>
            <a:r>
              <a:rPr lang="en" sz="2200">
                <a:latin typeface="Source Code Pro"/>
                <a:ea typeface="Source Code Pro"/>
                <a:cs typeface="Source Code Pro"/>
                <a:sym typeface="Source Code Pro"/>
              </a:rPr>
              <a:t>Keen on finding the </a:t>
            </a:r>
            <a:r>
              <a:rPr b="1" lang="en" sz="2200">
                <a:latin typeface="Source Code Pro"/>
                <a:ea typeface="Source Code Pro"/>
                <a:cs typeface="Source Code Pro"/>
                <a:sym typeface="Source Code Pro"/>
              </a:rPr>
              <a:t>local favorites</a:t>
            </a:r>
          </a:p>
          <a:p>
            <a:pPr lvl="0" rtl="0">
              <a:spcBef>
                <a:spcPts val="0"/>
              </a:spcBef>
              <a:buNone/>
            </a:pPr>
            <a:r>
              <a:t/>
            </a:r>
            <a:endParaRPr sz="2200">
              <a:latin typeface="Source Code Pro"/>
              <a:ea typeface="Source Code Pro"/>
              <a:cs typeface="Source Code Pro"/>
              <a:sym typeface="Source Code Pro"/>
            </a:endParaRPr>
          </a:p>
          <a:p>
            <a:pPr indent="-368300" lvl="0" marL="457200" rtl="0">
              <a:spcBef>
                <a:spcPts val="0"/>
              </a:spcBef>
              <a:buSzPct val="100000"/>
              <a:buFont typeface="Source Code Pro"/>
              <a:buAutoNum type="arabicPeriod"/>
            </a:pPr>
            <a:r>
              <a:rPr lang="en" sz="2200">
                <a:latin typeface="Source Code Pro"/>
                <a:ea typeface="Source Code Pro"/>
                <a:cs typeface="Source Code Pro"/>
                <a:sym typeface="Source Code Pro"/>
              </a:rPr>
              <a:t>Wants the process to be </a:t>
            </a:r>
            <a:r>
              <a:rPr b="1" lang="en" sz="2200">
                <a:latin typeface="Source Code Pro"/>
                <a:ea typeface="Source Code Pro"/>
                <a:cs typeface="Source Code Pro"/>
                <a:sym typeface="Source Code Pro"/>
              </a:rPr>
              <a:t>spontaneous</a:t>
            </a:r>
            <a:r>
              <a:rPr lang="en" sz="2200">
                <a:latin typeface="Source Code Pro"/>
                <a:ea typeface="Source Code Pro"/>
                <a:cs typeface="Source Code Pro"/>
                <a:sym typeface="Source Code Pro"/>
              </a:rPr>
              <a:t> and </a:t>
            </a:r>
            <a:r>
              <a:rPr b="1" lang="en" sz="2200">
                <a:latin typeface="Source Code Pro"/>
                <a:ea typeface="Source Code Pro"/>
                <a:cs typeface="Source Code Pro"/>
                <a:sym typeface="Source Code Pro"/>
              </a:rPr>
              <a:t>adventurous</a:t>
            </a:r>
          </a:p>
          <a:p>
            <a:pPr lvl="0" rtl="0">
              <a:spcBef>
                <a:spcPts val="0"/>
              </a:spcBef>
              <a:buNone/>
            </a:pPr>
            <a:r>
              <a:t/>
            </a:r>
            <a:endParaRPr sz="2200">
              <a:latin typeface="Source Code Pro"/>
              <a:ea typeface="Source Code Pro"/>
              <a:cs typeface="Source Code Pro"/>
              <a:sym typeface="Source Code Pro"/>
            </a:endParaRPr>
          </a:p>
          <a:p>
            <a:pPr indent="-368300" lvl="0" marL="457200" rtl="0">
              <a:spcBef>
                <a:spcPts val="0"/>
              </a:spcBef>
              <a:buSzPct val="100000"/>
              <a:buFont typeface="Source Code Pro"/>
              <a:buAutoNum type="arabicPeriod"/>
            </a:pPr>
            <a:r>
              <a:rPr lang="en" sz="2200">
                <a:latin typeface="Source Code Pro"/>
                <a:ea typeface="Source Code Pro"/>
                <a:cs typeface="Source Code Pro"/>
                <a:sym typeface="Source Code Pro"/>
              </a:rPr>
              <a:t>Wants to be with </a:t>
            </a:r>
            <a:r>
              <a:rPr b="1" lang="en" sz="2200">
                <a:latin typeface="Source Code Pro"/>
                <a:ea typeface="Source Code Pro"/>
                <a:cs typeface="Source Code Pro"/>
                <a:sym typeface="Source Code Pro"/>
              </a:rPr>
              <a:t>fun, likeable</a:t>
            </a:r>
            <a:r>
              <a:rPr lang="en" sz="2200">
                <a:latin typeface="Source Code Pro"/>
                <a:ea typeface="Source Code Pro"/>
                <a:cs typeface="Source Code Pro"/>
                <a:sym typeface="Source Code Pro"/>
              </a:rPr>
              <a:t> people</a:t>
            </a:r>
          </a:p>
          <a:p>
            <a:pPr lvl="0" rtl="0">
              <a:spcBef>
                <a:spcPts val="0"/>
              </a:spcBef>
              <a:buNone/>
            </a:pPr>
            <a:r>
              <a:t/>
            </a:r>
            <a:endParaRPr sz="2200">
              <a:latin typeface="Source Code Pro"/>
              <a:ea typeface="Source Code Pro"/>
              <a:cs typeface="Source Code Pro"/>
              <a:sym typeface="Source Code Pro"/>
            </a:endParaRPr>
          </a:p>
          <a:p>
            <a:pPr indent="-368300" lvl="0" marL="457200" rtl="0">
              <a:spcBef>
                <a:spcPts val="0"/>
              </a:spcBef>
              <a:buSzPct val="100000"/>
              <a:buFont typeface="Source Code Pro"/>
              <a:buAutoNum type="arabicPeriod"/>
            </a:pPr>
            <a:r>
              <a:rPr lang="en" sz="2200">
                <a:latin typeface="Source Code Pro"/>
                <a:ea typeface="Source Code Pro"/>
                <a:cs typeface="Source Code Pro"/>
                <a:sym typeface="Source Code Pro"/>
              </a:rPr>
              <a:t>Keep </a:t>
            </a:r>
            <a:r>
              <a:rPr b="1" lang="en" sz="2200">
                <a:latin typeface="Source Code Pro"/>
                <a:ea typeface="Source Code Pro"/>
                <a:cs typeface="Source Code Pro"/>
                <a:sym typeface="Source Code Pro"/>
              </a:rPr>
              <a:t>connected</a:t>
            </a:r>
            <a:r>
              <a:rPr lang="en" sz="2200">
                <a:latin typeface="Source Code Pro"/>
                <a:ea typeface="Source Code Pro"/>
                <a:cs typeface="Source Code Pro"/>
                <a:sym typeface="Source Code Pro"/>
              </a:rPr>
              <a:t> with current friends</a:t>
            </a:r>
          </a:p>
          <a:p>
            <a:pPr lvl="0" rtl="0">
              <a:spcBef>
                <a:spcPts val="0"/>
              </a:spcBef>
              <a:buNone/>
            </a:pPr>
            <a:r>
              <a:t/>
            </a:r>
            <a:endParaRPr sz="2000">
              <a:latin typeface="Source Code Pro"/>
              <a:ea typeface="Source Code Pro"/>
              <a:cs typeface="Source Code Pro"/>
              <a:sym typeface="Source Code Pro"/>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97" name="Shape 197"/>
        <p:cNvGrpSpPr/>
        <p:nvPr/>
      </p:nvGrpSpPr>
      <p:grpSpPr>
        <a:xfrm>
          <a:off x="0" y="0"/>
          <a:ext cx="0" cy="0"/>
          <a:chOff x="0" y="0"/>
          <a:chExt cx="0" cy="0"/>
        </a:xfrm>
      </p:grpSpPr>
      <p:sp>
        <p:nvSpPr>
          <p:cNvPr id="198" name="Shape 198"/>
          <p:cNvSpPr txBox="1"/>
          <p:nvPr/>
        </p:nvSpPr>
        <p:spPr>
          <a:xfrm>
            <a:off x="0" y="-12800"/>
            <a:ext cx="9144000" cy="949799"/>
          </a:xfrm>
          <a:prstGeom prst="rect">
            <a:avLst/>
          </a:prstGeom>
          <a:solidFill>
            <a:schemeClr val="dk1"/>
          </a:solidFill>
          <a:ln>
            <a:noFill/>
          </a:ln>
        </p:spPr>
        <p:txBody>
          <a:bodyPr anchorCtr="0" anchor="t" bIns="91425" lIns="91425" rIns="91425" tIns="91425">
            <a:noAutofit/>
          </a:bodyPr>
          <a:lstStyle/>
          <a:p>
            <a:pPr lvl="0" rtl="0">
              <a:spcBef>
                <a:spcPts val="0"/>
              </a:spcBef>
              <a:buNone/>
            </a:pPr>
            <a:r>
              <a:t/>
            </a:r>
            <a:endParaRPr/>
          </a:p>
        </p:txBody>
      </p:sp>
      <p:sp>
        <p:nvSpPr>
          <p:cNvPr id="199" name="Shape 199"/>
          <p:cNvSpPr txBox="1"/>
          <p:nvPr>
            <p:ph type="ctrTitle"/>
          </p:nvPr>
        </p:nvSpPr>
        <p:spPr>
          <a:xfrm>
            <a:off x="311700" y="163550"/>
            <a:ext cx="8520599" cy="481500"/>
          </a:xfrm>
          <a:prstGeom prst="rect">
            <a:avLst/>
          </a:prstGeom>
        </p:spPr>
        <p:txBody>
          <a:bodyPr anchorCtr="0" anchor="ctr" bIns="91425" lIns="91425" rIns="91425" tIns="91425">
            <a:noAutofit/>
          </a:bodyPr>
          <a:lstStyle/>
          <a:p>
            <a:pPr lvl="0" rtl="0">
              <a:spcBef>
                <a:spcPts val="0"/>
              </a:spcBef>
              <a:buNone/>
            </a:pPr>
            <a:r>
              <a:rPr lang="en" sz="5000"/>
              <a:t>Questions</a:t>
            </a:r>
          </a:p>
        </p:txBody>
      </p:sp>
      <p:sp>
        <p:nvSpPr>
          <p:cNvPr id="200" name="Shape 200"/>
          <p:cNvSpPr txBox="1"/>
          <p:nvPr/>
        </p:nvSpPr>
        <p:spPr>
          <a:xfrm>
            <a:off x="195875" y="1093850"/>
            <a:ext cx="8810699" cy="3000000"/>
          </a:xfrm>
          <a:prstGeom prst="rect">
            <a:avLst/>
          </a:prstGeom>
          <a:noFill/>
          <a:ln>
            <a:noFill/>
          </a:ln>
        </p:spPr>
        <p:txBody>
          <a:bodyPr anchorCtr="0" anchor="t" bIns="91425" lIns="91425" rIns="91425" tIns="91425">
            <a:noAutofit/>
          </a:bodyPr>
          <a:lstStyle/>
          <a:p>
            <a:pPr indent="-381000" lvl="0" marL="457200" rtl="0">
              <a:lnSpc>
                <a:spcPct val="115000"/>
              </a:lnSpc>
              <a:spcBef>
                <a:spcPts val="0"/>
              </a:spcBef>
              <a:buSzPct val="100000"/>
              <a:buFont typeface="Source Code Pro"/>
              <a:buAutoNum type="arabicPeriod"/>
            </a:pPr>
            <a:r>
              <a:rPr lang="en" sz="2400">
                <a:latin typeface="Source Code Pro"/>
                <a:ea typeface="Source Code Pro"/>
                <a:cs typeface="Source Code Pro"/>
                <a:sym typeface="Source Code Pro"/>
              </a:rPr>
              <a:t>How can we make accessible local knowledge of a place?</a:t>
            </a:r>
          </a:p>
          <a:p>
            <a:pPr lvl="0" rtl="0">
              <a:lnSpc>
                <a:spcPct val="115000"/>
              </a:lnSpc>
              <a:spcBef>
                <a:spcPts val="0"/>
              </a:spcBef>
              <a:buNone/>
            </a:pPr>
            <a:r>
              <a:t/>
            </a:r>
            <a:endParaRPr sz="2400">
              <a:latin typeface="Source Code Pro"/>
              <a:ea typeface="Source Code Pro"/>
              <a:cs typeface="Source Code Pro"/>
              <a:sym typeface="Source Code Pro"/>
            </a:endParaRPr>
          </a:p>
          <a:p>
            <a:pPr indent="-381000" lvl="0" marL="457200" rtl="0">
              <a:lnSpc>
                <a:spcPct val="115000"/>
              </a:lnSpc>
              <a:spcBef>
                <a:spcPts val="0"/>
              </a:spcBef>
              <a:buSzPct val="100000"/>
              <a:buFont typeface="Source Code Pro"/>
              <a:buAutoNum type="arabicPeriod"/>
            </a:pPr>
            <a:r>
              <a:rPr lang="en" sz="2400">
                <a:latin typeface="Source Code Pro"/>
                <a:ea typeface="Source Code Pro"/>
                <a:cs typeface="Source Code Pro"/>
                <a:sym typeface="Source Code Pro"/>
              </a:rPr>
              <a:t>How can people feel comfortable about meeting new people in an unfamiliar place?</a:t>
            </a:r>
          </a:p>
          <a:p>
            <a:pPr lvl="0" rtl="0">
              <a:lnSpc>
                <a:spcPct val="115000"/>
              </a:lnSpc>
              <a:spcBef>
                <a:spcPts val="0"/>
              </a:spcBef>
              <a:buNone/>
            </a:pPr>
            <a:r>
              <a:t/>
            </a:r>
            <a:endParaRPr sz="2400">
              <a:latin typeface="Source Code Pro"/>
              <a:ea typeface="Source Code Pro"/>
              <a:cs typeface="Source Code Pro"/>
              <a:sym typeface="Source Code Pro"/>
            </a:endParaRPr>
          </a:p>
          <a:p>
            <a:pPr indent="-381000" lvl="0" marL="457200" rtl="0">
              <a:lnSpc>
                <a:spcPct val="115000"/>
              </a:lnSpc>
              <a:spcBef>
                <a:spcPts val="0"/>
              </a:spcBef>
              <a:buSzPct val="100000"/>
              <a:buFont typeface="Source Code Pro"/>
              <a:buAutoNum type="arabicPeriod"/>
            </a:pPr>
            <a:r>
              <a:rPr lang="en" sz="2400">
                <a:latin typeface="Source Code Pro"/>
                <a:ea typeface="Source Code Pro"/>
                <a:cs typeface="Source Code Pro"/>
                <a:sym typeface="Source Code Pro"/>
              </a:rPr>
              <a:t>Are people innately willing to find friends?</a:t>
            </a:r>
          </a:p>
          <a:p>
            <a:pPr lvl="0" rtl="0">
              <a:lnSpc>
                <a:spcPct val="115000"/>
              </a:lnSpc>
              <a:spcBef>
                <a:spcPts val="0"/>
              </a:spcBef>
              <a:buNone/>
            </a:pPr>
            <a:r>
              <a:t/>
            </a:r>
            <a:endParaRPr sz="2000">
              <a:latin typeface="Source Code Pro"/>
              <a:ea typeface="Source Code Pro"/>
              <a:cs typeface="Source Code Pro"/>
              <a:sym typeface="Source Code Pro"/>
            </a:endParaRPr>
          </a:p>
          <a:p>
            <a:pPr lvl="0" rtl="0">
              <a:spcBef>
                <a:spcPts val="0"/>
              </a:spcBef>
              <a:buNone/>
            </a:pPr>
            <a:r>
              <a:t/>
            </a:r>
            <a:endParaRPr>
              <a:highlight>
                <a:srgbClr val="00FF00"/>
              </a:highlight>
              <a:latin typeface="Source Code Pro"/>
              <a:ea typeface="Source Code Pro"/>
              <a:cs typeface="Source Code Pro"/>
              <a:sym typeface="Source Code Pro"/>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ctrTitle"/>
          </p:nvPr>
        </p:nvSpPr>
        <p:spPr>
          <a:xfrm>
            <a:off x="311700" y="1993850"/>
            <a:ext cx="8520599" cy="481500"/>
          </a:xfrm>
          <a:prstGeom prst="rect">
            <a:avLst/>
          </a:prstGeom>
        </p:spPr>
        <p:txBody>
          <a:bodyPr anchorCtr="0" anchor="ctr" bIns="91425" lIns="91425" rIns="91425" tIns="91425">
            <a:noAutofit/>
          </a:bodyPr>
          <a:lstStyle/>
          <a:p>
            <a:pPr lvl="0" rtl="0">
              <a:spcBef>
                <a:spcPts val="0"/>
              </a:spcBef>
              <a:buNone/>
            </a:pPr>
            <a:r>
              <a:rPr lang="en" sz="9600"/>
              <a:t>Thanks!</a:t>
            </a:r>
          </a:p>
        </p:txBody>
      </p:sp>
      <p:sp>
        <p:nvSpPr>
          <p:cNvPr id="206" name="Shape 206"/>
          <p:cNvSpPr txBox="1"/>
          <p:nvPr>
            <p:ph idx="1" type="subTitle"/>
          </p:nvPr>
        </p:nvSpPr>
        <p:spPr>
          <a:xfrm>
            <a:off x="311700" y="3890400"/>
            <a:ext cx="8520599" cy="706200"/>
          </a:xfrm>
          <a:prstGeom prst="rect">
            <a:avLst/>
          </a:prstGeom>
        </p:spPr>
        <p:txBody>
          <a:bodyPr anchorCtr="0" anchor="ctr" bIns="91425" lIns="91425" rIns="91425" tIns="91425">
            <a:noAutofit/>
          </a:bodyPr>
          <a:lstStyle/>
          <a:p>
            <a:pPr lvl="0" rtl="0">
              <a:spcBef>
                <a:spcPts val="0"/>
              </a:spcBef>
              <a:buNone/>
            </a:pPr>
            <a:r>
              <a:t/>
            </a:r>
            <a:endParaRPr/>
          </a:p>
        </p:txBody>
      </p:sp>
      <p:sp>
        <p:nvSpPr>
          <p:cNvPr id="207" name="Shape 207"/>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a:t> </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type="ctrTitle"/>
          </p:nvPr>
        </p:nvSpPr>
        <p:spPr>
          <a:xfrm>
            <a:off x="311700" y="239750"/>
            <a:ext cx="8520599" cy="481500"/>
          </a:xfrm>
          <a:prstGeom prst="rect">
            <a:avLst/>
          </a:prstGeom>
        </p:spPr>
        <p:txBody>
          <a:bodyPr anchorCtr="0" anchor="ctr" bIns="91425" lIns="91425" rIns="91425" tIns="91425">
            <a:noAutofit/>
          </a:bodyPr>
          <a:lstStyle/>
          <a:p>
            <a:pPr lvl="0" rtl="0">
              <a:spcBef>
                <a:spcPts val="0"/>
              </a:spcBef>
              <a:buNone/>
            </a:pPr>
            <a:r>
              <a:rPr lang="en" sz="5000"/>
              <a:t>Appendix</a:t>
            </a:r>
          </a:p>
        </p:txBody>
      </p:sp>
      <p:sp>
        <p:nvSpPr>
          <p:cNvPr id="213" name="Shape 213"/>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a:t> </a:t>
            </a:r>
          </a:p>
        </p:txBody>
      </p:sp>
      <p:pic>
        <p:nvPicPr>
          <p:cNvPr id="214" name="Shape 214"/>
          <p:cNvPicPr preferRelativeResize="0"/>
          <p:nvPr/>
        </p:nvPicPr>
        <p:blipFill>
          <a:blip r:embed="rId3">
            <a:alphaModFix/>
          </a:blip>
          <a:stretch>
            <a:fillRect/>
          </a:stretch>
        </p:blipFill>
        <p:spPr>
          <a:xfrm>
            <a:off x="1909050" y="908725"/>
            <a:ext cx="5544760" cy="4158576"/>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ctrTitle"/>
          </p:nvPr>
        </p:nvSpPr>
        <p:spPr>
          <a:xfrm>
            <a:off x="311700" y="392150"/>
            <a:ext cx="8520599" cy="2690399"/>
          </a:xfrm>
          <a:prstGeom prst="rect">
            <a:avLst/>
          </a:prstGeom>
        </p:spPr>
        <p:txBody>
          <a:bodyPr anchorCtr="0" anchor="ctr" bIns="91425" lIns="91425" rIns="91425" tIns="91425">
            <a:noAutofit/>
          </a:bodyPr>
          <a:lstStyle/>
          <a:p>
            <a:pPr>
              <a:spcBef>
                <a:spcPts val="0"/>
              </a:spcBef>
              <a:buNone/>
            </a:pPr>
            <a:r>
              <a:t/>
            </a:r>
            <a:endParaRPr/>
          </a:p>
        </p:txBody>
      </p:sp>
      <p:sp>
        <p:nvSpPr>
          <p:cNvPr id="220" name="Shape 220"/>
          <p:cNvSpPr txBox="1"/>
          <p:nvPr>
            <p:ph idx="1" type="subTitle"/>
          </p:nvPr>
        </p:nvSpPr>
        <p:spPr>
          <a:xfrm>
            <a:off x="311700" y="3890400"/>
            <a:ext cx="8520599" cy="706200"/>
          </a:xfrm>
          <a:prstGeom prst="rect">
            <a:avLst/>
          </a:prstGeom>
        </p:spPr>
        <p:txBody>
          <a:bodyPr anchorCtr="0" anchor="ctr" bIns="91425" lIns="91425" rIns="91425" tIns="91425">
            <a:noAutofit/>
          </a:bodyPr>
          <a:lstStyle/>
          <a:p>
            <a:pPr>
              <a:spcBef>
                <a:spcPts val="0"/>
              </a:spcBef>
              <a:buNone/>
            </a:pPr>
            <a:r>
              <a:t/>
            </a:r>
            <a:endParaRPr/>
          </a:p>
        </p:txBody>
      </p:sp>
      <p:pic>
        <p:nvPicPr>
          <p:cNvPr id="221" name="Shape 221"/>
          <p:cNvPicPr preferRelativeResize="0"/>
          <p:nvPr/>
        </p:nvPicPr>
        <p:blipFill>
          <a:blip r:embed="rId3">
            <a:alphaModFix/>
          </a:blip>
          <a:stretch>
            <a:fillRect/>
          </a:stretch>
        </p:blipFill>
        <p:spPr>
          <a:xfrm>
            <a:off x="1524000" y="392150"/>
            <a:ext cx="6096000" cy="45720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pic>
        <p:nvPicPr>
          <p:cNvPr id="69" name="Shape 69"/>
          <p:cNvPicPr preferRelativeResize="0"/>
          <p:nvPr/>
        </p:nvPicPr>
        <p:blipFill>
          <a:blip r:embed="rId3">
            <a:alphaModFix/>
          </a:blip>
          <a:stretch>
            <a:fillRect/>
          </a:stretch>
        </p:blipFill>
        <p:spPr>
          <a:xfrm>
            <a:off x="3175972" y="2148597"/>
            <a:ext cx="3664350" cy="285525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3175972" y="2148597"/>
            <a:ext cx="3664350" cy="2855250"/>
          </a:xfrm>
          <a:prstGeom prst="rect">
            <a:avLst/>
          </a:prstGeom>
          <a:noFill/>
          <a:ln>
            <a:noFill/>
          </a:ln>
        </p:spPr>
      </p:pic>
      <p:sp>
        <p:nvSpPr>
          <p:cNvPr id="75" name="Shape 75"/>
          <p:cNvSpPr/>
          <p:nvPr/>
        </p:nvSpPr>
        <p:spPr>
          <a:xfrm flipH="1">
            <a:off x="232999" y="522725"/>
            <a:ext cx="2805000" cy="1872300"/>
          </a:xfrm>
          <a:prstGeom prst="cloudCallout">
            <a:avLst>
              <a:gd fmla="val -20833" name="adj1"/>
              <a:gd fmla="val 625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76" name="Shape 76"/>
          <p:cNvPicPr preferRelativeResize="0"/>
          <p:nvPr/>
        </p:nvPicPr>
        <p:blipFill>
          <a:blip r:embed="rId4">
            <a:alphaModFix/>
          </a:blip>
          <a:stretch>
            <a:fillRect/>
          </a:stretch>
        </p:blipFill>
        <p:spPr>
          <a:xfrm>
            <a:off x="744525" y="902251"/>
            <a:ext cx="1781947" cy="1113248"/>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pic>
        <p:nvPicPr>
          <p:cNvPr id="81" name="Shape 81"/>
          <p:cNvPicPr preferRelativeResize="0"/>
          <p:nvPr/>
        </p:nvPicPr>
        <p:blipFill>
          <a:blip r:embed="rId3">
            <a:alphaModFix/>
          </a:blip>
          <a:stretch>
            <a:fillRect/>
          </a:stretch>
        </p:blipFill>
        <p:spPr>
          <a:xfrm>
            <a:off x="3175972" y="2148597"/>
            <a:ext cx="3664350" cy="2855250"/>
          </a:xfrm>
          <a:prstGeom prst="rect">
            <a:avLst/>
          </a:prstGeom>
          <a:noFill/>
          <a:ln>
            <a:noFill/>
          </a:ln>
        </p:spPr>
      </p:pic>
      <p:sp>
        <p:nvSpPr>
          <p:cNvPr id="82" name="Shape 82"/>
          <p:cNvSpPr/>
          <p:nvPr/>
        </p:nvSpPr>
        <p:spPr>
          <a:xfrm flipH="1">
            <a:off x="232999" y="522725"/>
            <a:ext cx="2805000" cy="1872300"/>
          </a:xfrm>
          <a:prstGeom prst="cloudCallout">
            <a:avLst>
              <a:gd fmla="val -20833" name="adj1"/>
              <a:gd fmla="val 625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83" name="Shape 83"/>
          <p:cNvSpPr/>
          <p:nvPr/>
        </p:nvSpPr>
        <p:spPr>
          <a:xfrm flipH="1">
            <a:off x="3321000" y="125700"/>
            <a:ext cx="2501999" cy="1836899"/>
          </a:xfrm>
          <a:prstGeom prst="cloudCallout">
            <a:avLst>
              <a:gd fmla="val 3730" name="adj1"/>
              <a:gd fmla="val 72304"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84" name="Shape 84"/>
          <p:cNvPicPr preferRelativeResize="0"/>
          <p:nvPr/>
        </p:nvPicPr>
        <p:blipFill>
          <a:blip r:embed="rId4">
            <a:alphaModFix/>
          </a:blip>
          <a:stretch>
            <a:fillRect/>
          </a:stretch>
        </p:blipFill>
        <p:spPr>
          <a:xfrm>
            <a:off x="744525" y="902251"/>
            <a:ext cx="1781947" cy="1113248"/>
          </a:xfrm>
          <a:prstGeom prst="rect">
            <a:avLst/>
          </a:prstGeom>
          <a:noFill/>
          <a:ln>
            <a:noFill/>
          </a:ln>
        </p:spPr>
      </p:pic>
      <p:pic>
        <p:nvPicPr>
          <p:cNvPr id="85" name="Shape 85"/>
          <p:cNvPicPr preferRelativeResize="0"/>
          <p:nvPr/>
        </p:nvPicPr>
        <p:blipFill>
          <a:blip r:embed="rId5">
            <a:alphaModFix/>
          </a:blip>
          <a:stretch>
            <a:fillRect/>
          </a:stretch>
        </p:blipFill>
        <p:spPr>
          <a:xfrm>
            <a:off x="3945232" y="260675"/>
            <a:ext cx="1253550" cy="1566924"/>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3175972" y="2148597"/>
            <a:ext cx="3664350" cy="2855250"/>
          </a:xfrm>
          <a:prstGeom prst="rect">
            <a:avLst/>
          </a:prstGeom>
          <a:noFill/>
          <a:ln>
            <a:noFill/>
          </a:ln>
        </p:spPr>
      </p:pic>
      <p:sp>
        <p:nvSpPr>
          <p:cNvPr id="91" name="Shape 91"/>
          <p:cNvSpPr/>
          <p:nvPr/>
        </p:nvSpPr>
        <p:spPr>
          <a:xfrm flipH="1">
            <a:off x="232999" y="522725"/>
            <a:ext cx="2805000" cy="1872300"/>
          </a:xfrm>
          <a:prstGeom prst="cloudCallout">
            <a:avLst>
              <a:gd fmla="val -20833" name="adj1"/>
              <a:gd fmla="val 625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92" name="Shape 92"/>
          <p:cNvSpPr/>
          <p:nvPr/>
        </p:nvSpPr>
        <p:spPr>
          <a:xfrm flipH="1">
            <a:off x="3321000" y="125700"/>
            <a:ext cx="2501999" cy="1836899"/>
          </a:xfrm>
          <a:prstGeom prst="cloudCallout">
            <a:avLst>
              <a:gd fmla="val 3730" name="adj1"/>
              <a:gd fmla="val 72304"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93" name="Shape 93"/>
          <p:cNvSpPr/>
          <p:nvPr/>
        </p:nvSpPr>
        <p:spPr>
          <a:xfrm flipH="1">
            <a:off x="6170225" y="654075"/>
            <a:ext cx="2567699" cy="2000400"/>
          </a:xfrm>
          <a:prstGeom prst="cloudCallout">
            <a:avLst>
              <a:gd fmla="val 50175" name="adj1"/>
              <a:gd fmla="val 44335"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94" name="Shape 94"/>
          <p:cNvPicPr preferRelativeResize="0"/>
          <p:nvPr/>
        </p:nvPicPr>
        <p:blipFill>
          <a:blip r:embed="rId4">
            <a:alphaModFix/>
          </a:blip>
          <a:stretch>
            <a:fillRect/>
          </a:stretch>
        </p:blipFill>
        <p:spPr>
          <a:xfrm>
            <a:off x="744525" y="902251"/>
            <a:ext cx="1781947" cy="1113248"/>
          </a:xfrm>
          <a:prstGeom prst="rect">
            <a:avLst/>
          </a:prstGeom>
          <a:noFill/>
          <a:ln>
            <a:noFill/>
          </a:ln>
        </p:spPr>
      </p:pic>
      <p:pic>
        <p:nvPicPr>
          <p:cNvPr id="95" name="Shape 95"/>
          <p:cNvPicPr preferRelativeResize="0"/>
          <p:nvPr/>
        </p:nvPicPr>
        <p:blipFill>
          <a:blip r:embed="rId5">
            <a:alphaModFix/>
          </a:blip>
          <a:stretch>
            <a:fillRect/>
          </a:stretch>
        </p:blipFill>
        <p:spPr>
          <a:xfrm>
            <a:off x="3945232" y="260675"/>
            <a:ext cx="1253550" cy="1566924"/>
          </a:xfrm>
          <a:prstGeom prst="rect">
            <a:avLst/>
          </a:prstGeom>
          <a:noFill/>
          <a:ln>
            <a:noFill/>
          </a:ln>
        </p:spPr>
      </p:pic>
      <p:pic>
        <p:nvPicPr>
          <p:cNvPr id="96" name="Shape 96"/>
          <p:cNvPicPr preferRelativeResize="0"/>
          <p:nvPr/>
        </p:nvPicPr>
        <p:blipFill>
          <a:blip r:embed="rId6">
            <a:alphaModFix/>
          </a:blip>
          <a:stretch>
            <a:fillRect/>
          </a:stretch>
        </p:blipFill>
        <p:spPr>
          <a:xfrm>
            <a:off x="6339125" y="1075125"/>
            <a:ext cx="2316575" cy="115830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pic>
        <p:nvPicPr>
          <p:cNvPr id="101" name="Shape 101"/>
          <p:cNvPicPr preferRelativeResize="0"/>
          <p:nvPr/>
        </p:nvPicPr>
        <p:blipFill>
          <a:blip r:embed="rId3">
            <a:alphaModFix/>
          </a:blip>
          <a:stretch>
            <a:fillRect/>
          </a:stretch>
        </p:blipFill>
        <p:spPr>
          <a:xfrm>
            <a:off x="1769650" y="52650"/>
            <a:ext cx="5143500" cy="51435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311700" y="1236000"/>
            <a:ext cx="8520599" cy="2369399"/>
          </a:xfrm>
          <a:prstGeom prst="rect">
            <a:avLst/>
          </a:prstGeom>
        </p:spPr>
        <p:txBody>
          <a:bodyPr anchorCtr="0" anchor="t" bIns="91425" lIns="91425" rIns="91425" tIns="91425">
            <a:noAutofit/>
          </a:bodyPr>
          <a:lstStyle/>
          <a:p>
            <a:pPr rtl="0" algn="ctr">
              <a:spcBef>
                <a:spcPts val="0"/>
              </a:spcBef>
              <a:buNone/>
            </a:pPr>
            <a:r>
              <a:rPr lang="en" sz="7200"/>
              <a:t>What location-based </a:t>
            </a:r>
          </a:p>
          <a:p>
            <a:pPr rtl="0" algn="ctr">
              <a:spcBef>
                <a:spcPts val="0"/>
              </a:spcBef>
              <a:buNone/>
            </a:pPr>
            <a:r>
              <a:rPr lang="en" sz="7200"/>
              <a:t>services do we need? </a:t>
            </a:r>
          </a:p>
          <a:p>
            <a:pPr lvl="0" rtl="0" algn="ctr">
              <a:spcBef>
                <a:spcPts val="0"/>
              </a:spcBef>
              <a:buNone/>
            </a:pPr>
            <a:r>
              <a:t/>
            </a:r>
            <a:endParaRPr sz="720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type="title"/>
          </p:nvPr>
        </p:nvSpPr>
        <p:spPr>
          <a:xfrm>
            <a:off x="2802750" y="802500"/>
            <a:ext cx="3538499" cy="3538499"/>
          </a:xfrm>
          <a:prstGeom prst="rect">
            <a:avLst/>
          </a:prstGeom>
        </p:spPr>
        <p:txBody>
          <a:bodyPr anchorCtr="0" anchor="ctr" bIns="91425" lIns="91425" rIns="91425" tIns="91425">
            <a:noAutofit/>
          </a:bodyPr>
          <a:lstStyle/>
          <a:p>
            <a:pPr indent="-228600" lvl="0" marL="457200" rtl="0">
              <a:spcBef>
                <a:spcPts val="0"/>
              </a:spcBef>
              <a:buAutoNum type="arabicPeriod"/>
            </a:pPr>
            <a:r>
              <a:rPr lang="en"/>
              <a:t>Interview</a:t>
            </a:r>
          </a:p>
          <a:p>
            <a:pPr indent="-228600" lvl="0" marL="457200" rtl="0">
              <a:spcBef>
                <a:spcPts val="0"/>
              </a:spcBef>
              <a:buAutoNum type="arabicPeriod"/>
            </a:pPr>
            <a:r>
              <a:rPr lang="en"/>
              <a:t>Analysis</a:t>
            </a:r>
          </a:p>
          <a:p>
            <a:pPr indent="-228600" lvl="0" marL="457200">
              <a:spcBef>
                <a:spcPts val="0"/>
              </a:spcBef>
              <a:buAutoNum type="arabicPeriod"/>
            </a:pPr>
            <a:r>
              <a:rPr lang="en"/>
              <a:t>Result</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