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8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5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alphaModFix amt="83560"/>
            <a:extLst/>
          </a:blip>
          <a:stretch>
            <a:fillRect/>
          </a:stretch>
        </p:blipFill>
        <p:spPr>
          <a:xfrm>
            <a:off x="870176" y="3557389"/>
            <a:ext cx="2402356" cy="178934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3473555" y="3103033"/>
            <a:ext cx="89109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</a:t>
            </a:r>
            <a:r>
              <a:rPr sz="5000"/>
              <a:t> </a:t>
            </a:r>
            <a:r>
              <a:rPr sz="9000"/>
              <a:t>H</a:t>
            </a:r>
            <a:r>
              <a:rPr sz="5000"/>
              <a:t> </a:t>
            </a:r>
            <a:r>
              <a:rPr sz="9000"/>
              <a:t>O</a:t>
            </a:r>
            <a:r>
              <a:rPr sz="5000"/>
              <a:t> </a:t>
            </a:r>
            <a:r>
              <a:rPr sz="9000"/>
              <a:t>R</a:t>
            </a:r>
            <a:r>
              <a:rPr sz="5000"/>
              <a:t> </a:t>
            </a:r>
            <a:r>
              <a:rPr sz="9000"/>
              <a:t>E</a:t>
            </a:r>
            <a:r>
              <a:rPr sz="5000"/>
              <a:t> </a:t>
            </a:r>
            <a:r>
              <a:rPr sz="9000"/>
              <a:t>O</a:t>
            </a:r>
            <a:r>
              <a:rPr sz="5000"/>
              <a:t> </a:t>
            </a:r>
            <a:r>
              <a:t>L</a:t>
            </a:r>
            <a:r>
              <a:rPr sz="5000"/>
              <a:t> </a:t>
            </a:r>
            <a:r>
              <a:rPr sz="9000"/>
              <a:t>A</a:t>
            </a:r>
            <a:r>
              <a:rPr sz="5000"/>
              <a:t> </a:t>
            </a:r>
            <a:r>
              <a:rPr sz="9000"/>
              <a:t>B</a:t>
            </a:r>
          </a:p>
        </p:txBody>
      </p:sp>
      <p:sp>
        <p:nvSpPr>
          <p:cNvPr id="121" name="Shape 121"/>
          <p:cNvSpPr/>
          <p:nvPr/>
        </p:nvSpPr>
        <p:spPr>
          <a:xfrm>
            <a:off x="4074786" y="4802716"/>
            <a:ext cx="783549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Creative conversations through dance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SHARING SETTINGS</a:t>
            </a:r>
          </a:p>
        </p:txBody>
      </p:sp>
      <p:sp>
        <p:nvSpPr>
          <p:cNvPr id="186" name="Shape 186"/>
          <p:cNvSpPr/>
          <p:nvPr/>
        </p:nvSpPr>
        <p:spPr>
          <a:xfrm>
            <a:off x="6415497" y="1457961"/>
            <a:ext cx="570947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699A8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granularity</a:t>
            </a:r>
          </a:p>
        </p:txBody>
      </p:sp>
      <p:sp>
        <p:nvSpPr>
          <p:cNvPr id="187" name="Shape 187"/>
          <p:cNvSpPr/>
          <p:nvPr/>
        </p:nvSpPr>
        <p:spPr>
          <a:xfrm>
            <a:off x="6309625" y="2274184"/>
            <a:ext cx="4648071" cy="697934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88" name="Screen Shot 2015-10-29 at 8.08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2477" y="2377370"/>
            <a:ext cx="4042367" cy="677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15-10-29 at 8.08.1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1405" y="3079162"/>
            <a:ext cx="3633662" cy="5994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NOTIFICATIONS</a:t>
            </a:r>
          </a:p>
        </p:txBody>
      </p:sp>
      <p:sp>
        <p:nvSpPr>
          <p:cNvPr id="192" name="Shape 192"/>
          <p:cNvSpPr/>
          <p:nvPr/>
        </p:nvSpPr>
        <p:spPr>
          <a:xfrm>
            <a:off x="6363393" y="1246828"/>
            <a:ext cx="5527891" cy="7767944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93" name="Screen Shot 2015-10-29 at 7.04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1555" y="1425102"/>
            <a:ext cx="4363060" cy="7205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 Shot 2015-10-29 at 8.08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0804" y="2231900"/>
            <a:ext cx="3848101" cy="636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699259" y="4447116"/>
            <a:ext cx="960628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Discover and watch an interesting video  </a:t>
            </a:r>
          </a:p>
        </p:txBody>
      </p:sp>
      <p:pic>
        <p:nvPicPr>
          <p:cNvPr id="197" name="pasted-image.pdf"/>
          <p:cNvPicPr>
            <a:picLocks noChangeAspect="1"/>
          </p:cNvPicPr>
          <p:nvPr/>
        </p:nvPicPr>
        <p:blipFill>
          <a:blip r:embed="rId2">
            <a:alphaModFix amt="80796"/>
            <a:extLst/>
          </a:blip>
          <a:stretch>
            <a:fillRect/>
          </a:stretch>
        </p:blipFill>
        <p:spPr>
          <a:xfrm>
            <a:off x="5732929" y="2987110"/>
            <a:ext cx="1538942" cy="1146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0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1605771" y="4387850"/>
            <a:ext cx="21371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Discover</a:t>
            </a:r>
          </a:p>
        </p:txBody>
      </p:sp>
      <p:sp>
        <p:nvSpPr>
          <p:cNvPr id="203" name="Shape 203"/>
          <p:cNvSpPr/>
          <p:nvPr/>
        </p:nvSpPr>
        <p:spPr>
          <a:xfrm>
            <a:off x="8593392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06" name="Screen Shot 2015-10-29 at 10.49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9122" y="12700"/>
            <a:ext cx="481925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605771" y="4387850"/>
            <a:ext cx="21371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Discover</a:t>
            </a:r>
          </a:p>
        </p:txBody>
      </p:sp>
      <p:sp>
        <p:nvSpPr>
          <p:cNvPr id="209" name="Shape 209"/>
          <p:cNvSpPr/>
          <p:nvPr/>
        </p:nvSpPr>
        <p:spPr>
          <a:xfrm>
            <a:off x="8933922" y="6806104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0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12" name="Screen Shot 2015-10-29 at 10.49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9122" y="12700"/>
            <a:ext cx="481925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9114639" y="6785927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14" name="Screen Shot 2015-10-29 at 10.49.5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1822" y="12700"/>
            <a:ext cx="481925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pdf"/>
          <p:cNvPicPr>
            <a:picLocks noChangeAspect="1"/>
          </p:cNvPicPr>
          <p:nvPr/>
        </p:nvPicPr>
        <p:blipFill>
          <a:blip r:embed="rId4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1605771" y="4387850"/>
            <a:ext cx="21371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Discover</a:t>
            </a:r>
          </a:p>
        </p:txBody>
      </p:sp>
      <p:sp>
        <p:nvSpPr>
          <p:cNvPr id="217" name="Shape 217"/>
          <p:cNvSpPr/>
          <p:nvPr/>
        </p:nvSpPr>
        <p:spPr>
          <a:xfrm>
            <a:off x="9561215" y="4632241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8" name="Shape 218"/>
          <p:cNvSpPr/>
          <p:nvPr/>
        </p:nvSpPr>
        <p:spPr>
          <a:xfrm>
            <a:off x="7715182" y="7361707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26" grpId="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0" dur="500" fill="hold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fill="hold" autoRev="1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5"/>
      <p:bldP build="whole" bldLvl="1" animBg="1" rev="0" advAuto="0" spid="217" grpId="1"/>
      <p:bldP build="whole" bldLvl="1" animBg="1" rev="0" advAuto="0" spid="217" grpId="2"/>
      <p:bldP build="whole" bldLvl="1" animBg="1" rev="0" advAuto="0" spid="217" grpId="3"/>
      <p:bldP build="whole" bldLvl="1" animBg="1" rev="0" advAuto="0" spid="218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21" name="Screen Shot 2015-10-29 at 10.49.3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9122" y="12700"/>
            <a:ext cx="481925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9114639" y="6785927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23" name="Screen Shot 2015-10-29 at 10.49.5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4522" y="-1"/>
            <a:ext cx="48192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7814733" y="7447305"/>
            <a:ext cx="539023" cy="514517"/>
          </a:xfrm>
          <a:prstGeom prst="ellipse">
            <a:avLst/>
          </a:prstGeom>
          <a:solidFill>
            <a:srgbClr val="699A84"/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25" name="Screen Shot 2015-10-29 at 10.50.2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9122" y="12700"/>
            <a:ext cx="481925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pdf"/>
          <p:cNvPicPr>
            <a:picLocks noChangeAspect="1"/>
          </p:cNvPicPr>
          <p:nvPr/>
        </p:nvPicPr>
        <p:blipFill>
          <a:blip r:embed="rId5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605771" y="4387850"/>
            <a:ext cx="21371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Discover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7" dur="1000" fill="hold" tmFilter="0, 0; .2, .5; .8, .5; 1, 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fill="hold" autoRev="1"/>
                                        <p:tgtEl>
                                          <p:spTgt spid="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3"/>
      <p:bldP build="whole" bldLvl="1" animBg="1" rev="0" advAuto="0" spid="224" grpId="4"/>
      <p:bldP build="whole" bldLvl="1" animBg="1" rev="0" advAuto="0" spid="222" grpId="1"/>
      <p:bldP build="whole" bldLvl="1" animBg="1" rev="0" advAuto="0" spid="222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2345435" y="4497916"/>
            <a:ext cx="83139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 a new choreography project</a:t>
            </a:r>
          </a:p>
        </p:txBody>
      </p:sp>
      <p:pic>
        <p:nvPicPr>
          <p:cNvPr id="230" name="pasted-image.pdf"/>
          <p:cNvPicPr>
            <a:picLocks noChangeAspect="1"/>
          </p:cNvPicPr>
          <p:nvPr/>
        </p:nvPicPr>
        <p:blipFill>
          <a:blip r:embed="rId2">
            <a:alphaModFix amt="76934"/>
            <a:extLst/>
          </a:blip>
          <a:stretch>
            <a:fillRect/>
          </a:stretch>
        </p:blipFill>
        <p:spPr>
          <a:xfrm>
            <a:off x="5732929" y="3037910"/>
            <a:ext cx="1538942" cy="1146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33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35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37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0618652" y="3379289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1"/>
      <p:bldP build="whole" bldLvl="1" animBg="1" rev="0" advAuto="0" spid="238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41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43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45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 Shot 2015-10-29 at 10.54.5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0887492" y="1680225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4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5850247" y="6228361"/>
            <a:ext cx="13175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CREATE</a:t>
            </a:r>
          </a:p>
        </p:txBody>
      </p:sp>
      <p:sp>
        <p:nvSpPr>
          <p:cNvPr id="124" name="Shape 124"/>
          <p:cNvSpPr/>
          <p:nvPr/>
        </p:nvSpPr>
        <p:spPr>
          <a:xfrm>
            <a:off x="1574547" y="6228361"/>
            <a:ext cx="174416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DISCOVER</a:t>
            </a:r>
          </a:p>
        </p:txBody>
      </p:sp>
      <p:sp>
        <p:nvSpPr>
          <p:cNvPr id="125" name="Shape 125"/>
          <p:cNvSpPr/>
          <p:nvPr/>
        </p:nvSpPr>
        <p:spPr>
          <a:xfrm>
            <a:off x="9490148" y="6228361"/>
            <a:ext cx="216253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126" name="Screen Shot 2015-10-29 at 9.10.06 PM.png"/>
          <p:cNvPicPr>
            <a:picLocks noChangeAspect="1"/>
          </p:cNvPicPr>
          <p:nvPr/>
        </p:nvPicPr>
        <p:blipFill>
          <a:blip r:embed="rId2">
            <a:extLst/>
          </a:blip>
          <a:srcRect l="9340" t="14768" r="11175" b="9897"/>
          <a:stretch>
            <a:fillRect/>
          </a:stretch>
        </p:blipFill>
        <p:spPr>
          <a:xfrm>
            <a:off x="5216598" y="2880983"/>
            <a:ext cx="2584848" cy="258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40" fill="norm" stroke="1" extrusionOk="0">
                <a:moveTo>
                  <a:pt x="10453" y="8"/>
                </a:moveTo>
                <a:cubicBezTo>
                  <a:pt x="6583" y="158"/>
                  <a:pt x="2862" y="2348"/>
                  <a:pt x="1124" y="5964"/>
                </a:cubicBezTo>
                <a:cubicBezTo>
                  <a:pt x="279" y="7724"/>
                  <a:pt x="0" y="8918"/>
                  <a:pt x="0" y="10767"/>
                </a:cubicBezTo>
                <a:cubicBezTo>
                  <a:pt x="0" y="15761"/>
                  <a:pt x="3206" y="19956"/>
                  <a:pt x="8006" y="21246"/>
                </a:cubicBezTo>
                <a:cubicBezTo>
                  <a:pt x="8732" y="21441"/>
                  <a:pt x="9724" y="21540"/>
                  <a:pt x="10725" y="21540"/>
                </a:cubicBezTo>
                <a:cubicBezTo>
                  <a:pt x="11727" y="21540"/>
                  <a:pt x="12735" y="21441"/>
                  <a:pt x="13501" y="21246"/>
                </a:cubicBezTo>
                <a:cubicBezTo>
                  <a:pt x="17254" y="20289"/>
                  <a:pt x="20042" y="17598"/>
                  <a:pt x="21221" y="13797"/>
                </a:cubicBezTo>
                <a:cubicBezTo>
                  <a:pt x="21472" y="12990"/>
                  <a:pt x="21599" y="11898"/>
                  <a:pt x="21599" y="10810"/>
                </a:cubicBezTo>
                <a:cubicBezTo>
                  <a:pt x="21600" y="9722"/>
                  <a:pt x="21474" y="8639"/>
                  <a:pt x="21225" y="7847"/>
                </a:cubicBezTo>
                <a:cubicBezTo>
                  <a:pt x="20246" y="4740"/>
                  <a:pt x="18401" y="2510"/>
                  <a:pt x="15653" y="1125"/>
                </a:cubicBezTo>
                <a:cubicBezTo>
                  <a:pt x="14004" y="293"/>
                  <a:pt x="12212" y="-60"/>
                  <a:pt x="10453" y="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" name="Screen Shot 2015-10-29 at 9.09.51 PM.png"/>
          <p:cNvPicPr>
            <a:picLocks noChangeAspect="1"/>
          </p:cNvPicPr>
          <p:nvPr/>
        </p:nvPicPr>
        <p:blipFill>
          <a:blip r:embed="rId3">
            <a:extLst/>
          </a:blip>
          <a:srcRect l="7998" t="9673" r="12029" b="7525"/>
          <a:stretch>
            <a:fillRect/>
          </a:stretch>
        </p:blipFill>
        <p:spPr>
          <a:xfrm>
            <a:off x="1146269" y="2875710"/>
            <a:ext cx="2600724" cy="2598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440" fill="norm" stroke="1" extrusionOk="0">
                <a:moveTo>
                  <a:pt x="10400" y="10"/>
                </a:moveTo>
                <a:cubicBezTo>
                  <a:pt x="9331" y="49"/>
                  <a:pt x="8263" y="212"/>
                  <a:pt x="7412" y="488"/>
                </a:cubicBezTo>
                <a:cubicBezTo>
                  <a:pt x="4707" y="1365"/>
                  <a:pt x="2405" y="3310"/>
                  <a:pt x="1203" y="5737"/>
                </a:cubicBezTo>
                <a:cubicBezTo>
                  <a:pt x="245" y="7671"/>
                  <a:pt x="0" y="8688"/>
                  <a:pt x="0" y="10738"/>
                </a:cubicBezTo>
                <a:cubicBezTo>
                  <a:pt x="0" y="12740"/>
                  <a:pt x="246" y="13802"/>
                  <a:pt x="1114" y="15558"/>
                </a:cubicBezTo>
                <a:cubicBezTo>
                  <a:pt x="2500" y="18363"/>
                  <a:pt x="4959" y="20345"/>
                  <a:pt x="8090" y="21184"/>
                </a:cubicBezTo>
                <a:cubicBezTo>
                  <a:pt x="9530" y="21570"/>
                  <a:pt x="12561" y="21510"/>
                  <a:pt x="13940" y="21070"/>
                </a:cubicBezTo>
                <a:cubicBezTo>
                  <a:pt x="18650" y="19566"/>
                  <a:pt x="21591" y="15597"/>
                  <a:pt x="21595" y="10738"/>
                </a:cubicBezTo>
                <a:cubicBezTo>
                  <a:pt x="21600" y="5656"/>
                  <a:pt x="18352" y="1509"/>
                  <a:pt x="13389" y="265"/>
                </a:cubicBezTo>
                <a:cubicBezTo>
                  <a:pt x="12540" y="52"/>
                  <a:pt x="11470" y="-30"/>
                  <a:pt x="10400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" name="Screen Shot 2015-10-29 at 9.09.07 PM.png"/>
          <p:cNvPicPr>
            <a:picLocks noChangeAspect="1"/>
          </p:cNvPicPr>
          <p:nvPr/>
        </p:nvPicPr>
        <p:blipFill>
          <a:blip r:embed="rId4">
            <a:extLst/>
          </a:blip>
          <a:srcRect l="8128" t="12024" r="12714" b="11408"/>
          <a:stretch>
            <a:fillRect/>
          </a:stretch>
        </p:blipFill>
        <p:spPr>
          <a:xfrm>
            <a:off x="9284303" y="2890160"/>
            <a:ext cx="2574221" cy="2569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66" h="21496" fill="norm" stroke="1" extrusionOk="0">
                <a:moveTo>
                  <a:pt x="10327" y="0"/>
                </a:moveTo>
                <a:cubicBezTo>
                  <a:pt x="8319" y="-5"/>
                  <a:pt x="7310" y="233"/>
                  <a:pt x="5642" y="1099"/>
                </a:cubicBezTo>
                <a:cubicBezTo>
                  <a:pt x="3488" y="2218"/>
                  <a:pt x="2065" y="3712"/>
                  <a:pt x="1022" y="5957"/>
                </a:cubicBezTo>
                <a:cubicBezTo>
                  <a:pt x="292" y="7528"/>
                  <a:pt x="0" y="8894"/>
                  <a:pt x="0" y="10738"/>
                </a:cubicBezTo>
                <a:cubicBezTo>
                  <a:pt x="0" y="12582"/>
                  <a:pt x="292" y="13944"/>
                  <a:pt x="1022" y="15516"/>
                </a:cubicBezTo>
                <a:cubicBezTo>
                  <a:pt x="2467" y="18625"/>
                  <a:pt x="5036" y="20674"/>
                  <a:pt x="8339" y="21353"/>
                </a:cubicBezTo>
                <a:cubicBezTo>
                  <a:pt x="9520" y="21595"/>
                  <a:pt x="11517" y="21523"/>
                  <a:pt x="12744" y="21193"/>
                </a:cubicBezTo>
                <a:cubicBezTo>
                  <a:pt x="14160" y="20813"/>
                  <a:pt x="16061" y="19741"/>
                  <a:pt x="17111" y="18730"/>
                </a:cubicBezTo>
                <a:cubicBezTo>
                  <a:pt x="21450" y="14549"/>
                  <a:pt x="21600" y="7478"/>
                  <a:pt x="17442" y="3108"/>
                </a:cubicBezTo>
                <a:cubicBezTo>
                  <a:pt x="16247" y="1851"/>
                  <a:pt x="15065" y="1097"/>
                  <a:pt x="13318" y="468"/>
                </a:cubicBezTo>
                <a:cubicBezTo>
                  <a:pt x="12166" y="54"/>
                  <a:pt x="11856" y="4"/>
                  <a:pt x="1032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5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Screen Shot 2015-10-29 at 10.54.5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creen Shot 2015-10-29 at 10.55.26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396" y="11283"/>
            <a:ext cx="48192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9100513" y="5013839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1"/>
      <p:bldP build="whole" bldLvl="1" animBg="1" rev="0" advAuto="0" spid="257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6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6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6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reen Shot 2015-10-29 at 10.54.5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 Shot 2015-10-29 at 10.55.26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396" y="11283"/>
            <a:ext cx="4819257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Screen Shot 2015-10-29 at 10.56.00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0260199" y="5282679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  <p:bldP build="whole" bldLvl="1" animBg="1" rev="0" advAuto="0" spid="26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71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73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75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Screen Shot 2015-10-29 at 10.57.2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9292376" y="7415475"/>
            <a:ext cx="539023" cy="514517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2"/>
      <p:bldP build="whole" bldLvl="1" animBg="1" rev="0" advAuto="0" spid="27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8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8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8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reen Shot 2015-10-29 at 11.28.4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10815801" y="1698148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8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89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91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293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Screen Shot 2015-10-29 at 11.28.4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creen Shot 2015-10-29 at 10.59.25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88371" y="0"/>
            <a:ext cx="481925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9381989" y="5390215"/>
            <a:ext cx="539023" cy="514517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2"/>
      <p:bldP build="whole" bldLvl="1" animBg="1" rev="0" advAuto="0" spid="29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99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01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03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Screen Shot 2015-10-29 at 10.59.5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/>
          <p:cNvSpPr/>
          <p:nvPr/>
        </p:nvSpPr>
        <p:spPr>
          <a:xfrm>
            <a:off x="8951845" y="6698568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2"/>
      <p:bldP build="whole" bldLvl="1" animBg="1" rev="0" advAuto="0" spid="30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08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10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12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Screen Shot 2015-10-29 at 11.00.15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403580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1"/>
      <p:bldP build="whole" bldLvl="1" animBg="1" rev="0" advAuto="0" spid="31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17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19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21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Screen Shot 2015-10-29 at 11.00.2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9489525" y="6734414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  <p:bldP build="whole" bldLvl="1" animBg="1" rev="0" advAuto="0" spid="32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26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28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30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Screen Shot 2015-10-29 at 11.00.48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8718851" y="72720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1"/>
      <p:bldP build="whole" bldLvl="1" animBg="1" rev="0" advAuto="0" spid="332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35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37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39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creen Shot 2015-10-29 at 11.01.57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9507447" y="5623209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1"/>
      <p:bldP build="whole" bldLvl="1" animBg="1" rev="0" advAuto="0" spid="34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1257723" y="2637366"/>
            <a:ext cx="490982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Design Changes</a:t>
            </a:r>
          </a:p>
        </p:txBody>
      </p:sp>
      <p:sp>
        <p:nvSpPr>
          <p:cNvPr id="131" name="Shape 131"/>
          <p:cNvSpPr/>
          <p:nvPr/>
        </p:nvSpPr>
        <p:spPr>
          <a:xfrm>
            <a:off x="2657686" y="4015316"/>
            <a:ext cx="45313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music configuration</a:t>
            </a:r>
          </a:p>
        </p:txBody>
      </p:sp>
      <p:sp>
        <p:nvSpPr>
          <p:cNvPr id="132" name="Shape 132"/>
          <p:cNvSpPr/>
          <p:nvPr/>
        </p:nvSpPr>
        <p:spPr>
          <a:xfrm>
            <a:off x="2657686" y="4900083"/>
            <a:ext cx="361594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sharing settings</a:t>
            </a:r>
          </a:p>
        </p:txBody>
      </p:sp>
      <p:sp>
        <p:nvSpPr>
          <p:cNvPr id="133" name="Shape 133"/>
          <p:cNvSpPr/>
          <p:nvPr/>
        </p:nvSpPr>
        <p:spPr>
          <a:xfrm>
            <a:off x="1996169" y="4070350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34" name="Shape 134"/>
          <p:cNvSpPr/>
          <p:nvPr/>
        </p:nvSpPr>
        <p:spPr>
          <a:xfrm>
            <a:off x="1983469" y="4946650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35" name="Shape 135"/>
          <p:cNvSpPr/>
          <p:nvPr/>
        </p:nvSpPr>
        <p:spPr>
          <a:xfrm>
            <a:off x="2657686" y="5784850"/>
            <a:ext cx="29362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notifications </a:t>
            </a:r>
          </a:p>
        </p:txBody>
      </p:sp>
      <p:sp>
        <p:nvSpPr>
          <p:cNvPr id="136" name="Shape 136"/>
          <p:cNvSpPr/>
          <p:nvPr/>
        </p:nvSpPr>
        <p:spPr>
          <a:xfrm>
            <a:off x="1996169" y="5822950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44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46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48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Screen Shot 2015-10-29 at 11.02.1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10564884" y="375925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1"/>
      <p:bldP build="whole" bldLvl="1" animBg="1" rev="0" advAuto="0" spid="350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53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55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1844785" y="4387850"/>
            <a:ext cx="165912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Create</a:t>
            </a:r>
          </a:p>
        </p:txBody>
      </p:sp>
      <p:pic>
        <p:nvPicPr>
          <p:cNvPr id="357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Screen Shot 2015-10-29 at 11.02.25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/>
        </p:nvSpPr>
        <p:spPr>
          <a:xfrm>
            <a:off x="2720086" y="4364566"/>
            <a:ext cx="756462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Contribute choreography to an </a:t>
            </a:r>
          </a:p>
          <a:p>
            <a: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existing project </a:t>
            </a:r>
          </a:p>
        </p:txBody>
      </p:sp>
      <p:pic>
        <p:nvPicPr>
          <p:cNvPr id="361" name="pasted-image.pdf"/>
          <p:cNvPicPr>
            <a:picLocks noChangeAspect="1"/>
          </p:cNvPicPr>
          <p:nvPr/>
        </p:nvPicPr>
        <p:blipFill>
          <a:blip r:embed="rId2">
            <a:alphaModFix amt="75876"/>
            <a:extLst/>
          </a:blip>
          <a:stretch>
            <a:fillRect/>
          </a:stretch>
        </p:blipFill>
        <p:spPr>
          <a:xfrm>
            <a:off x="5732929" y="2953243"/>
            <a:ext cx="1538942" cy="1146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64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66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368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Screen Shot 2015-10-29 at 11.21.39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7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8951845" y="3956402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" grpId="1"/>
      <p:bldP build="whole" bldLvl="1" animBg="1" rev="0" advAuto="0" spid="37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73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75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377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Screen Shot 2015-10-29 at 11.24.1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10278122" y="6734414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2"/>
      <p:bldP build="whole" bldLvl="1" animBg="1" rev="0" advAuto="0" spid="37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82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84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Shape 385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386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Screen Shot 2015-10-29 at 10.56.0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10206431" y="7182480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8" grpId="2"/>
      <p:bldP build="whole" bldLvl="1" animBg="1" rev="0" advAuto="0" spid="38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91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93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395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Screen Shot 2015-10-29 at 10.57.2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9328221" y="7469243"/>
            <a:ext cx="539023" cy="514517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" grpId="1"/>
      <p:bldP build="whole" bldLvl="1" animBg="1" rev="0" advAuto="0" spid="397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0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0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Shape 403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40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Screen Shot 2015-10-29 at 10.57.2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Screen Shot 2015-10-29 at 11.28.41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9453679" y="4117706"/>
            <a:ext cx="539024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4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7" grpId="1"/>
      <p:bldP build="whole" bldLvl="1" animBg="1" rev="0" advAuto="0" spid="407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1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1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41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Screen Shot 2015-10-29 at 10.57.2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Screen Shot 2015-10-29 at 11.00.48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8808464" y="7290016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1"/>
      <p:bldP build="whole" bldLvl="1" animBg="1" rev="0" advAuto="0" spid="417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2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2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42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Screen Shot 2015-10-29 at 10.57.21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Screen Shot 2015-10-29 at 11.00.48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Screen Shot 2015-10-29 at 11.01.57 A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9901746" y="5605287"/>
            <a:ext cx="539023" cy="514517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1"/>
      <p:bldP build="whole" bldLvl="1" animBg="1" rev="0" advAuto="0" spid="42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703643" y="654050"/>
            <a:ext cx="5413904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MUSIC CONFIGURATION</a:t>
            </a:r>
          </a:p>
        </p:txBody>
      </p:sp>
      <p:sp>
        <p:nvSpPr>
          <p:cNvPr id="139" name="Shape 139"/>
          <p:cNvSpPr/>
          <p:nvPr/>
        </p:nvSpPr>
        <p:spPr>
          <a:xfrm>
            <a:off x="5463049" y="-34826"/>
            <a:ext cx="7633628" cy="98232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40" name="Screen Shot 2015-10-22 at 8.33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0755" y="0"/>
            <a:ext cx="6183265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661674" y="3070667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INSTRUCTIONS</a:t>
            </a:r>
          </a:p>
        </p:txBody>
      </p:sp>
      <p:sp>
        <p:nvSpPr>
          <p:cNvPr id="142" name="Shape 142"/>
          <p:cNvSpPr/>
          <p:nvPr/>
        </p:nvSpPr>
        <p:spPr>
          <a:xfrm>
            <a:off x="661674" y="4902200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MUSIC SOURCE</a:t>
            </a:r>
          </a:p>
        </p:txBody>
      </p:sp>
      <p:sp>
        <p:nvSpPr>
          <p:cNvPr id="143" name="Shape 143"/>
          <p:cNvSpPr/>
          <p:nvPr/>
        </p:nvSpPr>
        <p:spPr>
          <a:xfrm>
            <a:off x="661674" y="6632132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EDITING INTERFACE</a:t>
            </a:r>
          </a:p>
        </p:txBody>
      </p:sp>
      <p:sp>
        <p:nvSpPr>
          <p:cNvPr id="144" name="Shape 144"/>
          <p:cNvSpPr/>
          <p:nvPr/>
        </p:nvSpPr>
        <p:spPr>
          <a:xfrm>
            <a:off x="711779" y="3805150"/>
            <a:ext cx="348710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On boarding step by step instructions</a:t>
            </a:r>
          </a:p>
        </p:txBody>
      </p:sp>
      <p:sp>
        <p:nvSpPr>
          <p:cNvPr id="145" name="Shape 145"/>
          <p:cNvSpPr/>
          <p:nvPr/>
        </p:nvSpPr>
        <p:spPr>
          <a:xfrm>
            <a:off x="711779" y="5675225"/>
            <a:ext cx="348710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Clarity in types of sources</a:t>
            </a:r>
          </a:p>
        </p:txBody>
      </p:sp>
      <p:sp>
        <p:nvSpPr>
          <p:cNvPr id="146" name="Shape 146"/>
          <p:cNvSpPr/>
          <p:nvPr/>
        </p:nvSpPr>
        <p:spPr>
          <a:xfrm>
            <a:off x="686379" y="7348450"/>
            <a:ext cx="348710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Sliding mechanisms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31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33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435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Screen Shot 2015-10-29 at 11.02.10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10564884" y="3813021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after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9" dur="500" fill="hold" tmFilter="0, 0; .2, .5; .8, .5; 1, 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fill="hold" autoRev="1"/>
                                        <p:tgtEl>
                                          <p:spTgt spid="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7" grpId="1"/>
      <p:bldP build="whole" bldLvl="1" animBg="1" rev="0" advAuto="0" spid="437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-75051" y="-106517"/>
            <a:ext cx="5498802" cy="9966634"/>
          </a:xfrm>
          <a:prstGeom prst="rect">
            <a:avLst/>
          </a:prstGeom>
          <a:solidFill>
            <a:srgbClr val="699A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40" name="Screen Shot 2015-10-29 at 10.4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>
            <a:off x="8575469" y="6322193"/>
            <a:ext cx="539023" cy="514518"/>
          </a:xfrm>
          <a:prstGeom prst="ellipse">
            <a:avLst/>
          </a:prstGeom>
          <a:solidFill>
            <a:srgbClr val="699A84">
              <a:alpha val="79985"/>
            </a:srgbClr>
          </a:solidFill>
          <a:ln w="12700">
            <a:miter lim="400000"/>
          </a:ln>
          <a:effectLst>
            <a:outerShdw sx="100000" sy="100000" kx="0" ky="0" algn="b" rotWithShape="0" blurRad="38100" dist="0" dir="5400000">
              <a:srgbClr val="000000">
                <a:alpha val="40411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42" name="pasted-image.pdf"/>
          <p:cNvPicPr>
            <a:picLocks noChangeAspect="1"/>
          </p:cNvPicPr>
          <p:nvPr/>
        </p:nvPicPr>
        <p:blipFill>
          <a:blip r:embed="rId3">
            <a:alphaModFix amt="80796"/>
            <a:extLst/>
          </a:blip>
          <a:stretch>
            <a:fillRect/>
          </a:stretch>
        </p:blipFill>
        <p:spPr>
          <a:xfrm>
            <a:off x="1904879" y="3063425"/>
            <a:ext cx="1538942" cy="1146246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/>
          <p:nvPr/>
        </p:nvSpPr>
        <p:spPr>
          <a:xfrm>
            <a:off x="1363963" y="4387850"/>
            <a:ext cx="2620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DCDEE0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Contribute</a:t>
            </a:r>
          </a:p>
        </p:txBody>
      </p:sp>
      <p:pic>
        <p:nvPicPr>
          <p:cNvPr id="444" name="Screen Shot 2015-10-29 at 10.52.3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0396" y="11283"/>
            <a:ext cx="481925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Screen Shot 2015-10-29 at 11.02.25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396" y="-1"/>
            <a:ext cx="481925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1283368" y="3320865"/>
            <a:ext cx="515239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Prototyping Tools</a:t>
            </a:r>
          </a:p>
        </p:txBody>
      </p:sp>
      <p:sp>
        <p:nvSpPr>
          <p:cNvPr id="448" name="Shape 448"/>
          <p:cNvSpPr/>
          <p:nvPr/>
        </p:nvSpPr>
        <p:spPr>
          <a:xfrm>
            <a:off x="2834819" y="4476750"/>
            <a:ext cx="151180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sketch</a:t>
            </a:r>
          </a:p>
        </p:txBody>
      </p:sp>
      <p:sp>
        <p:nvSpPr>
          <p:cNvPr id="449" name="Shape 449"/>
          <p:cNvSpPr/>
          <p:nvPr/>
        </p:nvSpPr>
        <p:spPr>
          <a:xfrm>
            <a:off x="2085782" y="4531783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50" name="Shape 450"/>
          <p:cNvSpPr/>
          <p:nvPr/>
        </p:nvSpPr>
        <p:spPr>
          <a:xfrm>
            <a:off x="2834819" y="5187950"/>
            <a:ext cx="160477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marvel</a:t>
            </a:r>
          </a:p>
        </p:txBody>
      </p:sp>
      <p:sp>
        <p:nvSpPr>
          <p:cNvPr id="451" name="Shape 451"/>
          <p:cNvSpPr/>
          <p:nvPr/>
        </p:nvSpPr>
        <p:spPr>
          <a:xfrm>
            <a:off x="2085782" y="5242983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2388373" y="791373"/>
            <a:ext cx="541390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SKETCH</a:t>
            </a:r>
          </a:p>
        </p:txBody>
      </p:sp>
      <p:sp>
        <p:nvSpPr>
          <p:cNvPr id="454" name="Shape 454"/>
          <p:cNvSpPr/>
          <p:nvPr/>
        </p:nvSpPr>
        <p:spPr>
          <a:xfrm>
            <a:off x="0" y="2313041"/>
            <a:ext cx="13004800" cy="98232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55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32614" t="27817" r="33201" b="27270"/>
          <a:stretch>
            <a:fillRect/>
          </a:stretch>
        </p:blipFill>
        <p:spPr>
          <a:xfrm>
            <a:off x="605985" y="760380"/>
            <a:ext cx="1318967" cy="120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596" fill="norm" stroke="1" extrusionOk="0">
                <a:moveTo>
                  <a:pt x="8009" y="1"/>
                </a:moveTo>
                <a:cubicBezTo>
                  <a:pt x="5807" y="16"/>
                  <a:pt x="5327" y="171"/>
                  <a:pt x="4198" y="705"/>
                </a:cubicBezTo>
                <a:cubicBezTo>
                  <a:pt x="3073" y="1237"/>
                  <a:pt x="2224" y="1951"/>
                  <a:pt x="1300" y="3145"/>
                </a:cubicBezTo>
                <a:cubicBezTo>
                  <a:pt x="583" y="4072"/>
                  <a:pt x="60" y="4938"/>
                  <a:pt x="135" y="5072"/>
                </a:cubicBezTo>
                <a:cubicBezTo>
                  <a:pt x="210" y="5207"/>
                  <a:pt x="151" y="5393"/>
                  <a:pt x="6" y="5492"/>
                </a:cubicBezTo>
                <a:cubicBezTo>
                  <a:pt x="-139" y="5591"/>
                  <a:pt x="2163" y="9258"/>
                  <a:pt x="5125" y="13637"/>
                </a:cubicBezTo>
                <a:cubicBezTo>
                  <a:pt x="8087" y="18015"/>
                  <a:pt x="10611" y="21596"/>
                  <a:pt x="10733" y="21596"/>
                </a:cubicBezTo>
                <a:cubicBezTo>
                  <a:pt x="10854" y="21596"/>
                  <a:pt x="13397" y="18012"/>
                  <a:pt x="16379" y="13629"/>
                </a:cubicBezTo>
                <a:cubicBezTo>
                  <a:pt x="20162" y="8071"/>
                  <a:pt x="21461" y="6330"/>
                  <a:pt x="21395" y="5158"/>
                </a:cubicBezTo>
                <a:cubicBezTo>
                  <a:pt x="21356" y="4454"/>
                  <a:pt x="20825" y="3950"/>
                  <a:pt x="20043" y="2953"/>
                </a:cubicBezTo>
                <a:cubicBezTo>
                  <a:pt x="18106" y="481"/>
                  <a:pt x="16934" y="108"/>
                  <a:pt x="10868" y="22"/>
                </a:cubicBezTo>
                <a:cubicBezTo>
                  <a:pt x="9663" y="5"/>
                  <a:pt x="8744" y="-4"/>
                  <a:pt x="8009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526084" y="3215804"/>
            <a:ext cx="5882016" cy="4616124"/>
          </a:xfrm>
          <a:prstGeom prst="rect">
            <a:avLst/>
          </a:prstGeom>
          <a:solidFill>
            <a:schemeClr val="accent2">
              <a:alpha val="18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7" name="Shape 457"/>
          <p:cNvSpPr/>
          <p:nvPr/>
        </p:nvSpPr>
        <p:spPr>
          <a:xfrm>
            <a:off x="1209403" y="4597399"/>
            <a:ext cx="4804314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 algn="l">
              <a:buSzPct val="75000"/>
              <a:buChar char="+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Accurate mobile artboards</a:t>
            </a:r>
          </a:p>
          <a:p>
            <a: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96333" indent="-296333" algn="l">
              <a:buSzPct val="75000"/>
              <a:buChar char="+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“Symbols” to templatize artboards</a:t>
            </a:r>
          </a:p>
          <a:p>
            <a: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96333" indent="-296333" algn="l">
              <a:buSzPct val="75000"/>
              <a:buChar char="+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Grid/ruler/alignment</a:t>
            </a:r>
          </a:p>
        </p:txBody>
      </p:sp>
      <p:sp>
        <p:nvSpPr>
          <p:cNvPr id="458" name="Shape 458"/>
          <p:cNvSpPr/>
          <p:nvPr/>
        </p:nvSpPr>
        <p:spPr>
          <a:xfrm>
            <a:off x="6677891" y="3219472"/>
            <a:ext cx="5786872" cy="4608789"/>
          </a:xfrm>
          <a:prstGeom prst="rect">
            <a:avLst/>
          </a:prstGeom>
          <a:solidFill>
            <a:schemeClr val="accent5">
              <a:alpha val="157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59" name="Shape 459"/>
          <p:cNvSpPr/>
          <p:nvPr/>
        </p:nvSpPr>
        <p:spPr>
          <a:xfrm>
            <a:off x="984281" y="3450732"/>
            <a:ext cx="35873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PROS</a:t>
            </a:r>
          </a:p>
        </p:txBody>
      </p:sp>
      <p:sp>
        <p:nvSpPr>
          <p:cNvPr id="460" name="Shape 460"/>
          <p:cNvSpPr/>
          <p:nvPr/>
        </p:nvSpPr>
        <p:spPr>
          <a:xfrm>
            <a:off x="7376051" y="4574656"/>
            <a:ext cx="480431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 algn="l">
              <a:buSzPct val="75000"/>
              <a:buChar char="-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No interactive components</a:t>
            </a:r>
          </a:p>
          <a:p>
            <a: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296333" indent="-296333" algn="l">
              <a:buSzPct val="75000"/>
              <a:buChar char="-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Complicated export process</a:t>
            </a:r>
          </a:p>
        </p:txBody>
      </p:sp>
      <p:sp>
        <p:nvSpPr>
          <p:cNvPr id="461" name="Shape 461"/>
          <p:cNvSpPr/>
          <p:nvPr/>
        </p:nvSpPr>
        <p:spPr>
          <a:xfrm>
            <a:off x="7233352" y="3425332"/>
            <a:ext cx="35873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CONS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/>
        </p:nvSpPr>
        <p:spPr>
          <a:xfrm>
            <a:off x="2388373" y="791373"/>
            <a:ext cx="541390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MARVEL</a:t>
            </a:r>
          </a:p>
        </p:txBody>
      </p:sp>
      <p:sp>
        <p:nvSpPr>
          <p:cNvPr id="464" name="Shape 464"/>
          <p:cNvSpPr/>
          <p:nvPr/>
        </p:nvSpPr>
        <p:spPr>
          <a:xfrm>
            <a:off x="0" y="2313041"/>
            <a:ext cx="13004800" cy="98232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65" name="Shape 465"/>
          <p:cNvSpPr/>
          <p:nvPr/>
        </p:nvSpPr>
        <p:spPr>
          <a:xfrm>
            <a:off x="526084" y="3215804"/>
            <a:ext cx="5882016" cy="4616124"/>
          </a:xfrm>
          <a:prstGeom prst="rect">
            <a:avLst/>
          </a:prstGeom>
          <a:solidFill>
            <a:schemeClr val="accent2">
              <a:alpha val="16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66" name="Shape 466"/>
          <p:cNvSpPr/>
          <p:nvPr/>
        </p:nvSpPr>
        <p:spPr>
          <a:xfrm>
            <a:off x="6677891" y="3219472"/>
            <a:ext cx="5786872" cy="4608789"/>
          </a:xfrm>
          <a:prstGeom prst="rect">
            <a:avLst/>
          </a:prstGeom>
          <a:solidFill>
            <a:schemeClr val="accent5">
              <a:alpha val="157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67" name="Shape 467"/>
          <p:cNvSpPr/>
          <p:nvPr/>
        </p:nvSpPr>
        <p:spPr>
          <a:xfrm>
            <a:off x="984281" y="3450732"/>
            <a:ext cx="358732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PROS</a:t>
            </a:r>
          </a:p>
        </p:txBody>
      </p:sp>
      <p:sp>
        <p:nvSpPr>
          <p:cNvPr id="468" name="Shape 468"/>
          <p:cNvSpPr/>
          <p:nvPr/>
        </p:nvSpPr>
        <p:spPr>
          <a:xfrm>
            <a:off x="7233352" y="3425332"/>
            <a:ext cx="358731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CONS</a:t>
            </a:r>
          </a:p>
        </p:txBody>
      </p:sp>
      <p:pic>
        <p:nvPicPr>
          <p:cNvPr id="4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526" y="791373"/>
            <a:ext cx="1143001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246423" y="4451649"/>
            <a:ext cx="480431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96333" indent="-296333" algn="l">
              <a:buSzPct val="75000"/>
              <a:buChar char="+"/>
              <a:defRPr sz="2200"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Copying common hotspots across views</a:t>
            </a:r>
          </a:p>
        </p:txBody>
      </p:sp>
      <p:sp>
        <p:nvSpPr>
          <p:cNvPr id="471" name="Shape 471"/>
          <p:cNvSpPr/>
          <p:nvPr/>
        </p:nvSpPr>
        <p:spPr>
          <a:xfrm>
            <a:off x="7402165" y="4382328"/>
            <a:ext cx="4804314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3272" indent="-323272" algn="l">
              <a:buSzPct val="75000"/>
              <a:buChar char="-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No support for conditional flows</a:t>
            </a:r>
          </a:p>
          <a:p>
            <a: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323272" indent="-323272" algn="l">
              <a:buSzPct val="75000"/>
              <a:buChar char="-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Minimal video support</a:t>
            </a:r>
          </a:p>
          <a:p>
            <a:pPr algn="l"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marL="323272" indent="-323272" algn="l">
              <a:buSzPct val="75000"/>
              <a:buChar char="-"/>
              <a:defRPr sz="2200">
                <a:latin typeface="Avenir Next"/>
                <a:ea typeface="Avenir Next"/>
                <a:cs typeface="Avenir Next"/>
                <a:sym typeface="Avenir Next"/>
              </a:defRPr>
            </a:pPr>
            <a:r>
              <a:t>Previewing on device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1228830" y="2637366"/>
            <a:ext cx="732980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Limitations and Tradeoffs</a:t>
            </a:r>
          </a:p>
        </p:txBody>
      </p:sp>
      <p:sp>
        <p:nvSpPr>
          <p:cNvPr id="474" name="Shape 474"/>
          <p:cNvSpPr/>
          <p:nvPr/>
        </p:nvSpPr>
        <p:spPr>
          <a:xfrm>
            <a:off x="2629198" y="3983566"/>
            <a:ext cx="454863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multimedia support</a:t>
            </a:r>
          </a:p>
        </p:txBody>
      </p:sp>
      <p:sp>
        <p:nvSpPr>
          <p:cNvPr id="475" name="Shape 475"/>
          <p:cNvSpPr/>
          <p:nvPr/>
        </p:nvSpPr>
        <p:spPr>
          <a:xfrm>
            <a:off x="2634022" y="4758266"/>
            <a:ext cx="33060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dynamic input</a:t>
            </a:r>
          </a:p>
        </p:txBody>
      </p:sp>
      <p:sp>
        <p:nvSpPr>
          <p:cNvPr id="476" name="Shape 476"/>
          <p:cNvSpPr/>
          <p:nvPr/>
        </p:nvSpPr>
        <p:spPr>
          <a:xfrm>
            <a:off x="2034269" y="40216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77" name="Shape 477"/>
          <p:cNvSpPr/>
          <p:nvPr/>
        </p:nvSpPr>
        <p:spPr>
          <a:xfrm>
            <a:off x="2021569" y="48090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78" name="Shape 478"/>
          <p:cNvSpPr/>
          <p:nvPr/>
        </p:nvSpPr>
        <p:spPr>
          <a:xfrm>
            <a:off x="2659422" y="5558366"/>
            <a:ext cx="408990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microinteractions </a:t>
            </a:r>
          </a:p>
        </p:txBody>
      </p:sp>
      <p:sp>
        <p:nvSpPr>
          <p:cNvPr id="479" name="Shape 479"/>
          <p:cNvSpPr/>
          <p:nvPr/>
        </p:nvSpPr>
        <p:spPr>
          <a:xfrm>
            <a:off x="2046969" y="56091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80" name="Shape 480"/>
          <p:cNvSpPr/>
          <p:nvPr/>
        </p:nvSpPr>
        <p:spPr>
          <a:xfrm>
            <a:off x="2697522" y="6345766"/>
            <a:ext cx="337566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content variety</a:t>
            </a:r>
          </a:p>
        </p:txBody>
      </p:sp>
      <p:sp>
        <p:nvSpPr>
          <p:cNvPr id="481" name="Shape 481"/>
          <p:cNvSpPr/>
          <p:nvPr/>
        </p:nvSpPr>
        <p:spPr>
          <a:xfrm>
            <a:off x="2085069" y="63965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/>
        </p:nvSpPr>
        <p:spPr>
          <a:xfrm>
            <a:off x="1136112" y="2637366"/>
            <a:ext cx="894905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Wizard of Oz and Hard-coding</a:t>
            </a:r>
          </a:p>
        </p:txBody>
      </p:sp>
      <p:sp>
        <p:nvSpPr>
          <p:cNvPr id="484" name="Shape 484"/>
          <p:cNvSpPr/>
          <p:nvPr/>
        </p:nvSpPr>
        <p:spPr>
          <a:xfrm>
            <a:off x="2647614" y="3983566"/>
            <a:ext cx="22931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recording</a:t>
            </a:r>
          </a:p>
        </p:txBody>
      </p:sp>
      <p:sp>
        <p:nvSpPr>
          <p:cNvPr id="485" name="Shape 485"/>
          <p:cNvSpPr/>
          <p:nvPr/>
        </p:nvSpPr>
        <p:spPr>
          <a:xfrm>
            <a:off x="2623643" y="4770966"/>
            <a:ext cx="28249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post editing</a:t>
            </a:r>
          </a:p>
        </p:txBody>
      </p:sp>
      <p:sp>
        <p:nvSpPr>
          <p:cNvPr id="486" name="Shape 486"/>
          <p:cNvSpPr/>
          <p:nvPr/>
        </p:nvSpPr>
        <p:spPr>
          <a:xfrm>
            <a:off x="2578474" y="5659966"/>
            <a:ext cx="52003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final compilation video</a:t>
            </a:r>
          </a:p>
        </p:txBody>
      </p:sp>
      <p:sp>
        <p:nvSpPr>
          <p:cNvPr id="487" name="Shape 487"/>
          <p:cNvSpPr/>
          <p:nvPr/>
        </p:nvSpPr>
        <p:spPr>
          <a:xfrm>
            <a:off x="2034269" y="40216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88" name="Shape 488"/>
          <p:cNvSpPr/>
          <p:nvPr/>
        </p:nvSpPr>
        <p:spPr>
          <a:xfrm>
            <a:off x="2021569" y="48090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89" name="Shape 489"/>
          <p:cNvSpPr/>
          <p:nvPr/>
        </p:nvSpPr>
        <p:spPr>
          <a:xfrm>
            <a:off x="2008869" y="5698066"/>
            <a:ext cx="41879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CDEE0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6A9A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asted-image.pdf"/>
          <p:cNvPicPr>
            <a:picLocks noChangeAspect="1"/>
          </p:cNvPicPr>
          <p:nvPr/>
        </p:nvPicPr>
        <p:blipFill>
          <a:blip r:embed="rId2">
            <a:alphaModFix amt="83560"/>
            <a:extLst/>
          </a:blip>
          <a:stretch>
            <a:fillRect/>
          </a:stretch>
        </p:blipFill>
        <p:spPr>
          <a:xfrm>
            <a:off x="5301222" y="3438855"/>
            <a:ext cx="2402356" cy="1789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/>
        </p:nvSpPr>
        <p:spPr>
          <a:xfrm>
            <a:off x="3345433" y="5968839"/>
            <a:ext cx="631393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https://marvelapp.com/11icj87</a:t>
            </a:r>
          </a:p>
        </p:txBody>
      </p:sp>
      <p:sp>
        <p:nvSpPr>
          <p:cNvPr id="494" name="Shape 494"/>
          <p:cNvSpPr/>
          <p:nvPr/>
        </p:nvSpPr>
        <p:spPr>
          <a:xfrm>
            <a:off x="1136874" y="2775938"/>
            <a:ext cx="1109258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http://web.stanford.edu/class/cs147/projects/creation/EnhancingDancing/</a:t>
            </a:r>
          </a:p>
        </p:txBody>
      </p:sp>
      <p:sp>
        <p:nvSpPr>
          <p:cNvPr id="495" name="Shape 495"/>
          <p:cNvSpPr/>
          <p:nvPr/>
        </p:nvSpPr>
        <p:spPr>
          <a:xfrm>
            <a:off x="4852863" y="2081165"/>
            <a:ext cx="32990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Team Website:</a:t>
            </a:r>
          </a:p>
        </p:txBody>
      </p:sp>
      <p:sp>
        <p:nvSpPr>
          <p:cNvPr id="496" name="Shape 496"/>
          <p:cNvSpPr/>
          <p:nvPr/>
        </p:nvSpPr>
        <p:spPr>
          <a:xfrm>
            <a:off x="4276616" y="5165403"/>
            <a:ext cx="48131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Medium-Fi Prototype: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MUSIC CONFIGURATION </a:t>
            </a:r>
          </a:p>
        </p:txBody>
      </p:sp>
      <p:pic>
        <p:nvPicPr>
          <p:cNvPr id="149" name="Screen Shot 2015-10-29 at 7.03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7013" y="3209558"/>
            <a:ext cx="3600329" cy="595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reen Shot 2015-10-29 at 7.0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8751" y="3209558"/>
            <a:ext cx="3623204" cy="595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9443774" y="5019093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EDITING INTERFACE</a:t>
            </a:r>
          </a:p>
        </p:txBody>
      </p:sp>
      <p:sp>
        <p:nvSpPr>
          <p:cNvPr id="152" name="Shape 152"/>
          <p:cNvSpPr/>
          <p:nvPr/>
        </p:nvSpPr>
        <p:spPr>
          <a:xfrm>
            <a:off x="321795" y="1457003"/>
            <a:ext cx="57094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699A8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music source</a:t>
            </a:r>
          </a:p>
        </p:txBody>
      </p:sp>
      <p:sp>
        <p:nvSpPr>
          <p:cNvPr id="153" name="Shape 153"/>
          <p:cNvSpPr/>
          <p:nvPr/>
        </p:nvSpPr>
        <p:spPr>
          <a:xfrm>
            <a:off x="216296" y="2185930"/>
            <a:ext cx="4648071" cy="697934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54" name="Screen Shot 2015-10-29 at 8.07.5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083" y="2387590"/>
            <a:ext cx="4076701" cy="642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MUSIC CONFIGURATION </a:t>
            </a:r>
          </a:p>
        </p:txBody>
      </p:sp>
      <p:pic>
        <p:nvPicPr>
          <p:cNvPr id="157" name="Screen Shot 2015-10-29 at 7.03.5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7013" y="3209558"/>
            <a:ext cx="3600329" cy="595240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4211011" y="1474925"/>
            <a:ext cx="57094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699A8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instructions</a:t>
            </a:r>
          </a:p>
        </p:txBody>
      </p:sp>
      <p:sp>
        <p:nvSpPr>
          <p:cNvPr id="159" name="Shape 159"/>
          <p:cNvSpPr/>
          <p:nvPr/>
        </p:nvSpPr>
        <p:spPr>
          <a:xfrm>
            <a:off x="4208088" y="2185930"/>
            <a:ext cx="4648071" cy="697934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60" name="Screen Shot 2015-10-29 at 8.07.5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271" y="3186909"/>
            <a:ext cx="3804859" cy="599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Screen Shot 2015-10-29 at 7.03.5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2080" y="2354041"/>
            <a:ext cx="4014299" cy="6594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MUSIC CONFIGURATION </a:t>
            </a:r>
          </a:p>
        </p:txBody>
      </p:sp>
      <p:sp>
        <p:nvSpPr>
          <p:cNvPr id="164" name="Shape 164"/>
          <p:cNvSpPr/>
          <p:nvPr/>
        </p:nvSpPr>
        <p:spPr>
          <a:xfrm>
            <a:off x="9443774" y="5019093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EDITING INTERFACE</a:t>
            </a:r>
          </a:p>
        </p:txBody>
      </p:sp>
      <p:sp>
        <p:nvSpPr>
          <p:cNvPr id="165" name="Shape 165"/>
          <p:cNvSpPr/>
          <p:nvPr/>
        </p:nvSpPr>
        <p:spPr>
          <a:xfrm>
            <a:off x="8100227" y="1349467"/>
            <a:ext cx="57094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699A8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editing interface</a:t>
            </a:r>
          </a:p>
        </p:txBody>
      </p:sp>
      <p:sp>
        <p:nvSpPr>
          <p:cNvPr id="166" name="Shape 166"/>
          <p:cNvSpPr/>
          <p:nvPr/>
        </p:nvSpPr>
        <p:spPr>
          <a:xfrm>
            <a:off x="8041889" y="2111027"/>
            <a:ext cx="4648071" cy="697934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67" name="Screen Shot 2015-10-29 at 8.07.5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271" y="3186909"/>
            <a:ext cx="3804859" cy="599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 Shot 2015-10-29 at 7.03.5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9473" y="3209558"/>
            <a:ext cx="3623205" cy="595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creen Shot 2015-10-29 at 7.03.59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24197" y="2232909"/>
            <a:ext cx="4058056" cy="6709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635910" y="504651"/>
            <a:ext cx="4031555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SHARING </a:t>
            </a:r>
          </a:p>
          <a:p>
            <a: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pPr>
            <a:r>
              <a:t>SETTINGS</a:t>
            </a:r>
          </a:p>
        </p:txBody>
      </p:sp>
      <p:sp>
        <p:nvSpPr>
          <p:cNvPr id="172" name="Shape 172"/>
          <p:cNvSpPr/>
          <p:nvPr/>
        </p:nvSpPr>
        <p:spPr>
          <a:xfrm>
            <a:off x="5766328" y="-5119"/>
            <a:ext cx="7398082" cy="975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73" name="Screen Shot 2015-10-22 at 8.33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3277" y="80709"/>
            <a:ext cx="5981368" cy="947371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661674" y="3070667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TEXT LABELS</a:t>
            </a:r>
          </a:p>
        </p:txBody>
      </p:sp>
      <p:sp>
        <p:nvSpPr>
          <p:cNvPr id="175" name="Shape 175"/>
          <p:cNvSpPr/>
          <p:nvPr/>
        </p:nvSpPr>
        <p:spPr>
          <a:xfrm>
            <a:off x="661674" y="4851400"/>
            <a:ext cx="358731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solidFill>
                  <a:srgbClr val="53585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GRANULARITY</a:t>
            </a:r>
          </a:p>
        </p:txBody>
      </p:sp>
      <p:sp>
        <p:nvSpPr>
          <p:cNvPr id="176" name="Shape 176"/>
          <p:cNvSpPr/>
          <p:nvPr/>
        </p:nvSpPr>
        <p:spPr>
          <a:xfrm>
            <a:off x="711779" y="3976600"/>
            <a:ext cx="3487108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r>
              <a:t>Labels to accompany icons</a:t>
            </a:r>
          </a:p>
        </p:txBody>
      </p:sp>
      <p:sp>
        <p:nvSpPr>
          <p:cNvPr id="177" name="Shape 177"/>
          <p:cNvSpPr/>
          <p:nvPr/>
        </p:nvSpPr>
        <p:spPr>
          <a:xfrm>
            <a:off x="711779" y="5726199"/>
            <a:ext cx="348710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Specifying multiple people to send direct requests</a:t>
            </a:r>
          </a:p>
          <a:p>
            <a: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</a:p>
          <a:p>
            <a:pPr algn="l">
              <a:defRPr sz="2000">
                <a:solidFill>
                  <a:srgbClr val="53585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t>Limiting types of potential collaborators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291422" y="617606"/>
            <a:ext cx="763362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000">
                <a:solidFill>
                  <a:srgbClr val="53585F"/>
                </a:solidFill>
                <a:latin typeface="Avenir Next Ultra Light"/>
                <a:ea typeface="Avenir Next Ultra Light"/>
                <a:cs typeface="Avenir Next Ultra Light"/>
                <a:sym typeface="Avenir Next Ultra Light"/>
              </a:defRPr>
            </a:lvl1pPr>
          </a:lstStyle>
          <a:p>
            <a:pPr/>
            <a:r>
              <a:t>SHARING SETTINGS</a:t>
            </a:r>
          </a:p>
        </p:txBody>
      </p:sp>
      <p:sp>
        <p:nvSpPr>
          <p:cNvPr id="180" name="Shape 180"/>
          <p:cNvSpPr/>
          <p:nvPr/>
        </p:nvSpPr>
        <p:spPr>
          <a:xfrm>
            <a:off x="2006525" y="1637188"/>
            <a:ext cx="570947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>
                <a:solidFill>
                  <a:srgbClr val="699A84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text labels</a:t>
            </a:r>
          </a:p>
        </p:txBody>
      </p:sp>
      <p:sp>
        <p:nvSpPr>
          <p:cNvPr id="181" name="Shape 181"/>
          <p:cNvSpPr/>
          <p:nvPr/>
        </p:nvSpPr>
        <p:spPr>
          <a:xfrm>
            <a:off x="1966110" y="2254408"/>
            <a:ext cx="4648071" cy="697934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82" name="Screen Shot 2015-10-29 at 8.08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1639" y="3079676"/>
            <a:ext cx="3623205" cy="6070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 Shot 2015-10-29 at 8.08.1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1405" y="2478970"/>
            <a:ext cx="3997481" cy="6594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