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/>
          <a:lstStyle>
            <a:lvl1pPr algn="l">
              <a:defRPr sz="4200">
                <a:latin typeface="Museo Sans"/>
                <a:ea typeface="Museo Sans"/>
                <a:cs typeface="Museo Sans"/>
                <a:sym typeface="Museo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2.jpeg"/><Relationship Id="rId5" Type="http://schemas.openxmlformats.org/officeDocument/2006/relationships/image" Target="../media/image9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asted-image.jpg"/>
          <p:cNvPicPr>
            <a:picLocks noChangeAspect="1"/>
          </p:cNvPicPr>
          <p:nvPr/>
        </p:nvPicPr>
        <p:blipFill>
          <a:blip r:embed="rId2">
            <a:alphaModFix amt="62377"/>
            <a:extLst/>
          </a:blip>
          <a:stretch>
            <a:fillRect/>
          </a:stretch>
        </p:blipFill>
        <p:spPr>
          <a:xfrm>
            <a:off x="-2571618" y="-99413"/>
            <a:ext cx="17698770" cy="995242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>
            <p:ph type="ctrTitle"/>
          </p:nvPr>
        </p:nvSpPr>
        <p:spPr>
          <a:xfrm>
            <a:off x="5147733" y="2484966"/>
            <a:ext cx="5272485" cy="3302001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53585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Enhancing</a:t>
            </a:r>
          </a:p>
          <a:p>
            <a:pPr algn="l">
              <a:defRPr>
                <a:solidFill>
                  <a:srgbClr val="53585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Dancing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5692775" y="646468"/>
            <a:ext cx="161925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HMW #2</a:t>
            </a:r>
          </a:p>
        </p:txBody>
      </p:sp>
      <p:sp>
        <p:nvSpPr>
          <p:cNvPr id="194" name="Shape 194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95" name="Shape 195"/>
          <p:cNvSpPr/>
          <p:nvPr/>
        </p:nvSpPr>
        <p:spPr>
          <a:xfrm>
            <a:off x="1833332" y="5252243"/>
            <a:ext cx="9575202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How might we encourage more collaboration in the predominantly individual choreography process?</a:t>
            </a:r>
          </a:p>
        </p:txBody>
      </p:sp>
      <p:pic>
        <p:nvPicPr>
          <p:cNvPr id="196" name="Screen Shot 2015-10-08 at 11.44.0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19525" y="1896868"/>
            <a:ext cx="3402817" cy="32585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5795835" y="646468"/>
            <a:ext cx="14131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POV #3</a:t>
            </a:r>
          </a:p>
        </p:txBody>
      </p:sp>
      <p:sp>
        <p:nvSpPr>
          <p:cNvPr id="199" name="Shape 199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0" name="Shape 200"/>
          <p:cNvSpPr/>
          <p:nvPr/>
        </p:nvSpPr>
        <p:spPr>
          <a:xfrm>
            <a:off x="1607607" y="2298699"/>
            <a:ext cx="9789586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We met Andy. </a:t>
            </a:r>
          </a:p>
          <a:p>
            <a:pPr>
              <a:defRPr sz="2600"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>
              <a:defRPr sz="2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We were amazed to realize that unlike many other creative genres, dancers </a:t>
            </a:r>
            <a:r>
              <a:rPr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do not often seek feedback</a:t>
            </a:r>
            <a:r>
              <a:rPr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t>until a piece is “performance ready.”</a:t>
            </a:r>
          </a:p>
          <a:p>
            <a:pPr>
              <a:defRPr sz="2600"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>
              <a:defRPr sz="2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It would be game changing to allow dancers to reframe pieces of choreography as dynamic works in progress and establish a new feedback cycle that integrates more effectively with the different stages of the creative process.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5692775" y="646468"/>
            <a:ext cx="161925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HMW #3</a:t>
            </a:r>
          </a:p>
        </p:txBody>
      </p:sp>
      <p:sp>
        <p:nvSpPr>
          <p:cNvPr id="203" name="Shape 203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4" name="Shape 204"/>
          <p:cNvSpPr/>
          <p:nvPr/>
        </p:nvSpPr>
        <p:spPr>
          <a:xfrm>
            <a:off x="1374022" y="5470220"/>
            <a:ext cx="10256756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How might we reframe all pieces of dance as “works in progress” to facilitate more open feedback?</a:t>
            </a:r>
          </a:p>
        </p:txBody>
      </p:sp>
      <p:pic>
        <p:nvPicPr>
          <p:cNvPr id="205" name="Screen Shot 2015-10-08 at 11.48.3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380" y="2031735"/>
            <a:ext cx="3860040" cy="2994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/>
        </p:nvSpPr>
        <p:spPr>
          <a:xfrm>
            <a:off x="4074477" y="646468"/>
            <a:ext cx="485584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EXPERIENCE PROTOTYPES</a:t>
            </a:r>
          </a:p>
        </p:txBody>
      </p:sp>
      <p:sp>
        <p:nvSpPr>
          <p:cNvPr id="208" name="Shape 208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209" name="Screen Shot 2015-10-08 at 1.04.3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320" y="2084315"/>
            <a:ext cx="11160347" cy="6530359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1109133" y="2311400"/>
            <a:ext cx="2177852" cy="792305"/>
          </a:xfrm>
          <a:prstGeom prst="rect">
            <a:avLst/>
          </a:prstGeom>
          <a:solidFill>
            <a:srgbClr val="000000">
              <a:alpha val="1292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11" name="Shape 211"/>
          <p:cNvSpPr/>
          <p:nvPr/>
        </p:nvSpPr>
        <p:spPr>
          <a:xfrm>
            <a:off x="1293113" y="2396402"/>
            <a:ext cx="152857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HMW#1</a:t>
            </a:r>
          </a:p>
        </p:txBody>
      </p:sp>
      <p:sp>
        <p:nvSpPr>
          <p:cNvPr id="212" name="Shape 212"/>
          <p:cNvSpPr/>
          <p:nvPr/>
        </p:nvSpPr>
        <p:spPr>
          <a:xfrm>
            <a:off x="4786940" y="2311400"/>
            <a:ext cx="2177853" cy="792305"/>
          </a:xfrm>
          <a:prstGeom prst="rect">
            <a:avLst/>
          </a:prstGeom>
          <a:solidFill>
            <a:srgbClr val="000000">
              <a:alpha val="1292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13" name="Shape 213"/>
          <p:cNvSpPr/>
          <p:nvPr/>
        </p:nvSpPr>
        <p:spPr>
          <a:xfrm>
            <a:off x="4970921" y="2396402"/>
            <a:ext cx="152857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HMW#2</a:t>
            </a:r>
          </a:p>
        </p:txBody>
      </p:sp>
      <p:sp>
        <p:nvSpPr>
          <p:cNvPr id="214" name="Shape 214"/>
          <p:cNvSpPr/>
          <p:nvPr/>
        </p:nvSpPr>
        <p:spPr>
          <a:xfrm>
            <a:off x="9567333" y="2311400"/>
            <a:ext cx="2177852" cy="792305"/>
          </a:xfrm>
          <a:prstGeom prst="rect">
            <a:avLst/>
          </a:prstGeom>
          <a:solidFill>
            <a:srgbClr val="000000">
              <a:alpha val="1292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15" name="Shape 215"/>
          <p:cNvSpPr/>
          <p:nvPr/>
        </p:nvSpPr>
        <p:spPr>
          <a:xfrm>
            <a:off x="9891972" y="2396402"/>
            <a:ext cx="152857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HMW#3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4895850" y="3895551"/>
            <a:ext cx="321310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TAP2CLAP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1329464" y="1896868"/>
            <a:ext cx="10345871" cy="2193694"/>
          </a:xfrm>
          <a:prstGeom prst="rect">
            <a:avLst/>
          </a:prstGeom>
          <a:solidFill>
            <a:srgbClr val="000000">
              <a:alpha val="307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20" name="Shape 220"/>
          <p:cNvSpPr/>
          <p:nvPr/>
        </p:nvSpPr>
        <p:spPr>
          <a:xfrm>
            <a:off x="5031168" y="646468"/>
            <a:ext cx="294246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HOW IT WORKS</a:t>
            </a:r>
          </a:p>
        </p:txBody>
      </p:sp>
      <p:sp>
        <p:nvSpPr>
          <p:cNvPr id="221" name="Shape 221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22" name="Shape 222"/>
          <p:cNvSpPr/>
          <p:nvPr/>
        </p:nvSpPr>
        <p:spPr>
          <a:xfrm>
            <a:off x="2333354" y="2288229"/>
            <a:ext cx="1156412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Viewer</a:t>
            </a:r>
          </a:p>
        </p:txBody>
      </p:sp>
      <p:sp>
        <p:nvSpPr>
          <p:cNvPr id="223" name="Shape 223"/>
          <p:cNvSpPr/>
          <p:nvPr/>
        </p:nvSpPr>
        <p:spPr>
          <a:xfrm>
            <a:off x="2328477" y="3170838"/>
            <a:ext cx="116616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Dancer</a:t>
            </a:r>
          </a:p>
        </p:txBody>
      </p:sp>
      <p:sp>
        <p:nvSpPr>
          <p:cNvPr id="224" name="Shape 224"/>
          <p:cNvSpPr/>
          <p:nvPr/>
        </p:nvSpPr>
        <p:spPr>
          <a:xfrm>
            <a:off x="4646591" y="2288229"/>
            <a:ext cx="641521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Watches videos and gives applause</a:t>
            </a:r>
          </a:p>
        </p:txBody>
      </p:sp>
      <p:sp>
        <p:nvSpPr>
          <p:cNvPr id="225" name="Shape 225"/>
          <p:cNvSpPr/>
          <p:nvPr/>
        </p:nvSpPr>
        <p:spPr>
          <a:xfrm>
            <a:off x="4646591" y="3178501"/>
            <a:ext cx="641521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Uploads video and receives data </a:t>
            </a:r>
          </a:p>
        </p:txBody>
      </p:sp>
      <p:pic>
        <p:nvPicPr>
          <p:cNvPr id="226" name="Screen Shot 2015-10-07 at 10.33.4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2669" y="4629109"/>
            <a:ext cx="6961058" cy="4073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Screen Shot 2015-10-07 at 10.32.0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67822" y="4718662"/>
            <a:ext cx="2586442" cy="3894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Screen Shot 2015-10-08 at 11.55.51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98743" y="4718662"/>
            <a:ext cx="2771457" cy="3894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4886388" y="646468"/>
            <a:ext cx="323202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HOW WE TESTED</a:t>
            </a:r>
          </a:p>
        </p:txBody>
      </p:sp>
      <p:sp>
        <p:nvSpPr>
          <p:cNvPr id="231" name="Shape 231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232" name="Screen Shot 2015-10-07 at 11.59.41 PM.png"/>
          <p:cNvPicPr>
            <a:picLocks noChangeAspect="1"/>
          </p:cNvPicPr>
          <p:nvPr/>
        </p:nvPicPr>
        <p:blipFill>
          <a:blip r:embed="rId2">
            <a:extLst/>
          </a:blip>
          <a:srcRect l="16010" t="0" r="0" b="0"/>
          <a:stretch>
            <a:fillRect/>
          </a:stretch>
        </p:blipFill>
        <p:spPr>
          <a:xfrm>
            <a:off x="4414583" y="2454540"/>
            <a:ext cx="3444702" cy="5513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Screen Shot 2015-10-07 at 11.59.48 PM.png"/>
          <p:cNvPicPr>
            <a:picLocks noChangeAspect="1"/>
          </p:cNvPicPr>
          <p:nvPr/>
        </p:nvPicPr>
        <p:blipFill>
          <a:blip r:embed="rId3">
            <a:extLst/>
          </a:blip>
          <a:srcRect l="12918" t="0" r="5675" b="0"/>
          <a:stretch>
            <a:fillRect/>
          </a:stretch>
        </p:blipFill>
        <p:spPr>
          <a:xfrm>
            <a:off x="1012163" y="2454540"/>
            <a:ext cx="3338821" cy="5513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Screen Shot 2015-10-08 at 12.02.2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97569" y="2444035"/>
            <a:ext cx="4083532" cy="55131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6610350" y="1822209"/>
            <a:ext cx="5403691" cy="3478248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  <a:alpha val="175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37" name="Shape 237"/>
          <p:cNvSpPr/>
          <p:nvPr/>
        </p:nvSpPr>
        <p:spPr>
          <a:xfrm>
            <a:off x="1044341" y="1831879"/>
            <a:ext cx="5454492" cy="3458908"/>
          </a:xfrm>
          <a:prstGeom prst="rect">
            <a:avLst/>
          </a:prstGeom>
          <a:solidFill>
            <a:schemeClr val="accent2">
              <a:alpha val="175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chemeClr val="accent1">
                    <a:satOff val="-3355"/>
                    <a:lumOff val="26614"/>
                  </a:schemeClr>
                </a:solidFill>
              </a:defRPr>
            </a:pPr>
          </a:p>
        </p:txBody>
      </p:sp>
      <p:sp>
        <p:nvSpPr>
          <p:cNvPr id="238" name="Shape 238"/>
          <p:cNvSpPr/>
          <p:nvPr/>
        </p:nvSpPr>
        <p:spPr>
          <a:xfrm>
            <a:off x="5221859" y="646468"/>
            <a:ext cx="256108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OUR RESULTS</a:t>
            </a:r>
          </a:p>
        </p:txBody>
      </p:sp>
      <p:sp>
        <p:nvSpPr>
          <p:cNvPr id="239" name="Shape 239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40" name="Shape 240"/>
          <p:cNvSpPr/>
          <p:nvPr/>
        </p:nvSpPr>
        <p:spPr>
          <a:xfrm>
            <a:off x="1332665" y="2024539"/>
            <a:ext cx="22123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things that worked</a:t>
            </a:r>
          </a:p>
        </p:txBody>
      </p:sp>
      <p:sp>
        <p:nvSpPr>
          <p:cNvPr id="241" name="Shape 241"/>
          <p:cNvSpPr/>
          <p:nvPr/>
        </p:nvSpPr>
        <p:spPr>
          <a:xfrm>
            <a:off x="6999322" y="2024539"/>
            <a:ext cx="278297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things that did not work</a:t>
            </a:r>
          </a:p>
        </p:txBody>
      </p:sp>
      <p:sp>
        <p:nvSpPr>
          <p:cNvPr id="242" name="Shape 242"/>
          <p:cNvSpPr/>
          <p:nvPr/>
        </p:nvSpPr>
        <p:spPr>
          <a:xfrm>
            <a:off x="1329909" y="2880597"/>
            <a:ext cx="4883356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concept was clear to grasp</a:t>
            </a:r>
          </a:p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enthusiasm tied to timestamps was cool</a:t>
            </a:r>
          </a:p>
        </p:txBody>
      </p:sp>
      <p:sp>
        <p:nvSpPr>
          <p:cNvPr id="243" name="Shape 243"/>
          <p:cNvSpPr/>
          <p:nvPr/>
        </p:nvSpPr>
        <p:spPr>
          <a:xfrm>
            <a:off x="1025027" y="5401491"/>
            <a:ext cx="5493120" cy="3621760"/>
          </a:xfrm>
          <a:prstGeom prst="rect">
            <a:avLst/>
          </a:prstGeom>
          <a:solidFill>
            <a:schemeClr val="accent3">
              <a:satOff val="18648"/>
              <a:lumOff val="5971"/>
              <a:alpha val="175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44" name="Shape 244"/>
          <p:cNvSpPr/>
          <p:nvPr/>
        </p:nvSpPr>
        <p:spPr>
          <a:xfrm>
            <a:off x="1387601" y="5535084"/>
            <a:ext cx="111351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>
                <a:solidFill>
                  <a:schemeClr val="accent3">
                    <a:hueOff val="-546624"/>
                    <a:satOff val="7767"/>
                    <a:lumOff val="-14512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surprises</a:t>
            </a:r>
          </a:p>
        </p:txBody>
      </p:sp>
      <p:sp>
        <p:nvSpPr>
          <p:cNvPr id="245" name="Shape 245"/>
          <p:cNvSpPr/>
          <p:nvPr/>
        </p:nvSpPr>
        <p:spPr>
          <a:xfrm>
            <a:off x="6635750" y="5418960"/>
            <a:ext cx="5403691" cy="3586821"/>
          </a:xfrm>
          <a:prstGeom prst="rect">
            <a:avLst/>
          </a:prstGeom>
          <a:solidFill>
            <a:schemeClr val="accent5">
              <a:alpha val="175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46" name="Shape 246"/>
          <p:cNvSpPr/>
          <p:nvPr/>
        </p:nvSpPr>
        <p:spPr>
          <a:xfrm>
            <a:off x="7170734" y="5535084"/>
            <a:ext cx="167815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new learnings</a:t>
            </a:r>
          </a:p>
        </p:txBody>
      </p:sp>
      <p:sp>
        <p:nvSpPr>
          <p:cNvPr id="247" name="Shape 247"/>
          <p:cNvSpPr/>
          <p:nvPr/>
        </p:nvSpPr>
        <p:spPr>
          <a:xfrm>
            <a:off x="6895917" y="2880597"/>
            <a:ext cx="4883356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content would be catered to audience appeal </a:t>
            </a:r>
          </a:p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lack of clapping could be perceived negatively</a:t>
            </a:r>
          </a:p>
        </p:txBody>
      </p:sp>
      <p:sp>
        <p:nvSpPr>
          <p:cNvPr id="248" name="Shape 248"/>
          <p:cNvSpPr/>
          <p:nvPr/>
        </p:nvSpPr>
        <p:spPr>
          <a:xfrm>
            <a:off x="1329909" y="6198482"/>
            <a:ext cx="4883356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user preferred to be a passive audience member</a:t>
            </a:r>
          </a:p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looking at histogram would be more discouraging than helpful</a:t>
            </a:r>
          </a:p>
        </p:txBody>
      </p:sp>
      <p:sp>
        <p:nvSpPr>
          <p:cNvPr id="249" name="Shape 249"/>
          <p:cNvSpPr/>
          <p:nvPr/>
        </p:nvSpPr>
        <p:spPr>
          <a:xfrm>
            <a:off x="7060224" y="6270425"/>
            <a:ext cx="4554743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simple concept makes for surprisingly complex insights</a:t>
            </a:r>
          </a:p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an interesting idea but doesn’t solve an inherent problem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creen Shot 2015-10-08 at 12.18.4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7990" y="2585610"/>
            <a:ext cx="451648" cy="380185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5221859" y="646468"/>
            <a:ext cx="256108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OUR RESULTS</a:t>
            </a:r>
          </a:p>
        </p:txBody>
      </p:sp>
      <p:sp>
        <p:nvSpPr>
          <p:cNvPr id="253" name="Shape 253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54" name="Shape 254"/>
          <p:cNvSpPr/>
          <p:nvPr/>
        </p:nvSpPr>
        <p:spPr>
          <a:xfrm>
            <a:off x="2546527" y="1896868"/>
            <a:ext cx="954687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Dancers will be comfortable uploading videos and having other people watch.</a:t>
            </a:r>
          </a:p>
        </p:txBody>
      </p:sp>
      <p:pic>
        <p:nvPicPr>
          <p:cNvPr id="255" name="Screen Shot 2015-10-08 at 12.18.4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7990" y="2026810"/>
            <a:ext cx="451648" cy="380185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2534805" y="2545699"/>
            <a:ext cx="765759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Viewers will find it natural to tap or swipe the screen to “applaud.”</a:t>
            </a:r>
          </a:p>
        </p:txBody>
      </p:sp>
      <p:sp>
        <p:nvSpPr>
          <p:cNvPr id="257" name="Shape 257"/>
          <p:cNvSpPr/>
          <p:nvPr/>
        </p:nvSpPr>
        <p:spPr>
          <a:xfrm>
            <a:off x="2567504" y="3219929"/>
            <a:ext cx="536346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Dancer will get value out of seeing the results</a:t>
            </a:r>
          </a:p>
        </p:txBody>
      </p:sp>
      <p:pic>
        <p:nvPicPr>
          <p:cNvPr id="258" name="Screen Shot 2015-10-08 at 12.12.1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1454" y="3234657"/>
            <a:ext cx="284719" cy="258218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1232087" y="4092446"/>
            <a:ext cx="10669544" cy="4772408"/>
          </a:xfrm>
          <a:prstGeom prst="rect">
            <a:avLst/>
          </a:prstGeom>
          <a:solidFill>
            <a:srgbClr val="000000">
              <a:alpha val="307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60" name="Shape 260"/>
          <p:cNvSpPr/>
          <p:nvPr/>
        </p:nvSpPr>
        <p:spPr>
          <a:xfrm>
            <a:off x="1933700" y="6483784"/>
            <a:ext cx="111351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1800">
                <a:solidFill>
                  <a:schemeClr val="accent3">
                    <a:hueOff val="-546624"/>
                    <a:satOff val="7767"/>
                    <a:lumOff val="-14512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surprises</a:t>
            </a:r>
          </a:p>
        </p:txBody>
      </p:sp>
      <p:sp>
        <p:nvSpPr>
          <p:cNvPr id="261" name="Shape 261"/>
          <p:cNvSpPr/>
          <p:nvPr/>
        </p:nvSpPr>
        <p:spPr>
          <a:xfrm>
            <a:off x="1891767" y="7589221"/>
            <a:ext cx="167815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18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new learnings</a:t>
            </a:r>
          </a:p>
        </p:txBody>
      </p:sp>
      <p:sp>
        <p:nvSpPr>
          <p:cNvPr id="262" name="Shape 262"/>
          <p:cNvSpPr/>
          <p:nvPr/>
        </p:nvSpPr>
        <p:spPr>
          <a:xfrm>
            <a:off x="5297834" y="6326405"/>
            <a:ext cx="616704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defTabSz="914400"/>
            <a:r>
              <a:t>looking at histogram would be more discouraging than helpful</a:t>
            </a:r>
          </a:p>
        </p:txBody>
      </p:sp>
      <p:sp>
        <p:nvSpPr>
          <p:cNvPr id="263" name="Shape 263"/>
          <p:cNvSpPr/>
          <p:nvPr/>
        </p:nvSpPr>
        <p:spPr>
          <a:xfrm>
            <a:off x="5206817" y="7453169"/>
            <a:ext cx="634908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defTabSz="914400"/>
            <a:r>
              <a:t>an interesting idea but doesn’t solve an inherent problem</a:t>
            </a:r>
          </a:p>
        </p:txBody>
      </p:sp>
      <p:sp>
        <p:nvSpPr>
          <p:cNvPr id="264" name="Shape 264"/>
          <p:cNvSpPr/>
          <p:nvPr/>
        </p:nvSpPr>
        <p:spPr>
          <a:xfrm>
            <a:off x="1922583" y="4638100"/>
            <a:ext cx="221239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things that worked</a:t>
            </a:r>
          </a:p>
        </p:txBody>
      </p:sp>
      <p:sp>
        <p:nvSpPr>
          <p:cNvPr id="265" name="Shape 265"/>
          <p:cNvSpPr/>
          <p:nvPr/>
        </p:nvSpPr>
        <p:spPr>
          <a:xfrm>
            <a:off x="1916573" y="5560942"/>
            <a:ext cx="278297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things that did not work</a:t>
            </a:r>
          </a:p>
        </p:txBody>
      </p:sp>
      <p:sp>
        <p:nvSpPr>
          <p:cNvPr id="266" name="Shape 266"/>
          <p:cNvSpPr/>
          <p:nvPr/>
        </p:nvSpPr>
        <p:spPr>
          <a:xfrm>
            <a:off x="5352234" y="4625400"/>
            <a:ext cx="488335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defTabSz="914400"/>
            <a:r>
              <a:t>concept was clear to grasp</a:t>
            </a:r>
          </a:p>
        </p:txBody>
      </p:sp>
      <p:sp>
        <p:nvSpPr>
          <p:cNvPr id="267" name="Shape 267"/>
          <p:cNvSpPr/>
          <p:nvPr/>
        </p:nvSpPr>
        <p:spPr>
          <a:xfrm>
            <a:off x="5297834" y="5516492"/>
            <a:ext cx="616704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defTabSz="914400"/>
            <a:r>
              <a:t>content would be catered to audience appeal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3706812" y="3895551"/>
            <a:ext cx="559117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BOOTS AND CATS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5921756" y="646468"/>
            <a:ext cx="116128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TEAM</a:t>
            </a:r>
          </a:p>
        </p:txBody>
      </p:sp>
      <p:sp>
        <p:nvSpPr>
          <p:cNvPr id="131" name="Shape 131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2" name="Shape 132"/>
          <p:cNvSpPr/>
          <p:nvPr/>
        </p:nvSpPr>
        <p:spPr>
          <a:xfrm>
            <a:off x="1356243" y="3245974"/>
            <a:ext cx="1898121" cy="202915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133" name="Shape 133"/>
          <p:cNvSpPr/>
          <p:nvPr/>
        </p:nvSpPr>
        <p:spPr>
          <a:xfrm>
            <a:off x="4078468" y="3245974"/>
            <a:ext cx="2005687" cy="202915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134" name="Shape 134"/>
          <p:cNvSpPr/>
          <p:nvPr/>
        </p:nvSpPr>
        <p:spPr>
          <a:xfrm>
            <a:off x="6908259" y="3245974"/>
            <a:ext cx="2005687" cy="202915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135" name="Shape 135"/>
          <p:cNvSpPr/>
          <p:nvPr/>
        </p:nvSpPr>
        <p:spPr>
          <a:xfrm>
            <a:off x="9738050" y="3245974"/>
            <a:ext cx="2005687" cy="2029157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136" name="Shape 136"/>
          <p:cNvSpPr/>
          <p:nvPr/>
        </p:nvSpPr>
        <p:spPr>
          <a:xfrm>
            <a:off x="1470151" y="5617859"/>
            <a:ext cx="167030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andrew lim</a:t>
            </a:r>
          </a:p>
        </p:txBody>
      </p:sp>
      <p:sp>
        <p:nvSpPr>
          <p:cNvPr id="137" name="Shape 137"/>
          <p:cNvSpPr/>
          <p:nvPr/>
        </p:nvSpPr>
        <p:spPr>
          <a:xfrm>
            <a:off x="4308491" y="5617859"/>
            <a:ext cx="1545642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lloyd lucin</a:t>
            </a:r>
          </a:p>
        </p:txBody>
      </p:sp>
      <p:sp>
        <p:nvSpPr>
          <p:cNvPr id="138" name="Shape 138"/>
          <p:cNvSpPr/>
          <p:nvPr/>
        </p:nvSpPr>
        <p:spPr>
          <a:xfrm>
            <a:off x="7079607" y="5617859"/>
            <a:ext cx="1662990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sharleen tu</a:t>
            </a:r>
          </a:p>
        </p:txBody>
      </p:sp>
      <p:sp>
        <p:nvSpPr>
          <p:cNvPr id="139" name="Shape 139"/>
          <p:cNvSpPr/>
          <p:nvPr/>
        </p:nvSpPr>
        <p:spPr>
          <a:xfrm>
            <a:off x="9679427" y="5617859"/>
            <a:ext cx="2122933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krysten walker</a:t>
            </a:r>
          </a:p>
        </p:txBody>
      </p:sp>
      <p:sp>
        <p:nvSpPr>
          <p:cNvPr id="140" name="Shape 140"/>
          <p:cNvSpPr/>
          <p:nvPr/>
        </p:nvSpPr>
        <p:spPr>
          <a:xfrm>
            <a:off x="1046631" y="6044076"/>
            <a:ext cx="251734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computer science</a:t>
            </a:r>
          </a:p>
        </p:txBody>
      </p:sp>
      <p:sp>
        <p:nvSpPr>
          <p:cNvPr id="141" name="Shape 141"/>
          <p:cNvSpPr/>
          <p:nvPr/>
        </p:nvSpPr>
        <p:spPr>
          <a:xfrm>
            <a:off x="3822640" y="6044076"/>
            <a:ext cx="251734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computer science</a:t>
            </a:r>
          </a:p>
        </p:txBody>
      </p:sp>
      <p:sp>
        <p:nvSpPr>
          <p:cNvPr id="142" name="Shape 142"/>
          <p:cNvSpPr/>
          <p:nvPr/>
        </p:nvSpPr>
        <p:spPr>
          <a:xfrm>
            <a:off x="6751034" y="6044076"/>
            <a:ext cx="251734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computer science</a:t>
            </a:r>
          </a:p>
        </p:txBody>
      </p:sp>
      <p:sp>
        <p:nvSpPr>
          <p:cNvPr id="143" name="Shape 143"/>
          <p:cNvSpPr/>
          <p:nvPr/>
        </p:nvSpPr>
        <p:spPr>
          <a:xfrm>
            <a:off x="10510922" y="6044076"/>
            <a:ext cx="45994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sts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/>
        </p:nvSpPr>
        <p:spPr>
          <a:xfrm>
            <a:off x="1329464" y="2311735"/>
            <a:ext cx="10345871" cy="4813334"/>
          </a:xfrm>
          <a:prstGeom prst="rect">
            <a:avLst/>
          </a:prstGeom>
          <a:solidFill>
            <a:srgbClr val="000000">
              <a:alpha val="307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72" name="Shape 272"/>
          <p:cNvSpPr/>
          <p:nvPr/>
        </p:nvSpPr>
        <p:spPr>
          <a:xfrm>
            <a:off x="5031168" y="646468"/>
            <a:ext cx="294246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HOW IT WORKS</a:t>
            </a:r>
          </a:p>
        </p:txBody>
      </p:sp>
      <p:sp>
        <p:nvSpPr>
          <p:cNvPr id="273" name="Shape 273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4" name="Shape 274"/>
          <p:cNvSpPr/>
          <p:nvPr/>
        </p:nvSpPr>
        <p:spPr>
          <a:xfrm>
            <a:off x="2026293" y="3022600"/>
            <a:ext cx="2771547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Beginning Dancer</a:t>
            </a:r>
          </a:p>
        </p:txBody>
      </p:sp>
      <p:sp>
        <p:nvSpPr>
          <p:cNvPr id="275" name="Shape 275"/>
          <p:cNvSpPr/>
          <p:nvPr/>
        </p:nvSpPr>
        <p:spPr>
          <a:xfrm>
            <a:off x="2000707" y="4126614"/>
            <a:ext cx="316138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Intermediate Dancer</a:t>
            </a:r>
          </a:p>
        </p:txBody>
      </p:sp>
      <p:sp>
        <p:nvSpPr>
          <p:cNvPr id="276" name="Shape 276"/>
          <p:cNvSpPr/>
          <p:nvPr/>
        </p:nvSpPr>
        <p:spPr>
          <a:xfrm>
            <a:off x="1900563" y="5418666"/>
            <a:ext cx="3023007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Feedback Providers</a:t>
            </a:r>
          </a:p>
        </p:txBody>
      </p:sp>
      <p:sp>
        <p:nvSpPr>
          <p:cNvPr id="277" name="Shape 277"/>
          <p:cNvSpPr/>
          <p:nvPr/>
        </p:nvSpPr>
        <p:spPr>
          <a:xfrm>
            <a:off x="6188498" y="3022600"/>
            <a:ext cx="495617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Choreographs to song</a:t>
            </a:r>
          </a:p>
        </p:txBody>
      </p:sp>
      <p:sp>
        <p:nvSpPr>
          <p:cNvPr id="278" name="Shape 278"/>
          <p:cNvSpPr/>
          <p:nvPr/>
        </p:nvSpPr>
        <p:spPr>
          <a:xfrm>
            <a:off x="6188498" y="4065231"/>
            <a:ext cx="495617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Browses different interpretations of song </a:t>
            </a:r>
          </a:p>
        </p:txBody>
      </p:sp>
      <p:sp>
        <p:nvSpPr>
          <p:cNvPr id="279" name="Shape 279"/>
          <p:cNvSpPr/>
          <p:nvPr/>
        </p:nvSpPr>
        <p:spPr>
          <a:xfrm>
            <a:off x="6198742" y="5526963"/>
            <a:ext cx="524976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Browses uploaded videos and provides feedback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4886388" y="646468"/>
            <a:ext cx="323202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HOW WE TESTED</a:t>
            </a:r>
          </a:p>
        </p:txBody>
      </p:sp>
      <p:sp>
        <p:nvSpPr>
          <p:cNvPr id="282" name="Shape 282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283" name="Screen Shot 2015-10-08 at 12.54.4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1478" y="2267958"/>
            <a:ext cx="3931644" cy="6079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Screen Shot 2015-10-08 at 12.54.3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3121" y="2267958"/>
            <a:ext cx="3332345" cy="6079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Screen Shot 2015-10-08 at 12.57.54 PM.png"/>
          <p:cNvPicPr>
            <a:picLocks noChangeAspect="1"/>
          </p:cNvPicPr>
          <p:nvPr/>
        </p:nvPicPr>
        <p:blipFill>
          <a:blip r:embed="rId4">
            <a:extLst/>
          </a:blip>
          <a:srcRect l="12620" t="0" r="6657" b="0"/>
          <a:stretch>
            <a:fillRect/>
          </a:stretch>
        </p:blipFill>
        <p:spPr>
          <a:xfrm>
            <a:off x="8267766" y="2277392"/>
            <a:ext cx="3760395" cy="6079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/>
        </p:nvSpPr>
        <p:spPr>
          <a:xfrm>
            <a:off x="6610350" y="1822209"/>
            <a:ext cx="5403691" cy="3478248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  <a:alpha val="175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8" name="Shape 288"/>
          <p:cNvSpPr/>
          <p:nvPr/>
        </p:nvSpPr>
        <p:spPr>
          <a:xfrm>
            <a:off x="1044341" y="1831879"/>
            <a:ext cx="5454492" cy="3458908"/>
          </a:xfrm>
          <a:prstGeom prst="rect">
            <a:avLst/>
          </a:prstGeom>
          <a:solidFill>
            <a:schemeClr val="accent2">
              <a:alpha val="175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9" name="Shape 289"/>
          <p:cNvSpPr/>
          <p:nvPr/>
        </p:nvSpPr>
        <p:spPr>
          <a:xfrm>
            <a:off x="5221859" y="646468"/>
            <a:ext cx="256108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OUR RESULTS</a:t>
            </a:r>
          </a:p>
        </p:txBody>
      </p:sp>
      <p:sp>
        <p:nvSpPr>
          <p:cNvPr id="290" name="Shape 290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91" name="Shape 291"/>
          <p:cNvSpPr/>
          <p:nvPr/>
        </p:nvSpPr>
        <p:spPr>
          <a:xfrm>
            <a:off x="1332665" y="2024539"/>
            <a:ext cx="22123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things that worked</a:t>
            </a:r>
          </a:p>
        </p:txBody>
      </p:sp>
      <p:sp>
        <p:nvSpPr>
          <p:cNvPr id="292" name="Shape 292"/>
          <p:cNvSpPr/>
          <p:nvPr/>
        </p:nvSpPr>
        <p:spPr>
          <a:xfrm>
            <a:off x="6999322" y="2024539"/>
            <a:ext cx="278297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things that did not work</a:t>
            </a:r>
          </a:p>
        </p:txBody>
      </p:sp>
      <p:sp>
        <p:nvSpPr>
          <p:cNvPr id="293" name="Shape 293"/>
          <p:cNvSpPr/>
          <p:nvPr/>
        </p:nvSpPr>
        <p:spPr>
          <a:xfrm>
            <a:off x="1329909" y="2671047"/>
            <a:ext cx="4883356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useful to see how different people interpreted music</a:t>
            </a:r>
          </a:p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dedicated space to show your abilities</a:t>
            </a:r>
          </a:p>
        </p:txBody>
      </p:sp>
      <p:sp>
        <p:nvSpPr>
          <p:cNvPr id="294" name="Shape 294"/>
          <p:cNvSpPr/>
          <p:nvPr/>
        </p:nvSpPr>
        <p:spPr>
          <a:xfrm>
            <a:off x="1025027" y="5401491"/>
            <a:ext cx="5493120" cy="3621760"/>
          </a:xfrm>
          <a:prstGeom prst="rect">
            <a:avLst/>
          </a:prstGeom>
          <a:solidFill>
            <a:schemeClr val="accent3">
              <a:satOff val="18648"/>
              <a:lumOff val="5971"/>
              <a:alpha val="175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95" name="Shape 295"/>
          <p:cNvSpPr/>
          <p:nvPr/>
        </p:nvSpPr>
        <p:spPr>
          <a:xfrm>
            <a:off x="1387601" y="5535084"/>
            <a:ext cx="111351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>
                <a:solidFill>
                  <a:schemeClr val="accent3">
                    <a:hueOff val="-546624"/>
                    <a:satOff val="7767"/>
                    <a:lumOff val="-14512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surprises</a:t>
            </a:r>
          </a:p>
        </p:txBody>
      </p:sp>
      <p:sp>
        <p:nvSpPr>
          <p:cNvPr id="296" name="Shape 296"/>
          <p:cNvSpPr/>
          <p:nvPr/>
        </p:nvSpPr>
        <p:spPr>
          <a:xfrm>
            <a:off x="6635750" y="5418960"/>
            <a:ext cx="5403691" cy="3586821"/>
          </a:xfrm>
          <a:prstGeom prst="rect">
            <a:avLst/>
          </a:prstGeom>
          <a:solidFill>
            <a:schemeClr val="accent5">
              <a:alpha val="175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97" name="Shape 297"/>
          <p:cNvSpPr/>
          <p:nvPr/>
        </p:nvSpPr>
        <p:spPr>
          <a:xfrm>
            <a:off x="7170734" y="5535084"/>
            <a:ext cx="167815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new learnings</a:t>
            </a:r>
          </a:p>
        </p:txBody>
      </p:sp>
      <p:sp>
        <p:nvSpPr>
          <p:cNvPr id="298" name="Shape 298"/>
          <p:cNvSpPr/>
          <p:nvPr/>
        </p:nvSpPr>
        <p:spPr>
          <a:xfrm>
            <a:off x="6895917" y="2672333"/>
            <a:ext cx="4883356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purpose of idea was not clear because of the complexities</a:t>
            </a:r>
          </a:p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youtube serves the same purpose</a:t>
            </a:r>
          </a:p>
        </p:txBody>
      </p:sp>
      <p:sp>
        <p:nvSpPr>
          <p:cNvPr id="299" name="Shape 299"/>
          <p:cNvSpPr/>
          <p:nvPr/>
        </p:nvSpPr>
        <p:spPr>
          <a:xfrm>
            <a:off x="1329909" y="6198482"/>
            <a:ext cx="4883356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musicality difficulty isn’t categorized by song, but by interpretation</a:t>
            </a:r>
          </a:p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dancers are hesitant about validity of comments </a:t>
            </a:r>
          </a:p>
        </p:txBody>
      </p:sp>
      <p:sp>
        <p:nvSpPr>
          <p:cNvPr id="300" name="Shape 300"/>
          <p:cNvSpPr/>
          <p:nvPr/>
        </p:nvSpPr>
        <p:spPr>
          <a:xfrm>
            <a:off x="7060224" y="6113820"/>
            <a:ext cx="4554743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practicing musicality for the sake of it has little appeal</a:t>
            </a:r>
          </a:p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too many roles in the experience led to too much confusion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creen Shot 2015-10-08 at 12.18.4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7990" y="2585610"/>
            <a:ext cx="451648" cy="380185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hape 303"/>
          <p:cNvSpPr/>
          <p:nvPr/>
        </p:nvSpPr>
        <p:spPr>
          <a:xfrm>
            <a:off x="5221859" y="646468"/>
            <a:ext cx="256108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OUR RESULTS</a:t>
            </a:r>
          </a:p>
        </p:txBody>
      </p:sp>
      <p:sp>
        <p:nvSpPr>
          <p:cNvPr id="304" name="Shape 304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305" name="Screen Shot 2015-10-08 at 12.18.4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7990" y="2026810"/>
            <a:ext cx="451648" cy="380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Screen Shot 2015-10-08 at 12.12.1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1454" y="3323557"/>
            <a:ext cx="284719" cy="258218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1232087" y="4346512"/>
            <a:ext cx="10669544" cy="4286170"/>
          </a:xfrm>
          <a:prstGeom prst="rect">
            <a:avLst/>
          </a:prstGeom>
          <a:solidFill>
            <a:srgbClr val="000000">
              <a:alpha val="307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08" name="Shape 308"/>
          <p:cNvSpPr/>
          <p:nvPr/>
        </p:nvSpPr>
        <p:spPr>
          <a:xfrm>
            <a:off x="1933700" y="6699684"/>
            <a:ext cx="111351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1800">
                <a:solidFill>
                  <a:schemeClr val="accent3">
                    <a:hueOff val="-546624"/>
                    <a:satOff val="7767"/>
                    <a:lumOff val="-14512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surprises</a:t>
            </a:r>
          </a:p>
        </p:txBody>
      </p:sp>
      <p:sp>
        <p:nvSpPr>
          <p:cNvPr id="309" name="Shape 309"/>
          <p:cNvSpPr/>
          <p:nvPr/>
        </p:nvSpPr>
        <p:spPr>
          <a:xfrm>
            <a:off x="1891767" y="7716221"/>
            <a:ext cx="167815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18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new learnings</a:t>
            </a:r>
          </a:p>
        </p:txBody>
      </p:sp>
      <p:sp>
        <p:nvSpPr>
          <p:cNvPr id="310" name="Shape 310"/>
          <p:cNvSpPr/>
          <p:nvPr/>
        </p:nvSpPr>
        <p:spPr>
          <a:xfrm>
            <a:off x="1922583" y="4765100"/>
            <a:ext cx="221239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things that worked</a:t>
            </a:r>
          </a:p>
        </p:txBody>
      </p:sp>
      <p:sp>
        <p:nvSpPr>
          <p:cNvPr id="311" name="Shape 311"/>
          <p:cNvSpPr/>
          <p:nvPr/>
        </p:nvSpPr>
        <p:spPr>
          <a:xfrm>
            <a:off x="1916573" y="5687942"/>
            <a:ext cx="278297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things that did not work</a:t>
            </a:r>
          </a:p>
        </p:txBody>
      </p:sp>
      <p:sp>
        <p:nvSpPr>
          <p:cNvPr id="312" name="Shape 312"/>
          <p:cNvSpPr/>
          <p:nvPr/>
        </p:nvSpPr>
        <p:spPr>
          <a:xfrm>
            <a:off x="2512661" y="1966619"/>
            <a:ext cx="954687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Dancers want to work on musicality</a:t>
            </a:r>
          </a:p>
        </p:txBody>
      </p:sp>
      <p:sp>
        <p:nvSpPr>
          <p:cNvPr id="313" name="Shape 313"/>
          <p:cNvSpPr/>
          <p:nvPr/>
        </p:nvSpPr>
        <p:spPr>
          <a:xfrm>
            <a:off x="2501735" y="2446313"/>
            <a:ext cx="9261195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Dancers can improve their musicality by listening to music and choreographing frequently</a:t>
            </a:r>
          </a:p>
        </p:txBody>
      </p:sp>
      <p:sp>
        <p:nvSpPr>
          <p:cNvPr id="314" name="Shape 314"/>
          <p:cNvSpPr/>
          <p:nvPr/>
        </p:nvSpPr>
        <p:spPr>
          <a:xfrm>
            <a:off x="2501735" y="3305395"/>
            <a:ext cx="926119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Dancers can provide useful feedback about musicality </a:t>
            </a:r>
          </a:p>
        </p:txBody>
      </p:sp>
      <p:sp>
        <p:nvSpPr>
          <p:cNvPr id="315" name="Shape 315"/>
          <p:cNvSpPr/>
          <p:nvPr/>
        </p:nvSpPr>
        <p:spPr>
          <a:xfrm>
            <a:off x="5507385" y="4576359"/>
            <a:ext cx="5494213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defTabSz="914400"/>
            <a:r>
              <a:t>useful to see how people interpreted music differently</a:t>
            </a:r>
          </a:p>
        </p:txBody>
      </p:sp>
      <p:sp>
        <p:nvSpPr>
          <p:cNvPr id="316" name="Shape 316"/>
          <p:cNvSpPr/>
          <p:nvPr/>
        </p:nvSpPr>
        <p:spPr>
          <a:xfrm>
            <a:off x="5481984" y="5656192"/>
            <a:ext cx="634908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defTabSz="914400"/>
            <a:r>
              <a:t>concept was too complex</a:t>
            </a:r>
          </a:p>
        </p:txBody>
      </p:sp>
      <p:sp>
        <p:nvSpPr>
          <p:cNvPr id="317" name="Shape 317"/>
          <p:cNvSpPr/>
          <p:nvPr/>
        </p:nvSpPr>
        <p:spPr>
          <a:xfrm>
            <a:off x="5454467" y="6583844"/>
            <a:ext cx="616704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defTabSz="914400"/>
            <a:r>
              <a:t>dancers were skeptical about feedback </a:t>
            </a:r>
          </a:p>
        </p:txBody>
      </p:sp>
      <p:sp>
        <p:nvSpPr>
          <p:cNvPr id="318" name="Shape 318"/>
          <p:cNvSpPr/>
          <p:nvPr/>
        </p:nvSpPr>
        <p:spPr>
          <a:xfrm>
            <a:off x="5475535" y="7684471"/>
            <a:ext cx="587091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defTabSz="914400"/>
            <a:r>
              <a:t>practicing musicality itself is not appealing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/>
        </p:nvSpPr>
        <p:spPr>
          <a:xfrm>
            <a:off x="4405312" y="3895551"/>
            <a:ext cx="419417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CHOREO LAB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/>
        </p:nvSpPr>
        <p:spPr>
          <a:xfrm>
            <a:off x="5031168" y="646468"/>
            <a:ext cx="294246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HOW IT WORKS</a:t>
            </a:r>
          </a:p>
        </p:txBody>
      </p:sp>
      <p:sp>
        <p:nvSpPr>
          <p:cNvPr id="323" name="Shape 323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24" name="Shape 324"/>
          <p:cNvSpPr/>
          <p:nvPr/>
        </p:nvSpPr>
        <p:spPr>
          <a:xfrm>
            <a:off x="2274591" y="2556933"/>
            <a:ext cx="136055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Starter</a:t>
            </a:r>
          </a:p>
        </p:txBody>
      </p:sp>
      <p:sp>
        <p:nvSpPr>
          <p:cNvPr id="325" name="Shape 325"/>
          <p:cNvSpPr/>
          <p:nvPr/>
        </p:nvSpPr>
        <p:spPr>
          <a:xfrm>
            <a:off x="2224172" y="4470399"/>
            <a:ext cx="227419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Contributor</a:t>
            </a:r>
          </a:p>
        </p:txBody>
      </p:sp>
      <p:sp>
        <p:nvSpPr>
          <p:cNvPr id="326" name="Shape 326"/>
          <p:cNvSpPr/>
          <p:nvPr/>
        </p:nvSpPr>
        <p:spPr>
          <a:xfrm>
            <a:off x="2186559" y="6688666"/>
            <a:ext cx="309448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Passive Browser</a:t>
            </a:r>
          </a:p>
        </p:txBody>
      </p:sp>
      <p:sp>
        <p:nvSpPr>
          <p:cNvPr id="327" name="Shape 327"/>
          <p:cNvSpPr/>
          <p:nvPr/>
        </p:nvSpPr>
        <p:spPr>
          <a:xfrm>
            <a:off x="6630395" y="2442633"/>
            <a:ext cx="4956171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Picks a snippet of song, choreographs up to 2 8 counts and passes it on </a:t>
            </a:r>
          </a:p>
        </p:txBody>
      </p:sp>
      <p:sp>
        <p:nvSpPr>
          <p:cNvPr id="328" name="Shape 328"/>
          <p:cNvSpPr/>
          <p:nvPr/>
        </p:nvSpPr>
        <p:spPr>
          <a:xfrm>
            <a:off x="6569498" y="4565650"/>
            <a:ext cx="4956171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Either receive a request or actively chooses to contribute to a project</a:t>
            </a:r>
          </a:p>
        </p:txBody>
      </p:sp>
      <p:sp>
        <p:nvSpPr>
          <p:cNvPr id="329" name="Shape 329"/>
          <p:cNvSpPr/>
          <p:nvPr/>
        </p:nvSpPr>
        <p:spPr>
          <a:xfrm>
            <a:off x="6583489" y="6688666"/>
            <a:ext cx="390182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Browses cool projects</a:t>
            </a:r>
          </a:p>
        </p:txBody>
      </p:sp>
      <p:sp>
        <p:nvSpPr>
          <p:cNvPr id="330" name="Shape 330"/>
          <p:cNvSpPr/>
          <p:nvPr/>
        </p:nvSpPr>
        <p:spPr>
          <a:xfrm>
            <a:off x="1329464" y="2311735"/>
            <a:ext cx="10345871" cy="5878083"/>
          </a:xfrm>
          <a:prstGeom prst="rect">
            <a:avLst/>
          </a:prstGeom>
          <a:solidFill>
            <a:srgbClr val="000000">
              <a:alpha val="307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/>
        </p:nvSpPr>
        <p:spPr>
          <a:xfrm>
            <a:off x="4886388" y="646468"/>
            <a:ext cx="323202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HOW WE TESTED</a:t>
            </a:r>
          </a:p>
        </p:txBody>
      </p:sp>
      <p:sp>
        <p:nvSpPr>
          <p:cNvPr id="333" name="Shape 333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334" name="Screen Shot 2015-10-07 at 11.42.19 PM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628"/>
          <a:stretch>
            <a:fillRect/>
          </a:stretch>
        </p:blipFill>
        <p:spPr>
          <a:xfrm>
            <a:off x="8442216" y="2100068"/>
            <a:ext cx="3499655" cy="5959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Screen Shot 2015-10-07 at 11.48.1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43886" y="2100068"/>
            <a:ext cx="3364899" cy="5959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Screen Shot 2015-10-07 at 11.48.33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2939" y="2100068"/>
            <a:ext cx="3347517" cy="5959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/>
        </p:nvSpPr>
        <p:spPr>
          <a:xfrm>
            <a:off x="6610350" y="1822209"/>
            <a:ext cx="5403691" cy="3478248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  <a:alpha val="175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39" name="Shape 339"/>
          <p:cNvSpPr/>
          <p:nvPr/>
        </p:nvSpPr>
        <p:spPr>
          <a:xfrm>
            <a:off x="1044341" y="1831879"/>
            <a:ext cx="5454492" cy="3458908"/>
          </a:xfrm>
          <a:prstGeom prst="rect">
            <a:avLst/>
          </a:prstGeom>
          <a:solidFill>
            <a:schemeClr val="accent2">
              <a:alpha val="175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40" name="Shape 340"/>
          <p:cNvSpPr/>
          <p:nvPr/>
        </p:nvSpPr>
        <p:spPr>
          <a:xfrm>
            <a:off x="5221859" y="646468"/>
            <a:ext cx="256108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OUR RESULTS</a:t>
            </a:r>
          </a:p>
        </p:txBody>
      </p:sp>
      <p:sp>
        <p:nvSpPr>
          <p:cNvPr id="341" name="Shape 341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42" name="Shape 342"/>
          <p:cNvSpPr/>
          <p:nvPr/>
        </p:nvSpPr>
        <p:spPr>
          <a:xfrm>
            <a:off x="1332665" y="2024539"/>
            <a:ext cx="22123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things that worked</a:t>
            </a:r>
          </a:p>
        </p:txBody>
      </p:sp>
      <p:sp>
        <p:nvSpPr>
          <p:cNvPr id="343" name="Shape 343"/>
          <p:cNvSpPr/>
          <p:nvPr/>
        </p:nvSpPr>
        <p:spPr>
          <a:xfrm>
            <a:off x="6999322" y="2024539"/>
            <a:ext cx="278297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things that did not work</a:t>
            </a:r>
          </a:p>
        </p:txBody>
      </p:sp>
      <p:sp>
        <p:nvSpPr>
          <p:cNvPr id="344" name="Shape 344"/>
          <p:cNvSpPr/>
          <p:nvPr/>
        </p:nvSpPr>
        <p:spPr>
          <a:xfrm>
            <a:off x="1329909" y="2671047"/>
            <a:ext cx="4883356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users liked the collaborative nature </a:t>
            </a:r>
          </a:p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interesting to see all the different interpretations put together</a:t>
            </a:r>
          </a:p>
        </p:txBody>
      </p:sp>
      <p:sp>
        <p:nvSpPr>
          <p:cNvPr id="345" name="Shape 345"/>
          <p:cNvSpPr/>
          <p:nvPr/>
        </p:nvSpPr>
        <p:spPr>
          <a:xfrm>
            <a:off x="1025027" y="5401491"/>
            <a:ext cx="5493120" cy="3621760"/>
          </a:xfrm>
          <a:prstGeom prst="rect">
            <a:avLst/>
          </a:prstGeom>
          <a:solidFill>
            <a:schemeClr val="accent3">
              <a:satOff val="18648"/>
              <a:lumOff val="5971"/>
              <a:alpha val="175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46" name="Shape 346"/>
          <p:cNvSpPr/>
          <p:nvPr/>
        </p:nvSpPr>
        <p:spPr>
          <a:xfrm>
            <a:off x="1387601" y="5535084"/>
            <a:ext cx="111351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>
                <a:solidFill>
                  <a:schemeClr val="accent3">
                    <a:hueOff val="-546624"/>
                    <a:satOff val="7767"/>
                    <a:lumOff val="-14512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surprises</a:t>
            </a:r>
          </a:p>
        </p:txBody>
      </p:sp>
      <p:sp>
        <p:nvSpPr>
          <p:cNvPr id="347" name="Shape 347"/>
          <p:cNvSpPr/>
          <p:nvPr/>
        </p:nvSpPr>
        <p:spPr>
          <a:xfrm>
            <a:off x="6635750" y="5418960"/>
            <a:ext cx="5403691" cy="3586821"/>
          </a:xfrm>
          <a:prstGeom prst="rect">
            <a:avLst/>
          </a:prstGeom>
          <a:solidFill>
            <a:schemeClr val="accent5">
              <a:alpha val="175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48" name="Shape 348"/>
          <p:cNvSpPr/>
          <p:nvPr/>
        </p:nvSpPr>
        <p:spPr>
          <a:xfrm>
            <a:off x="7170734" y="5535084"/>
            <a:ext cx="167815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new learnings</a:t>
            </a:r>
          </a:p>
        </p:txBody>
      </p:sp>
      <p:sp>
        <p:nvSpPr>
          <p:cNvPr id="349" name="Shape 349"/>
          <p:cNvSpPr/>
          <p:nvPr/>
        </p:nvSpPr>
        <p:spPr>
          <a:xfrm>
            <a:off x="6895917" y="2672333"/>
            <a:ext cx="4883356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imposing restrictions on choreography length </a:t>
            </a:r>
          </a:p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some could develop attachment to their choreography</a:t>
            </a:r>
          </a:p>
        </p:txBody>
      </p:sp>
      <p:sp>
        <p:nvSpPr>
          <p:cNvPr id="350" name="Shape 350"/>
          <p:cNvSpPr/>
          <p:nvPr/>
        </p:nvSpPr>
        <p:spPr>
          <a:xfrm>
            <a:off x="1329909" y="6160382"/>
            <a:ext cx="4883356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dancers would be okay with sending the choreography to strangers</a:t>
            </a:r>
          </a:p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all users were genuinely excited about both creating and seeing other’s results</a:t>
            </a:r>
          </a:p>
        </p:txBody>
      </p:sp>
      <p:sp>
        <p:nvSpPr>
          <p:cNvPr id="351" name="Shape 351"/>
          <p:cNvSpPr/>
          <p:nvPr/>
        </p:nvSpPr>
        <p:spPr>
          <a:xfrm>
            <a:off x="7060224" y="6070279"/>
            <a:ext cx="4554743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collaborating with other dancers is an exciting space that is hard to do</a:t>
            </a:r>
          </a:p>
          <a:p>
            <a:pPr marL="197555" indent="-197555" algn="l" defTabSz="914400">
              <a:buSzPct val="75000"/>
              <a:buChar char="•"/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community is important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Screen Shot 2015-10-08 at 12.18.4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7990" y="2778807"/>
            <a:ext cx="451648" cy="380185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hape 354"/>
          <p:cNvSpPr/>
          <p:nvPr/>
        </p:nvSpPr>
        <p:spPr>
          <a:xfrm>
            <a:off x="5221859" y="646468"/>
            <a:ext cx="256108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OUR RESULTS</a:t>
            </a:r>
          </a:p>
        </p:txBody>
      </p:sp>
      <p:sp>
        <p:nvSpPr>
          <p:cNvPr id="355" name="Shape 355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356" name="Screen Shot 2015-10-08 at 12.18.4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7990" y="2026810"/>
            <a:ext cx="451648" cy="380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Screen Shot 2015-10-08 at 12.12.1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1454" y="3495953"/>
            <a:ext cx="284719" cy="258218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Shape 358"/>
          <p:cNvSpPr/>
          <p:nvPr/>
        </p:nvSpPr>
        <p:spPr>
          <a:xfrm>
            <a:off x="1232087" y="4487171"/>
            <a:ext cx="10669544" cy="4151729"/>
          </a:xfrm>
          <a:prstGeom prst="rect">
            <a:avLst/>
          </a:prstGeom>
          <a:solidFill>
            <a:srgbClr val="000000">
              <a:alpha val="307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59" name="Shape 359"/>
          <p:cNvSpPr/>
          <p:nvPr/>
        </p:nvSpPr>
        <p:spPr>
          <a:xfrm>
            <a:off x="1933700" y="6598104"/>
            <a:ext cx="111351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1800">
                <a:solidFill>
                  <a:schemeClr val="accent3">
                    <a:hueOff val="-546624"/>
                    <a:satOff val="7767"/>
                    <a:lumOff val="-14512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surprises</a:t>
            </a:r>
          </a:p>
        </p:txBody>
      </p:sp>
      <p:sp>
        <p:nvSpPr>
          <p:cNvPr id="360" name="Shape 360"/>
          <p:cNvSpPr/>
          <p:nvPr/>
        </p:nvSpPr>
        <p:spPr>
          <a:xfrm>
            <a:off x="1891767" y="7634233"/>
            <a:ext cx="167815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18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new learnings</a:t>
            </a:r>
          </a:p>
        </p:txBody>
      </p:sp>
      <p:sp>
        <p:nvSpPr>
          <p:cNvPr id="361" name="Shape 361"/>
          <p:cNvSpPr/>
          <p:nvPr/>
        </p:nvSpPr>
        <p:spPr>
          <a:xfrm>
            <a:off x="1922583" y="4748577"/>
            <a:ext cx="221239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things that worked</a:t>
            </a:r>
          </a:p>
        </p:txBody>
      </p:sp>
      <p:sp>
        <p:nvSpPr>
          <p:cNvPr id="362" name="Shape 362"/>
          <p:cNvSpPr/>
          <p:nvPr/>
        </p:nvSpPr>
        <p:spPr>
          <a:xfrm>
            <a:off x="1916573" y="5656192"/>
            <a:ext cx="278297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things that did not work</a:t>
            </a:r>
          </a:p>
        </p:txBody>
      </p:sp>
      <p:sp>
        <p:nvSpPr>
          <p:cNvPr id="363" name="Shape 363"/>
          <p:cNvSpPr/>
          <p:nvPr/>
        </p:nvSpPr>
        <p:spPr>
          <a:xfrm>
            <a:off x="2597327" y="1939646"/>
            <a:ext cx="954687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Dancers will contribute to choreography that included other people’s different interpretations of the song</a:t>
            </a:r>
          </a:p>
        </p:txBody>
      </p:sp>
      <p:sp>
        <p:nvSpPr>
          <p:cNvPr id="364" name="Shape 364"/>
          <p:cNvSpPr/>
          <p:nvPr/>
        </p:nvSpPr>
        <p:spPr>
          <a:xfrm>
            <a:off x="2569468" y="2746649"/>
            <a:ext cx="926119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Dancers like creating fun choreography in a collaborative manner</a:t>
            </a:r>
          </a:p>
        </p:txBody>
      </p:sp>
      <p:sp>
        <p:nvSpPr>
          <p:cNvPr id="365" name="Shape 365"/>
          <p:cNvSpPr/>
          <p:nvPr/>
        </p:nvSpPr>
        <p:spPr>
          <a:xfrm>
            <a:off x="2569468" y="3402811"/>
            <a:ext cx="926119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Dancers like choreographing small sections of songs</a:t>
            </a:r>
          </a:p>
        </p:txBody>
      </p:sp>
      <p:sp>
        <p:nvSpPr>
          <p:cNvPr id="366" name="Shape 366"/>
          <p:cNvSpPr/>
          <p:nvPr/>
        </p:nvSpPr>
        <p:spPr>
          <a:xfrm>
            <a:off x="5488433" y="4713652"/>
            <a:ext cx="5494213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defTabSz="914400"/>
            <a:r>
              <a:t>collaborative nature</a:t>
            </a:r>
          </a:p>
        </p:txBody>
      </p:sp>
      <p:sp>
        <p:nvSpPr>
          <p:cNvPr id="367" name="Shape 367"/>
          <p:cNvSpPr/>
          <p:nvPr/>
        </p:nvSpPr>
        <p:spPr>
          <a:xfrm>
            <a:off x="5488433" y="5624442"/>
            <a:ext cx="634908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defTabSz="914400"/>
            <a:r>
              <a:t>restrictions on time/music</a:t>
            </a:r>
          </a:p>
        </p:txBody>
      </p:sp>
      <p:sp>
        <p:nvSpPr>
          <p:cNvPr id="368" name="Shape 368"/>
          <p:cNvSpPr/>
          <p:nvPr/>
        </p:nvSpPr>
        <p:spPr>
          <a:xfrm>
            <a:off x="5488433" y="6566354"/>
            <a:ext cx="616704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defTabSz="914400"/>
            <a:r>
              <a:t>genuine excitement</a:t>
            </a:r>
          </a:p>
        </p:txBody>
      </p:sp>
      <p:sp>
        <p:nvSpPr>
          <p:cNvPr id="369" name="Shape 369"/>
          <p:cNvSpPr/>
          <p:nvPr/>
        </p:nvSpPr>
        <p:spPr>
          <a:xfrm>
            <a:off x="5463033" y="7602483"/>
            <a:ext cx="587091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defTabSz="914400"/>
            <a:r>
              <a:t>collaboration and community  are important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/>
        </p:nvSpPr>
        <p:spPr>
          <a:xfrm>
            <a:off x="5173472" y="646468"/>
            <a:ext cx="265785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CONCLUSION</a:t>
            </a:r>
          </a:p>
        </p:txBody>
      </p:sp>
      <p:sp>
        <p:nvSpPr>
          <p:cNvPr id="372" name="Shape 372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373" name="Screen Shot 2015-10-08 at 12.59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6197" y="2709374"/>
            <a:ext cx="8003339" cy="49783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4707890" y="646468"/>
            <a:ext cx="358902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PROBLEM DOMAIN</a:t>
            </a:r>
          </a:p>
        </p:txBody>
      </p:sp>
      <p:sp>
        <p:nvSpPr>
          <p:cNvPr id="146" name="Shape 146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47" name="Shape 147"/>
          <p:cNvSpPr/>
          <p:nvPr/>
        </p:nvSpPr>
        <p:spPr>
          <a:xfrm>
            <a:off x="5794112" y="2333625"/>
            <a:ext cx="170444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dancers</a:t>
            </a:r>
          </a:p>
        </p:txBody>
      </p:sp>
      <p:sp>
        <p:nvSpPr>
          <p:cNvPr id="148" name="Shape 148"/>
          <p:cNvSpPr/>
          <p:nvPr/>
        </p:nvSpPr>
        <p:spPr>
          <a:xfrm>
            <a:off x="4889084" y="4467225"/>
            <a:ext cx="351449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hip hop dancers</a:t>
            </a:r>
          </a:p>
        </p:txBody>
      </p:sp>
      <p:sp>
        <p:nvSpPr>
          <p:cNvPr id="149" name="Shape 149"/>
          <p:cNvSpPr/>
          <p:nvPr/>
        </p:nvSpPr>
        <p:spPr>
          <a:xfrm>
            <a:off x="2219494" y="6618816"/>
            <a:ext cx="885367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choreographers of all levels and genres</a:t>
            </a:r>
          </a:p>
        </p:txBody>
      </p:sp>
      <p:sp>
        <p:nvSpPr>
          <p:cNvPr id="150" name="Shape 150"/>
          <p:cNvSpPr/>
          <p:nvPr/>
        </p:nvSpPr>
        <p:spPr>
          <a:xfrm>
            <a:off x="6646333" y="3444874"/>
            <a:ext cx="1" cy="86360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1" name="Shape 151"/>
          <p:cNvSpPr/>
          <p:nvPr/>
        </p:nvSpPr>
        <p:spPr>
          <a:xfrm>
            <a:off x="6646333" y="5473170"/>
            <a:ext cx="1" cy="8636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5380164" y="646468"/>
            <a:ext cx="224447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INITIAL POV</a:t>
            </a:r>
          </a:p>
        </p:txBody>
      </p:sp>
      <p:sp>
        <p:nvSpPr>
          <p:cNvPr id="154" name="Shape 154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5" name="Shape 155"/>
          <p:cNvSpPr/>
          <p:nvPr/>
        </p:nvSpPr>
        <p:spPr>
          <a:xfrm>
            <a:off x="6620727" y="3530600"/>
            <a:ext cx="5293800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We were amazed to realize that dancers </a:t>
            </a:r>
            <a:r>
              <a:rPr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don’t necessarily welcome feedback until they feel the piece is “performance-ready”.</a:t>
            </a:r>
            <a:r>
              <a:rPr>
                <a:solidFill>
                  <a:schemeClr val="accent5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 </a:t>
            </a:r>
          </a:p>
        </p:txBody>
      </p:sp>
      <p:pic>
        <p:nvPicPr>
          <p:cNvPr id="156" name="Screen Shot 2015-10-07 at 9.59.3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597" y="2937375"/>
            <a:ext cx="4309931" cy="408205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6618342" y="2901726"/>
            <a:ext cx="2062582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We met Andy.</a:t>
            </a:r>
          </a:p>
        </p:txBody>
      </p:sp>
      <p:sp>
        <p:nvSpPr>
          <p:cNvPr id="158" name="Shape 158"/>
          <p:cNvSpPr/>
          <p:nvPr/>
        </p:nvSpPr>
        <p:spPr>
          <a:xfrm>
            <a:off x="6612817" y="5416773"/>
            <a:ext cx="4869352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It would be game-changing to allow dancers to feel comfortable giving and receiving feedback throughout the creative process.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3929697" y="646468"/>
            <a:ext cx="514540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ADDITIONAL NEEDFINDING</a:t>
            </a:r>
          </a:p>
        </p:txBody>
      </p:sp>
      <p:sp>
        <p:nvSpPr>
          <p:cNvPr id="161" name="Shape 161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62" name="Screen Shot 2015-10-07 at 9.19.0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3144" y="3198756"/>
            <a:ext cx="2430125" cy="2754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Screen Shot 2015-10-07 at 9.22.0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7290" y="3188126"/>
            <a:ext cx="2430125" cy="277581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1186053" y="6159096"/>
            <a:ext cx="236430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Mindy Phung</a:t>
            </a:r>
          </a:p>
        </p:txBody>
      </p:sp>
      <p:sp>
        <p:nvSpPr>
          <p:cNvPr id="165" name="Shape 165"/>
          <p:cNvSpPr/>
          <p:nvPr/>
        </p:nvSpPr>
        <p:spPr>
          <a:xfrm>
            <a:off x="4080171" y="6156980"/>
            <a:ext cx="236430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Mel Hsieh</a:t>
            </a:r>
          </a:p>
        </p:txBody>
      </p:sp>
      <p:pic>
        <p:nvPicPr>
          <p:cNvPr id="166" name="pasted-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70992" y="3289544"/>
            <a:ext cx="1667955" cy="257290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6974289" y="6159096"/>
            <a:ext cx="236430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Mina Han</a:t>
            </a:r>
          </a:p>
        </p:txBody>
      </p:sp>
      <p:sp>
        <p:nvSpPr>
          <p:cNvPr id="168" name="Shape 168"/>
          <p:cNvSpPr/>
          <p:nvPr/>
        </p:nvSpPr>
        <p:spPr>
          <a:xfrm>
            <a:off x="9487351" y="6159096"/>
            <a:ext cx="236430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Doris Z.</a:t>
            </a:r>
          </a:p>
        </p:txBody>
      </p:sp>
      <p:pic>
        <p:nvPicPr>
          <p:cNvPr id="169" name="Screen Shot 2015-10-08 at 11.41.27 AM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8879"/>
          <a:stretch>
            <a:fillRect/>
          </a:stretch>
        </p:blipFill>
        <p:spPr>
          <a:xfrm>
            <a:off x="6899538" y="3185149"/>
            <a:ext cx="2513867" cy="2781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5592000" y="646468"/>
            <a:ext cx="182080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INSIGHTS</a:t>
            </a:r>
          </a:p>
        </p:txBody>
      </p:sp>
      <p:sp>
        <p:nvSpPr>
          <p:cNvPr id="172" name="Shape 172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73" name="Shape 173"/>
          <p:cNvSpPr/>
          <p:nvPr/>
        </p:nvSpPr>
        <p:spPr>
          <a:xfrm>
            <a:off x="5485877" y="2751666"/>
            <a:ext cx="590165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Important for all levels of dancers </a:t>
            </a:r>
          </a:p>
        </p:txBody>
      </p:sp>
      <p:sp>
        <p:nvSpPr>
          <p:cNvPr id="174" name="Shape 174"/>
          <p:cNvSpPr/>
          <p:nvPr/>
        </p:nvSpPr>
        <p:spPr>
          <a:xfrm>
            <a:off x="2243144" y="2751666"/>
            <a:ext cx="215885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26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Musicality</a:t>
            </a:r>
          </a:p>
        </p:txBody>
      </p:sp>
      <p:sp>
        <p:nvSpPr>
          <p:cNvPr id="175" name="Shape 175"/>
          <p:cNvSpPr/>
          <p:nvPr/>
        </p:nvSpPr>
        <p:spPr>
          <a:xfrm>
            <a:off x="2243144" y="4191000"/>
            <a:ext cx="215885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26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Feedback</a:t>
            </a:r>
          </a:p>
        </p:txBody>
      </p:sp>
      <p:sp>
        <p:nvSpPr>
          <p:cNvPr id="176" name="Shape 176"/>
          <p:cNvSpPr/>
          <p:nvPr/>
        </p:nvSpPr>
        <p:spPr>
          <a:xfrm>
            <a:off x="2192344" y="5880100"/>
            <a:ext cx="226045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26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Creation</a:t>
            </a:r>
          </a:p>
        </p:txBody>
      </p:sp>
      <p:sp>
        <p:nvSpPr>
          <p:cNvPr id="177" name="Shape 177"/>
          <p:cNvSpPr/>
          <p:nvPr/>
        </p:nvSpPr>
        <p:spPr>
          <a:xfrm>
            <a:off x="5511435" y="5880100"/>
            <a:ext cx="585053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Inspiration &amp; Creativity is spontaneous</a:t>
            </a:r>
          </a:p>
        </p:txBody>
      </p:sp>
      <p:sp>
        <p:nvSpPr>
          <p:cNvPr id="178" name="Shape 178"/>
          <p:cNvSpPr/>
          <p:nvPr/>
        </p:nvSpPr>
        <p:spPr>
          <a:xfrm>
            <a:off x="5503502" y="4201583"/>
            <a:ext cx="536686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Mechanical Movement Feedback vs Creative Feedback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5795835" y="646468"/>
            <a:ext cx="14131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POV #1</a:t>
            </a:r>
          </a:p>
        </p:txBody>
      </p:sp>
      <p:sp>
        <p:nvSpPr>
          <p:cNvPr id="181" name="Shape 181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2" name="Shape 182"/>
          <p:cNvSpPr/>
          <p:nvPr/>
        </p:nvSpPr>
        <p:spPr>
          <a:xfrm>
            <a:off x="2285345" y="2777066"/>
            <a:ext cx="8434109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We met Mel. </a:t>
            </a:r>
          </a:p>
          <a:p>
            <a:pPr>
              <a:defRPr sz="2600"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>
              <a:defRPr sz="2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We were amazed to understand the </a:t>
            </a:r>
            <a:r>
              <a:rPr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intricacy of musicality</a:t>
            </a:r>
            <a:r>
              <a:t> in relation to </a:t>
            </a:r>
            <a:r>
              <a:rPr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self expression and creativity</a:t>
            </a:r>
            <a:endParaRPr>
              <a:solidFill>
                <a:schemeClr val="accent6">
                  <a:lumOff val="-21524"/>
                </a:schemeClr>
              </a:solidFill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>
              <a:defRPr sz="2600"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>
              <a:defRPr sz="2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It would be game changing to allow dancers to expand their musicality by examining the musical interpretations of their peers.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5692775" y="646468"/>
            <a:ext cx="161925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HMW #1</a:t>
            </a:r>
          </a:p>
        </p:txBody>
      </p:sp>
      <p:sp>
        <p:nvSpPr>
          <p:cNvPr id="185" name="Shape 185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6" name="Shape 186"/>
          <p:cNvSpPr/>
          <p:nvPr/>
        </p:nvSpPr>
        <p:spPr>
          <a:xfrm>
            <a:off x="1914213" y="5366541"/>
            <a:ext cx="9176374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How might we help dancers visualize the auditory subtleties of music?</a:t>
            </a:r>
          </a:p>
        </p:txBody>
      </p:sp>
      <p:pic>
        <p:nvPicPr>
          <p:cNvPr id="187" name="Screen Shot 2015-10-08 at 11.40.0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9295" y="2364708"/>
            <a:ext cx="3446211" cy="26649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5795835" y="646468"/>
            <a:ext cx="14131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POV #2</a:t>
            </a:r>
          </a:p>
        </p:txBody>
      </p:sp>
      <p:sp>
        <p:nvSpPr>
          <p:cNvPr id="190" name="Shape 190"/>
          <p:cNvSpPr/>
          <p:nvPr/>
        </p:nvSpPr>
        <p:spPr>
          <a:xfrm>
            <a:off x="1232087" y="1582818"/>
            <a:ext cx="10540626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91" name="Shape 191"/>
          <p:cNvSpPr/>
          <p:nvPr/>
        </p:nvSpPr>
        <p:spPr>
          <a:xfrm>
            <a:off x="2498269" y="2539999"/>
            <a:ext cx="8008262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We met Tad. </a:t>
            </a:r>
          </a:p>
          <a:p>
            <a:pPr>
              <a:defRPr sz="2600"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>
              <a:defRPr sz="2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We were amazed to realize that he creates choreography in non-chronological chunks </a:t>
            </a:r>
            <a:r>
              <a:rPr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whenever inspiration hits him</a:t>
            </a:r>
            <a:r>
              <a:rPr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rPr>
              <a:t>.</a:t>
            </a:r>
          </a:p>
          <a:p>
            <a:pPr>
              <a:defRPr sz="2600"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>
              <a:defRPr sz="2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It would be game changing to provide dancers with a means of exploring the relationships between discrete, even disparate sequences of movements to create a unified piece.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