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1.m4v" ContentType="video/unknown"/>
  <Override PartName="/ppt/notesSlides/notesSlide8.xml" ContentType="application/vnd.openxmlformats-officedocument.presentationml.notesSlide+xml"/>
  <Override PartName="/ppt/media/image2.jpeg" ContentType="image/jpeg"/>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b="def" i="def"/>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Our team consists of three Computer Science majors and one STS major. The problem domain we have chosen to investigate is dance and the creation of choreography. Two of our members have extensive dance background, which has afforded us the ability to engage with various members of the Bay Area dance community.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Based off our analysis, there seems to exist a need to establish greater trust within the creative process for dancers. Even though we often consider dance as performance and a means of expressing creative confidence, we often overlook the vulnerability inherent to presenting one’s creative interpretations. Dancers would benefit by understanding their audiences better, and audiences could be more aware of how they present feedback. Constructive feedback can take many forms and different stages of the creative process require different sorts of feedbacks. Early on during ideation, a dancer may be more open to subjective thoughts that seek to understand a piece of music. In the later stages of choreography, however, a dancer may be less inclined to receive this sort of feedback, instead preferring responses regarding more technical elements of the dance such as a particular motion or synchronizing with the bass notes,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Moving forward, we have identified the importance of constructive feedback as a strong commonality across almost all our users. Many concerns around feedback centered on establishing comfort with those providing it or finding the appropriate audience to direct requests for feedback. At the same time, we have recognized that some individuals with less dance experience consider technical challenges to be their greatest barrier to growth. For these individuals, analyzing music for rhythms and counts or establishing a strong dance vocabulary is an area of high emphasis.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We aimed to select a wide variety of creative types to interview to provide a diverse view into different elements of dance and choreography (audio, movement, spatial, etc.). Our interviewees ranged in age from a high school senior up to adults in their 30s. We also sought out individuals with different degrees of dance background, be it style or experience. For example, Laurel N dances ballet and contemporary, Andy L dances hip-hop, and Erika S attends fitness classes that are dance-based. The individuals we talked to also occupied various positions in the dance industry; Tad R is a professional dancer, Grant T is a dance instructor, and Moses R directed a collegiate dance team. Some of our interviewees did not have any dance background at all. Lily X, an architect, does not dance but many of her insights regarding visualizing and managing space are pertinent to choreography. Another interviewee was a spoken word performer who also had a hobby of Bollywood dancing.</a:t>
            </a:r>
          </a:p>
          <a:p>
            <a:pPr/>
          </a:p>
          <a:p>
            <a:pPr/>
            <a:r>
              <a:t>Many of these individuals were recruited through mutual contacts. Sharleen and Lloyd are very involved in dance and had prior contacts within the Bay Area dance community. Other interviewees were found by canvassing local dance studios. We met Erika S while visiting Uforia Studios, a boutique fitness studio in downtown Palo Alto. Grant T and Tad R were interviewed when we visited a San Jose dance studio that holds a public workshop on Monday nights.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As a means of gaining a better understanding of the choreography process, we sought to interact with our users in a studio environment. In order to gather insights into various interactions present in dance, we attended some studios with larger class settings and also conducted more intimate interviews with a single dancer within the studio. </a:t>
            </a:r>
          </a:p>
          <a:p>
            <a:pPr/>
          </a:p>
          <a:p>
            <a:pPr/>
            <a:r>
              <a:t>At Monday Night Workshop in San Jose, we were able to observe a large group learning choreography from a single individual. Although, we were unable to partake in the session (per studio policy), we were able to interview an instructor and participant of the workshop before the class began. After, we watched the class unfold and observed the progression from slow, half speed moves without music to a final performed sequence.</a:t>
            </a:r>
          </a:p>
          <a:p>
            <a:pPr/>
          </a:p>
          <a:p>
            <a:pPr/>
            <a:r>
              <a:t>Visiting Uforia Studios, a boutique fitness studio in downtown Palo Alto afforded us the opportunity to observe individuals who approach dance with a different purpose than art. For these individuals, dance is more recreational and used as a means of working out. As such, their approach to learning choreography is burdened by fewer pressures than that of the professionals we interviewed.</a:t>
            </a:r>
          </a:p>
          <a:p>
            <a:pPr/>
          </a:p>
          <a:p>
            <a:pPr/>
            <a:r>
              <a:t>Due to instructor preference, we could only observe classes. In order to obtain a more master-apprentice style interview, Lloyd paired up with a local dancer to learn some choreography. This session was conducted at an on-campus dance studio.</a:t>
            </a:r>
          </a:p>
          <a:p>
            <a:pPr/>
          </a:p>
          <a:p>
            <a:pPr/>
            <a:r>
              <a:t>Lastly, we consulted with Lily X in an architectural studio. This setting allowed us to learn more about how architects envision spaces and construct different views of certain spaces. Some of these techniques involving models could provide inspiration for how dancers envision formations and interactions with their settings and spaces.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defRPr sz="1200"/>
            </a:pPr>
            <a:r>
              <a:t>When approaching our interviews, we attempted to extract insights that fall into four broad categories, namely personal experiences, teaching and learning, approaches to the creative process, and frustrations. The questions were aimed at understanding how our interviewees approach the creative process. We asked for anecdotes relating to the initial conception of a piece, be it a dance, piece of spoken word, or architectural design. Investigation of the teaching and learning aspect of dance hinged on understanding examples of how dance students’ purposes were being met by their instructors.</a:t>
            </a:r>
          </a:p>
          <a:p>
            <a:pPr>
              <a:defRPr sz="1200"/>
            </a:pPr>
          </a:p>
          <a:p>
            <a:pPr>
              <a:defRPr sz="1200"/>
            </a:pPr>
            <a:r>
              <a:t>Some questions we asked included:</a:t>
            </a:r>
          </a:p>
          <a:p>
            <a:pPr>
              <a:defRPr sz="1200"/>
            </a:pPr>
          </a:p>
          <a:p>
            <a:pPr>
              <a:defRPr sz="1200"/>
            </a:pPr>
            <a:r>
              <a:t>	Experience:</a:t>
            </a:r>
          </a:p>
          <a:p>
            <a:pPr>
              <a:defRPr sz="1200"/>
            </a:pPr>
            <a:r>
              <a:t>	</a:t>
            </a:r>
          </a:p>
          <a:p>
            <a:pPr lvl="3" marL="914400" indent="-228600">
              <a:buSzPct val="100000"/>
              <a:buChar char="•"/>
              <a:defRPr sz="1200"/>
            </a:pPr>
            <a:r>
              <a:t>Tell us about the last piece you choreographed?</a:t>
            </a:r>
          </a:p>
          <a:p>
            <a:pPr lvl="3" marL="914400" indent="-228600">
              <a:buSzPct val="100000"/>
              <a:buChar char="•"/>
              <a:defRPr sz="1200"/>
            </a:pPr>
            <a:r>
              <a:t>Could you tell me a story about a time you felt rewarded by dancing?</a:t>
            </a:r>
          </a:p>
          <a:p>
            <a:pPr lvl="3" marL="914400" indent="-228600">
              <a:buSzPct val="100000"/>
              <a:buChar char="•"/>
              <a:defRPr sz="1200"/>
            </a:pPr>
            <a:r>
              <a:t>Can you identify a source that you drew inspiration from?</a:t>
            </a:r>
          </a:p>
          <a:p>
            <a:pPr>
              <a:defRPr sz="1200"/>
            </a:pPr>
          </a:p>
          <a:p>
            <a:pPr>
              <a:defRPr sz="1200"/>
            </a:pPr>
            <a:r>
              <a:t>	Teaching and learning:</a:t>
            </a:r>
          </a:p>
          <a:p>
            <a:pPr>
              <a:defRPr sz="1200"/>
            </a:pPr>
            <a:r>
              <a:t>	</a:t>
            </a:r>
          </a:p>
          <a:p>
            <a:pPr lvl="3" marL="914400" indent="-228600">
              <a:buSzPct val="100000"/>
              <a:buChar char="•"/>
              <a:defRPr sz="1200"/>
            </a:pPr>
            <a:r>
              <a:t>How do you feel when you have difficulty learning choreography?</a:t>
            </a:r>
          </a:p>
          <a:p>
            <a:pPr lvl="3" marL="914400" indent="-228600">
              <a:buSzPct val="100000"/>
              <a:buChar char="•"/>
              <a:defRPr sz="1200"/>
            </a:pPr>
            <a:r>
              <a:t>Do you have any examples when a dance instructor was particularly effective?</a:t>
            </a:r>
          </a:p>
          <a:p>
            <a:pPr lvl="3" marL="914400" indent="-228600">
              <a:buSzPct val="100000"/>
              <a:buChar char="•"/>
              <a:defRPr sz="1200"/>
            </a:pPr>
            <a:r>
              <a:t>Can you teach me a piece of choreography that you have recently worked on?	</a:t>
            </a:r>
          </a:p>
          <a:p>
            <a:pPr>
              <a:defRPr sz="1200"/>
            </a:pPr>
          </a:p>
          <a:p>
            <a:pPr>
              <a:defRPr sz="1200"/>
            </a:pPr>
            <a:r>
              <a:t>	Creative process:</a:t>
            </a:r>
          </a:p>
          <a:p>
            <a:pPr>
              <a:defRPr sz="1200"/>
            </a:pPr>
          </a:p>
          <a:p>
            <a:pPr lvl="3" marL="914400" indent="-228600">
              <a:buSzPct val="100000"/>
              <a:buChar char="•"/>
              <a:defRPr sz="1200"/>
            </a:pPr>
            <a:r>
              <a:t>What would I find surprising about how you choreograph?</a:t>
            </a:r>
          </a:p>
          <a:p>
            <a:pPr lvl="3" marL="914400" indent="-228600">
              <a:buSzPct val="100000"/>
              <a:buChar char="•"/>
              <a:defRPr sz="1200"/>
            </a:pPr>
            <a:r>
              <a:t>Could you describe a time when your original idea did not match your actual result?</a:t>
            </a:r>
          </a:p>
          <a:p>
            <a:pPr lvl="3" marL="914400" indent="-228600">
              <a:buSzPct val="100000"/>
              <a:buChar char="•"/>
              <a:defRPr sz="1200"/>
            </a:pPr>
            <a:r>
              <a:t>What is an interesting way that you interpret spaces and positioning?</a:t>
            </a:r>
          </a:p>
          <a:p>
            <a:pPr>
              <a:defRPr sz="1200"/>
            </a:pPr>
          </a:p>
          <a:p>
            <a:pPr>
              <a:defRPr sz="1200"/>
            </a:pPr>
            <a:r>
              <a:t>	Frustrations:</a:t>
            </a:r>
          </a:p>
          <a:p>
            <a:pPr>
              <a:defRPr sz="1200"/>
            </a:pPr>
          </a:p>
          <a:p>
            <a:pPr lvl="3" marL="914400" indent="-228600">
              <a:buSzPct val="100000"/>
              <a:buChar char="•"/>
              <a:defRPr sz="1200"/>
            </a:pPr>
            <a:r>
              <a:t>Why was that piece of choreography difficult?</a:t>
            </a:r>
          </a:p>
          <a:p>
            <a:pPr lvl="3" marL="914400" indent="-228600">
              <a:buSzPct val="100000"/>
              <a:buChar char="•"/>
              <a:defRPr sz="1200"/>
            </a:pPr>
            <a:r>
              <a:t>Could you describe a time when you had difficulty remembering choreography?</a:t>
            </a:r>
          </a:p>
          <a:p>
            <a:pPr lvl="3" marL="914400" indent="-228600">
              <a:buSzPct val="100000"/>
              <a:buChar char="•"/>
              <a:defRPr sz="1200"/>
            </a:pPr>
            <a:r>
              <a:t>What would I find surprising about the way you count while dancing?</a:t>
            </a:r>
          </a:p>
          <a:p>
            <a:pPr>
              <a:defRPr sz="1200"/>
            </a:pPr>
          </a:p>
          <a:p>
            <a:pPr>
              <a:defRPr sz="1200"/>
            </a:pP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defRPr sz="1200"/>
            </a:pPr>
            <a:r>
              <a:t>From our interviews, we extracted three general themes: feedback, sharing, and the importance of establishing and understanding a framework for creation.</a:t>
            </a:r>
          </a:p>
          <a:p>
            <a:pPr>
              <a:defRPr sz="1200"/>
            </a:pPr>
          </a:p>
          <a:p>
            <a:pPr>
              <a:defRPr sz="1200"/>
            </a:pPr>
            <a:r>
              <a:t>Feedback and sharing appear to be mutually dependent and allow for iteration within the choreography process. We discovered that dancers are hesitant to share until a routine is “performance ready.” This hesitance may hinder dancers’ ability to obtain feedback in the early stages of creating a new piece.</a:t>
            </a:r>
          </a:p>
          <a:p>
            <a:pPr>
              <a:defRPr sz="1200"/>
            </a:pPr>
          </a:p>
          <a:p>
            <a:pPr>
              <a:defRPr sz="1200"/>
            </a:pPr>
            <a:r>
              <a:t>The framework for creation relates more to technical aspects of dance. Many dancers face challenges counting music, locating undertones, or visualizing space. Other dancers struggle to build their “dance vocabulary.” For these users, it may be difficult to grow as choreographers since they lack an understanding of the foundations. Being versed in various precedents is a critical aspect of building one’s creative confidence and authority.</a:t>
            </a:r>
          </a:p>
          <a:p>
            <a:pPr>
              <a:defRPr sz="1200"/>
            </a:pPr>
          </a:p>
          <a:p>
            <a:pPr>
              <a:defRPr sz="1200"/>
            </a:pPr>
            <a:r>
              <a:t>We examine in more depth:</a:t>
            </a:r>
          </a:p>
          <a:p>
            <a:pPr>
              <a:defRPr sz="1200"/>
            </a:pPr>
          </a:p>
          <a:p>
            <a:pPr>
              <a:defRPr sz="1200"/>
            </a:pPr>
            <a:r>
              <a:t>Feedback:</a:t>
            </a:r>
          </a:p>
          <a:p>
            <a:pPr>
              <a:defRPr sz="1200"/>
            </a:pPr>
          </a:p>
          <a:p>
            <a:pPr>
              <a:defRPr sz="1200"/>
            </a:pPr>
            <a:r>
              <a:t>Throughout all of our interviews, it was unanimous that feedback was an integral part for dancers to improve their skills.  It was interesting, however, to note that some dancers were more comfortable with receiving feedback than others.  Some dancers are very hesitant and self-conscious to any type of feedback, while others only value feedback from other high-profile dancers, while others welcome feedback from all types of people.  In addition, all dancers noted that video feedback was a great way to correct nuances with their own movement, yet there is always a sort of cringing feeling that accompanies watching yourself on video.  This tendency results from the fact that the image you have of yourself in your head usually differs from what you see on video and sometimes, “the truth can be ugly.”</a:t>
            </a:r>
          </a:p>
          <a:p>
            <a:pPr>
              <a:defRPr sz="1200"/>
            </a:pPr>
          </a:p>
          <a:p>
            <a:pPr>
              <a:defRPr sz="1200"/>
            </a:pPr>
            <a:r>
              <a:t>The desire for feedback also depends on the audience.  Grant T, a hip-hop instructor who teaches kids, teens, and adults, mentioned that there were three types of dancers that took his class: “the industry dancers” (those who are featured in professional music videos and concerts), “the choreo dancers” (those who join collegiate dance teams and mostly perform at non-televised dance competitions), and “the general public” (people who just want exercise or dance for fun).  He noted that critical feedback is not something that the general public cares for too much compared to industry or choreo dancers, and that you might even shun people away if you do give them undesired feedback.  However, he also highlighted that everyone needs some form of positive feedback.  Since adults tend to be more self-conscious about their image while kids naturally like to act wild, adults require a lot more positive feedback than children.</a:t>
            </a:r>
          </a:p>
          <a:p>
            <a:pPr>
              <a:defRPr sz="1200"/>
            </a:pPr>
          </a:p>
          <a:p>
            <a:pPr>
              <a:defRPr sz="1200"/>
            </a:pPr>
            <a:r>
              <a:t>Sharing:</a:t>
            </a:r>
          </a:p>
          <a:p>
            <a:pPr>
              <a:defRPr sz="1200"/>
            </a:pPr>
          </a:p>
          <a:p>
            <a:pPr>
              <a:defRPr sz="1200"/>
            </a:pPr>
            <a:r>
              <a:t>In regards to sharing, we found that dancers tend to share their art through live performance, social media, or by teaching workshops.  We found that most dancers tend to not feel comfortable with sharing a piece until they feel like their work is “ready,” but some dancers have a hard time settling on when that state of readiness is achieved.  One of Tad’s frustrations with dance is that it is hard to be satisfied with his own choreography.  Hip-hop choreography requires movement to specific beats and lyrics in the music, and since there are many different ways one can move and also many different ways one can interpret a piece of music, the range of decisions a choreographer makes are endless.  Andy L also noted that most of the pieces that never make it on video never do because they were never good enough or they “looked like poop.” Grant T, Moses R, Andy L, and Shawn H all noted that YouTube was a great way for dancers to become discovered in the dance scene, but also all noted that their own YouTube channels were lacking due to them being busy/demotivated to post.</a:t>
            </a:r>
          </a:p>
          <a:p>
            <a:pPr>
              <a:defRPr sz="1200"/>
            </a:pPr>
          </a:p>
          <a:p>
            <a:pPr>
              <a:defRPr sz="1200"/>
            </a:pPr>
            <a:r>
              <a:t>Dance fundamentals/framework for creation:</a:t>
            </a:r>
          </a:p>
          <a:p>
            <a:pPr>
              <a:defRPr sz="1200"/>
            </a:pPr>
          </a:p>
          <a:p>
            <a:pPr>
              <a:defRPr sz="1200"/>
            </a:pPr>
            <a:r>
              <a:t>In regards to understanding the fundamentals of dance, we found that dance is truly a technical art.  There are many different aspects of dance ranging from having a wide dance vocabulary, being able to visualize dance formations for a dance team, breaking apart music to counts, being able to automatically loop over a specified slice of a song, and choosing a series of movements varying in direction, dimension, and space.  In addition, Andy L noted (and everyone agrees) that “it is really, really hard to dance like someone else.”  Since people vary in size, joints, limbs, emotions, etc., communicating movement to other dancers remains a huge challenge.  Dancers seemed to have yearned for tools to make these technicalities easier.</a:t>
            </a:r>
          </a:p>
          <a:p>
            <a:pPr>
              <a:defRPr sz="12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Throughout all our interviews, it was unanimous that feedback was an integral part for dancers to improve their skills, however it was interesting to note that some dancers were more comfortable with receiving feedback than others.  Some dancers are very hesitant and self-conscious to any type of feedback, others only value feedback from other high-profile dancers, and others welcome it from all sources. </a:t>
            </a:r>
          </a:p>
          <a:p>
            <a:pPr/>
            <a:r>
              <a:t>Thus, there exists some tensions and contradictions in what sort of feedback people want and from what sources. The most compelling argument for this tension likely hinges on the frequency with which an individual dances. In addition, all dancers noted that video feedback was a great way to get self-feedback, but some people just “didn’t like watching themselves.”</a:t>
            </a:r>
          </a:p>
          <a:p>
            <a:pPr/>
          </a:p>
          <a:p>
            <a:pPr/>
            <a:r>
              <a:t>This quote comes from one of our extreme users, Jason Y. He moved to California in particular to learn hip-hop dance.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We also teamed up with a local dancer LQ and performed a master-apprentice style interview.  Andrew observed the process of LQ and Lloyd reviewing and adding to an old piece.  Andrew was surprised by the unspoken subtleties and technicalities that they focused on that other interviewees did not speak about.  The environment included a mirror to solidify togetherness of timing and movement, a phone which had a reference of the previous choreography saved, and a rich sound system where the music was playing from.</a:t>
            </a:r>
          </a:p>
          <a:p>
            <a:pPr/>
          </a:p>
          <a:p>
            <a:pPr/>
            <a:r>
              <a:t>As LQ and Lloyd reviewed the piece (which was choreographed 4 weeks prior), it was evident that they forgot a lot of it, but the video recording became the deciding factor.  During the reviewing process, LQ and Lloyd also clarified certain details.  “Hey dude, for this part should we keep our hand opened or closed?”,  “I think I hit my chest and then expand out for the bass,” etc. </a:t>
            </a:r>
          </a:p>
          <a:p>
            <a:pPr/>
          </a:p>
          <a:p>
            <a:pPr/>
            <a:r>
              <a:t>As LQ and Lloyd began to make new choreography, the first thing they did was analyze the music to come.  “I think that it’s a bass that overlays with the syllable ‘BO’ in ‘nobody’”.  They then bounced ideas off each other.  Some were rejected for not “reading” well with the music, while others were kept.</a:t>
            </a:r>
          </a:p>
          <a:p>
            <a:pPr/>
          </a:p>
          <a:p>
            <a:pPr/>
            <a:r>
              <a:t>Most verbal interviewees usually presented the process as more of an individualistic art, however LQ and Lloyd were being quite collaborative.  It also seemed that choreography required a strong understanding of the music.  We realized that the choreography making process is organic, requires patience, and often requires a ton of iteration.  </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lnSpc>
                <a:spcPct val="100000"/>
              </a:lnSpc>
              <a:defRPr sz="800"/>
            </a:pPr>
            <a:r>
              <a:t>Do</a:t>
            </a:r>
          </a:p>
          <a:p>
            <a:pPr marL="228600" indent="-228600">
              <a:lnSpc>
                <a:spcPct val="100000"/>
              </a:lnSpc>
              <a:buSzPct val="100000"/>
              <a:buChar char="•"/>
              <a:defRPr sz="800"/>
            </a:pPr>
            <a:r>
              <a:t>Deconstruct big feedback into small actionable movements</a:t>
            </a:r>
          </a:p>
          <a:p>
            <a:pPr marL="228600" indent="-228600">
              <a:lnSpc>
                <a:spcPct val="100000"/>
              </a:lnSpc>
              <a:buSzPct val="100000"/>
              <a:buChar char="•"/>
              <a:defRPr sz="800"/>
            </a:pPr>
            <a:r>
              <a:t>Online video search for sources/concepts</a:t>
            </a:r>
          </a:p>
          <a:p>
            <a:pPr marL="228600" indent="-228600">
              <a:lnSpc>
                <a:spcPct val="100000"/>
              </a:lnSpc>
              <a:buSzPct val="100000"/>
              <a:buChar char="•"/>
              <a:defRPr sz="800"/>
            </a:pPr>
            <a:r>
              <a:t>Building dance vocabulary</a:t>
            </a:r>
          </a:p>
          <a:p>
            <a:pPr marL="228600" indent="-228600">
              <a:lnSpc>
                <a:spcPct val="100000"/>
              </a:lnSpc>
              <a:buSzPct val="100000"/>
              <a:buChar char="•"/>
              <a:defRPr sz="800"/>
            </a:pPr>
            <a:r>
              <a:t>Isolate on different body parts</a:t>
            </a:r>
          </a:p>
          <a:p>
            <a:pPr marL="228600" indent="-228600">
              <a:lnSpc>
                <a:spcPct val="100000"/>
              </a:lnSpc>
              <a:buSzPct val="100000"/>
              <a:buChar char="•"/>
              <a:defRPr sz="800"/>
            </a:pPr>
            <a:r>
              <a:t>Make concept videos</a:t>
            </a:r>
          </a:p>
          <a:p>
            <a:pPr marL="228600" indent="-228600">
              <a:lnSpc>
                <a:spcPct val="100000"/>
              </a:lnSpc>
              <a:buSzPct val="100000"/>
              <a:buChar char="•"/>
              <a:defRPr sz="800"/>
            </a:pPr>
            <a:r>
              <a:t>Copying moves from videos</a:t>
            </a:r>
          </a:p>
          <a:p>
            <a:pPr marL="228600" indent="-228600">
              <a:lnSpc>
                <a:spcPct val="100000"/>
              </a:lnSpc>
              <a:buSzPct val="100000"/>
              <a:buChar char="•"/>
              <a:defRPr sz="800"/>
            </a:pPr>
            <a:r>
              <a:t>Freestyling as outline</a:t>
            </a:r>
          </a:p>
          <a:p>
            <a:pPr marL="228600" indent="-228600">
              <a:lnSpc>
                <a:spcPct val="100000"/>
              </a:lnSpc>
              <a:buSzPct val="100000"/>
              <a:buChar char="•"/>
              <a:defRPr sz="800"/>
            </a:pPr>
            <a:r>
              <a:t>No centralized place for all dance related content (only iPhone library)</a:t>
            </a:r>
          </a:p>
          <a:p>
            <a:pPr marL="228600" indent="-228600">
              <a:lnSpc>
                <a:spcPct val="100000"/>
              </a:lnSpc>
              <a:buSzPct val="100000"/>
              <a:buChar char="•"/>
              <a:defRPr sz="800"/>
            </a:pPr>
            <a:r>
              <a:t>Create from life experiences</a:t>
            </a:r>
          </a:p>
          <a:p>
            <a:pPr marL="228600" indent="-228600">
              <a:lnSpc>
                <a:spcPct val="100000"/>
              </a:lnSpc>
              <a:buSzPct val="100000"/>
              <a:buChar char="•"/>
              <a:defRPr sz="800"/>
            </a:pPr>
            <a:r>
              <a:t>Dance 2/3x a week</a:t>
            </a:r>
          </a:p>
          <a:p>
            <a:pPr marL="228600" indent="-228600">
              <a:lnSpc>
                <a:spcPct val="100000"/>
              </a:lnSpc>
              <a:buSzPct val="100000"/>
              <a:buChar char="•"/>
              <a:defRPr sz="800"/>
            </a:pPr>
            <a:r>
              <a:t>Learned dance off YouTube videos</a:t>
            </a:r>
          </a:p>
          <a:p>
            <a:pPr marL="228600" indent="-228600">
              <a:lnSpc>
                <a:spcPct val="100000"/>
              </a:lnSpc>
              <a:buSzPct val="100000"/>
              <a:buChar char="•"/>
              <a:defRPr sz="800"/>
            </a:pPr>
            <a:r>
              <a:t>Used to freestyle to find cool moves </a:t>
            </a:r>
          </a:p>
          <a:p>
            <a:pPr marL="228600" indent="-228600">
              <a:lnSpc>
                <a:spcPct val="100000"/>
              </a:lnSpc>
              <a:buSzPct val="100000"/>
              <a:buChar char="•"/>
              <a:defRPr sz="800"/>
            </a:pPr>
            <a:r>
              <a:t>Write down moves to remember</a:t>
            </a:r>
          </a:p>
          <a:p>
            <a:pPr marL="228600" indent="-228600">
              <a:lnSpc>
                <a:spcPct val="100000"/>
              </a:lnSpc>
              <a:buSzPct val="100000"/>
              <a:buChar char="•"/>
              <a:defRPr sz="800"/>
            </a:pPr>
            <a:r>
              <a:t>Shares video with dance friends to get feedback</a:t>
            </a:r>
          </a:p>
          <a:p>
            <a:pPr marL="228600" indent="-228600">
              <a:lnSpc>
                <a:spcPct val="100000"/>
              </a:lnSpc>
              <a:buSzPct val="100000"/>
              <a:buChar char="•"/>
              <a:defRPr sz="800"/>
            </a:pPr>
            <a:r>
              <a:t>Hears song he likes, doesn’t listen to it again until its time to choreograph</a:t>
            </a:r>
          </a:p>
          <a:p>
            <a:pPr marL="228600" indent="-228600">
              <a:lnSpc>
                <a:spcPct val="100000"/>
              </a:lnSpc>
              <a:buSzPct val="100000"/>
              <a:buChar char="•"/>
              <a:defRPr sz="800"/>
            </a:pPr>
            <a:r>
              <a:t>Started with sports and music, dance combines both</a:t>
            </a:r>
          </a:p>
          <a:p>
            <a:pPr marL="228600" indent="-228600">
              <a:lnSpc>
                <a:spcPct val="100000"/>
              </a:lnSpc>
              <a:buSzPct val="100000"/>
              <a:buChar char="•"/>
              <a:defRPr sz="800"/>
            </a:pPr>
            <a:r>
              <a:t>Gets feedback from everyone, even beginners or non-dancers</a:t>
            </a:r>
          </a:p>
          <a:p>
            <a:pPr>
              <a:lnSpc>
                <a:spcPct val="100000"/>
              </a:lnSpc>
              <a:defRPr sz="800"/>
            </a:pPr>
            <a:r>
              <a:t>Say</a:t>
            </a:r>
          </a:p>
          <a:p>
            <a:pPr marL="228600" indent="-228600">
              <a:lnSpc>
                <a:spcPct val="100000"/>
              </a:lnSpc>
              <a:buSzPct val="100000"/>
              <a:buChar char="•"/>
              <a:defRPr sz="800"/>
            </a:pPr>
            <a:r>
              <a:t>Dancing for fun de-emphasizes feedback</a:t>
            </a:r>
          </a:p>
          <a:p>
            <a:pPr marL="228600" indent="-228600">
              <a:lnSpc>
                <a:spcPct val="100000"/>
              </a:lnSpc>
              <a:buSzPct val="100000"/>
              <a:buChar char="•"/>
              <a:defRPr sz="800"/>
            </a:pPr>
            <a:r>
              <a:t>Importance of taking classes</a:t>
            </a:r>
          </a:p>
          <a:p>
            <a:pPr marL="228600" indent="-228600">
              <a:lnSpc>
                <a:spcPct val="100000"/>
              </a:lnSpc>
              <a:buSzPct val="100000"/>
              <a:buChar char="•"/>
              <a:defRPr sz="800"/>
            </a:pPr>
            <a:r>
              <a:t>Choreographing in one’s head does not equate to the visual product</a:t>
            </a:r>
          </a:p>
          <a:p>
            <a:pPr marL="228600" indent="-228600">
              <a:lnSpc>
                <a:spcPct val="100000"/>
              </a:lnSpc>
              <a:buSzPct val="100000"/>
              <a:buChar char="•"/>
              <a:defRPr sz="800"/>
            </a:pPr>
            <a:r>
              <a:t>“I find a song before I choreograph. It’s not the other way around.”</a:t>
            </a:r>
          </a:p>
          <a:p>
            <a:pPr marL="228600" indent="-228600">
              <a:lnSpc>
                <a:spcPct val="100000"/>
              </a:lnSpc>
              <a:buSzPct val="100000"/>
              <a:buChar char="•"/>
              <a:defRPr sz="800"/>
            </a:pPr>
            <a:r>
              <a:t>“If I didn’t have friends, it would be really hard to find opportunities.”</a:t>
            </a:r>
          </a:p>
          <a:p>
            <a:pPr marL="228600" indent="-228600">
              <a:lnSpc>
                <a:spcPct val="100000"/>
              </a:lnSpc>
              <a:buSzPct val="100000"/>
              <a:buChar char="•"/>
              <a:defRPr sz="800"/>
            </a:pPr>
            <a:r>
              <a:t>“It’s hard to be satisfied.”</a:t>
            </a:r>
          </a:p>
          <a:p>
            <a:pPr marL="228600" indent="-228600">
              <a:lnSpc>
                <a:spcPct val="100000"/>
              </a:lnSpc>
              <a:buSzPct val="100000"/>
              <a:buChar char="•"/>
              <a:defRPr sz="800"/>
            </a:pPr>
            <a:r>
              <a:t>“In-person learning is better than online, but online has more reach.”</a:t>
            </a:r>
          </a:p>
          <a:p>
            <a:pPr marL="228600" indent="-228600">
              <a:lnSpc>
                <a:spcPct val="100000"/>
              </a:lnSpc>
              <a:buSzPct val="100000"/>
              <a:buChar char="•"/>
              <a:defRPr sz="800"/>
            </a:pPr>
            <a:r>
              <a:t>“We forgot…Oh, video!”</a:t>
            </a:r>
          </a:p>
          <a:p>
            <a:pPr marL="228600" indent="-228600">
              <a:lnSpc>
                <a:spcPct val="100000"/>
              </a:lnSpc>
              <a:buSzPct val="100000"/>
              <a:buChar char="•"/>
              <a:defRPr sz="800"/>
            </a:pPr>
            <a:r>
              <a:t>Like to get dance philosophies from dance instructors he looks up to</a:t>
            </a:r>
          </a:p>
          <a:p>
            <a:pPr marL="228600" indent="-228600">
              <a:lnSpc>
                <a:spcPct val="100000"/>
              </a:lnSpc>
              <a:buSzPct val="100000"/>
              <a:buChar char="•"/>
              <a:defRPr sz="800"/>
            </a:pPr>
            <a:r>
              <a:t>“In a workshop, you don’t have time to make it your own. When I learn a good piece, I do it the next day and understand hot it fits with the music and make it my own.”</a:t>
            </a:r>
          </a:p>
          <a:p>
            <a:pPr marL="228600" indent="-228600">
              <a:lnSpc>
                <a:spcPct val="100000"/>
              </a:lnSpc>
              <a:buSzPct val="100000"/>
              <a:buChar char="•"/>
              <a:defRPr sz="800"/>
            </a:pPr>
            <a:r>
              <a:t>“For me personally, I’m not too public with my choreography because I think I’m no good”</a:t>
            </a:r>
          </a:p>
          <a:p>
            <a:pPr marL="228600" indent="-228600">
              <a:lnSpc>
                <a:spcPct val="100000"/>
              </a:lnSpc>
              <a:buSzPct val="100000"/>
              <a:buChar char="•"/>
              <a:defRPr sz="800"/>
            </a:pPr>
            <a:r>
              <a:t>“Some people seek feedback from better people. I like to ask anyone. I even ask my mom who knows nothing…I value all feedback with equal weight. Everyone has an eye for something.”</a:t>
            </a:r>
          </a:p>
          <a:p>
            <a:pPr>
              <a:lnSpc>
                <a:spcPct val="100000"/>
              </a:lnSpc>
              <a:defRPr sz="800"/>
            </a:pPr>
            <a:r>
              <a:t>Think</a:t>
            </a:r>
          </a:p>
          <a:p>
            <a:pPr marL="279400" indent="-279400">
              <a:lnSpc>
                <a:spcPct val="100000"/>
              </a:lnSpc>
              <a:buSzPct val="75000"/>
              <a:buFont typeface="Helvetica Neue"/>
              <a:buChar char="•"/>
              <a:defRPr sz="800"/>
            </a:pPr>
            <a:r>
              <a:t>Exists a sense of peer competition</a:t>
            </a:r>
          </a:p>
          <a:p>
            <a:pPr marL="279400" indent="-279400">
              <a:lnSpc>
                <a:spcPct val="100000"/>
              </a:lnSpc>
              <a:buSzPct val="75000"/>
              <a:buFont typeface="Helvetica Neue"/>
              <a:buChar char="•"/>
              <a:defRPr sz="800"/>
            </a:pPr>
            <a:r>
              <a:t>Discretize dance into 8 counts</a:t>
            </a:r>
          </a:p>
          <a:p>
            <a:pPr marL="279400" indent="-279400">
              <a:lnSpc>
                <a:spcPct val="100000"/>
              </a:lnSpc>
              <a:buSzPct val="75000"/>
              <a:buFont typeface="Helvetica Neue"/>
              <a:buChar char="•"/>
              <a:defRPr sz="800"/>
            </a:pPr>
            <a:r>
              <a:t>2 modes of mindsets when entering workshop: serious vs. fun</a:t>
            </a:r>
          </a:p>
          <a:p>
            <a:pPr marL="279400" indent="-279400">
              <a:lnSpc>
                <a:spcPct val="100000"/>
              </a:lnSpc>
              <a:buSzPct val="75000"/>
              <a:buFont typeface="Helvetica Neue"/>
              <a:buChar char="•"/>
              <a:defRPr sz="800"/>
            </a:pPr>
            <a:r>
              <a:t>Choreography is composed of discrete units</a:t>
            </a:r>
          </a:p>
          <a:p>
            <a:pPr marL="279400" indent="-279400">
              <a:lnSpc>
                <a:spcPct val="100000"/>
              </a:lnSpc>
              <a:buSzPct val="75000"/>
              <a:buFont typeface="Helvetica Neue"/>
              <a:buChar char="•"/>
              <a:defRPr sz="800"/>
            </a:pPr>
            <a:r>
              <a:t>Exists an imbalance between positive and negative feedback</a:t>
            </a:r>
          </a:p>
          <a:p>
            <a:pPr marL="279400" indent="-279400">
              <a:lnSpc>
                <a:spcPct val="100000"/>
              </a:lnSpc>
              <a:buSzPct val="75000"/>
              <a:buFont typeface="Helvetica Neue"/>
              <a:buChar char="•"/>
              <a:defRPr sz="800"/>
            </a:pPr>
            <a:r>
              <a:t>Dancers want to ask more questions while learning choreography</a:t>
            </a:r>
          </a:p>
          <a:p>
            <a:pPr marL="279400" indent="-279400">
              <a:lnSpc>
                <a:spcPct val="100000"/>
              </a:lnSpc>
              <a:buSzPct val="75000"/>
              <a:buFont typeface="Helvetica Neue"/>
              <a:buChar char="•"/>
              <a:defRPr sz="800"/>
            </a:pPr>
            <a:r>
              <a:t>Learn a lot about oneself through video</a:t>
            </a:r>
          </a:p>
          <a:p>
            <a:pPr marL="279400" indent="-279400">
              <a:lnSpc>
                <a:spcPct val="100000"/>
              </a:lnSpc>
              <a:buSzPct val="75000"/>
              <a:buFont typeface="Helvetica Neue"/>
              <a:buChar char="•"/>
              <a:defRPr sz="800"/>
            </a:pPr>
            <a:r>
              <a:t>There are different audiences and knowing these is critical</a:t>
            </a:r>
          </a:p>
          <a:p>
            <a:pPr marL="279400" indent="-279400">
              <a:lnSpc>
                <a:spcPct val="100000"/>
              </a:lnSpc>
              <a:buSzPct val="75000"/>
              <a:buFont typeface="Helvetica Neue"/>
              <a:buChar char="•"/>
              <a:defRPr sz="800"/>
            </a:pPr>
            <a:r>
              <a:t>Overanalyzing feedback distracts from growth</a:t>
            </a:r>
          </a:p>
          <a:p>
            <a:pPr marL="279400" indent="-279400">
              <a:lnSpc>
                <a:spcPct val="100000"/>
              </a:lnSpc>
              <a:buSzPct val="75000"/>
              <a:buFont typeface="Helvetica Neue"/>
              <a:buChar char="•"/>
              <a:defRPr sz="800"/>
            </a:pPr>
            <a:r>
              <a:t>Team structure provides comfort</a:t>
            </a:r>
          </a:p>
          <a:p>
            <a:pPr marL="279400" indent="-279400">
              <a:lnSpc>
                <a:spcPct val="100000"/>
              </a:lnSpc>
              <a:buSzPct val="75000"/>
              <a:buFont typeface="Helvetica Neue"/>
              <a:buChar char="•"/>
              <a:defRPr sz="800"/>
            </a:pPr>
            <a:r>
              <a:t>Don’t care about being recorded</a:t>
            </a:r>
          </a:p>
          <a:p>
            <a:pPr marL="279400" indent="-279400">
              <a:lnSpc>
                <a:spcPct val="100000"/>
              </a:lnSpc>
              <a:buSzPct val="75000"/>
              <a:buFont typeface="Helvetica Neue"/>
              <a:buChar char="•"/>
              <a:defRPr sz="800"/>
            </a:pPr>
            <a:r>
              <a:t>Use the body to find one’s feelings</a:t>
            </a:r>
          </a:p>
          <a:p>
            <a:pPr marL="279400" indent="-279400">
              <a:lnSpc>
                <a:spcPct val="100000"/>
              </a:lnSpc>
              <a:buSzPct val="75000"/>
              <a:buFont typeface="Helvetica Neue"/>
              <a:buChar char="•"/>
              <a:defRPr sz="800"/>
            </a:pPr>
            <a:r>
              <a:t>Inspiration from both dance and non-dance sources</a:t>
            </a:r>
          </a:p>
          <a:p>
            <a:pPr>
              <a:lnSpc>
                <a:spcPct val="100000"/>
              </a:lnSpc>
              <a:defRPr sz="800"/>
            </a:pPr>
          </a:p>
          <a:p>
            <a:pPr>
              <a:lnSpc>
                <a:spcPct val="100000"/>
              </a:lnSpc>
              <a:defRPr sz="800"/>
            </a:pPr>
            <a:r>
              <a:t>Feel</a:t>
            </a:r>
          </a:p>
          <a:p>
            <a:pPr marL="228600" indent="-228600">
              <a:lnSpc>
                <a:spcPct val="100000"/>
              </a:lnSpc>
              <a:buSzPct val="100000"/>
              <a:buChar char="•"/>
              <a:defRPr sz="800"/>
            </a:pPr>
            <a:r>
              <a:t>Good when faced with a new style that pushes beyond comfort zone</a:t>
            </a:r>
          </a:p>
          <a:p>
            <a:pPr marL="228600" indent="-228600">
              <a:lnSpc>
                <a:spcPct val="100000"/>
              </a:lnSpc>
              <a:buSzPct val="100000"/>
              <a:buChar char="•"/>
              <a:defRPr sz="800"/>
            </a:pPr>
            <a:r>
              <a:t>Progression to natural takes time</a:t>
            </a:r>
          </a:p>
          <a:p>
            <a:pPr marL="228600" indent="-228600">
              <a:lnSpc>
                <a:spcPct val="100000"/>
              </a:lnSpc>
              <a:buSzPct val="100000"/>
              <a:buChar char="•"/>
              <a:defRPr sz="800"/>
            </a:pPr>
            <a:r>
              <a:t>Frustration when you can’t communicate movement to other people</a:t>
            </a:r>
          </a:p>
          <a:p>
            <a:pPr marL="228600" indent="-228600">
              <a:lnSpc>
                <a:spcPct val="100000"/>
              </a:lnSpc>
              <a:buSzPct val="100000"/>
              <a:buChar char="•"/>
              <a:defRPr sz="800"/>
            </a:pPr>
            <a:r>
              <a:t>Spoken word vs. dance venting</a:t>
            </a:r>
          </a:p>
          <a:p>
            <a:pPr marL="228600" indent="-228600">
              <a:lnSpc>
                <a:spcPct val="100000"/>
              </a:lnSpc>
              <a:buSzPct val="100000"/>
              <a:buChar char="•"/>
              <a:defRPr sz="800"/>
            </a:pPr>
            <a:r>
              <a:t>Feeling confidence leads to sharing</a:t>
            </a:r>
          </a:p>
          <a:p>
            <a:pPr marL="228600" indent="-228600">
              <a:lnSpc>
                <a:spcPct val="100000"/>
              </a:lnSpc>
              <a:buSzPct val="100000"/>
              <a:buChar char="•"/>
              <a:defRPr sz="800"/>
            </a:pPr>
            <a:r>
              <a:t>Sensitivity to feedback/criticism</a:t>
            </a:r>
          </a:p>
          <a:p>
            <a:pPr marL="228600" indent="-228600">
              <a:lnSpc>
                <a:spcPct val="100000"/>
              </a:lnSpc>
              <a:buSzPct val="100000"/>
              <a:buChar char="•"/>
              <a:defRPr sz="800"/>
            </a:pPr>
            <a:r>
              <a:t>Different perspectives of visual space help</a:t>
            </a:r>
          </a:p>
          <a:p>
            <a:pPr marL="228600" indent="-228600">
              <a:lnSpc>
                <a:spcPct val="100000"/>
              </a:lnSpc>
              <a:buSzPct val="100000"/>
              <a:buChar char="•"/>
              <a:defRPr sz="800"/>
            </a:pPr>
            <a:r>
              <a:t>Abstract expression of emotion</a:t>
            </a:r>
          </a:p>
          <a:p>
            <a:pPr marL="228600" indent="-228600">
              <a:lnSpc>
                <a:spcPct val="100000"/>
              </a:lnSpc>
              <a:buSzPct val="100000"/>
              <a:buChar char="•"/>
              <a:defRPr sz="800"/>
            </a:pPr>
            <a:r>
              <a:t>Dance = movement + expression</a:t>
            </a:r>
          </a:p>
          <a:p>
            <a:pPr marL="228600" indent="-228600">
              <a:lnSpc>
                <a:spcPct val="100000"/>
              </a:lnSpc>
              <a:buSzPct val="100000"/>
              <a:buChar char="•"/>
              <a:defRPr sz="800"/>
            </a:pPr>
            <a:r>
              <a:t>Likes the “in the moment” feeling of expression</a:t>
            </a:r>
          </a:p>
          <a:p>
            <a:pPr marL="228600" indent="-228600">
              <a:lnSpc>
                <a:spcPct val="100000"/>
              </a:lnSpc>
              <a:buSzPct val="100000"/>
              <a:buChar char="•"/>
              <a:defRPr sz="800"/>
            </a:pPr>
            <a:r>
              <a:t>Frustration with wrong rhythm while teaching</a:t>
            </a:r>
          </a:p>
          <a:p>
            <a:pPr marL="228600" indent="-228600">
              <a:lnSpc>
                <a:spcPct val="100000"/>
              </a:lnSpc>
              <a:buSzPct val="100000"/>
              <a:buChar char="•"/>
              <a:defRPr sz="800"/>
            </a:pPr>
            <a:r>
              <a:t>Hard to be satisfied when choreographing</a:t>
            </a:r>
          </a:p>
          <a:p>
            <a:pPr marL="228600" indent="-228600">
              <a:lnSpc>
                <a:spcPct val="100000"/>
              </a:lnSpc>
              <a:buSzPct val="100000"/>
              <a:buChar char="•"/>
              <a:defRPr sz="800"/>
            </a:pPr>
            <a:r>
              <a:t>Community driven art</a:t>
            </a:r>
          </a:p>
          <a:p>
            <a:pPr marL="228600" indent="-228600">
              <a:lnSpc>
                <a:spcPct val="100000"/>
              </a:lnSpc>
              <a:buSzPct val="100000"/>
              <a:buChar char="•"/>
              <a:defRPr sz="800"/>
            </a:pPr>
            <a:r>
              <a:t>Building up trust for feedback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Upon categorizing our 12 interview results into the four quadrants, we found a lot of commonalities as well as some surprising contradictions. For example, many of our users would prepare before choreographing by listening to the music multiple times to dissect the different beats and counts. In our “feel” category, we saw a trend in dancers feeling unsatisfied or apprehensive about sharing. </a:t>
            </a:r>
          </a:p>
          <a:p>
            <a:pPr/>
          </a:p>
          <a:p>
            <a:pPr/>
            <a:r>
              <a:t>In our initial assessment, we decided to represent “dance” as a cycle of creating, sharing, and giving feedback. Within each of these categories, there were specific barriers preventing users from fully embracing their art. For example, in order to create choreography, users had to fully understand the technicalities of music as well as foundations of movement. With sharing, people found it difficult to openly allow others to view their art, and when doing so, would look for validation. Lastly, for feedback, we identified a variety of factors that deterred dancers from seeking feedback - and in the drastic case, discouraged them from dancing. Conversely, dancers seemed to be very knowledgeable about specific feedback that they appreciated and could learn from. From that, we concluded that there is a lot of insecurity in dance despite the confidence that dancers portray. There is a need for a safe space where dancers can share without hesitance - particularly a space where their audience can give actionable feedback.</a:t>
            </a:r>
          </a:p>
          <a:p>
            <a:pPr/>
          </a:p>
          <a:p>
            <a:pPr/>
            <a:r>
              <a:t>Here are additional questions we hope to explore in the near future:</a:t>
            </a:r>
          </a:p>
          <a:p>
            <a:pPr/>
          </a:p>
          <a:p>
            <a:pPr marL="228600" indent="-228600">
              <a:buSzPct val="100000"/>
              <a:buChar char="•"/>
            </a:pPr>
            <a:r>
              <a:t>How might we balance critical feedback and positive feedback in a way that encourages more sharing?</a:t>
            </a:r>
          </a:p>
          <a:p>
            <a:pPr marL="228600" indent="-228600">
              <a:buSzPct val="100000"/>
              <a:buChar char="•"/>
            </a:pPr>
            <a:r>
              <a:t>How might we reduce insecurity within the creative process?</a:t>
            </a:r>
          </a:p>
          <a:p>
            <a:pPr marL="228600" indent="-228600">
              <a:buSzPct val="100000"/>
              <a:buChar char="•"/>
            </a:pPr>
            <a:r>
              <a:t>How might we allow dancers to better understand their audience and receive targeted feedback?</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2" name="Shape 12"/>
          <p:cNvSpPr/>
          <p:nvPr/>
        </p:nvSpPr>
        <p:spPr>
          <a:xfrm>
            <a:off x="571500" y="4749800"/>
            <a:ext cx="11868094" cy="129"/>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3" name="Shape 13"/>
          <p:cNvSpPr/>
          <p:nvPr>
            <p:ph type="title"/>
          </p:nvPr>
        </p:nvSpPr>
        <p:spPr>
          <a:xfrm>
            <a:off x="571500" y="1320800"/>
            <a:ext cx="11861800" cy="3175000"/>
          </a:xfrm>
          <a:prstGeom prst="rect">
            <a:avLst/>
          </a:prstGeom>
        </p:spPr>
        <p:txBody>
          <a:bodyPr/>
          <a:lstStyle/>
          <a:p>
            <a:pPr/>
            <a:r>
              <a:t>Title Text</a:t>
            </a:r>
          </a:p>
        </p:txBody>
      </p:sp>
      <p:sp>
        <p:nvSpPr>
          <p:cNvPr id="14" name="Shape 14"/>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Museo Sans"/>
                <a:ea typeface="Museo Sans"/>
                <a:cs typeface="Museo Sans"/>
                <a:sym typeface="Museo Sans"/>
              </a:defRPr>
            </a:lvl1pPr>
            <a:lvl2pPr marL="0" indent="228600">
              <a:spcBef>
                <a:spcPts val="0"/>
              </a:spcBef>
              <a:buSzTx/>
              <a:buFontTx/>
              <a:buNone/>
              <a:defRPr sz="2600">
                <a:latin typeface="Museo Sans"/>
                <a:ea typeface="Museo Sans"/>
                <a:cs typeface="Museo Sans"/>
                <a:sym typeface="Museo Sans"/>
              </a:defRPr>
            </a:lvl2pPr>
            <a:lvl3pPr marL="0" indent="457200">
              <a:spcBef>
                <a:spcPts val="0"/>
              </a:spcBef>
              <a:buSzTx/>
              <a:buFontTx/>
              <a:buNone/>
              <a:defRPr sz="2600">
                <a:latin typeface="Museo Sans"/>
                <a:ea typeface="Museo Sans"/>
                <a:cs typeface="Museo Sans"/>
                <a:sym typeface="Museo Sans"/>
              </a:defRPr>
            </a:lvl3pPr>
            <a:lvl4pPr marL="0" indent="685800">
              <a:spcBef>
                <a:spcPts val="0"/>
              </a:spcBef>
              <a:buSzTx/>
              <a:buFontTx/>
              <a:buNone/>
              <a:defRPr sz="2600">
                <a:latin typeface="Museo Sans"/>
                <a:ea typeface="Museo Sans"/>
                <a:cs typeface="Museo Sans"/>
                <a:sym typeface="Museo Sans"/>
              </a:defRPr>
            </a:lvl4pPr>
            <a:lvl5pPr marL="0" indent="914400">
              <a:spcBef>
                <a:spcPts val="0"/>
              </a:spcBef>
              <a:buSzTx/>
              <a:buFontTx/>
              <a:buNone/>
              <a:defRPr sz="2600">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15" name="Shape 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1" name="Shape 101"/>
          <p:cNvSpPr/>
          <p:nvPr>
            <p:ph type="body" sz="quarter" idx="13"/>
          </p:nvPr>
        </p:nvSpPr>
        <p:spPr>
          <a:xfrm>
            <a:off x="1270000" y="6362700"/>
            <a:ext cx="10464800" cy="495300"/>
          </a:xfrm>
          <a:prstGeom prst="rect">
            <a:avLst/>
          </a:prstGeom>
        </p:spPr>
        <p:txBody>
          <a:bodyPr>
            <a:spAutoFit/>
          </a:bodyPr>
          <a:lstStyle>
            <a:lvl1pPr marL="0" indent="0" algn="ctr" defTabSz="457200">
              <a:spcBef>
                <a:spcPts val="0"/>
              </a:spcBef>
              <a:buSzTx/>
              <a:buFontTx/>
              <a:buNone/>
              <a:defRPr sz="2600">
                <a:solidFill>
                  <a:srgbClr val="000000"/>
                </a:solidFill>
                <a:latin typeface="Museo Sans"/>
                <a:ea typeface="Museo Sans"/>
                <a:cs typeface="Museo Sans"/>
                <a:sym typeface="Museo Sans"/>
              </a:defRPr>
            </a:lvl1pPr>
          </a:lstStyle>
          <a:p>
            <a:pPr/>
            <a:r>
              <a:t>–Johnny Appleseed</a:t>
            </a:r>
          </a:p>
        </p:txBody>
      </p:sp>
      <p:sp>
        <p:nvSpPr>
          <p:cNvPr id="102" name="Shape 102"/>
          <p:cNvSpPr/>
          <p:nvPr>
            <p:ph type="body" sz="quarter" idx="14"/>
          </p:nvPr>
        </p:nvSpPr>
        <p:spPr>
          <a:xfrm>
            <a:off x="1270000" y="4292600"/>
            <a:ext cx="10464800" cy="711200"/>
          </a:xfrm>
          <a:prstGeom prst="rect">
            <a:avLst/>
          </a:prstGeom>
        </p:spPr>
        <p:txBody>
          <a:bodyPr anchor="ctr">
            <a:spAutoFit/>
          </a:bodyPr>
          <a:lstStyle>
            <a:lvl1pPr marL="0" indent="0" algn="ctr" defTabSz="457200">
              <a:spcBef>
                <a:spcPts val="2400"/>
              </a:spcBef>
              <a:buSzTx/>
              <a:buFontTx/>
              <a:buNone/>
              <a:defRPr sz="4000">
                <a:latin typeface="Museo Sans"/>
                <a:ea typeface="Museo Sans"/>
                <a:cs typeface="Museo Sans"/>
                <a:sym typeface="Museo Sans"/>
              </a:defRPr>
            </a:lvl1pPr>
          </a:lstStyle>
          <a:p>
            <a:pPr/>
            <a:r>
              <a:t>“Type a quote here.”</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0" name="Shape 110"/>
          <p:cNvSpPr/>
          <p:nvPr>
            <p:ph type="pic" idx="13"/>
          </p:nvPr>
        </p:nvSpPr>
        <p:spPr>
          <a:xfrm>
            <a:off x="0" y="0"/>
            <a:ext cx="13004800" cy="9753600"/>
          </a:xfrm>
          <a:prstGeom prst="rect">
            <a:avLst/>
          </a:prstGeom>
        </p:spPr>
        <p:txBody>
          <a:bodyPr lIns="91439" tIns="45719" rIns="91439" bIns="45719">
            <a:noAutofit/>
          </a:bodyPr>
          <a:lstStyle/>
          <a:p>
            <a:pPr/>
          </a:p>
        </p:txBody>
      </p:sp>
      <p:sp>
        <p:nvSpPr>
          <p:cNvPr id="111" name="Shape 1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18" name="Shape 11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2" name="Shape 22"/>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23" name="Shape 23"/>
          <p:cNvSpPr/>
          <p:nvPr>
            <p:ph type="pic" idx="13"/>
          </p:nvPr>
        </p:nvSpPr>
        <p:spPr>
          <a:xfrm>
            <a:off x="0" y="0"/>
            <a:ext cx="13004800" cy="7594600"/>
          </a:xfrm>
          <a:prstGeom prst="rect">
            <a:avLst/>
          </a:prstGeom>
        </p:spPr>
        <p:txBody>
          <a:bodyPr lIns="91439" tIns="45719" rIns="91439" bIns="45719">
            <a:noAutofit/>
          </a:bodyPr>
          <a:lstStyle/>
          <a:p>
            <a:pPr/>
          </a:p>
        </p:txBody>
      </p:sp>
      <p:sp>
        <p:nvSpPr>
          <p:cNvPr id="24" name="Shape 24"/>
          <p:cNvSpPr/>
          <p:nvPr>
            <p:ph type="title"/>
          </p:nvPr>
        </p:nvSpPr>
        <p:spPr>
          <a:xfrm>
            <a:off x="1409700" y="7785100"/>
            <a:ext cx="5791200" cy="1701800"/>
          </a:xfrm>
          <a:prstGeom prst="rect">
            <a:avLst/>
          </a:prstGeom>
        </p:spPr>
        <p:txBody>
          <a:bodyPr anchor="ctr"/>
          <a:lstStyle>
            <a:lvl1pPr algn="r"/>
          </a:lstStyle>
          <a:p>
            <a:pPr/>
            <a:r>
              <a:t>Title Text</a:t>
            </a:r>
          </a:p>
        </p:txBody>
      </p:sp>
      <p:sp>
        <p:nvSpPr>
          <p:cNvPr id="25" name="Shape 25"/>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Museo Sans"/>
                <a:ea typeface="Museo Sans"/>
                <a:cs typeface="Museo Sans"/>
                <a:sym typeface="Museo Sans"/>
              </a:defRPr>
            </a:lvl1pPr>
            <a:lvl2pPr marL="0" indent="228600">
              <a:spcBef>
                <a:spcPts val="0"/>
              </a:spcBef>
              <a:buSzTx/>
              <a:buFontTx/>
              <a:buNone/>
              <a:defRPr sz="2600">
                <a:latin typeface="Museo Sans"/>
                <a:ea typeface="Museo Sans"/>
                <a:cs typeface="Museo Sans"/>
                <a:sym typeface="Museo Sans"/>
              </a:defRPr>
            </a:lvl2pPr>
            <a:lvl3pPr marL="0" indent="457200">
              <a:spcBef>
                <a:spcPts val="0"/>
              </a:spcBef>
              <a:buSzTx/>
              <a:buFontTx/>
              <a:buNone/>
              <a:defRPr sz="2600">
                <a:latin typeface="Museo Sans"/>
                <a:ea typeface="Museo Sans"/>
                <a:cs typeface="Museo Sans"/>
                <a:sym typeface="Museo Sans"/>
              </a:defRPr>
            </a:lvl3pPr>
            <a:lvl4pPr marL="0" indent="685800">
              <a:spcBef>
                <a:spcPts val="0"/>
              </a:spcBef>
              <a:buSzTx/>
              <a:buFontTx/>
              <a:buNone/>
              <a:defRPr sz="2600">
                <a:latin typeface="Museo Sans"/>
                <a:ea typeface="Museo Sans"/>
                <a:cs typeface="Museo Sans"/>
                <a:sym typeface="Museo Sans"/>
              </a:defRPr>
            </a:lvl4pPr>
            <a:lvl5pPr marL="0" indent="914400">
              <a:spcBef>
                <a:spcPts val="0"/>
              </a:spcBef>
              <a:buSzTx/>
              <a:buFontTx/>
              <a:buNone/>
              <a:defRPr sz="2600">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26" name="Shape 2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3" name="Shape 33"/>
          <p:cNvSpPr/>
          <p:nvPr>
            <p:ph type="title"/>
          </p:nvPr>
        </p:nvSpPr>
        <p:spPr>
          <a:xfrm>
            <a:off x="571500" y="3289300"/>
            <a:ext cx="11861800" cy="3175000"/>
          </a:xfrm>
          <a:prstGeom prst="rect">
            <a:avLst/>
          </a:prstGeom>
        </p:spPr>
        <p:txBody>
          <a:bodyPr anchor="ctr"/>
          <a:lstStyle/>
          <a:p>
            <a:pPr/>
            <a:r>
              <a:t>Title Text</a:t>
            </a:r>
          </a:p>
        </p:txBody>
      </p:sp>
      <p:sp>
        <p:nvSpPr>
          <p:cNvPr id="34" name="Shape 3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1" name="Shape 41"/>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42" name="Shape 42"/>
          <p:cNvSpPr/>
          <p:nvPr>
            <p:ph type="pic" idx="13"/>
          </p:nvPr>
        </p:nvSpPr>
        <p:spPr>
          <a:xfrm>
            <a:off x="6502400" y="0"/>
            <a:ext cx="6502400" cy="9753600"/>
          </a:xfrm>
          <a:prstGeom prst="rect">
            <a:avLst/>
          </a:prstGeom>
        </p:spPr>
        <p:txBody>
          <a:bodyPr lIns="91439" tIns="45719" rIns="91439" bIns="45719">
            <a:noAutofit/>
          </a:bodyPr>
          <a:lstStyle/>
          <a:p>
            <a:pPr/>
          </a:p>
        </p:txBody>
      </p:sp>
      <p:sp>
        <p:nvSpPr>
          <p:cNvPr id="43" name="Shape 43"/>
          <p:cNvSpPr/>
          <p:nvPr>
            <p:ph type="title"/>
          </p:nvPr>
        </p:nvSpPr>
        <p:spPr>
          <a:xfrm>
            <a:off x="571500" y="1435100"/>
            <a:ext cx="5334000" cy="3175000"/>
          </a:xfrm>
          <a:prstGeom prst="rect">
            <a:avLst/>
          </a:prstGeom>
        </p:spPr>
        <p:txBody>
          <a:bodyPr/>
          <a:lstStyle/>
          <a:p>
            <a:pPr/>
            <a:r>
              <a:t>Title Text</a:t>
            </a:r>
          </a:p>
        </p:txBody>
      </p:sp>
      <p:sp>
        <p:nvSpPr>
          <p:cNvPr id="44" name="Shape 44"/>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Museo Sans"/>
                <a:ea typeface="Museo Sans"/>
                <a:cs typeface="Museo Sans"/>
                <a:sym typeface="Museo Sans"/>
              </a:defRPr>
            </a:lvl1pPr>
            <a:lvl2pPr marL="0" indent="228600">
              <a:spcBef>
                <a:spcPts val="0"/>
              </a:spcBef>
              <a:buSzTx/>
              <a:buFontTx/>
              <a:buNone/>
              <a:defRPr sz="2600">
                <a:latin typeface="Museo Sans"/>
                <a:ea typeface="Museo Sans"/>
                <a:cs typeface="Museo Sans"/>
                <a:sym typeface="Museo Sans"/>
              </a:defRPr>
            </a:lvl2pPr>
            <a:lvl3pPr marL="0" indent="457200">
              <a:spcBef>
                <a:spcPts val="0"/>
              </a:spcBef>
              <a:buSzTx/>
              <a:buFontTx/>
              <a:buNone/>
              <a:defRPr sz="2600">
                <a:latin typeface="Museo Sans"/>
                <a:ea typeface="Museo Sans"/>
                <a:cs typeface="Museo Sans"/>
                <a:sym typeface="Museo Sans"/>
              </a:defRPr>
            </a:lvl3pPr>
            <a:lvl4pPr marL="0" indent="685800">
              <a:spcBef>
                <a:spcPts val="0"/>
              </a:spcBef>
              <a:buSzTx/>
              <a:buFontTx/>
              <a:buNone/>
              <a:defRPr sz="2600">
                <a:latin typeface="Museo Sans"/>
                <a:ea typeface="Museo Sans"/>
                <a:cs typeface="Museo Sans"/>
                <a:sym typeface="Museo Sans"/>
              </a:defRPr>
            </a:lvl4pPr>
            <a:lvl5pPr marL="0" indent="914400">
              <a:spcBef>
                <a:spcPts val="0"/>
              </a:spcBef>
              <a:buSzTx/>
              <a:buFontTx/>
              <a:buNone/>
              <a:defRPr sz="2600">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2" name="Shape 52"/>
          <p:cNvSpPr/>
          <p:nvPr>
            <p:ph type="title"/>
          </p:nvPr>
        </p:nvSpPr>
        <p:spPr>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0" name="Shape 60"/>
          <p:cNvSpPr/>
          <p:nvPr>
            <p:ph type="title"/>
          </p:nvPr>
        </p:nvSpPr>
        <p:spPr>
          <a:prstGeom prst="rect">
            <a:avLst/>
          </a:prstGeom>
        </p:spPr>
        <p:txBody>
          <a:bodyPr/>
          <a:lstStyle/>
          <a:p>
            <a:pPr/>
            <a:r>
              <a:t>Title Text</a:t>
            </a:r>
          </a:p>
        </p:txBody>
      </p:sp>
      <p:sp>
        <p:nvSpPr>
          <p:cNvPr id="61" name="Shape 61"/>
          <p:cNvSpPr/>
          <p:nvPr>
            <p:ph type="body" idx="1"/>
          </p:nvPr>
        </p:nvSpPr>
        <p:spPr>
          <a:prstGeom prst="rect">
            <a:avLst/>
          </a:prstGeom>
        </p:spPr>
        <p:txBody>
          <a:bodyPr/>
          <a:lstStyle>
            <a:lvl1pPr>
              <a:defRPr>
                <a:latin typeface="Museo Sans"/>
                <a:ea typeface="Museo Sans"/>
                <a:cs typeface="Museo Sans"/>
                <a:sym typeface="Museo Sans"/>
              </a:defRPr>
            </a:lvl1pPr>
            <a:lvl2pPr>
              <a:defRPr>
                <a:latin typeface="Museo Sans"/>
                <a:ea typeface="Museo Sans"/>
                <a:cs typeface="Museo Sans"/>
                <a:sym typeface="Museo Sans"/>
              </a:defRPr>
            </a:lvl2pPr>
            <a:lvl3pPr>
              <a:defRPr>
                <a:latin typeface="Museo Sans"/>
                <a:ea typeface="Museo Sans"/>
                <a:cs typeface="Museo Sans"/>
                <a:sym typeface="Museo Sans"/>
              </a:defRPr>
            </a:lvl3pPr>
            <a:lvl4pPr>
              <a:defRPr>
                <a:latin typeface="Museo Sans"/>
                <a:ea typeface="Museo Sans"/>
                <a:cs typeface="Museo Sans"/>
                <a:sym typeface="Museo Sans"/>
              </a:defRPr>
            </a:lvl4pPr>
            <a:lvl5pPr>
              <a:defRPr>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69" name="Shape 69"/>
          <p:cNvSpPr/>
          <p:nvPr/>
        </p:nvSpPr>
        <p:spPr>
          <a:xfrm>
            <a:off x="571500" y="1968500"/>
            <a:ext cx="5073394" cy="133"/>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70" name="Shape 70"/>
          <p:cNvSpPr/>
          <p:nvPr>
            <p:ph type="pic" idx="13"/>
          </p:nvPr>
        </p:nvSpPr>
        <p:spPr>
          <a:xfrm>
            <a:off x="6502400" y="0"/>
            <a:ext cx="6502400" cy="9753600"/>
          </a:xfrm>
          <a:prstGeom prst="rect">
            <a:avLst/>
          </a:prstGeom>
        </p:spPr>
        <p:txBody>
          <a:bodyPr lIns="91439" tIns="45719" rIns="91439" bIns="45719">
            <a:noAutofit/>
          </a:bodyPr>
          <a:lstStyle/>
          <a:p>
            <a:pPr/>
          </a:p>
        </p:txBody>
      </p:sp>
      <p:sp>
        <p:nvSpPr>
          <p:cNvPr id="71" name="Shape 71"/>
          <p:cNvSpPr/>
          <p:nvPr>
            <p:ph type="title"/>
          </p:nvPr>
        </p:nvSpPr>
        <p:spPr>
          <a:xfrm>
            <a:off x="571500" y="330200"/>
            <a:ext cx="5080000" cy="1397000"/>
          </a:xfrm>
          <a:prstGeom prst="rect">
            <a:avLst/>
          </a:prstGeom>
        </p:spPr>
        <p:txBody>
          <a:bodyPr/>
          <a:lstStyle/>
          <a:p>
            <a:pPr/>
            <a:r>
              <a:t>Title Text</a:t>
            </a:r>
          </a:p>
        </p:txBody>
      </p:sp>
      <p:sp>
        <p:nvSpPr>
          <p:cNvPr id="72" name="Shape 72"/>
          <p:cNvSpPr/>
          <p:nvPr>
            <p:ph type="body" sz="half" idx="1"/>
          </p:nvPr>
        </p:nvSpPr>
        <p:spPr>
          <a:xfrm>
            <a:off x="571500" y="2222500"/>
            <a:ext cx="5080000" cy="6667500"/>
          </a:xfrm>
          <a:prstGeom prst="rect">
            <a:avLst/>
          </a:prstGeom>
        </p:spPr>
        <p:txBody>
          <a:bodyPr/>
          <a:lstStyle>
            <a:lvl1pPr marL="330200" indent="-330200">
              <a:spcBef>
                <a:spcPts val="3000"/>
              </a:spcBef>
              <a:buFontTx/>
              <a:defRPr sz="2600">
                <a:latin typeface="Museo Sans"/>
                <a:ea typeface="Museo Sans"/>
                <a:cs typeface="Museo Sans"/>
                <a:sym typeface="Museo Sans"/>
              </a:defRPr>
            </a:lvl1pPr>
            <a:lvl2pPr marL="660400" indent="-330200">
              <a:spcBef>
                <a:spcPts val="3000"/>
              </a:spcBef>
              <a:buFontTx/>
              <a:defRPr sz="2600">
                <a:latin typeface="Museo Sans"/>
                <a:ea typeface="Museo Sans"/>
                <a:cs typeface="Museo Sans"/>
                <a:sym typeface="Museo Sans"/>
              </a:defRPr>
            </a:lvl2pPr>
            <a:lvl3pPr marL="990600" indent="-330200">
              <a:spcBef>
                <a:spcPts val="3000"/>
              </a:spcBef>
              <a:buFontTx/>
              <a:defRPr sz="2600">
                <a:latin typeface="Museo Sans"/>
                <a:ea typeface="Museo Sans"/>
                <a:cs typeface="Museo Sans"/>
                <a:sym typeface="Museo Sans"/>
              </a:defRPr>
            </a:lvl3pPr>
            <a:lvl4pPr marL="1320800" indent="-330200">
              <a:spcBef>
                <a:spcPts val="3000"/>
              </a:spcBef>
              <a:buFontTx/>
              <a:defRPr sz="2600">
                <a:latin typeface="Museo Sans"/>
                <a:ea typeface="Museo Sans"/>
                <a:cs typeface="Museo Sans"/>
                <a:sym typeface="Museo Sans"/>
              </a:defRPr>
            </a:lvl4pPr>
            <a:lvl5pPr marL="1651000" indent="-330200">
              <a:spcBef>
                <a:spcPts val="3000"/>
              </a:spcBef>
              <a:buFontTx/>
              <a:defRPr sz="2600">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73" name="Shape 73"/>
          <p:cNvSpPr/>
          <p:nvPr>
            <p:ph type="sldNum" sz="quarter" idx="2"/>
          </p:nvPr>
        </p:nvSpPr>
        <p:spPr>
          <a:xfrm>
            <a:off x="510743" y="9194800"/>
            <a:ext cx="312014" cy="299822"/>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0" name="Shape 80"/>
          <p:cNvSpPr/>
          <p:nvPr>
            <p:ph type="body" idx="1"/>
          </p:nvPr>
        </p:nvSpPr>
        <p:spPr>
          <a:xfrm>
            <a:off x="889000" y="889000"/>
            <a:ext cx="11214100" cy="7962900"/>
          </a:xfrm>
          <a:prstGeom prst="rect">
            <a:avLst/>
          </a:prstGeom>
        </p:spPr>
        <p:txBody>
          <a:bodyPr/>
          <a:lstStyle>
            <a:lvl1pPr>
              <a:defRPr>
                <a:latin typeface="Museo Sans"/>
                <a:ea typeface="Museo Sans"/>
                <a:cs typeface="Museo Sans"/>
                <a:sym typeface="Museo Sans"/>
              </a:defRPr>
            </a:lvl1pPr>
            <a:lvl2pPr>
              <a:defRPr>
                <a:latin typeface="Museo Sans"/>
                <a:ea typeface="Museo Sans"/>
                <a:cs typeface="Museo Sans"/>
                <a:sym typeface="Museo Sans"/>
              </a:defRPr>
            </a:lvl2pPr>
            <a:lvl3pPr>
              <a:defRPr>
                <a:latin typeface="Museo Sans"/>
                <a:ea typeface="Museo Sans"/>
                <a:cs typeface="Museo Sans"/>
                <a:sym typeface="Museo Sans"/>
              </a:defRPr>
            </a:lvl3pPr>
            <a:lvl4pPr>
              <a:defRPr>
                <a:latin typeface="Museo Sans"/>
                <a:ea typeface="Museo Sans"/>
                <a:cs typeface="Museo Sans"/>
                <a:sym typeface="Museo Sans"/>
              </a:defRPr>
            </a:lvl4pPr>
            <a:lvl5pPr>
              <a:defRPr>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81" name="Shape 8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88" name="Shape 88"/>
          <p:cNvSpPr/>
          <p:nvPr/>
        </p:nvSpPr>
        <p:spPr>
          <a:xfrm>
            <a:off x="9055098" y="508000"/>
            <a:ext cx="128" cy="7975631"/>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89" name="Shape 89"/>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90" name="Shape 90"/>
          <p:cNvSpPr/>
          <p:nvPr>
            <p:ph type="pic" sz="quarter" idx="13"/>
          </p:nvPr>
        </p:nvSpPr>
        <p:spPr>
          <a:xfrm>
            <a:off x="9220200" y="4622800"/>
            <a:ext cx="3276600" cy="3860800"/>
          </a:xfrm>
          <a:prstGeom prst="rect">
            <a:avLst/>
          </a:prstGeom>
        </p:spPr>
        <p:txBody>
          <a:bodyPr lIns="91439" tIns="45719" rIns="91439" bIns="45719">
            <a:noAutofit/>
          </a:bodyPr>
          <a:lstStyle/>
          <a:p>
            <a:pPr/>
          </a:p>
        </p:txBody>
      </p:sp>
      <p:sp>
        <p:nvSpPr>
          <p:cNvPr id="91" name="Shape 91"/>
          <p:cNvSpPr/>
          <p:nvPr>
            <p:ph type="pic" sz="quarter" idx="14"/>
          </p:nvPr>
        </p:nvSpPr>
        <p:spPr>
          <a:xfrm>
            <a:off x="9220200" y="508000"/>
            <a:ext cx="3276600" cy="3797300"/>
          </a:xfrm>
          <a:prstGeom prst="rect">
            <a:avLst/>
          </a:prstGeom>
        </p:spPr>
        <p:txBody>
          <a:bodyPr lIns="91439" tIns="45719" rIns="91439" bIns="45719">
            <a:noAutofit/>
          </a:bodyPr>
          <a:lstStyle/>
          <a:p>
            <a:pPr/>
          </a:p>
        </p:txBody>
      </p:sp>
      <p:sp>
        <p:nvSpPr>
          <p:cNvPr id="92" name="Shape 92"/>
          <p:cNvSpPr/>
          <p:nvPr>
            <p:ph type="pic" idx="15"/>
          </p:nvPr>
        </p:nvSpPr>
        <p:spPr>
          <a:xfrm>
            <a:off x="520700" y="508000"/>
            <a:ext cx="8369300" cy="7975600"/>
          </a:xfrm>
          <a:prstGeom prst="rect">
            <a:avLst/>
          </a:prstGeom>
        </p:spPr>
        <p:txBody>
          <a:bodyPr lIns="91439" tIns="45719" rIns="91439" bIns="45719">
            <a:noAutofit/>
          </a:bodyPr>
          <a:lstStyle/>
          <a:p>
            <a:pPr/>
          </a:p>
        </p:txBody>
      </p:sp>
      <p:sp>
        <p:nvSpPr>
          <p:cNvPr id="93" name="Shape 93"/>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Museo Sans"/>
                <a:ea typeface="Museo Sans"/>
                <a:cs typeface="Museo Sans"/>
                <a:sym typeface="Museo Sans"/>
              </a:defRPr>
            </a:lvl1pPr>
            <a:lvl2pPr marL="0" indent="228600">
              <a:spcBef>
                <a:spcPts val="0"/>
              </a:spcBef>
              <a:buSzTx/>
              <a:buFontTx/>
              <a:buNone/>
              <a:defRPr sz="2600">
                <a:latin typeface="Museo Sans"/>
                <a:ea typeface="Museo Sans"/>
                <a:cs typeface="Museo Sans"/>
                <a:sym typeface="Museo Sans"/>
              </a:defRPr>
            </a:lvl2pPr>
            <a:lvl3pPr marL="0" indent="457200">
              <a:spcBef>
                <a:spcPts val="0"/>
              </a:spcBef>
              <a:buSzTx/>
              <a:buFontTx/>
              <a:buNone/>
              <a:defRPr sz="2600">
                <a:latin typeface="Museo Sans"/>
                <a:ea typeface="Museo Sans"/>
                <a:cs typeface="Museo Sans"/>
                <a:sym typeface="Museo Sans"/>
              </a:defRPr>
            </a:lvl3pPr>
            <a:lvl4pPr marL="0" indent="685800">
              <a:spcBef>
                <a:spcPts val="0"/>
              </a:spcBef>
              <a:buSzTx/>
              <a:buFontTx/>
              <a:buNone/>
              <a:defRPr sz="2600">
                <a:latin typeface="Museo Sans"/>
                <a:ea typeface="Museo Sans"/>
                <a:cs typeface="Museo Sans"/>
                <a:sym typeface="Museo Sans"/>
              </a:defRPr>
            </a:lvl4pPr>
            <a:lvl5pPr marL="0" indent="914400">
              <a:spcBef>
                <a:spcPts val="0"/>
              </a:spcBef>
              <a:buSzTx/>
              <a:buFontTx/>
              <a:buNone/>
              <a:defRPr sz="2600">
                <a:latin typeface="Museo Sans"/>
                <a:ea typeface="Museo Sans"/>
                <a:cs typeface="Museo Sans"/>
                <a:sym typeface="Museo Sans"/>
              </a:defRPr>
            </a:lvl5pPr>
          </a:lstStyle>
          <a:p>
            <a:pPr/>
            <a:r>
              <a:t>Body Level One</a:t>
            </a:r>
          </a:p>
          <a:p>
            <a:pPr lvl="1"/>
            <a:r>
              <a:t>Body Level Two</a:t>
            </a:r>
          </a:p>
          <a:p>
            <a:pPr lvl="2"/>
            <a:r>
              <a:t>Body Level Three</a:t>
            </a:r>
          </a:p>
          <a:p>
            <a:pPr lvl="3"/>
            <a:r>
              <a:t>Body Level Four</a:t>
            </a:r>
          </a:p>
          <a:p>
            <a:pPr lvl="4"/>
            <a:r>
              <a:t>Body Level Five</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3" name="Shape 3"/>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4" name="Shape 4"/>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1pPr>
      <a:lvl2pPr marL="0" marR="0" indent="2286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2pPr>
      <a:lvl3pPr marL="0" marR="0" indent="4572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3pPr>
      <a:lvl4pPr marL="0" marR="0" indent="6858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4pPr>
      <a:lvl5pPr marL="0" marR="0" indent="9144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5pPr>
      <a:lvl6pPr marL="0" marR="0" indent="11430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6pPr>
      <a:lvl7pPr marL="0" marR="0" indent="13716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7pPr>
      <a:lvl8pPr marL="0" marR="0" indent="16002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8pPr>
      <a:lvl9pPr marL="0" marR="0" indent="1828800" algn="l" defTabSz="58420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Museo Sans"/>
          <a:ea typeface="Museo Sans"/>
          <a:cs typeface="Museo Sans"/>
          <a:sym typeface="Museo Sans"/>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mn-lt"/>
          <a:ea typeface="+mn-ea"/>
          <a:cs typeface="+mn-cs"/>
          <a:sym typeface="Helvetica Neue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1pPr>
      <a:lvl2pPr marL="0" marR="0" indent="2286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2pPr>
      <a:lvl3pPr marL="0" marR="0" indent="4572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3pPr>
      <a:lvl4pPr marL="0" marR="0" indent="6858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4pPr>
      <a:lvl5pPr marL="0" marR="0" indent="9144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5pPr>
      <a:lvl6pPr marL="0" marR="0" indent="11430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6pPr>
      <a:lvl7pPr marL="0" marR="0" indent="13716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7pPr>
      <a:lvl8pPr marL="0" marR="0" indent="16002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8pPr>
      <a:lvl9pPr marL="0" marR="0" indent="182880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jpe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ctrTitle"/>
          </p:nvPr>
        </p:nvSpPr>
        <p:spPr>
          <a:xfrm>
            <a:off x="571500" y="311407"/>
            <a:ext cx="11861800" cy="3175001"/>
          </a:xfrm>
          <a:prstGeom prst="rect">
            <a:avLst/>
          </a:prstGeom>
        </p:spPr>
        <p:txBody>
          <a:bodyPr/>
          <a:lstStyle/>
          <a:p>
            <a:pPr>
              <a:defRPr sz="9600"/>
            </a:pPr>
          </a:p>
          <a:p>
            <a:pPr>
              <a:defRPr sz="9600">
                <a:solidFill>
                  <a:srgbClr val="E06C00"/>
                </a:solidFill>
              </a:defRPr>
            </a:pPr>
            <a:r>
              <a:t>cs147 </a:t>
            </a:r>
          </a:p>
        </p:txBody>
      </p:sp>
      <p:sp>
        <p:nvSpPr>
          <p:cNvPr id="128" name="Shape 128"/>
          <p:cNvSpPr/>
          <p:nvPr>
            <p:ph type="subTitle" sz="half" idx="1"/>
          </p:nvPr>
        </p:nvSpPr>
        <p:spPr>
          <a:xfrm>
            <a:off x="520335" y="3525738"/>
            <a:ext cx="11964129" cy="2702124"/>
          </a:xfrm>
          <a:prstGeom prst="rect">
            <a:avLst/>
          </a:prstGeom>
        </p:spPr>
        <p:txBody>
          <a:bodyPr/>
          <a:lstStyle/>
          <a:p>
            <a:pPr defTabSz="274574">
              <a:defRPr sz="8460">
                <a:solidFill>
                  <a:srgbClr val="BCC3CB"/>
                </a:solidFill>
              </a:defRPr>
            </a:pPr>
          </a:p>
          <a:p>
            <a:pPr defTabSz="274574">
              <a:defRPr sz="8460">
                <a:solidFill>
                  <a:srgbClr val="686F73"/>
                </a:solidFill>
              </a:defRPr>
            </a:pPr>
            <a:r>
              <a:t>creation studio</a:t>
            </a:r>
          </a:p>
        </p:txBody>
      </p:sp>
      <p:sp>
        <p:nvSpPr>
          <p:cNvPr id="129" name="Shape 129"/>
          <p:cNvSpPr/>
          <p:nvPr/>
        </p:nvSpPr>
        <p:spPr>
          <a:xfrm>
            <a:off x="544152" y="3276728"/>
            <a:ext cx="12899357"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200">
                <a:solidFill>
                  <a:srgbClr val="686F73"/>
                </a:solidFill>
                <a:latin typeface="Museo Sans"/>
                <a:ea typeface="Museo Sans"/>
                <a:cs typeface="Museo Sans"/>
                <a:sym typeface="Museo Sans"/>
              </a:defRPr>
            </a:lvl1pPr>
          </a:lstStyle>
          <a:p>
            <a:pPr/>
            <a:r>
              <a:t>needfinding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dv1989002_2917x1947.jpeg"/>
          <p:cNvPicPr>
            <a:picLocks noChangeAspect="1"/>
          </p:cNvPicPr>
          <p:nvPr>
            <p:ph type="pic" idx="13"/>
          </p:nvPr>
        </p:nvPicPr>
        <p:blipFill>
          <a:blip r:embed="rId2">
            <a:extLst/>
          </a:blip>
          <a:srcRect l="0" t="328" r="0" b="1363"/>
          <a:stretch>
            <a:fillRect/>
          </a:stretch>
        </p:blipFill>
        <p:spPr>
          <a:prstGeom prst="rect">
            <a:avLst/>
          </a:prstGeom>
        </p:spPr>
      </p:pic>
      <p:sp>
        <p:nvSpPr>
          <p:cNvPr id="230" name="Shape 230"/>
          <p:cNvSpPr/>
          <p:nvPr>
            <p:ph type="title"/>
          </p:nvPr>
        </p:nvSpPr>
        <p:spPr>
          <a:prstGeom prst="rect">
            <a:avLst/>
          </a:prstGeom>
        </p:spPr>
        <p:txBody>
          <a:bodyPr/>
          <a:lstStyle/>
          <a:p>
            <a:pPr/>
            <a:r>
              <a:t>unpacking</a:t>
            </a:r>
          </a:p>
        </p:txBody>
      </p:sp>
      <p:sp>
        <p:nvSpPr>
          <p:cNvPr id="231" name="Shape 231"/>
          <p:cNvSpPr/>
          <p:nvPr>
            <p:ph type="body" sz="quarter" idx="1"/>
          </p:nvPr>
        </p:nvSpPr>
        <p:spPr>
          <a:prstGeom prst="rect">
            <a:avLst/>
          </a:prstGeom>
        </p:spPr>
        <p:txBody>
          <a:bodyPr/>
          <a:lstStyle/>
          <a:p>
            <a:pPr/>
            <a:r>
              <a:t>empathy map</a:t>
            </a:r>
          </a:p>
        </p:txBody>
      </p:sp>
      <p:sp>
        <p:nvSpPr>
          <p:cNvPr id="232" name="Shape 232"/>
          <p:cNvSpPr/>
          <p:nvPr/>
        </p:nvSpPr>
        <p:spPr>
          <a:xfrm>
            <a:off x="-1406774" y="-405210"/>
            <a:ext cx="15818347" cy="8405020"/>
          </a:xfrm>
          <a:prstGeom prst="rect">
            <a:avLst/>
          </a:prstGeom>
          <a:blipFill>
            <a:blip r:embed="rId3"/>
            <a:stretch>
              <a:fillRect/>
            </a:stretch>
          </a:blipFill>
          <a:ln w="12700">
            <a:solidFill>
              <a:srgbClr val="9A9A9A"/>
            </a:solidFill>
            <a:miter lim="400000"/>
          </a:ln>
        </p:spPr>
        <p:txBody>
          <a:bodyPr lIns="50800" tIns="50800" rIns="50800" bIns="50800" anchor="ctr"/>
          <a:lstStyle/>
          <a:p>
            <a:pPr/>
          </a:p>
        </p:txBody>
      </p:sp>
      <p:sp>
        <p:nvSpPr>
          <p:cNvPr id="233" name="Shape 233"/>
          <p:cNvSpPr/>
          <p:nvPr/>
        </p:nvSpPr>
        <p:spPr>
          <a:xfrm>
            <a:off x="1727403" y="2774949"/>
            <a:ext cx="9549994" cy="204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4200"/>
              </a:spcBef>
              <a:defRPr sz="4300">
                <a:latin typeface="Museo Sans"/>
                <a:ea typeface="Museo Sans"/>
                <a:cs typeface="Museo Sans"/>
                <a:sym typeface="Museo Sans"/>
              </a:defRPr>
            </a:lvl1pPr>
          </a:lstStyle>
          <a:p>
            <a:pPr/>
            <a:r>
              <a:t>“For me personally, I’m not too public with my choreography because I think I’m no good.”</a:t>
            </a:r>
          </a:p>
        </p:txBody>
      </p:sp>
      <p:sp>
        <p:nvSpPr>
          <p:cNvPr id="234" name="Shape 234"/>
          <p:cNvSpPr/>
          <p:nvPr/>
        </p:nvSpPr>
        <p:spPr>
          <a:xfrm>
            <a:off x="5312917" y="337164"/>
            <a:ext cx="2378965"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4200"/>
              </a:spcBef>
              <a:defRPr sz="12000">
                <a:latin typeface="Museo Sans"/>
                <a:ea typeface="Museo Sans"/>
                <a:cs typeface="Museo Sans"/>
                <a:sym typeface="Museo Sans"/>
              </a:defRPr>
            </a:lvl1pPr>
          </a:lstStyle>
          <a:p>
            <a:pPr/>
            <a:r>
              <a:t>say</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dv1989002_2917x1947.jpeg"/>
          <p:cNvPicPr>
            <a:picLocks noChangeAspect="1"/>
          </p:cNvPicPr>
          <p:nvPr>
            <p:ph type="pic" idx="13"/>
          </p:nvPr>
        </p:nvPicPr>
        <p:blipFill>
          <a:blip r:embed="rId2">
            <a:extLst/>
          </a:blip>
          <a:srcRect l="0" t="328" r="0" b="1363"/>
          <a:stretch>
            <a:fillRect/>
          </a:stretch>
        </p:blipFill>
        <p:spPr>
          <a:prstGeom prst="rect">
            <a:avLst/>
          </a:prstGeom>
        </p:spPr>
      </p:pic>
      <p:sp>
        <p:nvSpPr>
          <p:cNvPr id="237" name="Shape 237"/>
          <p:cNvSpPr/>
          <p:nvPr>
            <p:ph type="title"/>
          </p:nvPr>
        </p:nvSpPr>
        <p:spPr>
          <a:prstGeom prst="rect">
            <a:avLst/>
          </a:prstGeom>
        </p:spPr>
        <p:txBody>
          <a:bodyPr/>
          <a:lstStyle/>
          <a:p>
            <a:pPr/>
            <a:r>
              <a:t>unpacking</a:t>
            </a:r>
          </a:p>
        </p:txBody>
      </p:sp>
      <p:sp>
        <p:nvSpPr>
          <p:cNvPr id="238" name="Shape 238"/>
          <p:cNvSpPr/>
          <p:nvPr>
            <p:ph type="body" sz="quarter" idx="1"/>
          </p:nvPr>
        </p:nvSpPr>
        <p:spPr>
          <a:prstGeom prst="rect">
            <a:avLst/>
          </a:prstGeom>
        </p:spPr>
        <p:txBody>
          <a:bodyPr/>
          <a:lstStyle/>
          <a:p>
            <a:pPr/>
            <a:r>
              <a:t>empathy map</a:t>
            </a:r>
          </a:p>
        </p:txBody>
      </p:sp>
      <p:sp>
        <p:nvSpPr>
          <p:cNvPr id="239" name="Shape 239"/>
          <p:cNvSpPr/>
          <p:nvPr/>
        </p:nvSpPr>
        <p:spPr>
          <a:xfrm>
            <a:off x="-1406774" y="-405210"/>
            <a:ext cx="15818347" cy="8405020"/>
          </a:xfrm>
          <a:prstGeom prst="rect">
            <a:avLst/>
          </a:prstGeom>
          <a:blipFill>
            <a:blip r:embed="rId3"/>
            <a:stretch>
              <a:fillRect/>
            </a:stretch>
          </a:blipFill>
          <a:ln w="12700">
            <a:solidFill>
              <a:srgbClr val="9A9A9A"/>
            </a:solidFill>
            <a:miter lim="400000"/>
          </a:ln>
        </p:spPr>
        <p:txBody>
          <a:bodyPr lIns="50800" tIns="50800" rIns="50800" bIns="50800" anchor="ctr"/>
          <a:lstStyle/>
          <a:p>
            <a:pPr/>
          </a:p>
        </p:txBody>
      </p:sp>
      <p:sp>
        <p:nvSpPr>
          <p:cNvPr id="240" name="Shape 240"/>
          <p:cNvSpPr/>
          <p:nvPr/>
        </p:nvSpPr>
        <p:spPr>
          <a:xfrm>
            <a:off x="1727403" y="3098799"/>
            <a:ext cx="9549994"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4200"/>
              </a:spcBef>
              <a:defRPr sz="4300">
                <a:latin typeface="Museo Sans"/>
                <a:ea typeface="Museo Sans"/>
                <a:cs typeface="Museo Sans"/>
                <a:sym typeface="Museo Sans"/>
              </a:defRPr>
            </a:lvl1pPr>
          </a:lstStyle>
          <a:p>
            <a:pPr/>
            <a:r>
              <a:t>shares video with dance friends to get feedback</a:t>
            </a:r>
          </a:p>
        </p:txBody>
      </p:sp>
      <p:sp>
        <p:nvSpPr>
          <p:cNvPr id="241" name="Shape 241"/>
          <p:cNvSpPr/>
          <p:nvPr/>
        </p:nvSpPr>
        <p:spPr>
          <a:xfrm>
            <a:off x="5511800" y="337164"/>
            <a:ext cx="1981201"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4200"/>
              </a:spcBef>
              <a:defRPr sz="12000">
                <a:latin typeface="Museo Sans"/>
                <a:ea typeface="Museo Sans"/>
                <a:cs typeface="Museo Sans"/>
                <a:sym typeface="Museo Sans"/>
              </a:defRPr>
            </a:lvl1pPr>
          </a:lstStyle>
          <a:p>
            <a:pPr/>
            <a:r>
              <a:t>do</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dv1989002_2917x1947.jpeg"/>
          <p:cNvPicPr>
            <a:picLocks noChangeAspect="1"/>
          </p:cNvPicPr>
          <p:nvPr>
            <p:ph type="pic" idx="13"/>
          </p:nvPr>
        </p:nvPicPr>
        <p:blipFill>
          <a:blip r:embed="rId2">
            <a:extLst/>
          </a:blip>
          <a:srcRect l="0" t="328" r="0" b="1363"/>
          <a:stretch>
            <a:fillRect/>
          </a:stretch>
        </p:blipFill>
        <p:spPr>
          <a:prstGeom prst="rect">
            <a:avLst/>
          </a:prstGeom>
        </p:spPr>
      </p:pic>
      <p:sp>
        <p:nvSpPr>
          <p:cNvPr id="244" name="Shape 244"/>
          <p:cNvSpPr/>
          <p:nvPr>
            <p:ph type="title"/>
          </p:nvPr>
        </p:nvSpPr>
        <p:spPr>
          <a:prstGeom prst="rect">
            <a:avLst/>
          </a:prstGeom>
        </p:spPr>
        <p:txBody>
          <a:bodyPr/>
          <a:lstStyle/>
          <a:p>
            <a:pPr/>
            <a:r>
              <a:t>unpacking</a:t>
            </a:r>
          </a:p>
        </p:txBody>
      </p:sp>
      <p:sp>
        <p:nvSpPr>
          <p:cNvPr id="245" name="Shape 245"/>
          <p:cNvSpPr/>
          <p:nvPr>
            <p:ph type="body" sz="quarter" idx="1"/>
          </p:nvPr>
        </p:nvSpPr>
        <p:spPr>
          <a:prstGeom prst="rect">
            <a:avLst/>
          </a:prstGeom>
        </p:spPr>
        <p:txBody>
          <a:bodyPr/>
          <a:lstStyle/>
          <a:p>
            <a:pPr/>
            <a:r>
              <a:t>empathy map</a:t>
            </a:r>
          </a:p>
        </p:txBody>
      </p:sp>
      <p:sp>
        <p:nvSpPr>
          <p:cNvPr id="246" name="Shape 246"/>
          <p:cNvSpPr/>
          <p:nvPr/>
        </p:nvSpPr>
        <p:spPr>
          <a:xfrm>
            <a:off x="-1406774" y="-405210"/>
            <a:ext cx="15818347" cy="8405020"/>
          </a:xfrm>
          <a:prstGeom prst="rect">
            <a:avLst/>
          </a:prstGeom>
          <a:blipFill>
            <a:blip r:embed="rId3"/>
            <a:stretch>
              <a:fillRect/>
            </a:stretch>
          </a:blipFill>
          <a:ln w="12700">
            <a:solidFill>
              <a:srgbClr val="9A9A9A"/>
            </a:solidFill>
            <a:miter lim="400000"/>
          </a:ln>
        </p:spPr>
        <p:txBody>
          <a:bodyPr lIns="50800" tIns="50800" rIns="50800" bIns="50800" anchor="ctr"/>
          <a:lstStyle/>
          <a:p>
            <a:pPr/>
          </a:p>
        </p:txBody>
      </p:sp>
      <p:sp>
        <p:nvSpPr>
          <p:cNvPr id="247" name="Shape 247"/>
          <p:cNvSpPr/>
          <p:nvPr/>
        </p:nvSpPr>
        <p:spPr>
          <a:xfrm>
            <a:off x="1727403" y="3098799"/>
            <a:ext cx="9549994"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4200"/>
              </a:spcBef>
              <a:defRPr sz="4300">
                <a:latin typeface="Museo Sans"/>
                <a:ea typeface="Museo Sans"/>
                <a:cs typeface="Museo Sans"/>
                <a:sym typeface="Museo Sans"/>
              </a:defRPr>
            </a:lvl1pPr>
          </a:lstStyle>
          <a:p>
            <a:pPr/>
            <a:r>
              <a:t>different audiences exist and knowing this is crucial</a:t>
            </a:r>
          </a:p>
        </p:txBody>
      </p:sp>
      <p:sp>
        <p:nvSpPr>
          <p:cNvPr id="248" name="Shape 248"/>
          <p:cNvSpPr/>
          <p:nvPr/>
        </p:nvSpPr>
        <p:spPr>
          <a:xfrm>
            <a:off x="4662931" y="337164"/>
            <a:ext cx="3678937"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4200"/>
              </a:spcBef>
              <a:defRPr sz="12000">
                <a:latin typeface="Museo Sans"/>
                <a:ea typeface="Museo Sans"/>
                <a:cs typeface="Museo Sans"/>
                <a:sym typeface="Museo Sans"/>
              </a:defRPr>
            </a:lvl1pPr>
          </a:lstStyle>
          <a:p>
            <a:pPr/>
            <a:r>
              <a:t>think</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dv1989002_2917x1947.jpeg"/>
          <p:cNvPicPr>
            <a:picLocks noChangeAspect="1"/>
          </p:cNvPicPr>
          <p:nvPr>
            <p:ph type="pic" idx="13"/>
          </p:nvPr>
        </p:nvPicPr>
        <p:blipFill>
          <a:blip r:embed="rId2">
            <a:extLst/>
          </a:blip>
          <a:srcRect l="0" t="328" r="0" b="1363"/>
          <a:stretch>
            <a:fillRect/>
          </a:stretch>
        </p:blipFill>
        <p:spPr>
          <a:prstGeom prst="rect">
            <a:avLst/>
          </a:prstGeom>
        </p:spPr>
      </p:pic>
      <p:sp>
        <p:nvSpPr>
          <p:cNvPr id="251" name="Shape 251"/>
          <p:cNvSpPr/>
          <p:nvPr>
            <p:ph type="title"/>
          </p:nvPr>
        </p:nvSpPr>
        <p:spPr>
          <a:prstGeom prst="rect">
            <a:avLst/>
          </a:prstGeom>
        </p:spPr>
        <p:txBody>
          <a:bodyPr/>
          <a:lstStyle/>
          <a:p>
            <a:pPr/>
            <a:r>
              <a:t>unpacking</a:t>
            </a:r>
          </a:p>
        </p:txBody>
      </p:sp>
      <p:sp>
        <p:nvSpPr>
          <p:cNvPr id="252" name="Shape 252"/>
          <p:cNvSpPr/>
          <p:nvPr>
            <p:ph type="body" sz="quarter" idx="1"/>
          </p:nvPr>
        </p:nvSpPr>
        <p:spPr>
          <a:prstGeom prst="rect">
            <a:avLst/>
          </a:prstGeom>
        </p:spPr>
        <p:txBody>
          <a:bodyPr/>
          <a:lstStyle/>
          <a:p>
            <a:pPr/>
            <a:r>
              <a:t>empathy map</a:t>
            </a:r>
          </a:p>
        </p:txBody>
      </p:sp>
      <p:sp>
        <p:nvSpPr>
          <p:cNvPr id="253" name="Shape 253"/>
          <p:cNvSpPr/>
          <p:nvPr/>
        </p:nvSpPr>
        <p:spPr>
          <a:xfrm>
            <a:off x="-1406774" y="-405210"/>
            <a:ext cx="15818347" cy="8405020"/>
          </a:xfrm>
          <a:prstGeom prst="rect">
            <a:avLst/>
          </a:prstGeom>
          <a:blipFill>
            <a:blip r:embed="rId3"/>
            <a:stretch>
              <a:fillRect/>
            </a:stretch>
          </a:blipFill>
          <a:ln w="12700">
            <a:solidFill>
              <a:srgbClr val="9A9A9A"/>
            </a:solidFill>
            <a:miter lim="400000"/>
          </a:ln>
        </p:spPr>
        <p:txBody>
          <a:bodyPr lIns="50800" tIns="50800" rIns="50800" bIns="50800" anchor="ctr"/>
          <a:lstStyle/>
          <a:p>
            <a:pPr/>
          </a:p>
        </p:txBody>
      </p:sp>
      <p:sp>
        <p:nvSpPr>
          <p:cNvPr id="254" name="Shape 254"/>
          <p:cNvSpPr/>
          <p:nvPr/>
        </p:nvSpPr>
        <p:spPr>
          <a:xfrm>
            <a:off x="1727403" y="3098799"/>
            <a:ext cx="9549994"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4200"/>
              </a:spcBef>
              <a:defRPr sz="4300">
                <a:latin typeface="Museo Sans"/>
                <a:ea typeface="Museo Sans"/>
                <a:cs typeface="Museo Sans"/>
                <a:sym typeface="Museo Sans"/>
              </a:defRPr>
            </a:lvl1pPr>
          </a:lstStyle>
          <a:p>
            <a:pPr/>
            <a:r>
              <a:t>hard to be satisfied when choreographing</a:t>
            </a:r>
          </a:p>
        </p:txBody>
      </p:sp>
      <p:sp>
        <p:nvSpPr>
          <p:cNvPr id="255" name="Shape 255"/>
          <p:cNvSpPr/>
          <p:nvPr/>
        </p:nvSpPr>
        <p:spPr>
          <a:xfrm>
            <a:off x="5141468" y="337164"/>
            <a:ext cx="2721865"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4200"/>
              </a:spcBef>
              <a:defRPr sz="12000">
                <a:latin typeface="Museo Sans"/>
                <a:ea typeface="Museo Sans"/>
                <a:cs typeface="Museo Sans"/>
                <a:sym typeface="Museo Sans"/>
              </a:defRPr>
            </a:lvl1pPr>
          </a:lstStyle>
          <a:p>
            <a:pPr/>
            <a:r>
              <a:t>feel</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lvl1pPr>
              <a:defRPr>
                <a:solidFill>
                  <a:srgbClr val="686F73"/>
                </a:solidFill>
              </a:defRPr>
            </a:lvl1pPr>
          </a:lstStyle>
          <a:p>
            <a:pPr/>
            <a:r>
              <a:t>conclusions and questions</a:t>
            </a:r>
          </a:p>
        </p:txBody>
      </p:sp>
      <p:grpSp>
        <p:nvGrpSpPr>
          <p:cNvPr id="267" name="Group 267"/>
          <p:cNvGrpSpPr/>
          <p:nvPr/>
        </p:nvGrpSpPr>
        <p:grpSpPr>
          <a:xfrm>
            <a:off x="1511162" y="2209928"/>
            <a:ext cx="9982476" cy="6985232"/>
            <a:chOff x="0" y="0"/>
            <a:chExt cx="9982474" cy="6985230"/>
          </a:xfrm>
        </p:grpSpPr>
        <p:sp>
          <p:nvSpPr>
            <p:cNvPr id="258" name="Shape 258"/>
            <p:cNvSpPr/>
            <p:nvPr/>
          </p:nvSpPr>
          <p:spPr>
            <a:xfrm>
              <a:off x="3379703" y="0"/>
              <a:ext cx="2613029" cy="2471920"/>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59" name="Shape 259"/>
            <p:cNvSpPr/>
            <p:nvPr/>
          </p:nvSpPr>
          <p:spPr>
            <a:xfrm>
              <a:off x="6675315" y="3388531"/>
              <a:ext cx="3307160" cy="3128567"/>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60" name="Shape 260"/>
            <p:cNvSpPr/>
            <p:nvPr/>
          </p:nvSpPr>
          <p:spPr>
            <a:xfrm>
              <a:off x="0" y="3388531"/>
              <a:ext cx="3307160" cy="3128567"/>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61" name="Shape 261"/>
            <p:cNvSpPr/>
            <p:nvPr/>
          </p:nvSpPr>
          <p:spPr>
            <a:xfrm>
              <a:off x="720205" y="6328737"/>
              <a:ext cx="1866749"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Museo Sans"/>
                  <a:ea typeface="Museo Sans"/>
                  <a:cs typeface="Museo Sans"/>
                  <a:sym typeface="Museo Sans"/>
                </a:defRPr>
              </a:lvl1pPr>
            </a:lstStyle>
            <a:p>
              <a:pPr/>
              <a:r>
                <a:t>creation</a:t>
              </a:r>
            </a:p>
          </p:txBody>
        </p:sp>
        <p:sp>
          <p:nvSpPr>
            <p:cNvPr id="262" name="Shape 262"/>
            <p:cNvSpPr/>
            <p:nvPr/>
          </p:nvSpPr>
          <p:spPr>
            <a:xfrm>
              <a:off x="3877675" y="2706869"/>
              <a:ext cx="1668324"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Museo Sans"/>
                  <a:ea typeface="Museo Sans"/>
                  <a:cs typeface="Museo Sans"/>
                  <a:sym typeface="Museo Sans"/>
                </a:defRPr>
              </a:lvl1pPr>
            </a:lstStyle>
            <a:p>
              <a:pPr/>
              <a:r>
                <a:t>sharing</a:t>
              </a:r>
            </a:p>
          </p:txBody>
        </p:sp>
        <p:sp>
          <p:nvSpPr>
            <p:cNvPr id="263" name="Shape 263"/>
            <p:cNvSpPr/>
            <p:nvPr/>
          </p:nvSpPr>
          <p:spPr>
            <a:xfrm>
              <a:off x="7300651" y="6328737"/>
              <a:ext cx="2056487"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Museo Sans"/>
                  <a:ea typeface="Museo Sans"/>
                  <a:cs typeface="Museo Sans"/>
                  <a:sym typeface="Museo Sans"/>
                </a:defRPr>
              </a:lvl1pPr>
            </a:lstStyle>
            <a:p>
              <a:pPr/>
              <a:r>
                <a:t>feedback</a:t>
              </a:r>
            </a:p>
          </p:txBody>
        </p:sp>
        <p:sp>
          <p:nvSpPr>
            <p:cNvPr id="264" name="Shape 264"/>
            <p:cNvSpPr/>
            <p:nvPr/>
          </p:nvSpPr>
          <p:spPr>
            <a:xfrm rot="20006602">
              <a:off x="913960" y="819227"/>
              <a:ext cx="2141068" cy="2471921"/>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65" name="Shape 265"/>
            <p:cNvSpPr/>
            <p:nvPr/>
          </p:nvSpPr>
          <p:spPr>
            <a:xfrm rot="3053311">
              <a:off x="6492818" y="819227"/>
              <a:ext cx="2141068" cy="2471921"/>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66" name="Shape 266"/>
            <p:cNvSpPr/>
            <p:nvPr/>
          </p:nvSpPr>
          <p:spPr>
            <a:xfrm rot="11974238">
              <a:off x="2995645" y="4635319"/>
              <a:ext cx="3812231" cy="1762329"/>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defRPr>
                  <a:solidFill>
                    <a:srgbClr val="FFFFFF"/>
                  </a:solidFill>
                </a:defRPr>
              </a:pPr>
            </a:p>
          </p:txBody>
        </p:sp>
      </p:gr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p:nvPr>
        </p:nvSpPr>
        <p:spPr>
          <a:prstGeom prst="rect">
            <a:avLst/>
          </a:prstGeom>
        </p:spPr>
        <p:txBody>
          <a:bodyPr/>
          <a:lstStyle>
            <a:lvl1pPr>
              <a:defRPr>
                <a:solidFill>
                  <a:srgbClr val="686F73"/>
                </a:solidFill>
              </a:defRPr>
            </a:lvl1pPr>
          </a:lstStyle>
          <a:p>
            <a:pPr/>
            <a:r>
              <a:t>assessments and needs</a:t>
            </a:r>
          </a:p>
        </p:txBody>
      </p:sp>
      <p:pic>
        <p:nvPicPr>
          <p:cNvPr id="272" name="pasted-image.png"/>
          <p:cNvPicPr>
            <a:picLocks noChangeAspect="1"/>
          </p:cNvPicPr>
          <p:nvPr/>
        </p:nvPicPr>
        <p:blipFill>
          <a:blip r:embed="rId3">
            <a:extLst/>
          </a:blip>
          <a:stretch>
            <a:fillRect/>
          </a:stretch>
        </p:blipFill>
        <p:spPr>
          <a:xfrm>
            <a:off x="1689100" y="2935685"/>
            <a:ext cx="9626600" cy="4216401"/>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prstGeom prst="rect">
            <a:avLst/>
          </a:prstGeom>
        </p:spPr>
        <p:txBody>
          <a:bodyPr/>
          <a:lstStyle>
            <a:lvl1pPr>
              <a:defRPr>
                <a:solidFill>
                  <a:srgbClr val="686F73"/>
                </a:solidFill>
              </a:defRPr>
            </a:lvl1pPr>
          </a:lstStyle>
          <a:p>
            <a:pPr/>
            <a:r>
              <a:t>the hunch</a:t>
            </a:r>
          </a:p>
        </p:txBody>
      </p:sp>
      <p:sp>
        <p:nvSpPr>
          <p:cNvPr id="277" name="Shape 277"/>
          <p:cNvSpPr/>
          <p:nvPr/>
        </p:nvSpPr>
        <p:spPr>
          <a:xfrm>
            <a:off x="2645757" y="3333750"/>
            <a:ext cx="7713286" cy="445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4200"/>
              </a:spcBef>
              <a:defRPr>
                <a:latin typeface="Museo Sans"/>
                <a:ea typeface="Museo Sans"/>
                <a:cs typeface="Museo Sans"/>
                <a:sym typeface="Museo Sans"/>
              </a:defRPr>
            </a:pPr>
            <a:r>
              <a:t>at different stages in the choreography process, dancers seek out different types of feedback</a:t>
            </a:r>
          </a:p>
          <a:p>
            <a:pPr>
              <a:spcBef>
                <a:spcPts val="4200"/>
              </a:spcBef>
              <a:defRPr>
                <a:latin typeface="Museo Sans"/>
                <a:ea typeface="Museo Sans"/>
                <a:cs typeface="Museo Sans"/>
                <a:sym typeface="Museo Sans"/>
              </a:defRPr>
            </a:pPr>
            <a:r>
              <a:t>distinguishing feedback between </a:t>
            </a:r>
            <a:r>
              <a:rPr>
                <a:solidFill>
                  <a:srgbClr val="E06C00"/>
                </a:solidFill>
              </a:rPr>
              <a:t>technical</a:t>
            </a:r>
            <a:r>
              <a:t> and </a:t>
            </a:r>
            <a:r>
              <a:rPr>
                <a:solidFill>
                  <a:srgbClr val="E06C00"/>
                </a:solidFill>
              </a:rPr>
              <a:t>interpretive</a:t>
            </a:r>
            <a:r>
              <a:t> elements will facilitate creative growth and improve execution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1092200" y="2111507"/>
            <a:ext cx="1561174" cy="1561175"/>
          </a:xfrm>
          <a:prstGeom prst="ellipse">
            <a:avLst/>
          </a:prstGeom>
          <a:blipFill>
            <a:blip r:embed="rId3"/>
            <a:stretch>
              <a:fillRect/>
            </a:stretch>
          </a:blipFill>
          <a:ln w="12700">
            <a:miter lim="400000"/>
          </a:ln>
        </p:spPr>
        <p:txBody>
          <a:bodyPr lIns="50800" tIns="50800" rIns="50800" bIns="50800" anchor="ctr"/>
          <a:lstStyle/>
          <a:p>
            <a:pPr>
              <a:defRPr>
                <a:solidFill>
                  <a:srgbClr val="FFFFFF"/>
                </a:solidFill>
              </a:defRPr>
            </a:pPr>
          </a:p>
        </p:txBody>
      </p:sp>
      <p:sp>
        <p:nvSpPr>
          <p:cNvPr id="132" name="Shape 132"/>
          <p:cNvSpPr/>
          <p:nvPr/>
        </p:nvSpPr>
        <p:spPr>
          <a:xfrm>
            <a:off x="1126066" y="3967750"/>
            <a:ext cx="1561175" cy="1561175"/>
          </a:xfrm>
          <a:prstGeom prst="ellipse">
            <a:avLst/>
          </a:prstGeom>
          <a:blipFill>
            <a:blip r:embed="rId4"/>
            <a:stretch>
              <a:fillRect/>
            </a:stretch>
          </a:blipFill>
          <a:ln w="12700">
            <a:miter lim="400000"/>
          </a:ln>
        </p:spPr>
        <p:txBody>
          <a:bodyPr lIns="50800" tIns="50800" rIns="50800" bIns="50800" anchor="ctr"/>
          <a:lstStyle/>
          <a:p>
            <a:pPr>
              <a:defRPr>
                <a:solidFill>
                  <a:srgbClr val="FFFFFF"/>
                </a:solidFill>
              </a:defRPr>
            </a:pPr>
          </a:p>
        </p:txBody>
      </p:sp>
      <p:sp>
        <p:nvSpPr>
          <p:cNvPr id="133" name="Shape 133"/>
          <p:cNvSpPr/>
          <p:nvPr/>
        </p:nvSpPr>
        <p:spPr>
          <a:xfrm>
            <a:off x="1126066" y="5823994"/>
            <a:ext cx="1561175" cy="1561174"/>
          </a:xfrm>
          <a:prstGeom prst="ellipse">
            <a:avLst/>
          </a:prstGeom>
          <a:blipFill>
            <a:blip r:embed="rId5"/>
            <a:stretch>
              <a:fillRect/>
            </a:stretch>
          </a:blipFill>
          <a:ln w="12700">
            <a:miter lim="400000"/>
          </a:ln>
        </p:spPr>
        <p:txBody>
          <a:bodyPr lIns="50800" tIns="50800" rIns="50800" bIns="50800" anchor="ctr"/>
          <a:lstStyle/>
          <a:p>
            <a:pPr>
              <a:defRPr>
                <a:solidFill>
                  <a:srgbClr val="FFFFFF"/>
                </a:solidFill>
              </a:defRPr>
            </a:pPr>
          </a:p>
        </p:txBody>
      </p:sp>
      <p:sp>
        <p:nvSpPr>
          <p:cNvPr id="134" name="Shape 134"/>
          <p:cNvSpPr/>
          <p:nvPr/>
        </p:nvSpPr>
        <p:spPr>
          <a:xfrm>
            <a:off x="1126066" y="7680237"/>
            <a:ext cx="1561175" cy="1561175"/>
          </a:xfrm>
          <a:prstGeom prst="ellipse">
            <a:avLst/>
          </a:prstGeom>
          <a:blipFill>
            <a:blip r:embed="rId6"/>
            <a:stretch>
              <a:fillRect/>
            </a:stretch>
          </a:blipFill>
          <a:ln w="12700">
            <a:miter lim="400000"/>
          </a:ln>
        </p:spPr>
        <p:txBody>
          <a:bodyPr lIns="50800" tIns="50800" rIns="50800" bIns="50800" anchor="ctr"/>
          <a:lstStyle/>
          <a:p>
            <a:pPr>
              <a:defRPr>
                <a:solidFill>
                  <a:srgbClr val="FFFFFF"/>
                </a:solidFill>
              </a:defRPr>
            </a:pPr>
          </a:p>
        </p:txBody>
      </p:sp>
      <p:sp>
        <p:nvSpPr>
          <p:cNvPr id="135" name="Shape 135"/>
          <p:cNvSpPr/>
          <p:nvPr/>
        </p:nvSpPr>
        <p:spPr>
          <a:xfrm>
            <a:off x="3007465" y="2373354"/>
            <a:ext cx="247253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andrew lim</a:t>
            </a:r>
          </a:p>
        </p:txBody>
      </p:sp>
      <p:sp>
        <p:nvSpPr>
          <p:cNvPr id="136" name="Shape 136"/>
          <p:cNvSpPr/>
          <p:nvPr/>
        </p:nvSpPr>
        <p:spPr>
          <a:xfrm>
            <a:off x="3041984" y="4240886"/>
            <a:ext cx="230154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lloyd lucin</a:t>
            </a:r>
          </a:p>
        </p:txBody>
      </p:sp>
      <p:sp>
        <p:nvSpPr>
          <p:cNvPr id="137" name="Shape 137"/>
          <p:cNvSpPr/>
          <p:nvPr/>
        </p:nvSpPr>
        <p:spPr>
          <a:xfrm>
            <a:off x="2989634" y="6108418"/>
            <a:ext cx="246659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sharleen tu</a:t>
            </a:r>
          </a:p>
        </p:txBody>
      </p:sp>
      <p:sp>
        <p:nvSpPr>
          <p:cNvPr id="138" name="Shape 138"/>
          <p:cNvSpPr/>
          <p:nvPr/>
        </p:nvSpPr>
        <p:spPr>
          <a:xfrm>
            <a:off x="2956716" y="7975951"/>
            <a:ext cx="317479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krysten walker</a:t>
            </a:r>
          </a:p>
        </p:txBody>
      </p:sp>
      <p:sp>
        <p:nvSpPr>
          <p:cNvPr id="139" name="Shape 139"/>
          <p:cNvSpPr/>
          <p:nvPr/>
        </p:nvSpPr>
        <p:spPr>
          <a:xfrm>
            <a:off x="2966267" y="3007709"/>
            <a:ext cx="306552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senior, computer science</a:t>
            </a:r>
          </a:p>
        </p:txBody>
      </p:sp>
      <p:sp>
        <p:nvSpPr>
          <p:cNvPr id="140" name="Shape 140"/>
          <p:cNvSpPr/>
          <p:nvPr/>
        </p:nvSpPr>
        <p:spPr>
          <a:xfrm>
            <a:off x="2966267" y="4852663"/>
            <a:ext cx="306552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senior, computer science</a:t>
            </a:r>
          </a:p>
        </p:txBody>
      </p:sp>
      <p:sp>
        <p:nvSpPr>
          <p:cNvPr id="141" name="Shape 141"/>
          <p:cNvSpPr/>
          <p:nvPr/>
        </p:nvSpPr>
        <p:spPr>
          <a:xfrm>
            <a:off x="2966267" y="6697617"/>
            <a:ext cx="306552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senior, computer science</a:t>
            </a:r>
          </a:p>
        </p:txBody>
      </p:sp>
      <p:sp>
        <p:nvSpPr>
          <p:cNvPr id="142" name="Shape 142"/>
          <p:cNvSpPr/>
          <p:nvPr/>
        </p:nvSpPr>
        <p:spPr>
          <a:xfrm>
            <a:off x="3053642" y="8542572"/>
            <a:ext cx="123469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junior, sts</a:t>
            </a:r>
          </a:p>
        </p:txBody>
      </p:sp>
      <p:sp>
        <p:nvSpPr>
          <p:cNvPr id="143" name="Shape 143"/>
          <p:cNvSpPr/>
          <p:nvPr/>
        </p:nvSpPr>
        <p:spPr>
          <a:xfrm>
            <a:off x="706746" y="706525"/>
            <a:ext cx="278739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686F73"/>
                </a:solidFill>
                <a:latin typeface="Museo Sans"/>
                <a:ea typeface="Museo Sans"/>
                <a:cs typeface="Museo Sans"/>
                <a:sym typeface="Museo Sans"/>
              </a:defRPr>
            </a:lvl1pPr>
          </a:lstStyle>
          <a:p>
            <a:pPr/>
            <a:r>
              <a:t>the team </a:t>
            </a:r>
          </a:p>
        </p:txBody>
      </p:sp>
      <p:sp>
        <p:nvSpPr>
          <p:cNvPr id="144" name="Shape 144"/>
          <p:cNvSpPr/>
          <p:nvPr/>
        </p:nvSpPr>
        <p:spPr>
          <a:xfrm>
            <a:off x="6489479" y="706525"/>
            <a:ext cx="604936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rgbClr val="686F73"/>
                </a:solidFill>
                <a:latin typeface="Museo Sans"/>
                <a:ea typeface="Museo Sans"/>
                <a:cs typeface="Museo Sans"/>
                <a:sym typeface="Museo Sans"/>
              </a:defRPr>
            </a:lvl1pPr>
          </a:lstStyle>
          <a:p>
            <a:pPr/>
            <a:r>
              <a:t>the problem domain </a:t>
            </a:r>
          </a:p>
        </p:txBody>
      </p:sp>
      <p:sp>
        <p:nvSpPr>
          <p:cNvPr id="145" name="Shape 145"/>
          <p:cNvSpPr/>
          <p:nvPr/>
        </p:nvSpPr>
        <p:spPr>
          <a:xfrm>
            <a:off x="7573895" y="6272634"/>
            <a:ext cx="3579682" cy="2004551"/>
          </a:xfrm>
          <a:prstGeom prst="rect">
            <a:avLst/>
          </a:prstGeom>
          <a:blipFill>
            <a:blip r:embed="rId7"/>
            <a:stretch>
              <a:fillRect/>
            </a:stretch>
          </a:blipFill>
          <a:ln w="12700">
            <a:miter lim="400000"/>
          </a:ln>
        </p:spPr>
        <p:txBody>
          <a:bodyPr lIns="50800" tIns="50800" rIns="50800" bIns="50800" anchor="ctr"/>
          <a:lstStyle/>
          <a:p>
            <a:pPr>
              <a:defRPr>
                <a:solidFill>
                  <a:srgbClr val="FFFFFF"/>
                </a:solidFill>
              </a:defRPr>
            </a:pPr>
          </a:p>
        </p:txBody>
      </p:sp>
      <p:sp>
        <p:nvSpPr>
          <p:cNvPr id="146" name="Shape 146"/>
          <p:cNvSpPr/>
          <p:nvPr/>
        </p:nvSpPr>
        <p:spPr>
          <a:xfrm>
            <a:off x="7943155" y="1488967"/>
            <a:ext cx="1926763" cy="4129270"/>
          </a:xfrm>
          <a:prstGeom prst="rect">
            <a:avLst/>
          </a:prstGeom>
          <a:blipFill>
            <a:blip r:embed="rId8"/>
            <a:stretch>
              <a:fillRect/>
            </a:stretch>
          </a:blipFill>
          <a:ln w="12700">
            <a:miter lim="400000"/>
          </a:ln>
        </p:spPr>
        <p:txBody>
          <a:bodyPr lIns="50800" tIns="50800" rIns="50800" bIns="50800" anchor="ctr"/>
          <a:lstStyle/>
          <a:p>
            <a:pPr>
              <a:defRPr>
                <a:solidFill>
                  <a:srgbClr val="FFFFFF"/>
                </a:solidFill>
              </a:defRPr>
            </a:pPr>
          </a:p>
        </p:txBody>
      </p:sp>
      <p:sp>
        <p:nvSpPr>
          <p:cNvPr id="147" name="Shape 147"/>
          <p:cNvSpPr/>
          <p:nvPr/>
        </p:nvSpPr>
        <p:spPr>
          <a:xfrm>
            <a:off x="10444096" y="2812165"/>
            <a:ext cx="1926763" cy="4129270"/>
          </a:xfrm>
          <a:prstGeom prst="rect">
            <a:avLst/>
          </a:prstGeom>
          <a:blipFill>
            <a:blip r:embed="rId9"/>
            <a:stretch>
              <a:fillRect/>
            </a:stretch>
          </a:blipFill>
          <a:ln w="12700">
            <a:miter lim="400000"/>
          </a:ln>
        </p:spPr>
        <p:txBody>
          <a:bodyPr lIns="50800" tIns="50800" rIns="50800" bIns="50800" anchor="ctr"/>
          <a:lstStyle/>
          <a:p>
            <a:pPr>
              <a:defRPr>
                <a:solidFill>
                  <a:srgbClr val="FFFFFF"/>
                </a:solidFill>
              </a:defRPr>
            </a:pPr>
          </a:p>
        </p:txBody>
      </p:sp>
      <p:sp>
        <p:nvSpPr>
          <p:cNvPr id="148" name="Shape 148"/>
          <p:cNvSpPr/>
          <p:nvPr/>
        </p:nvSpPr>
        <p:spPr>
          <a:xfrm>
            <a:off x="6882138" y="8421922"/>
            <a:ext cx="540730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06C00"/>
                </a:solidFill>
                <a:latin typeface="Museo Sans"/>
                <a:ea typeface="Museo Sans"/>
                <a:cs typeface="Museo Sans"/>
                <a:sym typeface="Museo Sans"/>
              </a:defRPr>
            </a:lvl1pPr>
          </a:lstStyle>
          <a:p>
            <a:pPr/>
            <a:r>
              <a:t>dance and choreography</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p:nvPr>
        </p:nvSpPr>
        <p:spPr>
          <a:prstGeom prst="rect">
            <a:avLst/>
          </a:prstGeom>
        </p:spPr>
        <p:txBody>
          <a:bodyPr/>
          <a:lstStyle>
            <a:lvl1pPr>
              <a:defRPr>
                <a:solidFill>
                  <a:srgbClr val="686F73"/>
                </a:solidFill>
              </a:defRPr>
            </a:lvl1pPr>
          </a:lstStyle>
          <a:p>
            <a:pPr/>
            <a:r>
              <a:t>the who</a:t>
            </a:r>
          </a:p>
        </p:txBody>
      </p:sp>
      <p:sp>
        <p:nvSpPr>
          <p:cNvPr id="153" name="Shape 153"/>
          <p:cNvSpPr/>
          <p:nvPr/>
        </p:nvSpPr>
        <p:spPr>
          <a:xfrm>
            <a:off x="719021" y="2489380"/>
            <a:ext cx="2024824" cy="2024824"/>
          </a:xfrm>
          <a:prstGeom prst="ellipse">
            <a:avLst/>
          </a:prstGeom>
          <a:blipFill>
            <a:blip r:embed="rId3"/>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54" name="Shape 154"/>
          <p:cNvSpPr/>
          <p:nvPr/>
        </p:nvSpPr>
        <p:spPr>
          <a:xfrm>
            <a:off x="3849080" y="2489380"/>
            <a:ext cx="2024825" cy="2024824"/>
          </a:xfrm>
          <a:prstGeom prst="ellipse">
            <a:avLst/>
          </a:prstGeom>
          <a:blipFill>
            <a:blip r:embed="rId4"/>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55" name="Shape 155"/>
          <p:cNvSpPr/>
          <p:nvPr/>
        </p:nvSpPr>
        <p:spPr>
          <a:xfrm>
            <a:off x="6979140" y="2489380"/>
            <a:ext cx="2024824" cy="2024824"/>
          </a:xfrm>
          <a:prstGeom prst="ellipse">
            <a:avLst/>
          </a:prstGeom>
          <a:blipFill>
            <a:blip r:embed="rId5"/>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56" name="Shape 156"/>
          <p:cNvSpPr/>
          <p:nvPr/>
        </p:nvSpPr>
        <p:spPr>
          <a:xfrm>
            <a:off x="10109200" y="2489380"/>
            <a:ext cx="2024824" cy="2024824"/>
          </a:xfrm>
          <a:prstGeom prst="ellipse">
            <a:avLst/>
          </a:prstGeom>
          <a:blipFill>
            <a:blip r:embed="rId6"/>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57" name="Shape 157"/>
          <p:cNvSpPr/>
          <p:nvPr/>
        </p:nvSpPr>
        <p:spPr>
          <a:xfrm>
            <a:off x="719021" y="6064605"/>
            <a:ext cx="2024824" cy="2024824"/>
          </a:xfrm>
          <a:prstGeom prst="ellipse">
            <a:avLst/>
          </a:prstGeom>
          <a:blipFill>
            <a:blip r:embed="rId7"/>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58" name="Shape 158"/>
          <p:cNvSpPr/>
          <p:nvPr/>
        </p:nvSpPr>
        <p:spPr>
          <a:xfrm>
            <a:off x="3905525" y="6064605"/>
            <a:ext cx="2024824" cy="2024824"/>
          </a:xfrm>
          <a:prstGeom prst="ellipse">
            <a:avLst/>
          </a:prstGeom>
          <a:blipFill>
            <a:blip r:embed="rId8"/>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59" name="Shape 159"/>
          <p:cNvSpPr/>
          <p:nvPr/>
        </p:nvSpPr>
        <p:spPr>
          <a:xfrm>
            <a:off x="7092029" y="6064605"/>
            <a:ext cx="2024824" cy="2024824"/>
          </a:xfrm>
          <a:prstGeom prst="ellipse">
            <a:avLst/>
          </a:prstGeom>
          <a:blipFill>
            <a:blip r:embed="rId9"/>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60" name="Shape 160"/>
          <p:cNvSpPr/>
          <p:nvPr/>
        </p:nvSpPr>
        <p:spPr>
          <a:xfrm>
            <a:off x="10278533" y="6064605"/>
            <a:ext cx="2024824" cy="2024824"/>
          </a:xfrm>
          <a:prstGeom prst="ellipse">
            <a:avLst/>
          </a:prstGeom>
          <a:blipFill>
            <a:blip r:embed="rId10"/>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61" name="Shape 161"/>
          <p:cNvSpPr/>
          <p:nvPr/>
        </p:nvSpPr>
        <p:spPr>
          <a:xfrm>
            <a:off x="1144032" y="4580021"/>
            <a:ext cx="104973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lily x</a:t>
            </a:r>
          </a:p>
        </p:txBody>
      </p:sp>
      <p:sp>
        <p:nvSpPr>
          <p:cNvPr id="162" name="Shape 162"/>
          <p:cNvSpPr/>
          <p:nvPr/>
        </p:nvSpPr>
        <p:spPr>
          <a:xfrm>
            <a:off x="7188823" y="4556654"/>
            <a:ext cx="145023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erika s</a:t>
            </a:r>
          </a:p>
        </p:txBody>
      </p:sp>
      <p:sp>
        <p:nvSpPr>
          <p:cNvPr id="163" name="Shape 163"/>
          <p:cNvSpPr/>
          <p:nvPr/>
        </p:nvSpPr>
        <p:spPr>
          <a:xfrm>
            <a:off x="4019787" y="4580021"/>
            <a:ext cx="168341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laurel n</a:t>
            </a:r>
          </a:p>
        </p:txBody>
      </p:sp>
      <p:sp>
        <p:nvSpPr>
          <p:cNvPr id="164" name="Shape 164"/>
          <p:cNvSpPr/>
          <p:nvPr/>
        </p:nvSpPr>
        <p:spPr>
          <a:xfrm>
            <a:off x="10603773" y="4552950"/>
            <a:ext cx="137434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andy l</a:t>
            </a:r>
          </a:p>
        </p:txBody>
      </p:sp>
      <p:sp>
        <p:nvSpPr>
          <p:cNvPr id="165" name="Shape 165"/>
          <p:cNvSpPr/>
          <p:nvPr/>
        </p:nvSpPr>
        <p:spPr>
          <a:xfrm>
            <a:off x="934076" y="8080542"/>
            <a:ext cx="159471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sasha s</a:t>
            </a:r>
          </a:p>
        </p:txBody>
      </p:sp>
      <p:sp>
        <p:nvSpPr>
          <p:cNvPr id="166" name="Shape 166"/>
          <p:cNvSpPr/>
          <p:nvPr/>
        </p:nvSpPr>
        <p:spPr>
          <a:xfrm>
            <a:off x="7350060" y="8080542"/>
            <a:ext cx="150876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grant t</a:t>
            </a:r>
          </a:p>
        </p:txBody>
      </p:sp>
      <p:sp>
        <p:nvSpPr>
          <p:cNvPr id="167" name="Shape 167"/>
          <p:cNvSpPr/>
          <p:nvPr/>
        </p:nvSpPr>
        <p:spPr>
          <a:xfrm>
            <a:off x="4058401" y="8080542"/>
            <a:ext cx="17620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moses r</a:t>
            </a:r>
          </a:p>
        </p:txBody>
      </p:sp>
      <p:sp>
        <p:nvSpPr>
          <p:cNvPr id="168" name="Shape 168"/>
          <p:cNvSpPr/>
          <p:nvPr/>
        </p:nvSpPr>
        <p:spPr>
          <a:xfrm>
            <a:off x="10751906" y="8080542"/>
            <a:ext cx="107807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Museo Sans"/>
                <a:ea typeface="Museo Sans"/>
                <a:cs typeface="Museo Sans"/>
                <a:sym typeface="Museo Sans"/>
              </a:defRPr>
            </a:lvl1pPr>
          </a:lstStyle>
          <a:p>
            <a:pPr/>
            <a:r>
              <a:t>tad r</a:t>
            </a:r>
          </a:p>
        </p:txBody>
      </p:sp>
      <p:sp>
        <p:nvSpPr>
          <p:cNvPr id="169" name="Shape 169"/>
          <p:cNvSpPr/>
          <p:nvPr/>
        </p:nvSpPr>
        <p:spPr>
          <a:xfrm>
            <a:off x="930265" y="5095907"/>
            <a:ext cx="154101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architecture</a:t>
            </a:r>
          </a:p>
        </p:txBody>
      </p:sp>
      <p:sp>
        <p:nvSpPr>
          <p:cNvPr id="170" name="Shape 170"/>
          <p:cNvSpPr/>
          <p:nvPr/>
        </p:nvSpPr>
        <p:spPr>
          <a:xfrm>
            <a:off x="3366575" y="5095907"/>
            <a:ext cx="298983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hs student, ballet dancer</a:t>
            </a:r>
          </a:p>
        </p:txBody>
      </p:sp>
      <p:sp>
        <p:nvSpPr>
          <p:cNvPr id="171" name="Shape 171"/>
          <p:cNvSpPr/>
          <p:nvPr/>
        </p:nvSpPr>
        <p:spPr>
          <a:xfrm>
            <a:off x="6620586" y="5092376"/>
            <a:ext cx="274193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occupational therapist</a:t>
            </a:r>
          </a:p>
        </p:txBody>
      </p:sp>
      <p:sp>
        <p:nvSpPr>
          <p:cNvPr id="172" name="Shape 172"/>
          <p:cNvSpPr/>
          <p:nvPr/>
        </p:nvSpPr>
        <p:spPr>
          <a:xfrm>
            <a:off x="9956809" y="5086204"/>
            <a:ext cx="266827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aeronautical engineer</a:t>
            </a:r>
          </a:p>
        </p:txBody>
      </p:sp>
      <p:sp>
        <p:nvSpPr>
          <p:cNvPr id="173" name="Shape 173"/>
          <p:cNvSpPr/>
          <p:nvPr/>
        </p:nvSpPr>
        <p:spPr>
          <a:xfrm>
            <a:off x="368850" y="8651726"/>
            <a:ext cx="272516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business development</a:t>
            </a:r>
          </a:p>
        </p:txBody>
      </p:sp>
      <p:sp>
        <p:nvSpPr>
          <p:cNvPr id="174" name="Shape 174"/>
          <p:cNvSpPr/>
          <p:nvPr/>
        </p:nvSpPr>
        <p:spPr>
          <a:xfrm>
            <a:off x="3481338" y="8623235"/>
            <a:ext cx="291617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collegiate team director</a:t>
            </a:r>
          </a:p>
        </p:txBody>
      </p:sp>
      <p:sp>
        <p:nvSpPr>
          <p:cNvPr id="175" name="Shape 175"/>
          <p:cNvSpPr/>
          <p:nvPr/>
        </p:nvSpPr>
        <p:spPr>
          <a:xfrm>
            <a:off x="7265529" y="8610003"/>
            <a:ext cx="204266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dance instructor</a:t>
            </a:r>
          </a:p>
        </p:txBody>
      </p:sp>
      <p:sp>
        <p:nvSpPr>
          <p:cNvPr id="176" name="Shape 176"/>
          <p:cNvSpPr/>
          <p:nvPr/>
        </p:nvSpPr>
        <p:spPr>
          <a:xfrm>
            <a:off x="10080761" y="8603830"/>
            <a:ext cx="242036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000">
                <a:latin typeface="Museo Sans"/>
                <a:ea typeface="Museo Sans"/>
                <a:cs typeface="Museo Sans"/>
                <a:sym typeface="Museo Sans"/>
              </a:defRPr>
            </a:lvl1pPr>
          </a:lstStyle>
          <a:p>
            <a:pPr/>
            <a:r>
              <a:t>professional dancer</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lvl1pPr>
              <a:defRPr>
                <a:solidFill>
                  <a:srgbClr val="686F73"/>
                </a:solidFill>
              </a:defRPr>
            </a:lvl1pPr>
          </a:lstStyle>
          <a:p>
            <a:pPr/>
            <a:r>
              <a:t>the where</a:t>
            </a:r>
          </a:p>
        </p:txBody>
      </p:sp>
      <p:sp>
        <p:nvSpPr>
          <p:cNvPr id="181" name="Shape 181"/>
          <p:cNvSpPr/>
          <p:nvPr/>
        </p:nvSpPr>
        <p:spPr>
          <a:xfrm>
            <a:off x="487891" y="2209928"/>
            <a:ext cx="3797194" cy="3255435"/>
          </a:xfrm>
          <a:prstGeom prst="roundRect">
            <a:avLst>
              <a:gd name="adj" fmla="val 13070"/>
            </a:avLst>
          </a:prstGeom>
          <a:blipFill>
            <a:blip r:embed="rId3"/>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82" name="Shape 182"/>
          <p:cNvSpPr/>
          <p:nvPr/>
        </p:nvSpPr>
        <p:spPr>
          <a:xfrm>
            <a:off x="4678891" y="2209928"/>
            <a:ext cx="3797194" cy="3255435"/>
          </a:xfrm>
          <a:prstGeom prst="roundRect">
            <a:avLst>
              <a:gd name="adj" fmla="val 13583"/>
            </a:avLst>
          </a:prstGeom>
          <a:blipFill>
            <a:blip r:embed="rId4"/>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83" name="Shape 183"/>
          <p:cNvSpPr/>
          <p:nvPr/>
        </p:nvSpPr>
        <p:spPr>
          <a:xfrm>
            <a:off x="8869891" y="2209928"/>
            <a:ext cx="3797194" cy="3255435"/>
          </a:xfrm>
          <a:prstGeom prst="roundRect">
            <a:avLst>
              <a:gd name="adj" fmla="val 13583"/>
            </a:avLst>
          </a:prstGeom>
          <a:blipFill>
            <a:blip r:embed="rId5"/>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84" name="Shape 184"/>
          <p:cNvSpPr/>
          <p:nvPr/>
        </p:nvSpPr>
        <p:spPr>
          <a:xfrm>
            <a:off x="4678891" y="5732062"/>
            <a:ext cx="3797194" cy="3255434"/>
          </a:xfrm>
          <a:prstGeom prst="roundRect">
            <a:avLst>
              <a:gd name="adj" fmla="val 13070"/>
            </a:avLst>
          </a:prstGeom>
          <a:blipFill>
            <a:blip r:embed="rId6"/>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
        <p:nvSpPr>
          <p:cNvPr id="185" name="Shape 185"/>
          <p:cNvSpPr/>
          <p:nvPr/>
        </p:nvSpPr>
        <p:spPr>
          <a:xfrm>
            <a:off x="8838141" y="6324728"/>
            <a:ext cx="4141053" cy="207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7500" indent="-317500" algn="l">
              <a:buSzPct val="75000"/>
              <a:buFont typeface="Helvetica Neue"/>
              <a:buChar char="•"/>
              <a:defRPr sz="2500">
                <a:latin typeface="Museo Sans"/>
                <a:ea typeface="Museo Sans"/>
                <a:cs typeface="Museo Sans"/>
                <a:sym typeface="Museo Sans"/>
              </a:defRPr>
            </a:pPr>
            <a:r>
              <a:t>architecture studio</a:t>
            </a:r>
          </a:p>
          <a:p>
            <a:pPr marL="317500" indent="-317500" algn="l">
              <a:buSzPct val="75000"/>
              <a:buFont typeface="Helvetica Neue"/>
              <a:buChar char="•"/>
              <a:defRPr sz="2500">
                <a:latin typeface="Museo Sans"/>
                <a:ea typeface="Museo Sans"/>
                <a:cs typeface="Museo Sans"/>
                <a:sym typeface="Museo Sans"/>
              </a:defRPr>
            </a:pPr>
            <a:r>
              <a:t>uforia studios</a:t>
            </a:r>
          </a:p>
          <a:p>
            <a:pPr marL="317500" indent="-317500" algn="l">
              <a:buSzPct val="75000"/>
              <a:buFont typeface="Helvetica Neue"/>
              <a:buChar char="•"/>
              <a:defRPr sz="2500">
                <a:latin typeface="Museo Sans"/>
                <a:ea typeface="Museo Sans"/>
                <a:cs typeface="Museo Sans"/>
                <a:sym typeface="Museo Sans"/>
              </a:defRPr>
            </a:pPr>
            <a:r>
              <a:t>monday night workshop</a:t>
            </a:r>
          </a:p>
          <a:p>
            <a:pPr marL="317500" indent="-317500" algn="l">
              <a:buSzPct val="75000"/>
              <a:buFont typeface="Helvetica Neue"/>
              <a:buChar char="•"/>
              <a:defRPr sz="2500">
                <a:latin typeface="Museo Sans"/>
                <a:ea typeface="Museo Sans"/>
                <a:cs typeface="Museo Sans"/>
                <a:sym typeface="Museo Sans"/>
              </a:defRPr>
            </a:pPr>
            <a:r>
              <a:t>uc berkeley</a:t>
            </a:r>
          </a:p>
          <a:p>
            <a:pPr marL="317500" indent="-317500" algn="l">
              <a:buSzPct val="75000"/>
              <a:buFont typeface="Helvetica Neue"/>
              <a:buChar char="•"/>
              <a:defRPr sz="2500">
                <a:latin typeface="Museo Sans"/>
                <a:ea typeface="Museo Sans"/>
                <a:cs typeface="Museo Sans"/>
                <a:sym typeface="Museo Sans"/>
              </a:defRPr>
            </a:pPr>
            <a:r>
              <a:t>on-campus studio</a:t>
            </a:r>
          </a:p>
        </p:txBody>
      </p:sp>
      <p:sp>
        <p:nvSpPr>
          <p:cNvPr id="186" name="Shape 186"/>
          <p:cNvSpPr/>
          <p:nvPr/>
        </p:nvSpPr>
        <p:spPr>
          <a:xfrm>
            <a:off x="487891" y="5732062"/>
            <a:ext cx="3797194" cy="3255434"/>
          </a:xfrm>
          <a:prstGeom prst="roundRect">
            <a:avLst>
              <a:gd name="adj" fmla="val 13070"/>
            </a:avLst>
          </a:prstGeom>
          <a:blipFill>
            <a:blip r:embed="rId7"/>
            <a:stretch>
              <a:fillRect/>
            </a:stretch>
          </a:blipFill>
          <a:ln w="63500">
            <a:solidFill>
              <a:srgbClr val="000000"/>
            </a:solidFill>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title"/>
          </p:nvPr>
        </p:nvSpPr>
        <p:spPr>
          <a:prstGeom prst="rect">
            <a:avLst/>
          </a:prstGeom>
        </p:spPr>
        <p:txBody>
          <a:bodyPr/>
          <a:lstStyle>
            <a:lvl1pPr>
              <a:defRPr>
                <a:solidFill>
                  <a:srgbClr val="686F73"/>
                </a:solidFill>
              </a:defRPr>
            </a:lvl1pPr>
          </a:lstStyle>
          <a:p>
            <a:pPr/>
            <a:r>
              <a:t>the what</a:t>
            </a:r>
          </a:p>
        </p:txBody>
      </p:sp>
      <p:sp>
        <p:nvSpPr>
          <p:cNvPr id="191" name="Shape 191"/>
          <p:cNvSpPr/>
          <p:nvPr/>
        </p:nvSpPr>
        <p:spPr>
          <a:xfrm>
            <a:off x="719666" y="2413000"/>
            <a:ext cx="5842927" cy="3337392"/>
          </a:xfrm>
          <a:prstGeom prst="roundRect">
            <a:avLst>
              <a:gd name="adj" fmla="val 13901"/>
            </a:avLst>
          </a:prstGeom>
          <a:solidFill>
            <a:srgbClr val="DEE4E9"/>
          </a:solidFill>
          <a:ln w="63500">
            <a:solidFill>
              <a:srgbClr val="000000"/>
            </a:solidFill>
            <a:miter lim="400000"/>
          </a:ln>
        </p:spPr>
        <p:txBody>
          <a:bodyPr lIns="50800" tIns="50800" rIns="50800" bIns="50800" anchor="ctr"/>
          <a:lstStyle/>
          <a:p>
            <a:pPr>
              <a:defRPr>
                <a:solidFill>
                  <a:srgbClr val="FFFFFF"/>
                </a:solidFill>
              </a:defRPr>
            </a:pPr>
          </a:p>
        </p:txBody>
      </p:sp>
      <p:sp>
        <p:nvSpPr>
          <p:cNvPr id="192" name="Shape 192"/>
          <p:cNvSpPr/>
          <p:nvPr/>
        </p:nvSpPr>
        <p:spPr>
          <a:xfrm>
            <a:off x="6764337" y="2413000"/>
            <a:ext cx="5842927" cy="3337392"/>
          </a:xfrm>
          <a:prstGeom prst="roundRect">
            <a:avLst>
              <a:gd name="adj" fmla="val 13901"/>
            </a:avLst>
          </a:prstGeom>
          <a:solidFill>
            <a:srgbClr val="DEE4E9"/>
          </a:solidFill>
          <a:ln w="63500">
            <a:solidFill>
              <a:srgbClr val="000000"/>
            </a:solidFill>
            <a:miter lim="400000"/>
          </a:ln>
        </p:spPr>
        <p:txBody>
          <a:bodyPr lIns="50800" tIns="50800" rIns="50800" bIns="50800" anchor="ctr"/>
          <a:lstStyle/>
          <a:p>
            <a:pPr>
              <a:defRPr>
                <a:solidFill>
                  <a:srgbClr val="FFFFFF"/>
                </a:solidFill>
              </a:defRPr>
            </a:pPr>
          </a:p>
        </p:txBody>
      </p:sp>
      <p:sp>
        <p:nvSpPr>
          <p:cNvPr id="193" name="Shape 193"/>
          <p:cNvSpPr/>
          <p:nvPr/>
        </p:nvSpPr>
        <p:spPr>
          <a:xfrm>
            <a:off x="6764337" y="5975618"/>
            <a:ext cx="5842927" cy="3337392"/>
          </a:xfrm>
          <a:prstGeom prst="roundRect">
            <a:avLst>
              <a:gd name="adj" fmla="val 13901"/>
            </a:avLst>
          </a:prstGeom>
          <a:solidFill>
            <a:srgbClr val="DEE4E9"/>
          </a:solidFill>
          <a:ln w="63500">
            <a:solidFill>
              <a:srgbClr val="000000"/>
            </a:solidFill>
            <a:miter lim="400000"/>
          </a:ln>
        </p:spPr>
        <p:txBody>
          <a:bodyPr lIns="50800" tIns="50800" rIns="50800" bIns="50800" anchor="ctr"/>
          <a:lstStyle/>
          <a:p>
            <a:pPr>
              <a:defRPr>
                <a:solidFill>
                  <a:srgbClr val="FFFFFF"/>
                </a:solidFill>
              </a:defRPr>
            </a:pPr>
          </a:p>
        </p:txBody>
      </p:sp>
      <p:sp>
        <p:nvSpPr>
          <p:cNvPr id="194" name="Shape 194"/>
          <p:cNvSpPr/>
          <p:nvPr/>
        </p:nvSpPr>
        <p:spPr>
          <a:xfrm>
            <a:off x="719666" y="5943868"/>
            <a:ext cx="5842927" cy="3337392"/>
          </a:xfrm>
          <a:prstGeom prst="roundRect">
            <a:avLst>
              <a:gd name="adj" fmla="val 13901"/>
            </a:avLst>
          </a:prstGeom>
          <a:solidFill>
            <a:srgbClr val="DEE4E9"/>
          </a:solidFill>
          <a:ln w="63500">
            <a:solidFill>
              <a:srgbClr val="000000"/>
            </a:solidFill>
            <a:miter lim="400000"/>
          </a:ln>
        </p:spPr>
        <p:txBody>
          <a:bodyPr lIns="50800" tIns="50800" rIns="50800" bIns="50800" anchor="ctr"/>
          <a:lstStyle/>
          <a:p>
            <a:pPr>
              <a:defRPr sz="3500">
                <a:solidFill>
                  <a:srgbClr val="FFFFFF"/>
                </a:solidFill>
              </a:defRPr>
            </a:pPr>
          </a:p>
        </p:txBody>
      </p:sp>
      <p:sp>
        <p:nvSpPr>
          <p:cNvPr id="195" name="Shape 195"/>
          <p:cNvSpPr/>
          <p:nvPr/>
        </p:nvSpPr>
        <p:spPr>
          <a:xfrm>
            <a:off x="2315249" y="2419350"/>
            <a:ext cx="265176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experiences</a:t>
            </a:r>
          </a:p>
        </p:txBody>
      </p:sp>
      <p:sp>
        <p:nvSpPr>
          <p:cNvPr id="196" name="Shape 196"/>
          <p:cNvSpPr/>
          <p:nvPr/>
        </p:nvSpPr>
        <p:spPr>
          <a:xfrm>
            <a:off x="7330534" y="2419350"/>
            <a:ext cx="471053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teaching and learning</a:t>
            </a:r>
          </a:p>
        </p:txBody>
      </p:sp>
      <p:sp>
        <p:nvSpPr>
          <p:cNvPr id="197" name="Shape 197"/>
          <p:cNvSpPr/>
          <p:nvPr/>
        </p:nvSpPr>
        <p:spPr>
          <a:xfrm>
            <a:off x="1866279" y="5943868"/>
            <a:ext cx="354970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creative process</a:t>
            </a:r>
          </a:p>
        </p:txBody>
      </p:sp>
      <p:sp>
        <p:nvSpPr>
          <p:cNvPr id="198" name="Shape 198"/>
          <p:cNvSpPr/>
          <p:nvPr/>
        </p:nvSpPr>
        <p:spPr>
          <a:xfrm>
            <a:off x="8417756" y="5943868"/>
            <a:ext cx="253608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useo Sans"/>
                <a:ea typeface="Museo Sans"/>
                <a:cs typeface="Museo Sans"/>
                <a:sym typeface="Museo Sans"/>
              </a:defRPr>
            </a:lvl1pPr>
          </a:lstStyle>
          <a:p>
            <a:pPr/>
            <a:r>
              <a:t>frustrations</a:t>
            </a:r>
          </a:p>
        </p:txBody>
      </p:sp>
      <p:sp>
        <p:nvSpPr>
          <p:cNvPr id="199" name="Shape 199"/>
          <p:cNvSpPr/>
          <p:nvPr/>
        </p:nvSpPr>
        <p:spPr>
          <a:xfrm>
            <a:off x="825466" y="3018135"/>
            <a:ext cx="5400544"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75000"/>
              <a:buFont typeface="Helvetica Neue"/>
              <a:buChar char="•"/>
              <a:defRPr i="1" sz="2400">
                <a:latin typeface="Museo Sans"/>
                <a:ea typeface="Museo Sans"/>
                <a:cs typeface="Museo Sans"/>
                <a:sym typeface="Museo Sans"/>
              </a:defRPr>
            </a:pPr>
            <a:r>
              <a:t>tell us about the last piece you choreographed?</a:t>
            </a:r>
          </a:p>
          <a:p>
            <a:pPr marL="304800" indent="-304800" algn="l">
              <a:buSzPct val="75000"/>
              <a:buFont typeface="Helvetica Neue"/>
              <a:buChar char="•"/>
              <a:defRPr i="1" sz="2400">
                <a:solidFill>
                  <a:srgbClr val="E06C00"/>
                </a:solidFill>
                <a:latin typeface="Museo Sans"/>
                <a:ea typeface="Museo Sans"/>
                <a:cs typeface="Museo Sans"/>
                <a:sym typeface="Museo Sans"/>
              </a:defRPr>
            </a:pPr>
            <a:r>
              <a:t>could you tell me a story about a time you felt rewarded by dancing?</a:t>
            </a:r>
          </a:p>
          <a:p>
            <a:pPr marL="304800" indent="-304800" algn="l">
              <a:buSzPct val="75000"/>
              <a:buFont typeface="Helvetica Neue"/>
              <a:buChar char="•"/>
              <a:defRPr i="1" sz="2400">
                <a:latin typeface="Museo Sans"/>
                <a:ea typeface="Museo Sans"/>
                <a:cs typeface="Museo Sans"/>
                <a:sym typeface="Museo Sans"/>
              </a:defRPr>
            </a:pPr>
            <a:r>
              <a:t>can you identify a source that you drew inspiration from?</a:t>
            </a:r>
          </a:p>
        </p:txBody>
      </p:sp>
      <p:sp>
        <p:nvSpPr>
          <p:cNvPr id="200" name="Shape 200"/>
          <p:cNvSpPr/>
          <p:nvPr/>
        </p:nvSpPr>
        <p:spPr>
          <a:xfrm>
            <a:off x="878434" y="6588591"/>
            <a:ext cx="5787364"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75000"/>
              <a:buFont typeface="Helvetica Neue"/>
              <a:buChar char="•"/>
              <a:defRPr i="1" sz="2900">
                <a:latin typeface="Museo Sans"/>
                <a:ea typeface="Museo Sans"/>
                <a:cs typeface="Museo Sans"/>
                <a:sym typeface="Museo Sans"/>
              </a:defRPr>
            </a:pPr>
            <a:r>
              <a:t>what would I find surprising about how you choreograph?</a:t>
            </a:r>
          </a:p>
          <a:p>
            <a:pPr marL="304800" indent="-304800" algn="l">
              <a:buSzPct val="75000"/>
              <a:buFont typeface="Helvetica Neue"/>
              <a:buChar char="•"/>
              <a:defRPr i="1" sz="2900">
                <a:solidFill>
                  <a:srgbClr val="E06C00"/>
                </a:solidFill>
                <a:latin typeface="Museo Sans"/>
                <a:ea typeface="Museo Sans"/>
                <a:cs typeface="Museo Sans"/>
                <a:sym typeface="Museo Sans"/>
              </a:defRPr>
            </a:pPr>
            <a:r>
              <a:t>what is an interesting way that you interpret spaces and positioning?</a:t>
            </a:r>
          </a:p>
        </p:txBody>
      </p:sp>
      <p:sp>
        <p:nvSpPr>
          <p:cNvPr id="201" name="Shape 201"/>
          <p:cNvSpPr/>
          <p:nvPr/>
        </p:nvSpPr>
        <p:spPr>
          <a:xfrm>
            <a:off x="7016767" y="6556841"/>
            <a:ext cx="5457128"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75000"/>
              <a:buFont typeface="Helvetica Neue"/>
              <a:buChar char="•"/>
              <a:defRPr i="1" sz="3000">
                <a:solidFill>
                  <a:srgbClr val="E06C00"/>
                </a:solidFill>
                <a:latin typeface="Museo Sans"/>
                <a:ea typeface="Museo Sans"/>
                <a:cs typeface="Museo Sans"/>
                <a:sym typeface="Museo Sans"/>
              </a:defRPr>
            </a:pPr>
            <a:r>
              <a:t>why was that piece of choreography difficult?</a:t>
            </a:r>
          </a:p>
          <a:p>
            <a:pPr marL="304800" indent="-304800" algn="l">
              <a:buSzPct val="75000"/>
              <a:buFont typeface="Helvetica Neue"/>
              <a:buChar char="•"/>
              <a:defRPr i="1" sz="3000">
                <a:latin typeface="Museo Sans"/>
                <a:ea typeface="Museo Sans"/>
                <a:cs typeface="Museo Sans"/>
                <a:sym typeface="Museo Sans"/>
              </a:defRPr>
            </a:pPr>
            <a:r>
              <a:t>what would I find surprising about the way you count while dancing?</a:t>
            </a:r>
          </a:p>
        </p:txBody>
      </p:sp>
      <p:sp>
        <p:nvSpPr>
          <p:cNvPr id="202" name="Shape 202"/>
          <p:cNvSpPr/>
          <p:nvPr/>
        </p:nvSpPr>
        <p:spPr>
          <a:xfrm>
            <a:off x="6851649" y="2980035"/>
            <a:ext cx="5787364"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75000"/>
              <a:buFont typeface="Helvetica Neue"/>
              <a:buChar char="•"/>
              <a:defRPr i="1" sz="2800">
                <a:latin typeface="Museo Sans"/>
                <a:ea typeface="Museo Sans"/>
                <a:cs typeface="Museo Sans"/>
                <a:sym typeface="Museo Sans"/>
              </a:defRPr>
            </a:pPr>
            <a:r>
              <a:t>how do you feel when you have difficulty learning choreography?</a:t>
            </a:r>
          </a:p>
          <a:p>
            <a:pPr marL="304800" indent="-304800" algn="l">
              <a:buSzPct val="75000"/>
              <a:buFont typeface="Helvetica Neue"/>
              <a:buChar char="•"/>
              <a:defRPr i="1" sz="2800">
                <a:solidFill>
                  <a:srgbClr val="E06C00"/>
                </a:solidFill>
                <a:latin typeface="Museo Sans"/>
                <a:ea typeface="Museo Sans"/>
                <a:cs typeface="Museo Sans"/>
                <a:sym typeface="Museo Sans"/>
              </a:defRPr>
            </a:pPr>
            <a:r>
              <a:t>can you teach me a piece of choreography that you have recently worked on?</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Screen Shot 2015-10-01 at 12.05.13 AM.png"/>
          <p:cNvPicPr>
            <a:picLocks noChangeAspect="1"/>
          </p:cNvPicPr>
          <p:nvPr>
            <p:ph type="pic" idx="13"/>
          </p:nvPr>
        </p:nvPicPr>
        <p:blipFill>
          <a:blip r:embed="rId3">
            <a:extLst/>
          </a:blip>
          <a:srcRect l="4288" t="0" r="4288" b="0"/>
          <a:stretch>
            <a:fillRect/>
          </a:stretch>
        </p:blipFill>
        <p:spPr>
          <a:xfrm>
            <a:off x="6414921" y="-131267"/>
            <a:ext cx="6677357" cy="10016035"/>
          </a:xfrm>
          <a:prstGeom prst="rect">
            <a:avLst/>
          </a:prstGeom>
          <a:ln w="177800">
            <a:solidFill>
              <a:srgbClr val="000000"/>
            </a:solidFill>
          </a:ln>
        </p:spPr>
      </p:pic>
      <p:sp>
        <p:nvSpPr>
          <p:cNvPr id="207" name="Shape 207"/>
          <p:cNvSpPr/>
          <p:nvPr>
            <p:ph type="title"/>
          </p:nvPr>
        </p:nvSpPr>
        <p:spPr>
          <a:prstGeom prst="rect">
            <a:avLst/>
          </a:prstGeom>
        </p:spPr>
        <p:txBody>
          <a:bodyPr/>
          <a:lstStyle>
            <a:lvl1pPr>
              <a:defRPr>
                <a:solidFill>
                  <a:srgbClr val="686F73"/>
                </a:solidFill>
              </a:defRPr>
            </a:lvl1pPr>
          </a:lstStyle>
          <a:p>
            <a:pPr/>
            <a:r>
              <a:t>themes</a:t>
            </a:r>
          </a:p>
        </p:txBody>
      </p:sp>
      <p:sp>
        <p:nvSpPr>
          <p:cNvPr id="208" name="Shape 208"/>
          <p:cNvSpPr/>
          <p:nvPr>
            <p:ph type="body" sz="half" idx="1"/>
          </p:nvPr>
        </p:nvSpPr>
        <p:spPr>
          <a:prstGeom prst="rect">
            <a:avLst/>
          </a:prstGeom>
        </p:spPr>
        <p:txBody>
          <a:bodyPr/>
          <a:lstStyle/>
          <a:p>
            <a:pPr>
              <a:defRPr sz="6000">
                <a:solidFill>
                  <a:srgbClr val="000000"/>
                </a:solidFill>
              </a:defRPr>
            </a:pPr>
            <a:r>
              <a:t>feedback</a:t>
            </a:r>
          </a:p>
          <a:p>
            <a:pPr>
              <a:defRPr sz="6000">
                <a:solidFill>
                  <a:srgbClr val="000000"/>
                </a:solidFill>
              </a:defRPr>
            </a:pPr>
            <a:r>
              <a:t>sharing</a:t>
            </a:r>
          </a:p>
          <a:p>
            <a:pPr>
              <a:defRPr sz="6000">
                <a:solidFill>
                  <a:srgbClr val="000000"/>
                </a:solidFill>
              </a:defRPr>
            </a:pPr>
            <a:r>
              <a:t>framework for creation</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body" idx="14"/>
          </p:nvPr>
        </p:nvSpPr>
        <p:spPr>
          <a:xfrm>
            <a:off x="1270000" y="3073400"/>
            <a:ext cx="10464800" cy="3149601"/>
          </a:xfrm>
          <a:prstGeom prst="rect">
            <a:avLst/>
          </a:prstGeom>
        </p:spPr>
        <p:txBody>
          <a:bodyPr/>
          <a:lstStyle/>
          <a:p>
            <a:pPr/>
            <a:r>
              <a:t>“Some people seek feedback from better people. I like to ask anyone. I even ask my mom who knows nothing…I value all feedback with equal weight. </a:t>
            </a:r>
            <a:r>
              <a:rPr>
                <a:solidFill>
                  <a:srgbClr val="E06C00"/>
                </a:solidFill>
              </a:rPr>
              <a:t>Everyone has an eye for something</a:t>
            </a:r>
            <a:r>
              <a:t>.”</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IMG_1678.MOV.m4v"/>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6888202" y="-434479"/>
            <a:ext cx="6268087" cy="11143265"/>
          </a:xfrm>
          <a:prstGeom prst="rect">
            <a:avLst/>
          </a:prstGeom>
          <a:ln w="177800">
            <a:solidFill>
              <a:srgbClr val="000000"/>
            </a:solidFill>
          </a:ln>
        </p:spPr>
      </p:pic>
      <p:sp>
        <p:nvSpPr>
          <p:cNvPr id="217" name="Shape 217"/>
          <p:cNvSpPr/>
          <p:nvPr>
            <p:ph type="title"/>
          </p:nvPr>
        </p:nvSpPr>
        <p:spPr>
          <a:prstGeom prst="rect">
            <a:avLst/>
          </a:prstGeom>
        </p:spPr>
        <p:txBody>
          <a:bodyPr/>
          <a:lstStyle>
            <a:lvl1pPr>
              <a:defRPr>
                <a:solidFill>
                  <a:srgbClr val="686F73"/>
                </a:solidFill>
              </a:defRPr>
            </a:lvl1pPr>
          </a:lstStyle>
          <a:p>
            <a:pPr/>
            <a:r>
              <a:t>contextual inquiry</a:t>
            </a:r>
          </a:p>
        </p:txBody>
      </p:sp>
      <p:sp>
        <p:nvSpPr>
          <p:cNvPr id="218" name="Shape 218"/>
          <p:cNvSpPr/>
          <p:nvPr>
            <p:ph type="body" sz="quarter" idx="1"/>
          </p:nvPr>
        </p:nvSpPr>
        <p:spPr>
          <a:prstGeom prst="rect">
            <a:avLst/>
          </a:prstGeom>
        </p:spPr>
        <p:txBody>
          <a:bodyPr/>
          <a:lstStyle>
            <a:lvl1pPr>
              <a:defRPr>
                <a:solidFill>
                  <a:srgbClr val="000000"/>
                </a:solidFill>
              </a:defRPr>
            </a:lvl1pPr>
          </a:lstStyle>
          <a:p>
            <a:pPr/>
            <a:r>
              <a:t>lloyd and lq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396667" fill="hold"/>
                                        <p:tgtEl>
                                          <p:spTgt spid="2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dv1989002_2917x1947.jpeg"/>
          <p:cNvPicPr>
            <a:picLocks noChangeAspect="1"/>
          </p:cNvPicPr>
          <p:nvPr>
            <p:ph type="pic" idx="13"/>
          </p:nvPr>
        </p:nvPicPr>
        <p:blipFill>
          <a:blip r:embed="rId3">
            <a:extLst/>
          </a:blip>
          <a:srcRect l="0" t="328" r="0" b="1363"/>
          <a:stretch>
            <a:fillRect/>
          </a:stretch>
        </p:blipFill>
        <p:spPr>
          <a:prstGeom prst="rect">
            <a:avLst/>
          </a:prstGeom>
        </p:spPr>
      </p:pic>
      <p:sp>
        <p:nvSpPr>
          <p:cNvPr id="223" name="Shape 223"/>
          <p:cNvSpPr/>
          <p:nvPr>
            <p:ph type="title"/>
          </p:nvPr>
        </p:nvSpPr>
        <p:spPr>
          <a:prstGeom prst="rect">
            <a:avLst/>
          </a:prstGeom>
        </p:spPr>
        <p:txBody>
          <a:bodyPr/>
          <a:lstStyle/>
          <a:p>
            <a:pPr/>
            <a:r>
              <a:t>unpacking</a:t>
            </a:r>
          </a:p>
        </p:txBody>
      </p:sp>
      <p:sp>
        <p:nvSpPr>
          <p:cNvPr id="224" name="Shape 224"/>
          <p:cNvSpPr/>
          <p:nvPr>
            <p:ph type="body" sz="quarter" idx="1"/>
          </p:nvPr>
        </p:nvSpPr>
        <p:spPr>
          <a:prstGeom prst="rect">
            <a:avLst/>
          </a:prstGeom>
        </p:spPr>
        <p:txBody>
          <a:bodyPr/>
          <a:lstStyle/>
          <a:p>
            <a:pPr/>
            <a:r>
              <a:t>empathy map</a:t>
            </a:r>
          </a:p>
        </p:txBody>
      </p:sp>
      <p:sp>
        <p:nvSpPr>
          <p:cNvPr id="225" name="Shape 225"/>
          <p:cNvSpPr/>
          <p:nvPr/>
        </p:nvSpPr>
        <p:spPr>
          <a:xfrm>
            <a:off x="-1406774" y="-405210"/>
            <a:ext cx="15818347" cy="8405020"/>
          </a:xfrm>
          <a:prstGeom prst="rect">
            <a:avLst/>
          </a:prstGeom>
          <a:blipFill>
            <a:blip r:embed="rId4"/>
            <a:stretch>
              <a:fillRect/>
            </a:stretch>
          </a:blipFill>
          <a:ln w="12700">
            <a:solidFill>
              <a:srgbClr val="9A9A9A"/>
            </a:solidFill>
            <a:miter lim="400000"/>
          </a:ln>
        </p:spPr>
        <p:txBody>
          <a:bodyPr lIns="50800" tIns="50800" rIns="50800" bIns="50800" anchor="ctr"/>
          <a:lstStyle/>
          <a:p>
            <a:pP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