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35560000" cy="4978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120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3710355" y="26047700"/>
            <a:ext cx="8139290" cy="373662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12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3710355" y="18803054"/>
            <a:ext cx="8139290" cy="11763024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9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sz="quarter" idx="13"/>
          </p:nvPr>
        </p:nvSpPr>
        <p:spPr>
          <a:xfrm>
            <a:off x="12720108" y="21098933"/>
            <a:ext cx="10114846" cy="75861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quarter" idx="13"/>
          </p:nvPr>
        </p:nvSpPr>
        <p:spPr>
          <a:xfrm>
            <a:off x="13981994" y="21612577"/>
            <a:ext cx="7589568" cy="45931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3710355" y="26324278"/>
            <a:ext cx="8139290" cy="1106312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3710355" y="27470100"/>
            <a:ext cx="8139290" cy="8791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3710355" y="23607889"/>
            <a:ext cx="8139290" cy="256822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17947921" y="21595870"/>
            <a:ext cx="4142266" cy="63909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3463410" y="21592821"/>
            <a:ext cx="4148668" cy="3101623"/>
          </a:xfrm>
          <a:prstGeom prst="rect">
            <a:avLst/>
          </a:prstGeom>
        </p:spPr>
        <p:txBody>
          <a:bodyPr/>
          <a:lstStyle>
            <a:lvl1pPr>
              <a:defRPr sz="30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3463410" y="24803100"/>
            <a:ext cx="4148668" cy="3200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13463410" y="21296489"/>
            <a:ext cx="8633179" cy="167922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3463410" y="21296489"/>
            <a:ext cx="8633179" cy="167922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sz="quarter" idx="1"/>
          </p:nvPr>
        </p:nvSpPr>
        <p:spPr>
          <a:xfrm>
            <a:off x="13463410" y="23114000"/>
            <a:ext cx="8633179" cy="4889500"/>
          </a:xfrm>
          <a:prstGeom prst="rect">
            <a:avLst/>
          </a:prstGeom>
        </p:spPr>
        <p:txBody>
          <a:bodyPr anchor="ctr"/>
          <a:lstStyle>
            <a:lvl1pPr marL="2245894" indent="-2245894" algn="l">
              <a:spcBef>
                <a:spcPts val="4200"/>
              </a:spcBef>
              <a:buSzPct val="75000"/>
              <a:buChar char="•"/>
              <a:defRPr sz="19200"/>
            </a:lvl1pPr>
            <a:lvl2pPr marL="2690394" indent="-2245894" algn="l">
              <a:spcBef>
                <a:spcPts val="4200"/>
              </a:spcBef>
              <a:buSzPct val="75000"/>
              <a:buChar char="•"/>
              <a:defRPr sz="19200"/>
            </a:lvl2pPr>
            <a:lvl3pPr marL="3134894" indent="-2245894" algn="l">
              <a:spcBef>
                <a:spcPts val="4200"/>
              </a:spcBef>
              <a:buSzPct val="75000"/>
              <a:buChar char="•"/>
              <a:defRPr sz="19200"/>
            </a:lvl3pPr>
            <a:lvl4pPr marL="3579394" indent="-2245894" algn="l">
              <a:spcBef>
                <a:spcPts val="4200"/>
              </a:spcBef>
              <a:buSzPct val="75000"/>
              <a:buChar char="•"/>
              <a:defRPr sz="19200"/>
            </a:lvl4pPr>
            <a:lvl5pPr marL="4023894" indent="-2245894" algn="l">
              <a:spcBef>
                <a:spcPts val="4200"/>
              </a:spcBef>
              <a:buSzPct val="75000"/>
              <a:buChar char="•"/>
              <a:defRPr sz="19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7947922" y="23114000"/>
            <a:ext cx="4148668" cy="4889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xfrm>
            <a:off x="13463410" y="21296489"/>
            <a:ext cx="8633179" cy="167922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13463410" y="23114000"/>
            <a:ext cx="4148668" cy="4889500"/>
          </a:xfrm>
          <a:prstGeom prst="rect">
            <a:avLst/>
          </a:prstGeom>
        </p:spPr>
        <p:txBody>
          <a:bodyPr anchor="ctr"/>
          <a:lstStyle>
            <a:lvl1pPr marL="1714500" indent="-1714500" algn="l">
              <a:spcBef>
                <a:spcPts val="3200"/>
              </a:spcBef>
              <a:buSzPct val="75000"/>
              <a:buChar char="•"/>
              <a:defRPr sz="14000"/>
            </a:lvl1pPr>
            <a:lvl2pPr marL="2057400" indent="-1714500" algn="l">
              <a:spcBef>
                <a:spcPts val="3200"/>
              </a:spcBef>
              <a:buSzPct val="75000"/>
              <a:buChar char="•"/>
              <a:defRPr sz="14000"/>
            </a:lvl2pPr>
            <a:lvl3pPr marL="2603500" indent="-1714500" algn="l">
              <a:spcBef>
                <a:spcPts val="3200"/>
              </a:spcBef>
              <a:buSzPct val="75000"/>
              <a:buChar char="•"/>
              <a:defRPr sz="14000"/>
            </a:lvl3pPr>
            <a:lvl4pPr marL="3048000" indent="-1714500" algn="l">
              <a:spcBef>
                <a:spcPts val="3200"/>
              </a:spcBef>
              <a:buSzPct val="75000"/>
              <a:buChar char="•"/>
              <a:defRPr sz="14000"/>
            </a:lvl4pPr>
            <a:lvl5pPr marL="3492500" indent="-1714500" algn="l">
              <a:spcBef>
                <a:spcPts val="3200"/>
              </a:spcBef>
              <a:buSzPct val="75000"/>
              <a:buChar char="•"/>
              <a:defRPr sz="1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sz="quarter" idx="1"/>
          </p:nvPr>
        </p:nvSpPr>
        <p:spPr>
          <a:xfrm>
            <a:off x="13463410" y="22086710"/>
            <a:ext cx="8633179" cy="5610579"/>
          </a:xfrm>
          <a:prstGeom prst="rect">
            <a:avLst/>
          </a:prstGeom>
        </p:spPr>
        <p:txBody>
          <a:bodyPr anchor="ctr"/>
          <a:lstStyle>
            <a:lvl1pPr marL="2245894" indent="-2245894" algn="l">
              <a:spcBef>
                <a:spcPts val="4200"/>
              </a:spcBef>
              <a:buSzPct val="75000"/>
              <a:buChar char="•"/>
              <a:defRPr sz="19200"/>
            </a:lvl1pPr>
            <a:lvl2pPr marL="2690394" indent="-2245894" algn="l">
              <a:spcBef>
                <a:spcPts val="4200"/>
              </a:spcBef>
              <a:buSzPct val="75000"/>
              <a:buChar char="•"/>
              <a:defRPr sz="19200"/>
            </a:lvl2pPr>
            <a:lvl3pPr marL="3134894" indent="-2245894" algn="l">
              <a:spcBef>
                <a:spcPts val="4200"/>
              </a:spcBef>
              <a:buSzPct val="75000"/>
              <a:buChar char="•"/>
              <a:defRPr sz="19200"/>
            </a:lvl3pPr>
            <a:lvl4pPr marL="3579394" indent="-2245894" algn="l">
              <a:spcBef>
                <a:spcPts val="4200"/>
              </a:spcBef>
              <a:buSzPct val="75000"/>
              <a:buChar char="•"/>
              <a:defRPr sz="19200"/>
            </a:lvl4pPr>
            <a:lvl5pPr marL="4023894" indent="-2245894" algn="l">
              <a:spcBef>
                <a:spcPts val="4200"/>
              </a:spcBef>
              <a:buSzPct val="75000"/>
              <a:buChar char="•"/>
              <a:defRPr sz="19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7957800" y="24961144"/>
            <a:ext cx="4148668" cy="3032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7957800" y="21592821"/>
            <a:ext cx="4148668" cy="3032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quarter" idx="15"/>
          </p:nvPr>
        </p:nvSpPr>
        <p:spPr>
          <a:xfrm>
            <a:off x="13463411" y="21592822"/>
            <a:ext cx="4148668" cy="6400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3710355" y="22373166"/>
            <a:ext cx="8139290" cy="25682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511" tIns="39511" rIns="39511" bIns="39511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3710355" y="25010533"/>
            <a:ext cx="8139290" cy="8791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511" tIns="39511" rIns="39511" bIns="3951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7093691" y="28299832"/>
            <a:ext cx="1362739" cy="1450623"/>
          </a:xfrm>
          <a:prstGeom prst="rect">
            <a:avLst/>
          </a:prstGeom>
          <a:ln w="3175">
            <a:miter lim="400000"/>
          </a:ln>
        </p:spPr>
        <p:txBody>
          <a:bodyPr wrap="none" lIns="39511" tIns="39511" rIns="39511" bIns="39511">
            <a:spAutoFit/>
          </a:bodyPr>
          <a:lstStyle>
            <a:lvl1pPr>
              <a:defRPr sz="90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.jpeg"/><Relationship Id="rId13" Type="http://schemas.openxmlformats.org/officeDocument/2006/relationships/image" Target="../media/image3.jpeg"/><Relationship Id="rId1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72"/>
          <p:cNvGrpSpPr/>
          <p:nvPr/>
        </p:nvGrpSpPr>
        <p:grpSpPr>
          <a:xfrm>
            <a:off x="1123950" y="729314"/>
            <a:ext cx="33312102" cy="48325371"/>
            <a:chOff x="0" y="0"/>
            <a:chExt cx="33312101" cy="48325370"/>
          </a:xfrm>
        </p:grpSpPr>
        <p:pic>
          <p:nvPicPr>
            <p:cNvPr id="119" name="log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449408" y="0"/>
              <a:ext cx="6862694" cy="470969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20" name="Shape 120"/>
            <p:cNvSpPr/>
            <p:nvPr/>
          </p:nvSpPr>
          <p:spPr>
            <a:xfrm>
              <a:off x="11216801" y="924205"/>
              <a:ext cx="10606460" cy="393929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pc="749" sz="15000"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bento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7662397" y="15068765"/>
              <a:ext cx="17770223" cy="24376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pc="899" sz="18000">
                  <a:solidFill>
                    <a:srgbClr val="F39C12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design process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7662397" y="29709684"/>
              <a:ext cx="17770223" cy="24376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pc="899" sz="18000">
                  <a:solidFill>
                    <a:srgbClr val="F39C12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solution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7662397" y="7305167"/>
              <a:ext cx="17770223" cy="24376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pc="899" sz="18000">
                  <a:solidFill>
                    <a:srgbClr val="F39C12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overview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1396448" y="10380111"/>
              <a:ext cx="14818666" cy="40513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ct val="120000"/>
                </a:lnSpc>
                <a:defRPr spc="117" sz="59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pPr>
              <a:r>
                <a:rPr>
                  <a:solidFill>
                    <a:srgbClr val="F39C12"/>
                  </a:solidFill>
                </a:rPr>
                <a:t>problem: </a:t>
              </a:r>
              <a:r>
                <a:t>creative inspiration is scarce. when we forget about things in the world or moments that inspire us, we’re frustrated and our creative process is hindered</a:t>
              </a:r>
            </a:p>
          </p:txBody>
        </p:sp>
        <p:grpSp>
          <p:nvGrpSpPr>
            <p:cNvPr id="127" name="Group 127"/>
            <p:cNvGrpSpPr/>
            <p:nvPr/>
          </p:nvGrpSpPr>
          <p:grpSpPr>
            <a:xfrm>
              <a:off x="924307" y="33022778"/>
              <a:ext cx="8608136" cy="2469778"/>
              <a:chOff x="0" y="0"/>
              <a:chExt cx="8608134" cy="2469777"/>
            </a:xfrm>
          </p:grpSpPr>
          <p:pic>
            <p:nvPicPr>
              <p:cNvPr id="125" name="lightbulb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69778" cy="246977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26" name="Shape 126"/>
              <p:cNvSpPr/>
              <p:nvPr/>
            </p:nvSpPr>
            <p:spPr>
              <a:xfrm>
                <a:off x="3110107" y="797614"/>
                <a:ext cx="5498028" cy="8745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20000"/>
                  </a:lnSpc>
                  <a:defRPr spc="215" sz="5400">
                    <a:latin typeface="Ikaros Regular"/>
                    <a:ea typeface="Ikaros Regular"/>
                    <a:cs typeface="Ikaros Regular"/>
                    <a:sym typeface="Ikaros Regular"/>
                  </a:defRPr>
                </a:lvl1pPr>
              </a:lstStyle>
              <a:p>
                <a:pPr/>
                <a:r>
                  <a:t>be inspired</a:t>
                </a:r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>
              <a:off x="12534644" y="33022778"/>
              <a:ext cx="7970774" cy="2469778"/>
              <a:chOff x="0" y="0"/>
              <a:chExt cx="7970772" cy="2469777"/>
            </a:xfrm>
          </p:grpSpPr>
          <p:pic>
            <p:nvPicPr>
              <p:cNvPr id="128" name="iphon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195054" cy="246977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29" name="Shape 129"/>
              <p:cNvSpPr/>
              <p:nvPr/>
            </p:nvSpPr>
            <p:spPr>
              <a:xfrm>
                <a:off x="2472745" y="797614"/>
                <a:ext cx="5498028" cy="8745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20000"/>
                  </a:lnSpc>
                  <a:defRPr spc="215" sz="5400">
                    <a:latin typeface="Ikaros Regular"/>
                    <a:ea typeface="Ikaros Regular"/>
                    <a:cs typeface="Ikaros Regular"/>
                    <a:sym typeface="Ikaros Regular"/>
                  </a:defRPr>
                </a:lvl1pPr>
              </a:lstStyle>
              <a:p>
                <a:pPr/>
                <a:r>
                  <a:t>log the moment</a:t>
                </a:r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>
              <a:off x="23507617" y="33022778"/>
              <a:ext cx="8663091" cy="2469778"/>
              <a:chOff x="0" y="0"/>
              <a:chExt cx="8663090" cy="2469777"/>
            </a:xfrm>
          </p:grpSpPr>
          <p:pic>
            <p:nvPicPr>
              <p:cNvPr id="131" name="reminder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579690" cy="246977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32" name="Shape 132"/>
              <p:cNvSpPr/>
              <p:nvPr/>
            </p:nvSpPr>
            <p:spPr>
              <a:xfrm>
                <a:off x="3165063" y="797614"/>
                <a:ext cx="5498028" cy="8745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20000"/>
                  </a:lnSpc>
                  <a:defRPr spc="215" sz="5400">
                    <a:latin typeface="Ikaros Regular"/>
                    <a:ea typeface="Ikaros Regular"/>
                    <a:cs typeface="Ikaros Regular"/>
                    <a:sym typeface="Ikaros Regular"/>
                  </a:defRPr>
                </a:lvl1pPr>
              </a:lstStyle>
              <a:p>
                <a:pPr/>
                <a:r>
                  <a:t>get reminded</a:t>
                </a:r>
              </a:p>
            </p:txBody>
          </p:sp>
        </p:grpSp>
        <p:sp>
          <p:nvSpPr>
            <p:cNvPr id="134" name="Shape 134"/>
            <p:cNvSpPr/>
            <p:nvPr/>
          </p:nvSpPr>
          <p:spPr>
            <a:xfrm>
              <a:off x="1872512" y="36429726"/>
              <a:ext cx="6739205" cy="11833682"/>
            </a:xfrm>
            <a:prstGeom prst="rect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6800"/>
              </a:pPr>
            </a:p>
          </p:txBody>
        </p:sp>
        <p:sp>
          <p:nvSpPr>
            <p:cNvPr id="135" name="Shape 135"/>
            <p:cNvSpPr/>
            <p:nvPr/>
          </p:nvSpPr>
          <p:spPr>
            <a:xfrm>
              <a:off x="13164168" y="36429726"/>
              <a:ext cx="6739205" cy="11833682"/>
            </a:xfrm>
            <a:prstGeom prst="rect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6800"/>
              </a:pPr>
            </a:p>
          </p:txBody>
        </p:sp>
        <p:sp>
          <p:nvSpPr>
            <p:cNvPr id="136" name="Shape 136"/>
            <p:cNvSpPr/>
            <p:nvPr/>
          </p:nvSpPr>
          <p:spPr>
            <a:xfrm>
              <a:off x="24483302" y="36429726"/>
              <a:ext cx="6739205" cy="11833682"/>
            </a:xfrm>
            <a:prstGeom prst="rect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6800"/>
              </a:pPr>
            </a:p>
          </p:txBody>
        </p:sp>
        <p:sp>
          <p:nvSpPr>
            <p:cNvPr id="137" name="Shape 137"/>
            <p:cNvSpPr/>
            <p:nvPr/>
          </p:nvSpPr>
          <p:spPr>
            <a:xfrm>
              <a:off x="2575130" y="41367062"/>
              <a:ext cx="5306490" cy="200249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pc="59" sz="30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screenshot of creation page</a:t>
              </a:r>
            </a:p>
          </p:txBody>
        </p:sp>
        <p:sp>
          <p:nvSpPr>
            <p:cNvPr id="138" name="Shape 138"/>
            <p:cNvSpPr/>
            <p:nvPr/>
          </p:nvSpPr>
          <p:spPr>
            <a:xfrm>
              <a:off x="13894265" y="41367062"/>
              <a:ext cx="5306489" cy="200249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pc="59" sz="30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screenshot of  inspiration log</a:t>
              </a:r>
            </a:p>
          </p:txBody>
        </p:sp>
        <p:sp>
          <p:nvSpPr>
            <p:cNvPr id="139" name="Shape 139"/>
            <p:cNvSpPr/>
            <p:nvPr/>
          </p:nvSpPr>
          <p:spPr>
            <a:xfrm>
              <a:off x="25213397" y="41367062"/>
              <a:ext cx="5306490" cy="200249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pc="59" sz="30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screenshot of reminder sent</a:t>
              </a:r>
            </a:p>
          </p:txBody>
        </p:sp>
        <p:grpSp>
          <p:nvGrpSpPr>
            <p:cNvPr id="142" name="Group 142"/>
            <p:cNvGrpSpPr/>
            <p:nvPr/>
          </p:nvGrpSpPr>
          <p:grpSpPr>
            <a:xfrm>
              <a:off x="0" y="5231526"/>
              <a:ext cx="33095016" cy="1243475"/>
              <a:chOff x="0" y="0"/>
              <a:chExt cx="33095015" cy="1243474"/>
            </a:xfrm>
          </p:grpSpPr>
          <p:sp>
            <p:nvSpPr>
              <p:cNvPr id="140" name="Shape 140"/>
              <p:cNvSpPr/>
              <p:nvPr/>
            </p:nvSpPr>
            <p:spPr>
              <a:xfrm>
                <a:off x="0" y="0"/>
                <a:ext cx="33095016" cy="1243475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6800"/>
                </a:p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1240985" y="88018"/>
                <a:ext cx="30613044" cy="1067438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pc="612" sz="3400">
                    <a:solidFill>
                      <a:srgbClr val="2F2E34"/>
                    </a:solidFill>
                    <a:latin typeface="Ikaros Regular"/>
                    <a:ea typeface="Ikaros Regular"/>
                    <a:cs typeface="Ikaros Regular"/>
                    <a:sym typeface="Ikaros Regular"/>
                  </a:defRPr>
                </a:lvl1pPr>
              </a:lstStyle>
              <a:p>
                <a:pPr/>
                <a:r>
                  <a:t>hold onto your inspiration</a:t>
                </a:r>
              </a:p>
            </p:txBody>
          </p:sp>
        </p:grpSp>
        <p:sp>
          <p:nvSpPr>
            <p:cNvPr id="143" name="Shape 143"/>
            <p:cNvSpPr/>
            <p:nvPr/>
          </p:nvSpPr>
          <p:spPr>
            <a:xfrm>
              <a:off x="17734799" y="9673983"/>
              <a:ext cx="14818666" cy="233552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pc="88" sz="44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“it would be game-changing if designers could seamlessly bring inspiration from the real world home with them in an authentic way.”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17736689" y="12836720"/>
              <a:ext cx="14818665" cy="233552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pc="88" sz="44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“the most important thing about creative ideas is remembering a few key context points about where they came from.”</a:t>
              </a:r>
            </a:p>
          </p:txBody>
        </p:sp>
        <p:grpSp>
          <p:nvGrpSpPr>
            <p:cNvPr id="167" name="Group 167"/>
            <p:cNvGrpSpPr/>
            <p:nvPr/>
          </p:nvGrpSpPr>
          <p:grpSpPr>
            <a:xfrm>
              <a:off x="393240" y="17907897"/>
              <a:ext cx="32253582" cy="11400326"/>
              <a:chOff x="0" y="0"/>
              <a:chExt cx="32253581" cy="11400324"/>
            </a:xfrm>
          </p:grpSpPr>
          <p:grpSp>
            <p:nvGrpSpPr>
              <p:cNvPr id="147" name="Group 147"/>
              <p:cNvGrpSpPr/>
              <p:nvPr/>
            </p:nvGrpSpPr>
            <p:grpSpPr>
              <a:xfrm>
                <a:off x="27327442" y="1683969"/>
                <a:ext cx="4926140" cy="9716356"/>
                <a:chOff x="0" y="0"/>
                <a:chExt cx="4926139" cy="9716354"/>
              </a:xfrm>
            </p:grpSpPr>
            <p:pic>
              <p:nvPicPr>
                <p:cNvPr id="145" name="Screen Shot 2015-12-01 at 3.13.48 PM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4926140" cy="6747569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146" name="Shape 146"/>
                <p:cNvSpPr/>
                <p:nvPr/>
              </p:nvSpPr>
              <p:spPr>
                <a:xfrm>
                  <a:off x="848491" y="8694114"/>
                  <a:ext cx="3229158" cy="102224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pc="329" sz="6600">
                      <a:latin typeface="Ikaros Regular"/>
                      <a:ea typeface="Ikaros Regular"/>
                      <a:cs typeface="Ikaros Regular"/>
                      <a:sym typeface="Ikaros Regular"/>
                    </a:defRPr>
                  </a:lvl1pPr>
                </a:lstStyle>
                <a:p>
                  <a:pPr/>
                  <a:r>
                    <a:t>test</a:t>
                  </a:r>
                </a:p>
              </p:txBody>
            </p:sp>
          </p:grpSp>
          <p:grpSp>
            <p:nvGrpSpPr>
              <p:cNvPr id="166" name="Group 166"/>
              <p:cNvGrpSpPr/>
              <p:nvPr/>
            </p:nvGrpSpPr>
            <p:grpSpPr>
              <a:xfrm>
                <a:off x="0" y="-1"/>
                <a:ext cx="26090328" cy="11400326"/>
                <a:chOff x="0" y="0"/>
                <a:chExt cx="26090326" cy="11400324"/>
              </a:xfrm>
            </p:grpSpPr>
            <p:sp>
              <p:nvSpPr>
                <p:cNvPr id="148" name="Shape 148"/>
                <p:cNvSpPr/>
                <p:nvPr/>
              </p:nvSpPr>
              <p:spPr>
                <a:xfrm>
                  <a:off x="7825653" y="10378083"/>
                  <a:ext cx="9771190" cy="10222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pc="329" sz="6600">
                      <a:latin typeface="Ikaros Regular"/>
                      <a:ea typeface="Ikaros Regular"/>
                      <a:cs typeface="Ikaros Regular"/>
                      <a:sym typeface="Ikaros Regular"/>
                    </a:defRPr>
                  </a:lvl1pPr>
                </a:lstStyle>
                <a:p>
                  <a:pPr/>
                  <a:r>
                    <a:t>prototype</a:t>
                  </a:r>
                </a:p>
              </p:txBody>
            </p:sp>
            <p:grpSp>
              <p:nvGrpSpPr>
                <p:cNvPr id="156" name="Group 156"/>
                <p:cNvGrpSpPr/>
                <p:nvPr/>
              </p:nvGrpSpPr>
              <p:grpSpPr>
                <a:xfrm>
                  <a:off x="0" y="0"/>
                  <a:ext cx="10805113" cy="10168716"/>
                  <a:chOff x="0" y="0"/>
                  <a:chExt cx="10805112" cy="10168715"/>
                </a:xfrm>
              </p:grpSpPr>
              <p:sp>
                <p:nvSpPr>
                  <p:cNvPr id="149" name="Shape 149"/>
                  <p:cNvSpPr/>
                  <p:nvPr/>
                </p:nvSpPr>
                <p:spPr>
                  <a:xfrm>
                    <a:off x="2939486" y="0"/>
                    <a:ext cx="4926141" cy="808852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pc="249" sz="5000">
                        <a:latin typeface="Ikaros Regular"/>
                        <a:ea typeface="Ikaros Regular"/>
                        <a:cs typeface="Ikaros Regular"/>
                        <a:sym typeface="Ikaros Regular"/>
                      </a:defRPr>
                    </a:lvl1pPr>
                  </a:lstStyle>
                  <a:p>
                    <a:pPr/>
                    <a:r>
                      <a:t>low fi: paper</a:t>
                    </a:r>
                  </a:p>
                </p:txBody>
              </p:sp>
              <p:grpSp>
                <p:nvGrpSpPr>
                  <p:cNvPr id="152" name="Group 152"/>
                  <p:cNvGrpSpPr/>
                  <p:nvPr/>
                </p:nvGrpSpPr>
                <p:grpSpPr>
                  <a:xfrm>
                    <a:off x="0" y="1684277"/>
                    <a:ext cx="5060677" cy="8484439"/>
                    <a:chOff x="0" y="0"/>
                    <a:chExt cx="5060676" cy="8484437"/>
                  </a:xfrm>
                </p:grpSpPr>
                <p:pic>
                  <p:nvPicPr>
                    <p:cNvPr id="150" name="IMG_2212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5060677" cy="6747569"/>
                    </a:xfrm>
                    <a:prstGeom prst="rect">
                      <a:avLst/>
                    </a:prstGeom>
                    <a:ln w="3175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151" name="Shape 151"/>
                    <p:cNvSpPr/>
                    <p:nvPr/>
                  </p:nvSpPr>
                  <p:spPr>
                    <a:xfrm>
                      <a:off x="67268" y="7675585"/>
                      <a:ext cx="4926141" cy="808853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pc="249" sz="5000">
                          <a:latin typeface="Ikaros Regular"/>
                          <a:ea typeface="Ikaros Regular"/>
                          <a:cs typeface="Ikaros Regular"/>
                          <a:sym typeface="Ikaros Regular"/>
                        </a:defRPr>
                      </a:lvl1pPr>
                    </a:lstStyle>
                    <a:p>
                      <a:pPr/>
                      <a:r>
                        <a:t>add content</a:t>
                      </a:r>
                    </a:p>
                  </p:txBody>
                </p:sp>
              </p:grpSp>
              <p:grpSp>
                <p:nvGrpSpPr>
                  <p:cNvPr id="155" name="Group 155"/>
                  <p:cNvGrpSpPr/>
                  <p:nvPr/>
                </p:nvGrpSpPr>
                <p:grpSpPr>
                  <a:xfrm>
                    <a:off x="5744436" y="1684278"/>
                    <a:ext cx="5060677" cy="8484438"/>
                    <a:chOff x="0" y="0"/>
                    <a:chExt cx="5060676" cy="8484436"/>
                  </a:xfrm>
                </p:grpSpPr>
                <p:pic>
                  <p:nvPicPr>
                    <p:cNvPr id="153" name="IMG_2211.png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5060677" cy="6747568"/>
                    </a:xfrm>
                    <a:prstGeom prst="rect">
                      <a:avLst/>
                    </a:prstGeom>
                    <a:ln w="3175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154" name="Shape 154"/>
                    <p:cNvSpPr/>
                    <p:nvPr/>
                  </p:nvSpPr>
                  <p:spPr>
                    <a:xfrm>
                      <a:off x="67268" y="7675584"/>
                      <a:ext cx="4926141" cy="808853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pc="249" sz="5000">
                          <a:latin typeface="Ikaros Regular"/>
                          <a:ea typeface="Ikaros Regular"/>
                          <a:cs typeface="Ikaros Regular"/>
                          <a:sym typeface="Ikaros Regular"/>
                        </a:defRPr>
                      </a:lvl1pPr>
                    </a:lstStyle>
                    <a:p>
                      <a:pPr/>
                      <a:r>
                        <a:t>view old logs</a:t>
                      </a:r>
                    </a:p>
                  </p:txBody>
                </p:sp>
              </p:grpSp>
            </p:grpSp>
            <p:grpSp>
              <p:nvGrpSpPr>
                <p:cNvPr id="165" name="Group 165"/>
                <p:cNvGrpSpPr/>
                <p:nvPr/>
              </p:nvGrpSpPr>
              <p:grpSpPr>
                <a:xfrm>
                  <a:off x="13213325" y="0"/>
                  <a:ext cx="12877002" cy="10168716"/>
                  <a:chOff x="-114" y="0"/>
                  <a:chExt cx="12877001" cy="10168715"/>
                </a:xfrm>
              </p:grpSpPr>
              <p:sp>
                <p:nvSpPr>
                  <p:cNvPr id="157" name="Shape 157"/>
                  <p:cNvSpPr/>
                  <p:nvPr/>
                </p:nvSpPr>
                <p:spPr>
                  <a:xfrm>
                    <a:off x="3641457" y="0"/>
                    <a:ext cx="4926141" cy="808852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pc="249" sz="5000">
                        <a:latin typeface="Ikaros Regular"/>
                        <a:ea typeface="Ikaros Regular"/>
                        <a:cs typeface="Ikaros Regular"/>
                        <a:sym typeface="Ikaros Regular"/>
                      </a:defRPr>
                    </a:lvl1pPr>
                  </a:lstStyle>
                  <a:p>
                    <a:pPr/>
                    <a:r>
                      <a:t>med fi: proto.io</a:t>
                    </a:r>
                  </a:p>
                </p:txBody>
              </p:sp>
              <p:grpSp>
                <p:nvGrpSpPr>
                  <p:cNvPr id="161" name="Group 161"/>
                  <p:cNvGrpSpPr/>
                  <p:nvPr/>
                </p:nvGrpSpPr>
                <p:grpSpPr>
                  <a:xfrm>
                    <a:off x="-115" y="1364906"/>
                    <a:ext cx="7953956" cy="8803810"/>
                    <a:chOff x="-114" y="0"/>
                    <a:chExt cx="7953954" cy="8803808"/>
                  </a:xfrm>
                </p:grpSpPr>
                <p:pic>
                  <p:nvPicPr>
                    <p:cNvPr id="158" name="Screen Shot 2015-10-29 at 7.20.23 PM.png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/>
                    </a:blip>
                    <a:srcRect l="140" t="770" r="358" b="25"/>
                    <a:stretch>
                      <a:fillRect/>
                    </a:stretch>
                  </p:blipFill>
                  <p:spPr>
                    <a:xfrm>
                      <a:off x="4267665" y="0"/>
                      <a:ext cx="3686176" cy="73858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26" y="0"/>
                          </a:moveTo>
                          <a:cubicBezTo>
                            <a:pt x="2989" y="0"/>
                            <a:pt x="2600" y="8"/>
                            <a:pt x="1981" y="166"/>
                          </a:cubicBezTo>
                          <a:cubicBezTo>
                            <a:pt x="783" y="473"/>
                            <a:pt x="306" y="1024"/>
                            <a:pt x="305" y="2109"/>
                          </a:cubicBezTo>
                          <a:cubicBezTo>
                            <a:pt x="304" y="2463"/>
                            <a:pt x="229" y="2777"/>
                            <a:pt x="137" y="2805"/>
                          </a:cubicBezTo>
                          <a:cubicBezTo>
                            <a:pt x="72" y="2826"/>
                            <a:pt x="27" y="4114"/>
                            <a:pt x="0" y="6345"/>
                          </a:cubicBezTo>
                          <a:cubicBezTo>
                            <a:pt x="27" y="7345"/>
                            <a:pt x="72" y="7972"/>
                            <a:pt x="133" y="8003"/>
                          </a:cubicBezTo>
                          <a:cubicBezTo>
                            <a:pt x="234" y="8054"/>
                            <a:pt x="313" y="10386"/>
                            <a:pt x="342" y="14238"/>
                          </a:cubicBezTo>
                          <a:lnTo>
                            <a:pt x="386" y="20391"/>
                          </a:lnTo>
                          <a:lnTo>
                            <a:pt x="791" y="20746"/>
                          </a:lnTo>
                          <a:cubicBezTo>
                            <a:pt x="1081" y="21000"/>
                            <a:pt x="1458" y="21169"/>
                            <a:pt x="2128" y="21346"/>
                          </a:cubicBezTo>
                          <a:lnTo>
                            <a:pt x="3058" y="21592"/>
                          </a:lnTo>
                          <a:lnTo>
                            <a:pt x="12367" y="21599"/>
                          </a:lnTo>
                          <a:lnTo>
                            <a:pt x="13151" y="21600"/>
                          </a:lnTo>
                          <a:cubicBezTo>
                            <a:pt x="16514" y="21589"/>
                            <a:pt x="18671" y="21561"/>
                            <a:pt x="18800" y="21526"/>
                          </a:cubicBezTo>
                          <a:cubicBezTo>
                            <a:pt x="18959" y="21482"/>
                            <a:pt x="19373" y="21383"/>
                            <a:pt x="19721" y="21305"/>
                          </a:cubicBezTo>
                          <a:cubicBezTo>
                            <a:pt x="20146" y="21211"/>
                            <a:pt x="20502" y="21039"/>
                            <a:pt x="20807" y="20778"/>
                          </a:cubicBezTo>
                          <a:lnTo>
                            <a:pt x="21260" y="20391"/>
                          </a:lnTo>
                          <a:lnTo>
                            <a:pt x="21307" y="13276"/>
                          </a:lnTo>
                          <a:cubicBezTo>
                            <a:pt x="21336" y="8782"/>
                            <a:pt x="21411" y="6130"/>
                            <a:pt x="21514" y="6078"/>
                          </a:cubicBezTo>
                          <a:cubicBezTo>
                            <a:pt x="21547" y="6062"/>
                            <a:pt x="21576" y="5879"/>
                            <a:pt x="21600" y="5628"/>
                          </a:cubicBezTo>
                          <a:cubicBezTo>
                            <a:pt x="21576" y="5007"/>
                            <a:pt x="21547" y="4575"/>
                            <a:pt x="21512" y="4564"/>
                          </a:cubicBezTo>
                          <a:cubicBezTo>
                            <a:pt x="21410" y="4532"/>
                            <a:pt x="21344" y="3912"/>
                            <a:pt x="21344" y="2983"/>
                          </a:cubicBezTo>
                          <a:cubicBezTo>
                            <a:pt x="21344" y="913"/>
                            <a:pt x="21100" y="526"/>
                            <a:pt x="19556" y="135"/>
                          </a:cubicBezTo>
                          <a:cubicBezTo>
                            <a:pt x="19085" y="15"/>
                            <a:pt x="18044" y="0"/>
                            <a:pt x="10826" y="0"/>
                          </a:cubicBezTo>
                          <a:close/>
                        </a:path>
                      </a:pathLst>
                    </a:custGeom>
                    <a:ln w="3175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59" name="Screen Shot 2015-10-29 at 7.19.50 PM.png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/>
                    </a:blip>
                    <a:srcRect l="1631" t="3" r="1303" b="510"/>
                    <a:stretch>
                      <a:fillRect/>
                    </a:stretch>
                  </p:blipFill>
                  <p:spPr>
                    <a:xfrm>
                      <a:off x="-115" y="52"/>
                      <a:ext cx="3602947" cy="738564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2" h="21593" fill="norm" stroke="1" extrusionOk="0">
                          <a:moveTo>
                            <a:pt x="10813" y="0"/>
                          </a:moveTo>
                          <a:cubicBezTo>
                            <a:pt x="6730" y="-1"/>
                            <a:pt x="2648" y="13"/>
                            <a:pt x="2582" y="41"/>
                          </a:cubicBezTo>
                          <a:cubicBezTo>
                            <a:pt x="2528" y="65"/>
                            <a:pt x="2268" y="122"/>
                            <a:pt x="2006" y="169"/>
                          </a:cubicBezTo>
                          <a:cubicBezTo>
                            <a:pt x="1332" y="290"/>
                            <a:pt x="732" y="562"/>
                            <a:pt x="396" y="898"/>
                          </a:cubicBezTo>
                          <a:cubicBezTo>
                            <a:pt x="123" y="1170"/>
                            <a:pt x="102" y="1236"/>
                            <a:pt x="44" y="2072"/>
                          </a:cubicBezTo>
                          <a:cubicBezTo>
                            <a:pt x="17" y="2456"/>
                            <a:pt x="4" y="3780"/>
                            <a:pt x="1" y="5554"/>
                          </a:cubicBezTo>
                          <a:cubicBezTo>
                            <a:pt x="-8" y="10876"/>
                            <a:pt x="76" y="20249"/>
                            <a:pt x="165" y="20438"/>
                          </a:cubicBezTo>
                          <a:cubicBezTo>
                            <a:pt x="394" y="20924"/>
                            <a:pt x="1177" y="21342"/>
                            <a:pt x="2173" y="21512"/>
                          </a:cubicBezTo>
                          <a:cubicBezTo>
                            <a:pt x="2651" y="21593"/>
                            <a:pt x="3326" y="21599"/>
                            <a:pt x="10968" y="21588"/>
                          </a:cubicBezTo>
                          <a:lnTo>
                            <a:pt x="19245" y="21577"/>
                          </a:lnTo>
                          <a:lnTo>
                            <a:pt x="19727" y="21459"/>
                          </a:lnTo>
                          <a:cubicBezTo>
                            <a:pt x="20395" y="21297"/>
                            <a:pt x="20930" y="21028"/>
                            <a:pt x="21250" y="20695"/>
                          </a:cubicBezTo>
                          <a:lnTo>
                            <a:pt x="21521" y="20413"/>
                          </a:lnTo>
                          <a:lnTo>
                            <a:pt x="21571" y="12676"/>
                          </a:lnTo>
                          <a:cubicBezTo>
                            <a:pt x="21585" y="10548"/>
                            <a:pt x="21592" y="8406"/>
                            <a:pt x="21592" y="6668"/>
                          </a:cubicBezTo>
                          <a:cubicBezTo>
                            <a:pt x="21592" y="4930"/>
                            <a:pt x="21585" y="3596"/>
                            <a:pt x="21571" y="3087"/>
                          </a:cubicBezTo>
                          <a:lnTo>
                            <a:pt x="21521" y="1236"/>
                          </a:lnTo>
                          <a:lnTo>
                            <a:pt x="21176" y="895"/>
                          </a:lnTo>
                          <a:cubicBezTo>
                            <a:pt x="20803" y="525"/>
                            <a:pt x="20204" y="254"/>
                            <a:pt x="19520" y="147"/>
                          </a:cubicBezTo>
                          <a:cubicBezTo>
                            <a:pt x="19311" y="114"/>
                            <a:pt x="19096" y="68"/>
                            <a:pt x="19042" y="44"/>
                          </a:cubicBezTo>
                          <a:cubicBezTo>
                            <a:pt x="18980" y="15"/>
                            <a:pt x="14896" y="0"/>
                            <a:pt x="10813" y="0"/>
                          </a:cubicBezTo>
                          <a:close/>
                        </a:path>
                      </a:pathLst>
                    </a:custGeom>
                    <a:ln w="3175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160" name="Shape 160"/>
                    <p:cNvSpPr/>
                    <p:nvPr/>
                  </p:nvSpPr>
                  <p:spPr>
                    <a:xfrm>
                      <a:off x="1513789" y="7994956"/>
                      <a:ext cx="4926141" cy="808853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pc="249" sz="5000">
                          <a:latin typeface="Ikaros Regular"/>
                          <a:ea typeface="Ikaros Regular"/>
                          <a:cs typeface="Ikaros Regular"/>
                          <a:sym typeface="Ikaros Regular"/>
                        </a:defRPr>
                      </a:lvl1pPr>
                    </a:lstStyle>
                    <a:p>
                      <a:pPr/>
                      <a:r>
                        <a:t>add content</a:t>
                      </a:r>
                    </a:p>
                  </p:txBody>
                </p:sp>
              </p:grpSp>
              <p:grpSp>
                <p:nvGrpSpPr>
                  <p:cNvPr id="164" name="Group 164"/>
                  <p:cNvGrpSpPr/>
                  <p:nvPr/>
                </p:nvGrpSpPr>
                <p:grpSpPr>
                  <a:xfrm>
                    <a:off x="7950747" y="1364906"/>
                    <a:ext cx="4926140" cy="8803810"/>
                    <a:chOff x="0" y="0"/>
                    <a:chExt cx="4926139" cy="8803808"/>
                  </a:xfrm>
                </p:grpSpPr>
                <p:pic>
                  <p:nvPicPr>
                    <p:cNvPr id="162" name="Screen Shot 2015-10-29 at 7.46.45 PM.png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/>
                    </a:blip>
                    <a:srcRect l="1954" t="10" r="349" b="11"/>
                    <a:stretch>
                      <a:fillRect/>
                    </a:stretch>
                  </p:blipFill>
                  <p:spPr>
                    <a:xfrm>
                      <a:off x="667464" y="0"/>
                      <a:ext cx="3590926" cy="7385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26" y="0"/>
                          </a:moveTo>
                          <a:cubicBezTo>
                            <a:pt x="6329" y="5"/>
                            <a:pt x="2774" y="34"/>
                            <a:pt x="2729" y="70"/>
                          </a:cubicBezTo>
                          <a:cubicBezTo>
                            <a:pt x="2678" y="109"/>
                            <a:pt x="2422" y="164"/>
                            <a:pt x="2160" y="189"/>
                          </a:cubicBezTo>
                          <a:cubicBezTo>
                            <a:pt x="1485" y="255"/>
                            <a:pt x="810" y="539"/>
                            <a:pt x="375" y="940"/>
                          </a:cubicBezTo>
                          <a:lnTo>
                            <a:pt x="0" y="1286"/>
                          </a:lnTo>
                          <a:lnTo>
                            <a:pt x="48" y="10800"/>
                          </a:lnTo>
                          <a:cubicBezTo>
                            <a:pt x="95" y="20189"/>
                            <a:pt x="101" y="20319"/>
                            <a:pt x="444" y="20669"/>
                          </a:cubicBezTo>
                          <a:cubicBezTo>
                            <a:pt x="810" y="21042"/>
                            <a:pt x="1914" y="21436"/>
                            <a:pt x="2593" y="21436"/>
                          </a:cubicBezTo>
                          <a:cubicBezTo>
                            <a:pt x="2789" y="21436"/>
                            <a:pt x="2998" y="21474"/>
                            <a:pt x="3056" y="21520"/>
                          </a:cubicBezTo>
                          <a:cubicBezTo>
                            <a:pt x="3116" y="21568"/>
                            <a:pt x="5870" y="21594"/>
                            <a:pt x="10673" y="21600"/>
                          </a:cubicBezTo>
                          <a:cubicBezTo>
                            <a:pt x="15521" y="21594"/>
                            <a:pt x="18300" y="21568"/>
                            <a:pt x="18360" y="21520"/>
                          </a:cubicBezTo>
                          <a:cubicBezTo>
                            <a:pt x="18418" y="21474"/>
                            <a:pt x="18627" y="21436"/>
                            <a:pt x="18824" y="21436"/>
                          </a:cubicBezTo>
                          <a:cubicBezTo>
                            <a:pt x="19505" y="21436"/>
                            <a:pt x="20607" y="21042"/>
                            <a:pt x="20982" y="20663"/>
                          </a:cubicBezTo>
                          <a:cubicBezTo>
                            <a:pt x="21335" y="20307"/>
                            <a:pt x="21337" y="20241"/>
                            <a:pt x="21337" y="13271"/>
                          </a:cubicBezTo>
                          <a:cubicBezTo>
                            <a:pt x="21337" y="8673"/>
                            <a:pt x="21396" y="6222"/>
                            <a:pt x="21507" y="6188"/>
                          </a:cubicBezTo>
                          <a:cubicBezTo>
                            <a:pt x="21544" y="6177"/>
                            <a:pt x="21574" y="5994"/>
                            <a:pt x="21600" y="5737"/>
                          </a:cubicBezTo>
                          <a:cubicBezTo>
                            <a:pt x="21575" y="5079"/>
                            <a:pt x="21544" y="4621"/>
                            <a:pt x="21507" y="4610"/>
                          </a:cubicBezTo>
                          <a:cubicBezTo>
                            <a:pt x="21403" y="4578"/>
                            <a:pt x="21337" y="3931"/>
                            <a:pt x="21337" y="2945"/>
                          </a:cubicBezTo>
                          <a:cubicBezTo>
                            <a:pt x="21337" y="1070"/>
                            <a:pt x="21204" y="797"/>
                            <a:pt x="20096" y="405"/>
                          </a:cubicBezTo>
                          <a:cubicBezTo>
                            <a:pt x="19722" y="273"/>
                            <a:pt x="19278" y="164"/>
                            <a:pt x="19110" y="164"/>
                          </a:cubicBezTo>
                          <a:cubicBezTo>
                            <a:pt x="18943" y="164"/>
                            <a:pt x="18760" y="127"/>
                            <a:pt x="18702" y="81"/>
                          </a:cubicBezTo>
                          <a:cubicBezTo>
                            <a:pt x="18641" y="33"/>
                            <a:pt x="15796" y="6"/>
                            <a:pt x="10826" y="0"/>
                          </a:cubicBezTo>
                          <a:close/>
                        </a:path>
                      </a:pathLst>
                    </a:custGeom>
                    <a:ln w="3175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163" name="Shape 163"/>
                    <p:cNvSpPr/>
                    <p:nvPr/>
                  </p:nvSpPr>
                  <p:spPr>
                    <a:xfrm>
                      <a:off x="0" y="7994956"/>
                      <a:ext cx="4926140" cy="808853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pc="249" sz="5000">
                          <a:latin typeface="Ikaros Regular"/>
                          <a:ea typeface="Ikaros Regular"/>
                          <a:cs typeface="Ikaros Regular"/>
                          <a:sym typeface="Ikaros Regular"/>
                        </a:defRPr>
                      </a:lvl1pPr>
                    </a:lstStyle>
                    <a:p>
                      <a:pPr/>
                      <a:r>
                        <a:t>view old logs</a:t>
                      </a:r>
                    </a:p>
                  </p:txBody>
                </p:sp>
              </p:grpSp>
            </p:grpSp>
          </p:grpSp>
        </p:grpSp>
        <p:sp>
          <p:nvSpPr>
            <p:cNvPr id="168" name="Shape 168"/>
            <p:cNvSpPr/>
            <p:nvPr/>
          </p:nvSpPr>
          <p:spPr>
            <a:xfrm>
              <a:off x="203645" y="2116958"/>
              <a:ext cx="10049460" cy="15537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lnSpc>
                  <a:spcPct val="120000"/>
                </a:lnSpc>
                <a:defRPr spc="88" sz="4400">
                  <a:solidFill>
                    <a:srgbClr val="ECF0F1"/>
                  </a:solidFill>
                  <a:latin typeface="Ikaros Regular"/>
                  <a:ea typeface="Ikaros Regular"/>
                  <a:cs typeface="Ikaros Regular"/>
                  <a:sym typeface="Ikaros Regular"/>
                </a:defRPr>
              </a:lvl1pPr>
            </a:lstStyle>
            <a:p>
              <a:pPr/>
              <a:r>
                <a:t>hci.stanford.edu/courses/cs147/2015/au/projects/creation/bento</a:t>
              </a:r>
            </a:p>
          </p:txBody>
        </p:sp>
        <p:pic>
          <p:nvPicPr>
            <p:cNvPr id="169" name="12319565_10153354286791298_880716120_n.jp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5877" r="0" b="0"/>
            <a:stretch>
              <a:fillRect/>
            </a:stretch>
          </p:blipFill>
          <p:spPr>
            <a:xfrm>
              <a:off x="12954289" y="36367982"/>
              <a:ext cx="7131261" cy="119547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0" name="12312225_10153354286771298_170889530_n.jp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5862" r="0" b="0"/>
            <a:stretch>
              <a:fillRect/>
            </a:stretch>
          </p:blipFill>
          <p:spPr>
            <a:xfrm>
              <a:off x="1662633" y="36367979"/>
              <a:ext cx="7131663" cy="1195739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1" name="12319399_10153354289866298_144568730_n.jp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5877" r="0" b="0"/>
            <a:stretch>
              <a:fillRect/>
            </a:stretch>
          </p:blipFill>
          <p:spPr>
            <a:xfrm>
              <a:off x="24300901" y="36367981"/>
              <a:ext cx="7131109" cy="1195454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511" tIns="39511" rIns="39511" bIns="39511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511" tIns="39511" rIns="39511" bIns="39511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511" tIns="39511" rIns="39511" bIns="39511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511" tIns="39511" rIns="39511" bIns="39511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